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68" r:id="rId3"/>
    <p:sldId id="306" r:id="rId4"/>
    <p:sldId id="307" r:id="rId5"/>
    <p:sldId id="309" r:id="rId6"/>
    <p:sldId id="308" r:id="rId7"/>
    <p:sldId id="311" r:id="rId8"/>
    <p:sldId id="312" r:id="rId9"/>
    <p:sldId id="310" r:id="rId10"/>
    <p:sldId id="314" r:id="rId11"/>
    <p:sldId id="313" r:id="rId12"/>
    <p:sldId id="315" r:id="rId13"/>
    <p:sldId id="316" r:id="rId14"/>
    <p:sldId id="317" r:id="rId15"/>
    <p:sldId id="318" r:id="rId16"/>
    <p:sldId id="30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FA750F-0B98-4616-B37F-ECEFA5AF917B}" type="datetimeFigureOut">
              <a:rPr lang="en-IN" smtClean="0"/>
              <a:t>15-03-2024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9309FF-193D-4E19-BB81-3237E509915C}" type="slidenum">
              <a:rPr lang="en-IN" smtClean="0"/>
              <a:t>‹#›</a:t>
            </a:fld>
            <a:endParaRPr lang="en-IN"/>
          </a:p>
        </p:txBody>
      </p:sp>
    </p:spTree>
    <p:extLst>
      <p:ext uri="{BB962C8B-B14F-4D97-AF65-F5344CB8AC3E}">
        <p14:creationId xmlns:p14="http://schemas.microsoft.com/office/powerpoint/2010/main" val="850599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47C4DA-0DB3-4A43-B404-38FD7E8914E6}" type="datetime1">
              <a:rPr lang="en-IN" smtClean="0"/>
              <a:t>15-03-2024</a:t>
            </a:fld>
            <a:endParaRPr lang="en-IN"/>
          </a:p>
        </p:txBody>
      </p:sp>
      <p:sp>
        <p:nvSpPr>
          <p:cNvPr id="5" name="Footer Placeholder 4"/>
          <p:cNvSpPr>
            <a:spLocks noGrp="1"/>
          </p:cNvSpPr>
          <p:nvPr>
            <p:ph type="ftr" sz="quarter" idx="11"/>
          </p:nvPr>
        </p:nvSpPr>
        <p:spPr/>
        <p:txBody>
          <a:bodyPr/>
          <a:lstStyle/>
          <a:p>
            <a:r>
              <a:rPr lang="en-IN"/>
              <a:t>Shailesh S</a:t>
            </a:r>
          </a:p>
        </p:txBody>
      </p:sp>
      <p:sp>
        <p:nvSpPr>
          <p:cNvPr id="6" name="Slide Number Placeholder 5"/>
          <p:cNvSpPr>
            <a:spLocks noGrp="1"/>
          </p:cNvSpPr>
          <p:nvPr>
            <p:ph type="sldNum" sz="quarter" idx="12"/>
          </p:nvPr>
        </p:nvSpPr>
        <p:spPr/>
        <p:txBody>
          <a:bodyPr/>
          <a:lstStyle/>
          <a:p>
            <a:fld id="{6AA84E75-F2ED-4772-888E-03CA9C7392E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7927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F29F75-1E0B-49C0-81A4-593D40CCC0B1}" type="datetime1">
              <a:rPr lang="en-IN" smtClean="0"/>
              <a:t>15-03-2024</a:t>
            </a:fld>
            <a:endParaRPr lang="en-IN"/>
          </a:p>
        </p:txBody>
      </p:sp>
      <p:sp>
        <p:nvSpPr>
          <p:cNvPr id="5" name="Footer Placeholder 4"/>
          <p:cNvSpPr>
            <a:spLocks noGrp="1"/>
          </p:cNvSpPr>
          <p:nvPr>
            <p:ph type="ftr" sz="quarter" idx="11"/>
          </p:nvPr>
        </p:nvSpPr>
        <p:spPr/>
        <p:txBody>
          <a:bodyPr/>
          <a:lstStyle/>
          <a:p>
            <a:r>
              <a:rPr lang="en-IN"/>
              <a:t>Shailesh S</a:t>
            </a:r>
          </a:p>
        </p:txBody>
      </p:sp>
      <p:sp>
        <p:nvSpPr>
          <p:cNvPr id="6" name="Slide Number Placeholder 5"/>
          <p:cNvSpPr>
            <a:spLocks noGrp="1"/>
          </p:cNvSpPr>
          <p:nvPr>
            <p:ph type="sldNum" sz="quarter" idx="12"/>
          </p:nvPr>
        </p:nvSpPr>
        <p:spPr/>
        <p:txBody>
          <a:bodyPr/>
          <a:lstStyle/>
          <a:p>
            <a:fld id="{6AA84E75-F2ED-4772-888E-03CA9C7392ED}" type="slidenum">
              <a:rPr lang="en-IN" smtClean="0"/>
              <a:t>‹#›</a:t>
            </a:fld>
            <a:endParaRPr lang="en-IN"/>
          </a:p>
        </p:txBody>
      </p:sp>
    </p:spTree>
    <p:extLst>
      <p:ext uri="{BB962C8B-B14F-4D97-AF65-F5344CB8AC3E}">
        <p14:creationId xmlns:p14="http://schemas.microsoft.com/office/powerpoint/2010/main" val="1414908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4E52EF-163F-4D64-A40B-685D35A2D5C0}" type="datetime1">
              <a:rPr lang="en-IN" smtClean="0"/>
              <a:t>15-03-2024</a:t>
            </a:fld>
            <a:endParaRPr lang="en-IN"/>
          </a:p>
        </p:txBody>
      </p:sp>
      <p:sp>
        <p:nvSpPr>
          <p:cNvPr id="5" name="Footer Placeholder 4"/>
          <p:cNvSpPr>
            <a:spLocks noGrp="1"/>
          </p:cNvSpPr>
          <p:nvPr>
            <p:ph type="ftr" sz="quarter" idx="11"/>
          </p:nvPr>
        </p:nvSpPr>
        <p:spPr/>
        <p:txBody>
          <a:bodyPr/>
          <a:lstStyle/>
          <a:p>
            <a:r>
              <a:rPr lang="en-IN"/>
              <a:t>Shailesh S</a:t>
            </a:r>
          </a:p>
        </p:txBody>
      </p:sp>
      <p:sp>
        <p:nvSpPr>
          <p:cNvPr id="6" name="Slide Number Placeholder 5"/>
          <p:cNvSpPr>
            <a:spLocks noGrp="1"/>
          </p:cNvSpPr>
          <p:nvPr>
            <p:ph type="sldNum" sz="quarter" idx="12"/>
          </p:nvPr>
        </p:nvSpPr>
        <p:spPr/>
        <p:txBody>
          <a:bodyPr/>
          <a:lstStyle/>
          <a:p>
            <a:fld id="{6AA84E75-F2ED-4772-888E-03CA9C7392ED}" type="slidenum">
              <a:rPr lang="en-IN" smtClean="0"/>
              <a:t>‹#›</a:t>
            </a:fld>
            <a:endParaRPr lang="en-IN"/>
          </a:p>
        </p:txBody>
      </p:sp>
    </p:spTree>
    <p:extLst>
      <p:ext uri="{BB962C8B-B14F-4D97-AF65-F5344CB8AC3E}">
        <p14:creationId xmlns:p14="http://schemas.microsoft.com/office/powerpoint/2010/main" val="1779649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26A33D-3456-4C26-8F00-B78D496663AB}" type="datetime1">
              <a:rPr lang="en-IN" smtClean="0"/>
              <a:t>15-03-2024</a:t>
            </a:fld>
            <a:endParaRPr lang="en-IN"/>
          </a:p>
        </p:txBody>
      </p:sp>
      <p:sp>
        <p:nvSpPr>
          <p:cNvPr id="5" name="Footer Placeholder 4"/>
          <p:cNvSpPr>
            <a:spLocks noGrp="1"/>
          </p:cNvSpPr>
          <p:nvPr>
            <p:ph type="ftr" sz="quarter" idx="11"/>
          </p:nvPr>
        </p:nvSpPr>
        <p:spPr/>
        <p:txBody>
          <a:bodyPr/>
          <a:lstStyle/>
          <a:p>
            <a:r>
              <a:rPr lang="en-IN"/>
              <a:t>Shailesh S</a:t>
            </a:r>
          </a:p>
        </p:txBody>
      </p:sp>
      <p:sp>
        <p:nvSpPr>
          <p:cNvPr id="6" name="Slide Number Placeholder 5"/>
          <p:cNvSpPr>
            <a:spLocks noGrp="1"/>
          </p:cNvSpPr>
          <p:nvPr>
            <p:ph type="sldNum" sz="quarter" idx="12"/>
          </p:nvPr>
        </p:nvSpPr>
        <p:spPr/>
        <p:txBody>
          <a:bodyPr/>
          <a:lstStyle/>
          <a:p>
            <a:fld id="{6AA84E75-F2ED-4772-888E-03CA9C7392ED}" type="slidenum">
              <a:rPr lang="en-IN" smtClean="0"/>
              <a:t>‹#›</a:t>
            </a:fld>
            <a:endParaRPr lang="en-IN"/>
          </a:p>
        </p:txBody>
      </p:sp>
    </p:spTree>
    <p:extLst>
      <p:ext uri="{BB962C8B-B14F-4D97-AF65-F5344CB8AC3E}">
        <p14:creationId xmlns:p14="http://schemas.microsoft.com/office/powerpoint/2010/main" val="2046525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7AE968-13C6-48C7-AB80-4C77DADB7945}" type="datetime1">
              <a:rPr lang="en-IN" smtClean="0"/>
              <a:t>15-03-2024</a:t>
            </a:fld>
            <a:endParaRPr lang="en-IN"/>
          </a:p>
        </p:txBody>
      </p:sp>
      <p:sp>
        <p:nvSpPr>
          <p:cNvPr id="5" name="Footer Placeholder 4"/>
          <p:cNvSpPr>
            <a:spLocks noGrp="1"/>
          </p:cNvSpPr>
          <p:nvPr>
            <p:ph type="ftr" sz="quarter" idx="11"/>
          </p:nvPr>
        </p:nvSpPr>
        <p:spPr/>
        <p:txBody>
          <a:bodyPr/>
          <a:lstStyle/>
          <a:p>
            <a:r>
              <a:rPr lang="en-IN"/>
              <a:t>Shailesh S</a:t>
            </a:r>
          </a:p>
        </p:txBody>
      </p:sp>
      <p:sp>
        <p:nvSpPr>
          <p:cNvPr id="6" name="Slide Number Placeholder 5"/>
          <p:cNvSpPr>
            <a:spLocks noGrp="1"/>
          </p:cNvSpPr>
          <p:nvPr>
            <p:ph type="sldNum" sz="quarter" idx="12"/>
          </p:nvPr>
        </p:nvSpPr>
        <p:spPr/>
        <p:txBody>
          <a:bodyPr/>
          <a:lstStyle/>
          <a:p>
            <a:fld id="{6AA84E75-F2ED-4772-888E-03CA9C7392E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360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7AFF91-F6BE-49DB-8CA6-40AB1F955823}" type="datetime1">
              <a:rPr lang="en-IN" smtClean="0"/>
              <a:t>15-03-2024</a:t>
            </a:fld>
            <a:endParaRPr lang="en-IN"/>
          </a:p>
        </p:txBody>
      </p:sp>
      <p:sp>
        <p:nvSpPr>
          <p:cNvPr id="6" name="Footer Placeholder 5"/>
          <p:cNvSpPr>
            <a:spLocks noGrp="1"/>
          </p:cNvSpPr>
          <p:nvPr>
            <p:ph type="ftr" sz="quarter" idx="11"/>
          </p:nvPr>
        </p:nvSpPr>
        <p:spPr/>
        <p:txBody>
          <a:bodyPr/>
          <a:lstStyle/>
          <a:p>
            <a:r>
              <a:rPr lang="en-IN"/>
              <a:t>Shailesh S</a:t>
            </a:r>
          </a:p>
        </p:txBody>
      </p:sp>
      <p:sp>
        <p:nvSpPr>
          <p:cNvPr id="7" name="Slide Number Placeholder 6"/>
          <p:cNvSpPr>
            <a:spLocks noGrp="1"/>
          </p:cNvSpPr>
          <p:nvPr>
            <p:ph type="sldNum" sz="quarter" idx="12"/>
          </p:nvPr>
        </p:nvSpPr>
        <p:spPr/>
        <p:txBody>
          <a:bodyPr/>
          <a:lstStyle/>
          <a:p>
            <a:fld id="{6AA84E75-F2ED-4772-888E-03CA9C7392ED}" type="slidenum">
              <a:rPr lang="en-IN" smtClean="0"/>
              <a:t>‹#›</a:t>
            </a:fld>
            <a:endParaRPr lang="en-IN"/>
          </a:p>
        </p:txBody>
      </p:sp>
    </p:spTree>
    <p:extLst>
      <p:ext uri="{BB962C8B-B14F-4D97-AF65-F5344CB8AC3E}">
        <p14:creationId xmlns:p14="http://schemas.microsoft.com/office/powerpoint/2010/main" val="1092093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80EEAE-B8BB-4F4C-AEC3-70358371584B}" type="datetime1">
              <a:rPr lang="en-IN" smtClean="0"/>
              <a:t>15-03-2024</a:t>
            </a:fld>
            <a:endParaRPr lang="en-IN"/>
          </a:p>
        </p:txBody>
      </p:sp>
      <p:sp>
        <p:nvSpPr>
          <p:cNvPr id="8" name="Footer Placeholder 7"/>
          <p:cNvSpPr>
            <a:spLocks noGrp="1"/>
          </p:cNvSpPr>
          <p:nvPr>
            <p:ph type="ftr" sz="quarter" idx="11"/>
          </p:nvPr>
        </p:nvSpPr>
        <p:spPr/>
        <p:txBody>
          <a:bodyPr/>
          <a:lstStyle/>
          <a:p>
            <a:r>
              <a:rPr lang="en-IN"/>
              <a:t>Shailesh S</a:t>
            </a:r>
          </a:p>
        </p:txBody>
      </p:sp>
      <p:sp>
        <p:nvSpPr>
          <p:cNvPr id="9" name="Slide Number Placeholder 8"/>
          <p:cNvSpPr>
            <a:spLocks noGrp="1"/>
          </p:cNvSpPr>
          <p:nvPr>
            <p:ph type="sldNum" sz="quarter" idx="12"/>
          </p:nvPr>
        </p:nvSpPr>
        <p:spPr/>
        <p:txBody>
          <a:bodyPr/>
          <a:lstStyle/>
          <a:p>
            <a:fld id="{6AA84E75-F2ED-4772-888E-03CA9C7392ED}" type="slidenum">
              <a:rPr lang="en-IN" smtClean="0"/>
              <a:t>‹#›</a:t>
            </a:fld>
            <a:endParaRPr lang="en-IN"/>
          </a:p>
        </p:txBody>
      </p:sp>
    </p:spTree>
    <p:extLst>
      <p:ext uri="{BB962C8B-B14F-4D97-AF65-F5344CB8AC3E}">
        <p14:creationId xmlns:p14="http://schemas.microsoft.com/office/powerpoint/2010/main" val="2951458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1A29A7-3D0B-48CC-AF6C-F3691DD1DACA}" type="datetime1">
              <a:rPr lang="en-IN" smtClean="0"/>
              <a:t>15-03-2024</a:t>
            </a:fld>
            <a:endParaRPr lang="en-IN"/>
          </a:p>
        </p:txBody>
      </p:sp>
      <p:sp>
        <p:nvSpPr>
          <p:cNvPr id="4" name="Footer Placeholder 3"/>
          <p:cNvSpPr>
            <a:spLocks noGrp="1"/>
          </p:cNvSpPr>
          <p:nvPr>
            <p:ph type="ftr" sz="quarter" idx="11"/>
          </p:nvPr>
        </p:nvSpPr>
        <p:spPr/>
        <p:txBody>
          <a:bodyPr/>
          <a:lstStyle/>
          <a:p>
            <a:r>
              <a:rPr lang="en-IN"/>
              <a:t>Shailesh S</a:t>
            </a:r>
          </a:p>
        </p:txBody>
      </p:sp>
      <p:sp>
        <p:nvSpPr>
          <p:cNvPr id="5" name="Slide Number Placeholder 4"/>
          <p:cNvSpPr>
            <a:spLocks noGrp="1"/>
          </p:cNvSpPr>
          <p:nvPr>
            <p:ph type="sldNum" sz="quarter" idx="12"/>
          </p:nvPr>
        </p:nvSpPr>
        <p:spPr/>
        <p:txBody>
          <a:bodyPr/>
          <a:lstStyle/>
          <a:p>
            <a:fld id="{6AA84E75-F2ED-4772-888E-03CA9C7392ED}" type="slidenum">
              <a:rPr lang="en-IN" smtClean="0"/>
              <a:t>‹#›</a:t>
            </a:fld>
            <a:endParaRPr lang="en-IN"/>
          </a:p>
        </p:txBody>
      </p:sp>
    </p:spTree>
    <p:extLst>
      <p:ext uri="{BB962C8B-B14F-4D97-AF65-F5344CB8AC3E}">
        <p14:creationId xmlns:p14="http://schemas.microsoft.com/office/powerpoint/2010/main" val="202917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31C7931-C037-418D-9546-595A634EA94F}" type="datetime1">
              <a:rPr lang="en-IN" smtClean="0"/>
              <a:t>15-03-2024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Shailesh S</a:t>
            </a:r>
          </a:p>
        </p:txBody>
      </p:sp>
      <p:sp>
        <p:nvSpPr>
          <p:cNvPr id="9" name="Slide Number Placeholder 8"/>
          <p:cNvSpPr>
            <a:spLocks noGrp="1"/>
          </p:cNvSpPr>
          <p:nvPr>
            <p:ph type="sldNum" sz="quarter" idx="12"/>
          </p:nvPr>
        </p:nvSpPr>
        <p:spPr/>
        <p:txBody>
          <a:bodyPr/>
          <a:lstStyle/>
          <a:p>
            <a:fld id="{6AA84E75-F2ED-4772-888E-03CA9C7392ED}" type="slidenum">
              <a:rPr lang="en-IN" smtClean="0"/>
              <a:t>‹#›</a:t>
            </a:fld>
            <a:endParaRPr lang="en-IN"/>
          </a:p>
        </p:txBody>
      </p:sp>
    </p:spTree>
    <p:extLst>
      <p:ext uri="{BB962C8B-B14F-4D97-AF65-F5344CB8AC3E}">
        <p14:creationId xmlns:p14="http://schemas.microsoft.com/office/powerpoint/2010/main" val="1077685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6D0E0AB-9C61-41DB-B575-98789E584047}" type="datetime1">
              <a:rPr lang="en-IN" smtClean="0"/>
              <a:t>15-03-2024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Shailesh S</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AA84E75-F2ED-4772-888E-03CA9C7392ED}" type="slidenum">
              <a:rPr lang="en-IN" smtClean="0"/>
              <a:t>‹#›</a:t>
            </a:fld>
            <a:endParaRPr lang="en-IN"/>
          </a:p>
        </p:txBody>
      </p:sp>
    </p:spTree>
    <p:extLst>
      <p:ext uri="{BB962C8B-B14F-4D97-AF65-F5344CB8AC3E}">
        <p14:creationId xmlns:p14="http://schemas.microsoft.com/office/powerpoint/2010/main" val="259319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A043E8-67E8-4C97-9A9B-934AA5980650}" type="datetime1">
              <a:rPr lang="en-IN" smtClean="0"/>
              <a:t>15-03-2024</a:t>
            </a:fld>
            <a:endParaRPr lang="en-IN"/>
          </a:p>
        </p:txBody>
      </p:sp>
      <p:sp>
        <p:nvSpPr>
          <p:cNvPr id="6" name="Footer Placeholder 5"/>
          <p:cNvSpPr>
            <a:spLocks noGrp="1"/>
          </p:cNvSpPr>
          <p:nvPr>
            <p:ph type="ftr" sz="quarter" idx="11"/>
          </p:nvPr>
        </p:nvSpPr>
        <p:spPr/>
        <p:txBody>
          <a:bodyPr/>
          <a:lstStyle/>
          <a:p>
            <a:r>
              <a:rPr lang="en-IN"/>
              <a:t>Shailesh S</a:t>
            </a:r>
          </a:p>
        </p:txBody>
      </p:sp>
      <p:sp>
        <p:nvSpPr>
          <p:cNvPr id="7" name="Slide Number Placeholder 6"/>
          <p:cNvSpPr>
            <a:spLocks noGrp="1"/>
          </p:cNvSpPr>
          <p:nvPr>
            <p:ph type="sldNum" sz="quarter" idx="12"/>
          </p:nvPr>
        </p:nvSpPr>
        <p:spPr/>
        <p:txBody>
          <a:bodyPr/>
          <a:lstStyle/>
          <a:p>
            <a:fld id="{6AA84E75-F2ED-4772-888E-03CA9C7392ED}" type="slidenum">
              <a:rPr lang="en-IN" smtClean="0"/>
              <a:t>‹#›</a:t>
            </a:fld>
            <a:endParaRPr lang="en-IN"/>
          </a:p>
        </p:txBody>
      </p:sp>
    </p:spTree>
    <p:extLst>
      <p:ext uri="{BB962C8B-B14F-4D97-AF65-F5344CB8AC3E}">
        <p14:creationId xmlns:p14="http://schemas.microsoft.com/office/powerpoint/2010/main" val="433588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E220AC8-A2A9-4228-8367-2D2903BC5C10}" type="datetime1">
              <a:rPr lang="en-IN" smtClean="0"/>
              <a:t>15-03-2024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Shailesh S</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AA84E75-F2ED-4772-888E-03CA9C7392E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04895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builtin.com/data-science/feedforward-neural-network-intro"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16131-529B-44B0-AFE5-9037D718A141}"/>
              </a:ext>
            </a:extLst>
          </p:cNvPr>
          <p:cNvSpPr>
            <a:spLocks noGrp="1"/>
          </p:cNvSpPr>
          <p:nvPr>
            <p:ph type="ctrTitle"/>
          </p:nvPr>
        </p:nvSpPr>
        <p:spPr>
          <a:xfrm>
            <a:off x="1230427" y="2674860"/>
            <a:ext cx="6918961" cy="1225777"/>
          </a:xfrm>
        </p:spPr>
        <p:txBody>
          <a:bodyPr>
            <a:normAutofit/>
          </a:bodyPr>
          <a:lstStyle/>
          <a:p>
            <a:r>
              <a:rPr lang="en-US" sz="3600">
                <a:latin typeface="Consolas" panose="020B0609020204030204" pitchFamily="49" charset="0"/>
              </a:rPr>
              <a:t>Recurrent Neural Networks</a:t>
            </a:r>
            <a:endParaRPr lang="en-IN" sz="3600">
              <a:latin typeface="Consolas" panose="020B0609020204030204" pitchFamily="49" charset="0"/>
            </a:endParaRPr>
          </a:p>
        </p:txBody>
      </p:sp>
      <p:sp>
        <p:nvSpPr>
          <p:cNvPr id="3" name="Subtitle 2">
            <a:extLst>
              <a:ext uri="{FF2B5EF4-FFF2-40B4-BE49-F238E27FC236}">
                <a16:creationId xmlns:a16="http://schemas.microsoft.com/office/drawing/2014/main" id="{DC0ACC3F-A966-478D-AC59-8F83A0E7EA02}"/>
              </a:ext>
            </a:extLst>
          </p:cNvPr>
          <p:cNvSpPr>
            <a:spLocks noGrp="1"/>
          </p:cNvSpPr>
          <p:nvPr>
            <p:ph type="subTitle" idx="1"/>
          </p:nvPr>
        </p:nvSpPr>
        <p:spPr/>
        <p:txBody>
          <a:bodyPr/>
          <a:lstStyle/>
          <a:p>
            <a:pPr algn="r"/>
            <a:r>
              <a:rPr lang="en-US"/>
              <a:t>Shailesh S</a:t>
            </a:r>
            <a:endParaRPr lang="en-IN"/>
          </a:p>
        </p:txBody>
      </p:sp>
      <p:sp>
        <p:nvSpPr>
          <p:cNvPr id="4" name="Date Placeholder 3">
            <a:extLst>
              <a:ext uri="{FF2B5EF4-FFF2-40B4-BE49-F238E27FC236}">
                <a16:creationId xmlns:a16="http://schemas.microsoft.com/office/drawing/2014/main" id="{B58A59EE-99D1-4E71-BB45-B0F7E5ACC373}"/>
              </a:ext>
            </a:extLst>
          </p:cNvPr>
          <p:cNvSpPr>
            <a:spLocks noGrp="1"/>
          </p:cNvSpPr>
          <p:nvPr>
            <p:ph type="dt" sz="half" idx="10"/>
          </p:nvPr>
        </p:nvSpPr>
        <p:spPr/>
        <p:txBody>
          <a:bodyPr/>
          <a:lstStyle/>
          <a:p>
            <a:fld id="{61414ECB-E3B4-4A26-A6DD-8C6BD71F3707}" type="datetime1">
              <a:rPr lang="en-IN" smtClean="0"/>
              <a:t>15-03-2024</a:t>
            </a:fld>
            <a:endParaRPr lang="en-IN"/>
          </a:p>
        </p:txBody>
      </p:sp>
      <p:sp>
        <p:nvSpPr>
          <p:cNvPr id="5" name="Footer Placeholder 4">
            <a:extLst>
              <a:ext uri="{FF2B5EF4-FFF2-40B4-BE49-F238E27FC236}">
                <a16:creationId xmlns:a16="http://schemas.microsoft.com/office/drawing/2014/main" id="{5A81586A-932D-4440-B2F3-4105B9B28FB0}"/>
              </a:ext>
            </a:extLst>
          </p:cNvPr>
          <p:cNvSpPr>
            <a:spLocks noGrp="1"/>
          </p:cNvSpPr>
          <p:nvPr>
            <p:ph type="ftr" sz="quarter" idx="11"/>
          </p:nvPr>
        </p:nvSpPr>
        <p:spPr/>
        <p:txBody>
          <a:bodyPr/>
          <a:lstStyle/>
          <a:p>
            <a:r>
              <a:rPr lang="en-IN"/>
              <a:t>Shailesh S</a:t>
            </a:r>
          </a:p>
        </p:txBody>
      </p:sp>
      <p:sp>
        <p:nvSpPr>
          <p:cNvPr id="6" name="Slide Number Placeholder 5">
            <a:extLst>
              <a:ext uri="{FF2B5EF4-FFF2-40B4-BE49-F238E27FC236}">
                <a16:creationId xmlns:a16="http://schemas.microsoft.com/office/drawing/2014/main" id="{03A036FD-7C2B-4CF2-9F3A-D1F4B2E21916}"/>
              </a:ext>
            </a:extLst>
          </p:cNvPr>
          <p:cNvSpPr>
            <a:spLocks noGrp="1"/>
          </p:cNvSpPr>
          <p:nvPr>
            <p:ph type="sldNum" sz="quarter" idx="12"/>
          </p:nvPr>
        </p:nvSpPr>
        <p:spPr/>
        <p:txBody>
          <a:bodyPr/>
          <a:lstStyle/>
          <a:p>
            <a:fld id="{6AA84E75-F2ED-4772-888E-03CA9C7392ED}" type="slidenum">
              <a:rPr lang="en-IN" smtClean="0"/>
              <a:t>1</a:t>
            </a:fld>
            <a:endParaRPr lang="en-IN"/>
          </a:p>
        </p:txBody>
      </p:sp>
    </p:spTree>
    <p:extLst>
      <p:ext uri="{BB962C8B-B14F-4D97-AF65-F5344CB8AC3E}">
        <p14:creationId xmlns:p14="http://schemas.microsoft.com/office/powerpoint/2010/main" val="352753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93A1818C-76D3-4895-935D-05104399BFFF}"/>
              </a:ext>
            </a:extLst>
          </p:cNvPr>
          <p:cNvSpPr txBox="1"/>
          <p:nvPr/>
        </p:nvSpPr>
        <p:spPr>
          <a:xfrm>
            <a:off x="932952" y="1127165"/>
            <a:ext cx="4640534" cy="461665"/>
          </a:xfrm>
          <a:prstGeom prst="rect">
            <a:avLst/>
          </a:prstGeom>
          <a:noFill/>
        </p:spPr>
        <p:txBody>
          <a:bodyPr wrap="square" rtlCol="0">
            <a:spAutoFit/>
          </a:bodyPr>
          <a:lstStyle/>
          <a:p>
            <a:r>
              <a:rPr lang="en-US" sz="2400" b="1" u="sng">
                <a:latin typeface="Consolas" panose="020B0609020204030204" pitchFamily="49" charset="0"/>
              </a:rPr>
              <a:t>Reccurent Nerural Networks </a:t>
            </a:r>
            <a:endParaRPr lang="en-IN" sz="2400" b="1" u="sng">
              <a:latin typeface="Consolas" panose="020B0609020204030204" pitchFamily="49" charset="0"/>
            </a:endParaRPr>
          </a:p>
        </p:txBody>
      </p:sp>
      <p:sp>
        <p:nvSpPr>
          <p:cNvPr id="29" name="Date Placeholder 28">
            <a:extLst>
              <a:ext uri="{FF2B5EF4-FFF2-40B4-BE49-F238E27FC236}">
                <a16:creationId xmlns:a16="http://schemas.microsoft.com/office/drawing/2014/main" id="{1289A652-C70D-4304-AC6D-8D3F9EABC905}"/>
              </a:ext>
            </a:extLst>
          </p:cNvPr>
          <p:cNvSpPr>
            <a:spLocks noGrp="1"/>
          </p:cNvSpPr>
          <p:nvPr>
            <p:ph type="dt" sz="half" idx="10"/>
          </p:nvPr>
        </p:nvSpPr>
        <p:spPr/>
        <p:txBody>
          <a:bodyPr/>
          <a:lstStyle/>
          <a:p>
            <a:fld id="{FFCD8DD3-7181-4940-BC85-5CDE7D373955}" type="datetime1">
              <a:rPr lang="en-IN" smtClean="0"/>
              <a:t>15-03-2024</a:t>
            </a:fld>
            <a:endParaRPr lang="en-IN"/>
          </a:p>
        </p:txBody>
      </p:sp>
      <p:sp>
        <p:nvSpPr>
          <p:cNvPr id="30" name="Footer Placeholder 29">
            <a:extLst>
              <a:ext uri="{FF2B5EF4-FFF2-40B4-BE49-F238E27FC236}">
                <a16:creationId xmlns:a16="http://schemas.microsoft.com/office/drawing/2014/main" id="{13FF9876-87D6-4A63-9C14-E694904228D6}"/>
              </a:ext>
            </a:extLst>
          </p:cNvPr>
          <p:cNvSpPr>
            <a:spLocks noGrp="1"/>
          </p:cNvSpPr>
          <p:nvPr>
            <p:ph type="ftr" sz="quarter" idx="11"/>
          </p:nvPr>
        </p:nvSpPr>
        <p:spPr/>
        <p:txBody>
          <a:bodyPr/>
          <a:lstStyle/>
          <a:p>
            <a:r>
              <a:rPr lang="en-IN"/>
              <a:t>Shailesh S</a:t>
            </a:r>
          </a:p>
        </p:txBody>
      </p:sp>
      <p:sp>
        <p:nvSpPr>
          <p:cNvPr id="31" name="Slide Number Placeholder 30">
            <a:extLst>
              <a:ext uri="{FF2B5EF4-FFF2-40B4-BE49-F238E27FC236}">
                <a16:creationId xmlns:a16="http://schemas.microsoft.com/office/drawing/2014/main" id="{BBFD0FF1-3BC7-4CEF-ABA9-27C6023DB5EC}"/>
              </a:ext>
            </a:extLst>
          </p:cNvPr>
          <p:cNvSpPr>
            <a:spLocks noGrp="1"/>
          </p:cNvSpPr>
          <p:nvPr>
            <p:ph type="sldNum" sz="quarter" idx="12"/>
          </p:nvPr>
        </p:nvSpPr>
        <p:spPr/>
        <p:txBody>
          <a:bodyPr/>
          <a:lstStyle/>
          <a:p>
            <a:fld id="{6AA84E75-F2ED-4772-888E-03CA9C7392ED}" type="slidenum">
              <a:rPr lang="en-IN" smtClean="0"/>
              <a:t>10</a:t>
            </a:fld>
            <a:endParaRPr lang="en-IN"/>
          </a:p>
        </p:txBody>
      </p:sp>
      <p:sp>
        <p:nvSpPr>
          <p:cNvPr id="9" name="TextBox 8">
            <a:extLst>
              <a:ext uri="{FF2B5EF4-FFF2-40B4-BE49-F238E27FC236}">
                <a16:creationId xmlns:a16="http://schemas.microsoft.com/office/drawing/2014/main" id="{7577AD9E-F54D-492B-B502-8F2E9F015BDF}"/>
              </a:ext>
            </a:extLst>
          </p:cNvPr>
          <p:cNvSpPr txBox="1"/>
          <p:nvPr/>
        </p:nvSpPr>
        <p:spPr>
          <a:xfrm>
            <a:off x="207034" y="1809418"/>
            <a:ext cx="5278233" cy="4524315"/>
          </a:xfrm>
          <a:prstGeom prst="rect">
            <a:avLst/>
          </a:prstGeom>
          <a:noFill/>
        </p:spPr>
        <p:txBody>
          <a:bodyPr wrap="square">
            <a:spAutoFit/>
          </a:bodyPr>
          <a:lstStyle/>
          <a:p>
            <a:pPr algn="l"/>
            <a:r>
              <a:rPr lang="en-US" b="1" i="0" cap="all">
                <a:solidFill>
                  <a:srgbClr val="04003F"/>
                </a:solidFill>
                <a:effectLst/>
                <a:latin typeface="Montserrat" panose="00000500000000000000" pitchFamily="2" charset="0"/>
              </a:rPr>
              <a:t>EXPLODING GRADIENTS</a:t>
            </a:r>
          </a:p>
          <a:p>
            <a:pPr algn="l"/>
            <a:r>
              <a:rPr lang="en-US" b="0" i="0">
                <a:solidFill>
                  <a:srgbClr val="3A3B41"/>
                </a:solidFill>
                <a:effectLst/>
                <a:latin typeface="Lora"/>
              </a:rPr>
              <a:t>Exploding gradients are when the algorithm, without much reason, assigns a stupidly high importance to the weights. Fortunately, this problem can be easily solved by truncating or squashing the gradients.</a:t>
            </a:r>
          </a:p>
          <a:p>
            <a:pPr algn="l"/>
            <a:endParaRPr lang="en-US" b="0" i="0">
              <a:solidFill>
                <a:srgbClr val="3A3B41"/>
              </a:solidFill>
              <a:effectLst/>
              <a:latin typeface="Lora"/>
            </a:endParaRPr>
          </a:p>
          <a:p>
            <a:pPr algn="l"/>
            <a:r>
              <a:rPr lang="en-US" b="1" i="0" cap="all">
                <a:solidFill>
                  <a:srgbClr val="04003F"/>
                </a:solidFill>
                <a:effectLst/>
                <a:latin typeface="Montserrat" panose="00000500000000000000" pitchFamily="2" charset="0"/>
              </a:rPr>
              <a:t>VANISHING GRADIENTS</a:t>
            </a:r>
          </a:p>
          <a:p>
            <a:pPr algn="l"/>
            <a:r>
              <a:rPr lang="en-US" b="0" i="0">
                <a:solidFill>
                  <a:srgbClr val="3A3B41"/>
                </a:solidFill>
                <a:effectLst/>
                <a:latin typeface="Lora"/>
              </a:rPr>
              <a:t>Vanishing gradients occur when the values of a gradient are too small and the model stops learning or takes way too long as a result. This was a major problem in the 1990s and much harder to solve than the exploding gradients. Fortunately, it was solved through the concept of LSTM by Sepp Hochreiter and Juergen Schmidhuber.</a:t>
            </a:r>
          </a:p>
        </p:txBody>
      </p:sp>
      <p:pic>
        <p:nvPicPr>
          <p:cNvPr id="6146" name="Picture 2" descr="What Are The Challenges Of Training Recurrent Neural Networks">
            <a:extLst>
              <a:ext uri="{FF2B5EF4-FFF2-40B4-BE49-F238E27FC236}">
                <a16:creationId xmlns:a16="http://schemas.microsoft.com/office/drawing/2014/main" id="{6FE7E73B-943E-4F4E-83AE-C1ECC3DAB2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2229" y="2356863"/>
            <a:ext cx="6784608" cy="2840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684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93A1818C-76D3-4895-935D-05104399BFFF}"/>
              </a:ext>
            </a:extLst>
          </p:cNvPr>
          <p:cNvSpPr txBox="1"/>
          <p:nvPr/>
        </p:nvSpPr>
        <p:spPr>
          <a:xfrm>
            <a:off x="932952" y="1127165"/>
            <a:ext cx="4640534" cy="461665"/>
          </a:xfrm>
          <a:prstGeom prst="rect">
            <a:avLst/>
          </a:prstGeom>
          <a:noFill/>
        </p:spPr>
        <p:txBody>
          <a:bodyPr wrap="square" rtlCol="0">
            <a:spAutoFit/>
          </a:bodyPr>
          <a:lstStyle/>
          <a:p>
            <a:r>
              <a:rPr lang="en-US" sz="2400" b="1" u="sng">
                <a:latin typeface="Consolas" panose="020B0609020204030204" pitchFamily="49" charset="0"/>
              </a:rPr>
              <a:t>Long Short Term Memory</a:t>
            </a:r>
            <a:endParaRPr lang="en-IN" sz="2400" b="1" u="sng">
              <a:latin typeface="Consolas" panose="020B0609020204030204" pitchFamily="49" charset="0"/>
            </a:endParaRPr>
          </a:p>
        </p:txBody>
      </p:sp>
      <p:sp>
        <p:nvSpPr>
          <p:cNvPr id="29" name="Date Placeholder 28">
            <a:extLst>
              <a:ext uri="{FF2B5EF4-FFF2-40B4-BE49-F238E27FC236}">
                <a16:creationId xmlns:a16="http://schemas.microsoft.com/office/drawing/2014/main" id="{1289A652-C70D-4304-AC6D-8D3F9EABC905}"/>
              </a:ext>
            </a:extLst>
          </p:cNvPr>
          <p:cNvSpPr>
            <a:spLocks noGrp="1"/>
          </p:cNvSpPr>
          <p:nvPr>
            <p:ph type="dt" sz="half" idx="10"/>
          </p:nvPr>
        </p:nvSpPr>
        <p:spPr/>
        <p:txBody>
          <a:bodyPr/>
          <a:lstStyle/>
          <a:p>
            <a:fld id="{FFCD8DD3-7181-4940-BC85-5CDE7D373955}" type="datetime1">
              <a:rPr lang="en-IN" smtClean="0"/>
              <a:t>15-03-2024</a:t>
            </a:fld>
            <a:endParaRPr lang="en-IN"/>
          </a:p>
        </p:txBody>
      </p:sp>
      <p:sp>
        <p:nvSpPr>
          <p:cNvPr id="30" name="Footer Placeholder 29">
            <a:extLst>
              <a:ext uri="{FF2B5EF4-FFF2-40B4-BE49-F238E27FC236}">
                <a16:creationId xmlns:a16="http://schemas.microsoft.com/office/drawing/2014/main" id="{13FF9876-87D6-4A63-9C14-E694904228D6}"/>
              </a:ext>
            </a:extLst>
          </p:cNvPr>
          <p:cNvSpPr>
            <a:spLocks noGrp="1"/>
          </p:cNvSpPr>
          <p:nvPr>
            <p:ph type="ftr" sz="quarter" idx="11"/>
          </p:nvPr>
        </p:nvSpPr>
        <p:spPr/>
        <p:txBody>
          <a:bodyPr/>
          <a:lstStyle/>
          <a:p>
            <a:r>
              <a:rPr lang="en-IN"/>
              <a:t>Shailesh S</a:t>
            </a:r>
          </a:p>
        </p:txBody>
      </p:sp>
      <p:sp>
        <p:nvSpPr>
          <p:cNvPr id="31" name="Slide Number Placeholder 30">
            <a:extLst>
              <a:ext uri="{FF2B5EF4-FFF2-40B4-BE49-F238E27FC236}">
                <a16:creationId xmlns:a16="http://schemas.microsoft.com/office/drawing/2014/main" id="{BBFD0FF1-3BC7-4CEF-ABA9-27C6023DB5EC}"/>
              </a:ext>
            </a:extLst>
          </p:cNvPr>
          <p:cNvSpPr>
            <a:spLocks noGrp="1"/>
          </p:cNvSpPr>
          <p:nvPr>
            <p:ph type="sldNum" sz="quarter" idx="12"/>
          </p:nvPr>
        </p:nvSpPr>
        <p:spPr/>
        <p:txBody>
          <a:bodyPr/>
          <a:lstStyle/>
          <a:p>
            <a:fld id="{6AA84E75-F2ED-4772-888E-03CA9C7392ED}" type="slidenum">
              <a:rPr lang="en-IN" smtClean="0"/>
              <a:t>11</a:t>
            </a:fld>
            <a:endParaRPr lang="en-IN"/>
          </a:p>
        </p:txBody>
      </p:sp>
      <p:sp>
        <p:nvSpPr>
          <p:cNvPr id="12" name="TextBox 11">
            <a:extLst>
              <a:ext uri="{FF2B5EF4-FFF2-40B4-BE49-F238E27FC236}">
                <a16:creationId xmlns:a16="http://schemas.microsoft.com/office/drawing/2014/main" id="{BDD8802E-188F-4AD3-A5E9-DCC575162916}"/>
              </a:ext>
            </a:extLst>
          </p:cNvPr>
          <p:cNvSpPr txBox="1"/>
          <p:nvPr/>
        </p:nvSpPr>
        <p:spPr>
          <a:xfrm>
            <a:off x="932952" y="2075042"/>
            <a:ext cx="3997234" cy="2862322"/>
          </a:xfrm>
          <a:prstGeom prst="rect">
            <a:avLst/>
          </a:prstGeom>
          <a:noFill/>
        </p:spPr>
        <p:txBody>
          <a:bodyPr wrap="square">
            <a:spAutoFit/>
          </a:bodyPr>
          <a:lstStyle/>
          <a:p>
            <a:pPr algn="l"/>
            <a:r>
              <a:rPr lang="en-US" b="0" i="0">
                <a:solidFill>
                  <a:srgbClr val="3A3B41"/>
                </a:solidFill>
                <a:effectLst/>
                <a:latin typeface="Lora"/>
              </a:rPr>
              <a:t>Long short-term memory networks are an extension for recurrent neural networks, which basically extends the memory. Therefore it is well suited to learn from important experiences that have very long time lags in between.</a:t>
            </a:r>
          </a:p>
          <a:p>
            <a:pPr algn="l"/>
            <a:endParaRPr lang="en-US" b="0" i="0">
              <a:solidFill>
                <a:srgbClr val="3A3B41"/>
              </a:solidFill>
              <a:effectLst/>
              <a:latin typeface="Lora"/>
            </a:endParaRPr>
          </a:p>
          <a:p>
            <a:pPr algn="l"/>
            <a:r>
              <a:rPr lang="en-US" b="0" i="0">
                <a:solidFill>
                  <a:srgbClr val="3A3B41"/>
                </a:solidFill>
                <a:effectLst/>
                <a:latin typeface="Lora"/>
              </a:rPr>
              <a:t>The units of an LSTM are used as building units for the layers of a RNN, often called an LSTM network</a:t>
            </a:r>
          </a:p>
        </p:txBody>
      </p:sp>
      <p:pic>
        <p:nvPicPr>
          <p:cNvPr id="6148" name="Picture 4" descr="A review on the long short-term memory model | SpringerLink">
            <a:extLst>
              <a:ext uri="{FF2B5EF4-FFF2-40B4-BE49-F238E27FC236}">
                <a16:creationId xmlns:a16="http://schemas.microsoft.com/office/drawing/2014/main" id="{64F93B83-B8D1-40DC-8719-0F1F7EA32E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094" y="2315132"/>
            <a:ext cx="6302558" cy="2622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228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93A1818C-76D3-4895-935D-05104399BFFF}"/>
              </a:ext>
            </a:extLst>
          </p:cNvPr>
          <p:cNvSpPr txBox="1"/>
          <p:nvPr/>
        </p:nvSpPr>
        <p:spPr>
          <a:xfrm>
            <a:off x="932952" y="1127165"/>
            <a:ext cx="4640534" cy="461665"/>
          </a:xfrm>
          <a:prstGeom prst="rect">
            <a:avLst/>
          </a:prstGeom>
          <a:noFill/>
        </p:spPr>
        <p:txBody>
          <a:bodyPr wrap="square" rtlCol="0">
            <a:spAutoFit/>
          </a:bodyPr>
          <a:lstStyle/>
          <a:p>
            <a:r>
              <a:rPr lang="en-US" sz="2400" b="1" u="sng">
                <a:latin typeface="Consolas" panose="020B0609020204030204" pitchFamily="49" charset="0"/>
              </a:rPr>
              <a:t>Long Short Term Memory</a:t>
            </a:r>
            <a:endParaRPr lang="en-IN" sz="2400" b="1" u="sng">
              <a:latin typeface="Consolas" panose="020B0609020204030204" pitchFamily="49" charset="0"/>
            </a:endParaRPr>
          </a:p>
        </p:txBody>
      </p:sp>
      <p:sp>
        <p:nvSpPr>
          <p:cNvPr id="29" name="Date Placeholder 28">
            <a:extLst>
              <a:ext uri="{FF2B5EF4-FFF2-40B4-BE49-F238E27FC236}">
                <a16:creationId xmlns:a16="http://schemas.microsoft.com/office/drawing/2014/main" id="{1289A652-C70D-4304-AC6D-8D3F9EABC905}"/>
              </a:ext>
            </a:extLst>
          </p:cNvPr>
          <p:cNvSpPr>
            <a:spLocks noGrp="1"/>
          </p:cNvSpPr>
          <p:nvPr>
            <p:ph type="dt" sz="half" idx="10"/>
          </p:nvPr>
        </p:nvSpPr>
        <p:spPr/>
        <p:txBody>
          <a:bodyPr/>
          <a:lstStyle/>
          <a:p>
            <a:fld id="{FFCD8DD3-7181-4940-BC85-5CDE7D373955}" type="datetime1">
              <a:rPr lang="en-IN" smtClean="0"/>
              <a:t>15-03-2024</a:t>
            </a:fld>
            <a:endParaRPr lang="en-IN"/>
          </a:p>
        </p:txBody>
      </p:sp>
      <p:sp>
        <p:nvSpPr>
          <p:cNvPr id="30" name="Footer Placeholder 29">
            <a:extLst>
              <a:ext uri="{FF2B5EF4-FFF2-40B4-BE49-F238E27FC236}">
                <a16:creationId xmlns:a16="http://schemas.microsoft.com/office/drawing/2014/main" id="{13FF9876-87D6-4A63-9C14-E694904228D6}"/>
              </a:ext>
            </a:extLst>
          </p:cNvPr>
          <p:cNvSpPr>
            <a:spLocks noGrp="1"/>
          </p:cNvSpPr>
          <p:nvPr>
            <p:ph type="ftr" sz="quarter" idx="11"/>
          </p:nvPr>
        </p:nvSpPr>
        <p:spPr/>
        <p:txBody>
          <a:bodyPr/>
          <a:lstStyle/>
          <a:p>
            <a:r>
              <a:rPr lang="en-IN"/>
              <a:t>Shailesh S</a:t>
            </a:r>
          </a:p>
        </p:txBody>
      </p:sp>
      <p:sp>
        <p:nvSpPr>
          <p:cNvPr id="31" name="Slide Number Placeholder 30">
            <a:extLst>
              <a:ext uri="{FF2B5EF4-FFF2-40B4-BE49-F238E27FC236}">
                <a16:creationId xmlns:a16="http://schemas.microsoft.com/office/drawing/2014/main" id="{BBFD0FF1-3BC7-4CEF-ABA9-27C6023DB5EC}"/>
              </a:ext>
            </a:extLst>
          </p:cNvPr>
          <p:cNvSpPr>
            <a:spLocks noGrp="1"/>
          </p:cNvSpPr>
          <p:nvPr>
            <p:ph type="sldNum" sz="quarter" idx="12"/>
          </p:nvPr>
        </p:nvSpPr>
        <p:spPr/>
        <p:txBody>
          <a:bodyPr/>
          <a:lstStyle/>
          <a:p>
            <a:fld id="{6AA84E75-F2ED-4772-888E-03CA9C7392ED}" type="slidenum">
              <a:rPr lang="en-IN" smtClean="0"/>
              <a:t>12</a:t>
            </a:fld>
            <a:endParaRPr lang="en-IN"/>
          </a:p>
        </p:txBody>
      </p:sp>
      <p:pic>
        <p:nvPicPr>
          <p:cNvPr id="8" name="Picture 6">
            <a:extLst>
              <a:ext uri="{FF2B5EF4-FFF2-40B4-BE49-F238E27FC236}">
                <a16:creationId xmlns:a16="http://schemas.microsoft.com/office/drawing/2014/main" id="{210F707C-FF9A-4AC1-B95F-92AB1D9EC402}"/>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781465" y="1792539"/>
            <a:ext cx="6867632" cy="4543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477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93A1818C-76D3-4895-935D-05104399BFFF}"/>
              </a:ext>
            </a:extLst>
          </p:cNvPr>
          <p:cNvSpPr txBox="1"/>
          <p:nvPr/>
        </p:nvSpPr>
        <p:spPr>
          <a:xfrm>
            <a:off x="932952" y="1127165"/>
            <a:ext cx="4640534" cy="461665"/>
          </a:xfrm>
          <a:prstGeom prst="rect">
            <a:avLst/>
          </a:prstGeom>
          <a:noFill/>
        </p:spPr>
        <p:txBody>
          <a:bodyPr wrap="square" rtlCol="0">
            <a:spAutoFit/>
          </a:bodyPr>
          <a:lstStyle/>
          <a:p>
            <a:r>
              <a:rPr lang="en-US" sz="2400" b="1" u="sng">
                <a:latin typeface="Consolas" panose="020B0609020204030204" pitchFamily="49" charset="0"/>
              </a:rPr>
              <a:t>Gated Recurrent Units</a:t>
            </a:r>
            <a:endParaRPr lang="en-IN" sz="2400" b="1" u="sng">
              <a:latin typeface="Consolas" panose="020B0609020204030204" pitchFamily="49" charset="0"/>
            </a:endParaRPr>
          </a:p>
        </p:txBody>
      </p:sp>
      <p:sp>
        <p:nvSpPr>
          <p:cNvPr id="29" name="Date Placeholder 28">
            <a:extLst>
              <a:ext uri="{FF2B5EF4-FFF2-40B4-BE49-F238E27FC236}">
                <a16:creationId xmlns:a16="http://schemas.microsoft.com/office/drawing/2014/main" id="{1289A652-C70D-4304-AC6D-8D3F9EABC905}"/>
              </a:ext>
            </a:extLst>
          </p:cNvPr>
          <p:cNvSpPr>
            <a:spLocks noGrp="1"/>
          </p:cNvSpPr>
          <p:nvPr>
            <p:ph type="dt" sz="half" idx="10"/>
          </p:nvPr>
        </p:nvSpPr>
        <p:spPr/>
        <p:txBody>
          <a:bodyPr/>
          <a:lstStyle/>
          <a:p>
            <a:fld id="{FFCD8DD3-7181-4940-BC85-5CDE7D373955}" type="datetime1">
              <a:rPr lang="en-IN" smtClean="0"/>
              <a:t>15-03-2024</a:t>
            </a:fld>
            <a:endParaRPr lang="en-IN"/>
          </a:p>
        </p:txBody>
      </p:sp>
      <p:sp>
        <p:nvSpPr>
          <p:cNvPr id="30" name="Footer Placeholder 29">
            <a:extLst>
              <a:ext uri="{FF2B5EF4-FFF2-40B4-BE49-F238E27FC236}">
                <a16:creationId xmlns:a16="http://schemas.microsoft.com/office/drawing/2014/main" id="{13FF9876-87D6-4A63-9C14-E694904228D6}"/>
              </a:ext>
            </a:extLst>
          </p:cNvPr>
          <p:cNvSpPr>
            <a:spLocks noGrp="1"/>
          </p:cNvSpPr>
          <p:nvPr>
            <p:ph type="ftr" sz="quarter" idx="11"/>
          </p:nvPr>
        </p:nvSpPr>
        <p:spPr/>
        <p:txBody>
          <a:bodyPr/>
          <a:lstStyle/>
          <a:p>
            <a:r>
              <a:rPr lang="en-IN"/>
              <a:t>Shailesh S</a:t>
            </a:r>
          </a:p>
        </p:txBody>
      </p:sp>
      <p:sp>
        <p:nvSpPr>
          <p:cNvPr id="31" name="Slide Number Placeholder 30">
            <a:extLst>
              <a:ext uri="{FF2B5EF4-FFF2-40B4-BE49-F238E27FC236}">
                <a16:creationId xmlns:a16="http://schemas.microsoft.com/office/drawing/2014/main" id="{BBFD0FF1-3BC7-4CEF-ABA9-27C6023DB5EC}"/>
              </a:ext>
            </a:extLst>
          </p:cNvPr>
          <p:cNvSpPr>
            <a:spLocks noGrp="1"/>
          </p:cNvSpPr>
          <p:nvPr>
            <p:ph type="sldNum" sz="quarter" idx="12"/>
          </p:nvPr>
        </p:nvSpPr>
        <p:spPr/>
        <p:txBody>
          <a:bodyPr/>
          <a:lstStyle/>
          <a:p>
            <a:fld id="{6AA84E75-F2ED-4772-888E-03CA9C7392ED}" type="slidenum">
              <a:rPr lang="en-IN" smtClean="0"/>
              <a:t>13</a:t>
            </a:fld>
            <a:endParaRPr lang="en-IN"/>
          </a:p>
        </p:txBody>
      </p:sp>
      <p:pic>
        <p:nvPicPr>
          <p:cNvPr id="9218" name="Picture 2" descr="Gated Recurrent Unit (GRU) - PRIMO.ai">
            <a:extLst>
              <a:ext uri="{FF2B5EF4-FFF2-40B4-BE49-F238E27FC236}">
                <a16:creationId xmlns:a16="http://schemas.microsoft.com/office/drawing/2014/main" id="{87163ED6-456B-4E46-83AC-FEB94430B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9" y="2447652"/>
            <a:ext cx="4014381" cy="283845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DC35326-CD8D-4944-8233-7FA7725CD9C6}"/>
              </a:ext>
            </a:extLst>
          </p:cNvPr>
          <p:cNvSpPr txBox="1"/>
          <p:nvPr/>
        </p:nvSpPr>
        <p:spPr>
          <a:xfrm>
            <a:off x="827314" y="2215218"/>
            <a:ext cx="6096000" cy="2585323"/>
          </a:xfrm>
          <a:prstGeom prst="rect">
            <a:avLst/>
          </a:prstGeom>
          <a:noFill/>
        </p:spPr>
        <p:txBody>
          <a:bodyPr wrap="square">
            <a:spAutoFit/>
          </a:bodyPr>
          <a:lstStyle/>
          <a:p>
            <a:r>
              <a:rPr lang="en-US" b="0" i="0">
                <a:solidFill>
                  <a:srgbClr val="292929"/>
                </a:solidFill>
                <a:effectLst/>
                <a:latin typeface="charter"/>
              </a:rPr>
              <a:t>To solve the vanishing gradient problem of a standard RNN, GRU uses, so-called, </a:t>
            </a:r>
            <a:r>
              <a:rPr lang="en-US" b="1" i="0">
                <a:solidFill>
                  <a:srgbClr val="292929"/>
                </a:solidFill>
                <a:effectLst/>
                <a:latin typeface="charter"/>
              </a:rPr>
              <a:t>update gate and reset gate</a:t>
            </a:r>
            <a:r>
              <a:rPr lang="en-US" b="0" i="0">
                <a:solidFill>
                  <a:srgbClr val="292929"/>
                </a:solidFill>
                <a:effectLst/>
                <a:latin typeface="charter"/>
              </a:rPr>
              <a:t>. </a:t>
            </a:r>
          </a:p>
          <a:p>
            <a:endParaRPr lang="en-US">
              <a:solidFill>
                <a:srgbClr val="292929"/>
              </a:solidFill>
              <a:latin typeface="charter"/>
            </a:endParaRPr>
          </a:p>
          <a:p>
            <a:r>
              <a:rPr lang="en-US" b="0" i="0">
                <a:solidFill>
                  <a:srgbClr val="292929"/>
                </a:solidFill>
                <a:effectLst/>
                <a:latin typeface="charter"/>
              </a:rPr>
              <a:t>Basically, these are two vectors which decide what information should be passed to the output. T</a:t>
            </a:r>
          </a:p>
          <a:p>
            <a:endParaRPr lang="en-US">
              <a:solidFill>
                <a:srgbClr val="292929"/>
              </a:solidFill>
              <a:latin typeface="charter"/>
            </a:endParaRPr>
          </a:p>
          <a:p>
            <a:r>
              <a:rPr lang="en-US" b="0" i="0">
                <a:solidFill>
                  <a:srgbClr val="292929"/>
                </a:solidFill>
                <a:effectLst/>
                <a:latin typeface="charter"/>
              </a:rPr>
              <a:t>he special thing about them is that they can be trained to keep information from long ago, without washing it through time or remove information which is irrelevant to the prediction.</a:t>
            </a:r>
            <a:endParaRPr lang="en-IN"/>
          </a:p>
        </p:txBody>
      </p:sp>
    </p:spTree>
    <p:extLst>
      <p:ext uri="{BB962C8B-B14F-4D97-AF65-F5344CB8AC3E}">
        <p14:creationId xmlns:p14="http://schemas.microsoft.com/office/powerpoint/2010/main" val="1888416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93A1818C-76D3-4895-935D-05104399BFFF}"/>
              </a:ext>
            </a:extLst>
          </p:cNvPr>
          <p:cNvSpPr txBox="1"/>
          <p:nvPr/>
        </p:nvSpPr>
        <p:spPr>
          <a:xfrm>
            <a:off x="932952" y="1127165"/>
            <a:ext cx="4640534" cy="461665"/>
          </a:xfrm>
          <a:prstGeom prst="rect">
            <a:avLst/>
          </a:prstGeom>
          <a:noFill/>
        </p:spPr>
        <p:txBody>
          <a:bodyPr wrap="square" rtlCol="0">
            <a:spAutoFit/>
          </a:bodyPr>
          <a:lstStyle/>
          <a:p>
            <a:r>
              <a:rPr lang="en-US" sz="2400" b="1" u="sng">
                <a:latin typeface="Consolas" panose="020B0609020204030204" pitchFamily="49" charset="0"/>
              </a:rPr>
              <a:t>Gated Recurrent Units</a:t>
            </a:r>
            <a:endParaRPr lang="en-IN" sz="2400" b="1" u="sng">
              <a:latin typeface="Consolas" panose="020B0609020204030204" pitchFamily="49" charset="0"/>
            </a:endParaRPr>
          </a:p>
        </p:txBody>
      </p:sp>
      <p:sp>
        <p:nvSpPr>
          <p:cNvPr id="29" name="Date Placeholder 28">
            <a:extLst>
              <a:ext uri="{FF2B5EF4-FFF2-40B4-BE49-F238E27FC236}">
                <a16:creationId xmlns:a16="http://schemas.microsoft.com/office/drawing/2014/main" id="{1289A652-C70D-4304-AC6D-8D3F9EABC905}"/>
              </a:ext>
            </a:extLst>
          </p:cNvPr>
          <p:cNvSpPr>
            <a:spLocks noGrp="1"/>
          </p:cNvSpPr>
          <p:nvPr>
            <p:ph type="dt" sz="half" idx="10"/>
          </p:nvPr>
        </p:nvSpPr>
        <p:spPr/>
        <p:txBody>
          <a:bodyPr/>
          <a:lstStyle/>
          <a:p>
            <a:fld id="{FFCD8DD3-7181-4940-BC85-5CDE7D373955}" type="datetime1">
              <a:rPr lang="en-IN" smtClean="0"/>
              <a:t>15-03-2024</a:t>
            </a:fld>
            <a:endParaRPr lang="en-IN"/>
          </a:p>
        </p:txBody>
      </p:sp>
      <p:sp>
        <p:nvSpPr>
          <p:cNvPr id="30" name="Footer Placeholder 29">
            <a:extLst>
              <a:ext uri="{FF2B5EF4-FFF2-40B4-BE49-F238E27FC236}">
                <a16:creationId xmlns:a16="http://schemas.microsoft.com/office/drawing/2014/main" id="{13FF9876-87D6-4A63-9C14-E694904228D6}"/>
              </a:ext>
            </a:extLst>
          </p:cNvPr>
          <p:cNvSpPr>
            <a:spLocks noGrp="1"/>
          </p:cNvSpPr>
          <p:nvPr>
            <p:ph type="ftr" sz="quarter" idx="11"/>
          </p:nvPr>
        </p:nvSpPr>
        <p:spPr/>
        <p:txBody>
          <a:bodyPr/>
          <a:lstStyle/>
          <a:p>
            <a:r>
              <a:rPr lang="en-IN"/>
              <a:t>Shailesh S</a:t>
            </a:r>
          </a:p>
        </p:txBody>
      </p:sp>
      <p:sp>
        <p:nvSpPr>
          <p:cNvPr id="31" name="Slide Number Placeholder 30">
            <a:extLst>
              <a:ext uri="{FF2B5EF4-FFF2-40B4-BE49-F238E27FC236}">
                <a16:creationId xmlns:a16="http://schemas.microsoft.com/office/drawing/2014/main" id="{BBFD0FF1-3BC7-4CEF-ABA9-27C6023DB5EC}"/>
              </a:ext>
            </a:extLst>
          </p:cNvPr>
          <p:cNvSpPr>
            <a:spLocks noGrp="1"/>
          </p:cNvSpPr>
          <p:nvPr>
            <p:ph type="sldNum" sz="quarter" idx="12"/>
          </p:nvPr>
        </p:nvSpPr>
        <p:spPr/>
        <p:txBody>
          <a:bodyPr/>
          <a:lstStyle/>
          <a:p>
            <a:fld id="{6AA84E75-F2ED-4772-888E-03CA9C7392ED}" type="slidenum">
              <a:rPr lang="en-IN" smtClean="0"/>
              <a:t>14</a:t>
            </a:fld>
            <a:endParaRPr lang="en-IN"/>
          </a:p>
        </p:txBody>
      </p:sp>
      <p:pic>
        <p:nvPicPr>
          <p:cNvPr id="7170" name="Picture 2">
            <a:extLst>
              <a:ext uri="{FF2B5EF4-FFF2-40B4-BE49-F238E27FC236}">
                <a16:creationId xmlns:a16="http://schemas.microsoft.com/office/drawing/2014/main" id="{667F2BE8-B44B-4796-9679-EE69EDFB0B3C}"/>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924073" y="1858796"/>
            <a:ext cx="6343854" cy="4482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875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93A1818C-76D3-4895-935D-05104399BFFF}"/>
              </a:ext>
            </a:extLst>
          </p:cNvPr>
          <p:cNvSpPr txBox="1"/>
          <p:nvPr/>
        </p:nvSpPr>
        <p:spPr>
          <a:xfrm>
            <a:off x="932952" y="1127165"/>
            <a:ext cx="4640534" cy="461665"/>
          </a:xfrm>
          <a:prstGeom prst="rect">
            <a:avLst/>
          </a:prstGeom>
          <a:noFill/>
        </p:spPr>
        <p:txBody>
          <a:bodyPr wrap="square" rtlCol="0">
            <a:spAutoFit/>
          </a:bodyPr>
          <a:lstStyle/>
          <a:p>
            <a:r>
              <a:rPr lang="en-US" sz="2400" b="1" u="sng">
                <a:latin typeface="Consolas" panose="020B0609020204030204" pitchFamily="49" charset="0"/>
              </a:rPr>
              <a:t>All Together</a:t>
            </a:r>
            <a:endParaRPr lang="en-IN" sz="2400" b="1" u="sng">
              <a:latin typeface="Consolas" panose="020B0609020204030204" pitchFamily="49" charset="0"/>
            </a:endParaRPr>
          </a:p>
        </p:txBody>
      </p:sp>
      <p:sp>
        <p:nvSpPr>
          <p:cNvPr id="29" name="Date Placeholder 28">
            <a:extLst>
              <a:ext uri="{FF2B5EF4-FFF2-40B4-BE49-F238E27FC236}">
                <a16:creationId xmlns:a16="http://schemas.microsoft.com/office/drawing/2014/main" id="{1289A652-C70D-4304-AC6D-8D3F9EABC905}"/>
              </a:ext>
            </a:extLst>
          </p:cNvPr>
          <p:cNvSpPr>
            <a:spLocks noGrp="1"/>
          </p:cNvSpPr>
          <p:nvPr>
            <p:ph type="dt" sz="half" idx="10"/>
          </p:nvPr>
        </p:nvSpPr>
        <p:spPr/>
        <p:txBody>
          <a:bodyPr/>
          <a:lstStyle/>
          <a:p>
            <a:fld id="{FFCD8DD3-7181-4940-BC85-5CDE7D373955}" type="datetime1">
              <a:rPr lang="en-IN" smtClean="0"/>
              <a:t>15-03-2024</a:t>
            </a:fld>
            <a:endParaRPr lang="en-IN"/>
          </a:p>
        </p:txBody>
      </p:sp>
      <p:sp>
        <p:nvSpPr>
          <p:cNvPr id="30" name="Footer Placeholder 29">
            <a:extLst>
              <a:ext uri="{FF2B5EF4-FFF2-40B4-BE49-F238E27FC236}">
                <a16:creationId xmlns:a16="http://schemas.microsoft.com/office/drawing/2014/main" id="{13FF9876-87D6-4A63-9C14-E694904228D6}"/>
              </a:ext>
            </a:extLst>
          </p:cNvPr>
          <p:cNvSpPr>
            <a:spLocks noGrp="1"/>
          </p:cNvSpPr>
          <p:nvPr>
            <p:ph type="ftr" sz="quarter" idx="11"/>
          </p:nvPr>
        </p:nvSpPr>
        <p:spPr/>
        <p:txBody>
          <a:bodyPr/>
          <a:lstStyle/>
          <a:p>
            <a:r>
              <a:rPr lang="en-IN"/>
              <a:t>Shailesh S</a:t>
            </a:r>
          </a:p>
        </p:txBody>
      </p:sp>
      <p:sp>
        <p:nvSpPr>
          <p:cNvPr id="31" name="Slide Number Placeholder 30">
            <a:extLst>
              <a:ext uri="{FF2B5EF4-FFF2-40B4-BE49-F238E27FC236}">
                <a16:creationId xmlns:a16="http://schemas.microsoft.com/office/drawing/2014/main" id="{BBFD0FF1-3BC7-4CEF-ABA9-27C6023DB5EC}"/>
              </a:ext>
            </a:extLst>
          </p:cNvPr>
          <p:cNvSpPr>
            <a:spLocks noGrp="1"/>
          </p:cNvSpPr>
          <p:nvPr>
            <p:ph type="sldNum" sz="quarter" idx="12"/>
          </p:nvPr>
        </p:nvSpPr>
        <p:spPr/>
        <p:txBody>
          <a:bodyPr/>
          <a:lstStyle/>
          <a:p>
            <a:fld id="{6AA84E75-F2ED-4772-888E-03CA9C7392ED}" type="slidenum">
              <a:rPr lang="en-IN" smtClean="0"/>
              <a:t>15</a:t>
            </a:fld>
            <a:endParaRPr lang="en-IN"/>
          </a:p>
        </p:txBody>
      </p:sp>
      <p:pic>
        <p:nvPicPr>
          <p:cNvPr id="10244" name="Picture 4" descr="Recurrent Neural Networks deeplearning ai Gated Recurrent Unit">
            <a:extLst>
              <a:ext uri="{FF2B5EF4-FFF2-40B4-BE49-F238E27FC236}">
                <a16:creationId xmlns:a16="http://schemas.microsoft.com/office/drawing/2014/main" id="{EC63E9DD-1525-455E-92C1-63D75A54C6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6777" y="1844443"/>
            <a:ext cx="7383681" cy="4153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792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6BE7A-11F3-4F63-A3EA-0A340B939CD2}"/>
              </a:ext>
            </a:extLst>
          </p:cNvPr>
          <p:cNvSpPr>
            <a:spLocks noGrp="1"/>
          </p:cNvSpPr>
          <p:nvPr>
            <p:ph type="dt" sz="half" idx="10"/>
          </p:nvPr>
        </p:nvSpPr>
        <p:spPr/>
        <p:txBody>
          <a:bodyPr/>
          <a:lstStyle/>
          <a:p>
            <a:fld id="{731C7931-C037-418D-9546-595A634EA94F}" type="datetime1">
              <a:rPr lang="en-IN" smtClean="0"/>
              <a:t>15-03-2024</a:t>
            </a:fld>
            <a:endParaRPr lang="en-IN"/>
          </a:p>
        </p:txBody>
      </p:sp>
      <p:sp>
        <p:nvSpPr>
          <p:cNvPr id="3" name="Footer Placeholder 2">
            <a:extLst>
              <a:ext uri="{FF2B5EF4-FFF2-40B4-BE49-F238E27FC236}">
                <a16:creationId xmlns:a16="http://schemas.microsoft.com/office/drawing/2014/main" id="{F6F52C45-5BF7-422E-9498-3B7897B3903B}"/>
              </a:ext>
            </a:extLst>
          </p:cNvPr>
          <p:cNvSpPr>
            <a:spLocks noGrp="1"/>
          </p:cNvSpPr>
          <p:nvPr>
            <p:ph type="ftr" sz="quarter" idx="11"/>
          </p:nvPr>
        </p:nvSpPr>
        <p:spPr/>
        <p:txBody>
          <a:bodyPr/>
          <a:lstStyle/>
          <a:p>
            <a:r>
              <a:rPr lang="en-IN"/>
              <a:t>Shailesh S</a:t>
            </a:r>
          </a:p>
        </p:txBody>
      </p:sp>
      <p:sp>
        <p:nvSpPr>
          <p:cNvPr id="4" name="Slide Number Placeholder 3">
            <a:extLst>
              <a:ext uri="{FF2B5EF4-FFF2-40B4-BE49-F238E27FC236}">
                <a16:creationId xmlns:a16="http://schemas.microsoft.com/office/drawing/2014/main" id="{676E20E3-E6A5-4F1C-9A5D-32B3D59A243F}"/>
              </a:ext>
            </a:extLst>
          </p:cNvPr>
          <p:cNvSpPr>
            <a:spLocks noGrp="1"/>
          </p:cNvSpPr>
          <p:nvPr>
            <p:ph type="sldNum" sz="quarter" idx="12"/>
          </p:nvPr>
        </p:nvSpPr>
        <p:spPr/>
        <p:txBody>
          <a:bodyPr/>
          <a:lstStyle/>
          <a:p>
            <a:fld id="{6AA84E75-F2ED-4772-888E-03CA9C7392ED}" type="slidenum">
              <a:rPr lang="en-IN" smtClean="0"/>
              <a:t>16</a:t>
            </a:fld>
            <a:endParaRPr lang="en-IN"/>
          </a:p>
        </p:txBody>
      </p:sp>
      <p:sp>
        <p:nvSpPr>
          <p:cNvPr id="5" name="TextBox 4">
            <a:extLst>
              <a:ext uri="{FF2B5EF4-FFF2-40B4-BE49-F238E27FC236}">
                <a16:creationId xmlns:a16="http://schemas.microsoft.com/office/drawing/2014/main" id="{EEC456D9-4A30-42F1-BA3E-AE9B7EF4DE3B}"/>
              </a:ext>
            </a:extLst>
          </p:cNvPr>
          <p:cNvSpPr txBox="1"/>
          <p:nvPr/>
        </p:nvSpPr>
        <p:spPr>
          <a:xfrm>
            <a:off x="4773337" y="3167390"/>
            <a:ext cx="1977088" cy="523220"/>
          </a:xfrm>
          <a:prstGeom prst="rect">
            <a:avLst/>
          </a:prstGeom>
          <a:noFill/>
        </p:spPr>
        <p:txBody>
          <a:bodyPr wrap="square" rtlCol="0">
            <a:spAutoFit/>
          </a:bodyPr>
          <a:lstStyle/>
          <a:p>
            <a:r>
              <a:rPr lang="en-US" sz="2800"/>
              <a:t>THANK YOU</a:t>
            </a:r>
            <a:endParaRPr lang="en-IN" sz="2800"/>
          </a:p>
        </p:txBody>
      </p:sp>
    </p:spTree>
    <p:extLst>
      <p:ext uri="{BB962C8B-B14F-4D97-AF65-F5344CB8AC3E}">
        <p14:creationId xmlns:p14="http://schemas.microsoft.com/office/powerpoint/2010/main" val="597216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93A1818C-76D3-4895-935D-05104399BFFF}"/>
              </a:ext>
            </a:extLst>
          </p:cNvPr>
          <p:cNvSpPr txBox="1"/>
          <p:nvPr/>
        </p:nvSpPr>
        <p:spPr>
          <a:xfrm>
            <a:off x="880701" y="1255539"/>
            <a:ext cx="7323590" cy="461665"/>
          </a:xfrm>
          <a:prstGeom prst="rect">
            <a:avLst/>
          </a:prstGeom>
          <a:noFill/>
        </p:spPr>
        <p:txBody>
          <a:bodyPr wrap="square" rtlCol="0">
            <a:spAutoFit/>
          </a:bodyPr>
          <a:lstStyle/>
          <a:p>
            <a:r>
              <a:rPr lang="en-US" sz="2400" b="1" u="sng">
                <a:latin typeface="Consolas" panose="020B0609020204030204" pitchFamily="49" charset="0"/>
              </a:rPr>
              <a:t>Recurrent Neural Networks </a:t>
            </a:r>
            <a:endParaRPr lang="en-IN" sz="2400" b="1" u="sng">
              <a:latin typeface="Consolas" panose="020B0609020204030204" pitchFamily="49" charset="0"/>
            </a:endParaRPr>
          </a:p>
        </p:txBody>
      </p:sp>
      <p:sp>
        <p:nvSpPr>
          <p:cNvPr id="29" name="Date Placeholder 28">
            <a:extLst>
              <a:ext uri="{FF2B5EF4-FFF2-40B4-BE49-F238E27FC236}">
                <a16:creationId xmlns:a16="http://schemas.microsoft.com/office/drawing/2014/main" id="{1289A652-C70D-4304-AC6D-8D3F9EABC905}"/>
              </a:ext>
            </a:extLst>
          </p:cNvPr>
          <p:cNvSpPr>
            <a:spLocks noGrp="1"/>
          </p:cNvSpPr>
          <p:nvPr>
            <p:ph type="dt" sz="half" idx="10"/>
          </p:nvPr>
        </p:nvSpPr>
        <p:spPr/>
        <p:txBody>
          <a:bodyPr/>
          <a:lstStyle/>
          <a:p>
            <a:fld id="{FFCD8DD3-7181-4940-BC85-5CDE7D373955}" type="datetime1">
              <a:rPr lang="en-IN" smtClean="0"/>
              <a:t>15-03-2024</a:t>
            </a:fld>
            <a:endParaRPr lang="en-IN"/>
          </a:p>
        </p:txBody>
      </p:sp>
      <p:sp>
        <p:nvSpPr>
          <p:cNvPr id="30" name="Footer Placeholder 29">
            <a:extLst>
              <a:ext uri="{FF2B5EF4-FFF2-40B4-BE49-F238E27FC236}">
                <a16:creationId xmlns:a16="http://schemas.microsoft.com/office/drawing/2014/main" id="{13FF9876-87D6-4A63-9C14-E694904228D6}"/>
              </a:ext>
            </a:extLst>
          </p:cNvPr>
          <p:cNvSpPr>
            <a:spLocks noGrp="1"/>
          </p:cNvSpPr>
          <p:nvPr>
            <p:ph type="ftr" sz="quarter" idx="11"/>
          </p:nvPr>
        </p:nvSpPr>
        <p:spPr/>
        <p:txBody>
          <a:bodyPr/>
          <a:lstStyle/>
          <a:p>
            <a:r>
              <a:rPr lang="en-IN"/>
              <a:t>Shailesh S</a:t>
            </a:r>
          </a:p>
        </p:txBody>
      </p:sp>
      <p:sp>
        <p:nvSpPr>
          <p:cNvPr id="31" name="Slide Number Placeholder 30">
            <a:extLst>
              <a:ext uri="{FF2B5EF4-FFF2-40B4-BE49-F238E27FC236}">
                <a16:creationId xmlns:a16="http://schemas.microsoft.com/office/drawing/2014/main" id="{BBFD0FF1-3BC7-4CEF-ABA9-27C6023DB5EC}"/>
              </a:ext>
            </a:extLst>
          </p:cNvPr>
          <p:cNvSpPr>
            <a:spLocks noGrp="1"/>
          </p:cNvSpPr>
          <p:nvPr>
            <p:ph type="sldNum" sz="quarter" idx="12"/>
          </p:nvPr>
        </p:nvSpPr>
        <p:spPr/>
        <p:txBody>
          <a:bodyPr/>
          <a:lstStyle/>
          <a:p>
            <a:fld id="{6AA84E75-F2ED-4772-888E-03CA9C7392ED}" type="slidenum">
              <a:rPr lang="en-IN" smtClean="0"/>
              <a:t>2</a:t>
            </a:fld>
            <a:endParaRPr lang="en-IN"/>
          </a:p>
        </p:txBody>
      </p:sp>
      <p:sp>
        <p:nvSpPr>
          <p:cNvPr id="8" name="TextBox 7">
            <a:extLst>
              <a:ext uri="{FF2B5EF4-FFF2-40B4-BE49-F238E27FC236}">
                <a16:creationId xmlns:a16="http://schemas.microsoft.com/office/drawing/2014/main" id="{48475AC5-F103-4B2E-B9DE-B880072254AD}"/>
              </a:ext>
            </a:extLst>
          </p:cNvPr>
          <p:cNvSpPr txBox="1"/>
          <p:nvPr/>
        </p:nvSpPr>
        <p:spPr>
          <a:xfrm>
            <a:off x="1650274" y="2198638"/>
            <a:ext cx="7728857" cy="3615733"/>
          </a:xfrm>
          <a:prstGeom prst="rect">
            <a:avLst/>
          </a:prstGeom>
          <a:noFill/>
        </p:spPr>
        <p:txBody>
          <a:bodyPr wrap="square">
            <a:spAutoFit/>
          </a:bodyPr>
          <a:lstStyle/>
          <a:p>
            <a:pPr algn="ctr"/>
            <a:r>
              <a:rPr lang="en-US" b="1" i="0" cap="all">
                <a:solidFill>
                  <a:srgbClr val="EB38A6"/>
                </a:solidFill>
                <a:effectLst/>
                <a:latin typeface="Montserrat" panose="00000500000000000000" pitchFamily="2" charset="0"/>
              </a:rPr>
              <a:t>WHAT IS A RECURRENT NEURAL NETWORK (RNN)?</a:t>
            </a:r>
          </a:p>
          <a:p>
            <a:pPr algn="ctr">
              <a:lnSpc>
                <a:spcPct val="200000"/>
              </a:lnSpc>
            </a:pPr>
            <a:endParaRPr lang="en-US" b="1" i="0" cap="all">
              <a:solidFill>
                <a:srgbClr val="EB38A6"/>
              </a:solidFill>
              <a:effectLst/>
              <a:latin typeface="Montserrat" panose="00000500000000000000" pitchFamily="2" charset="0"/>
            </a:endParaRPr>
          </a:p>
          <a:p>
            <a:pPr algn="ctr">
              <a:lnSpc>
                <a:spcPct val="200000"/>
              </a:lnSpc>
            </a:pPr>
            <a:r>
              <a:rPr lang="en-US" b="0" i="0">
                <a:solidFill>
                  <a:srgbClr val="3A3B41"/>
                </a:solidFill>
                <a:effectLst/>
                <a:latin typeface="Lora"/>
              </a:rPr>
              <a:t>Recurrent neural networks (RNN) are a class of neural networks that are helpful in modeling sequence data. Derived from feedforward networks, RNNs exhibit similar behavior to how human brains function. </a:t>
            </a:r>
          </a:p>
          <a:p>
            <a:pPr algn="ctr">
              <a:lnSpc>
                <a:spcPct val="200000"/>
              </a:lnSpc>
            </a:pPr>
            <a:r>
              <a:rPr lang="en-US" b="1" i="0">
                <a:solidFill>
                  <a:srgbClr val="3A3B41"/>
                </a:solidFill>
                <a:effectLst/>
                <a:latin typeface="Lora"/>
              </a:rPr>
              <a:t>Simply put: recurrent neural networks produce predictive results in sequential data that other algorithms can’t.</a:t>
            </a:r>
          </a:p>
        </p:txBody>
      </p:sp>
    </p:spTree>
    <p:extLst>
      <p:ext uri="{BB962C8B-B14F-4D97-AF65-F5344CB8AC3E}">
        <p14:creationId xmlns:p14="http://schemas.microsoft.com/office/powerpoint/2010/main" val="120072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93A1818C-76D3-4895-935D-05104399BFFF}"/>
              </a:ext>
            </a:extLst>
          </p:cNvPr>
          <p:cNvSpPr txBox="1"/>
          <p:nvPr/>
        </p:nvSpPr>
        <p:spPr>
          <a:xfrm>
            <a:off x="880701" y="1255539"/>
            <a:ext cx="7323590" cy="461665"/>
          </a:xfrm>
          <a:prstGeom prst="rect">
            <a:avLst/>
          </a:prstGeom>
          <a:noFill/>
        </p:spPr>
        <p:txBody>
          <a:bodyPr wrap="square" rtlCol="0">
            <a:spAutoFit/>
          </a:bodyPr>
          <a:lstStyle/>
          <a:p>
            <a:r>
              <a:rPr lang="en-US" sz="2400" b="1" u="sng">
                <a:latin typeface="Consolas" panose="020B0609020204030204" pitchFamily="49" charset="0"/>
              </a:rPr>
              <a:t>Recurrent Neural Networks </a:t>
            </a:r>
            <a:endParaRPr lang="en-IN" sz="2400" b="1" u="sng">
              <a:latin typeface="Consolas" panose="020B0609020204030204" pitchFamily="49" charset="0"/>
            </a:endParaRPr>
          </a:p>
        </p:txBody>
      </p:sp>
      <p:sp>
        <p:nvSpPr>
          <p:cNvPr id="29" name="Date Placeholder 28">
            <a:extLst>
              <a:ext uri="{FF2B5EF4-FFF2-40B4-BE49-F238E27FC236}">
                <a16:creationId xmlns:a16="http://schemas.microsoft.com/office/drawing/2014/main" id="{1289A652-C70D-4304-AC6D-8D3F9EABC905}"/>
              </a:ext>
            </a:extLst>
          </p:cNvPr>
          <p:cNvSpPr>
            <a:spLocks noGrp="1"/>
          </p:cNvSpPr>
          <p:nvPr>
            <p:ph type="dt" sz="half" idx="10"/>
          </p:nvPr>
        </p:nvSpPr>
        <p:spPr/>
        <p:txBody>
          <a:bodyPr/>
          <a:lstStyle/>
          <a:p>
            <a:fld id="{FFCD8DD3-7181-4940-BC85-5CDE7D373955}" type="datetime1">
              <a:rPr lang="en-IN" smtClean="0"/>
              <a:t>15-03-2024</a:t>
            </a:fld>
            <a:endParaRPr lang="en-IN"/>
          </a:p>
        </p:txBody>
      </p:sp>
      <p:sp>
        <p:nvSpPr>
          <p:cNvPr id="30" name="Footer Placeholder 29">
            <a:extLst>
              <a:ext uri="{FF2B5EF4-FFF2-40B4-BE49-F238E27FC236}">
                <a16:creationId xmlns:a16="http://schemas.microsoft.com/office/drawing/2014/main" id="{13FF9876-87D6-4A63-9C14-E694904228D6}"/>
              </a:ext>
            </a:extLst>
          </p:cNvPr>
          <p:cNvSpPr>
            <a:spLocks noGrp="1"/>
          </p:cNvSpPr>
          <p:nvPr>
            <p:ph type="ftr" sz="quarter" idx="11"/>
          </p:nvPr>
        </p:nvSpPr>
        <p:spPr/>
        <p:txBody>
          <a:bodyPr/>
          <a:lstStyle/>
          <a:p>
            <a:r>
              <a:rPr lang="en-IN"/>
              <a:t>Shailesh S</a:t>
            </a:r>
          </a:p>
        </p:txBody>
      </p:sp>
      <p:sp>
        <p:nvSpPr>
          <p:cNvPr id="31" name="Slide Number Placeholder 30">
            <a:extLst>
              <a:ext uri="{FF2B5EF4-FFF2-40B4-BE49-F238E27FC236}">
                <a16:creationId xmlns:a16="http://schemas.microsoft.com/office/drawing/2014/main" id="{BBFD0FF1-3BC7-4CEF-ABA9-27C6023DB5EC}"/>
              </a:ext>
            </a:extLst>
          </p:cNvPr>
          <p:cNvSpPr>
            <a:spLocks noGrp="1"/>
          </p:cNvSpPr>
          <p:nvPr>
            <p:ph type="sldNum" sz="quarter" idx="12"/>
          </p:nvPr>
        </p:nvSpPr>
        <p:spPr/>
        <p:txBody>
          <a:bodyPr/>
          <a:lstStyle/>
          <a:p>
            <a:fld id="{6AA84E75-F2ED-4772-888E-03CA9C7392ED}" type="slidenum">
              <a:rPr lang="en-IN" smtClean="0"/>
              <a:t>3</a:t>
            </a:fld>
            <a:endParaRPr lang="en-IN"/>
          </a:p>
        </p:txBody>
      </p:sp>
      <p:sp>
        <p:nvSpPr>
          <p:cNvPr id="2" name="TextBox 1">
            <a:extLst>
              <a:ext uri="{FF2B5EF4-FFF2-40B4-BE49-F238E27FC236}">
                <a16:creationId xmlns:a16="http://schemas.microsoft.com/office/drawing/2014/main" id="{70559BE8-C49D-4352-A67B-F07A833DD192}"/>
              </a:ext>
            </a:extLst>
          </p:cNvPr>
          <p:cNvSpPr txBox="1"/>
          <p:nvPr/>
        </p:nvSpPr>
        <p:spPr>
          <a:xfrm>
            <a:off x="1541417" y="2819956"/>
            <a:ext cx="9671066" cy="923330"/>
          </a:xfrm>
          <a:prstGeom prst="rect">
            <a:avLst/>
          </a:prstGeom>
          <a:noFill/>
        </p:spPr>
        <p:txBody>
          <a:bodyPr wrap="square" rtlCol="0">
            <a:spAutoFit/>
          </a:bodyPr>
          <a:lstStyle/>
          <a:p>
            <a:pPr algn="l"/>
            <a:r>
              <a:rPr lang="en-US" b="0" i="0">
                <a:solidFill>
                  <a:srgbClr val="3A3B41"/>
                </a:solidFill>
                <a:effectLst/>
                <a:latin typeface="Lora"/>
              </a:rPr>
              <a:t>Whenever there is a sequence of data and that temporal dynamics that connects the data is more important than the spatial content of each individual frame.” – Lex Fridman (MIT)</a:t>
            </a:r>
          </a:p>
          <a:p>
            <a:endParaRPr lang="en-IN"/>
          </a:p>
        </p:txBody>
      </p:sp>
      <p:sp>
        <p:nvSpPr>
          <p:cNvPr id="3" name="TextBox 2">
            <a:extLst>
              <a:ext uri="{FF2B5EF4-FFF2-40B4-BE49-F238E27FC236}">
                <a16:creationId xmlns:a16="http://schemas.microsoft.com/office/drawing/2014/main" id="{B8733595-198D-4412-8972-0DE58498DD28}"/>
              </a:ext>
            </a:extLst>
          </p:cNvPr>
          <p:cNvSpPr txBox="1"/>
          <p:nvPr/>
        </p:nvSpPr>
        <p:spPr>
          <a:xfrm>
            <a:off x="4542496" y="2177393"/>
            <a:ext cx="3354188" cy="369332"/>
          </a:xfrm>
          <a:prstGeom prst="rect">
            <a:avLst/>
          </a:prstGeom>
          <a:noFill/>
        </p:spPr>
        <p:txBody>
          <a:bodyPr wrap="none" rtlCol="0">
            <a:spAutoFit/>
          </a:bodyPr>
          <a:lstStyle/>
          <a:p>
            <a:r>
              <a:rPr lang="en-US" b="1"/>
              <a:t>Why or when to use reccurance ?</a:t>
            </a:r>
            <a:endParaRPr lang="en-IN" b="1"/>
          </a:p>
        </p:txBody>
      </p:sp>
      <p:sp>
        <p:nvSpPr>
          <p:cNvPr id="10" name="TextBox 9">
            <a:extLst>
              <a:ext uri="{FF2B5EF4-FFF2-40B4-BE49-F238E27FC236}">
                <a16:creationId xmlns:a16="http://schemas.microsoft.com/office/drawing/2014/main" id="{ED2E4A24-DBFA-4F72-8D68-D18261EA510B}"/>
              </a:ext>
            </a:extLst>
          </p:cNvPr>
          <p:cNvSpPr txBox="1"/>
          <p:nvPr/>
        </p:nvSpPr>
        <p:spPr>
          <a:xfrm>
            <a:off x="1210491" y="4402132"/>
            <a:ext cx="7480663" cy="1200329"/>
          </a:xfrm>
          <a:prstGeom prst="rect">
            <a:avLst/>
          </a:prstGeom>
          <a:noFill/>
        </p:spPr>
        <p:txBody>
          <a:bodyPr wrap="square">
            <a:spAutoFit/>
          </a:bodyPr>
          <a:lstStyle/>
          <a:p>
            <a:r>
              <a:rPr lang="en-US" b="0" i="0">
                <a:solidFill>
                  <a:srgbClr val="3A3B41"/>
                </a:solidFill>
                <a:effectLst/>
                <a:latin typeface="Lora"/>
              </a:rPr>
              <a:t>Sequential data is basically just ordered data in which related things follow each other. Examples are financial data or the DNA sequence. The most popular type of sequential data is perhaps time series data, which is just a series of data points that are listed in time order.</a:t>
            </a:r>
            <a:endParaRPr lang="en-IN"/>
          </a:p>
        </p:txBody>
      </p:sp>
      <p:pic>
        <p:nvPicPr>
          <p:cNvPr id="1026" name="Picture 2" descr="Frontiers | Review on the Application of Machine Learning Algorithms in the Sequence  Data Mining of DNA | Bioengineering and Biotechnology">
            <a:extLst>
              <a:ext uri="{FF2B5EF4-FFF2-40B4-BE49-F238E27FC236}">
                <a16:creationId xmlns:a16="http://schemas.microsoft.com/office/drawing/2014/main" id="{7D8AE4FE-3814-4EA4-AA4D-245DA702EA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084" t="-111" r="10443" b="-2613"/>
          <a:stretch/>
        </p:blipFill>
        <p:spPr bwMode="auto">
          <a:xfrm>
            <a:off x="8691154" y="4309680"/>
            <a:ext cx="2886615" cy="1292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959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93A1818C-76D3-4895-935D-05104399BFFF}"/>
              </a:ext>
            </a:extLst>
          </p:cNvPr>
          <p:cNvSpPr txBox="1"/>
          <p:nvPr/>
        </p:nvSpPr>
        <p:spPr>
          <a:xfrm>
            <a:off x="880701" y="1255539"/>
            <a:ext cx="7323590" cy="461665"/>
          </a:xfrm>
          <a:prstGeom prst="rect">
            <a:avLst/>
          </a:prstGeom>
          <a:noFill/>
        </p:spPr>
        <p:txBody>
          <a:bodyPr wrap="square" rtlCol="0">
            <a:spAutoFit/>
          </a:bodyPr>
          <a:lstStyle/>
          <a:p>
            <a:r>
              <a:rPr lang="en-US" sz="2400" b="1" u="sng">
                <a:latin typeface="Consolas" panose="020B0609020204030204" pitchFamily="49" charset="0"/>
              </a:rPr>
              <a:t>Recurrent Neural Networks </a:t>
            </a:r>
            <a:endParaRPr lang="en-IN" sz="2400" b="1" u="sng">
              <a:latin typeface="Consolas" panose="020B0609020204030204" pitchFamily="49" charset="0"/>
            </a:endParaRPr>
          </a:p>
        </p:txBody>
      </p:sp>
      <p:sp>
        <p:nvSpPr>
          <p:cNvPr id="29" name="Date Placeholder 28">
            <a:extLst>
              <a:ext uri="{FF2B5EF4-FFF2-40B4-BE49-F238E27FC236}">
                <a16:creationId xmlns:a16="http://schemas.microsoft.com/office/drawing/2014/main" id="{1289A652-C70D-4304-AC6D-8D3F9EABC905}"/>
              </a:ext>
            </a:extLst>
          </p:cNvPr>
          <p:cNvSpPr>
            <a:spLocks noGrp="1"/>
          </p:cNvSpPr>
          <p:nvPr>
            <p:ph type="dt" sz="half" idx="10"/>
          </p:nvPr>
        </p:nvSpPr>
        <p:spPr/>
        <p:txBody>
          <a:bodyPr/>
          <a:lstStyle/>
          <a:p>
            <a:fld id="{FFCD8DD3-7181-4940-BC85-5CDE7D373955}" type="datetime1">
              <a:rPr lang="en-IN" smtClean="0"/>
              <a:t>15-03-2024</a:t>
            </a:fld>
            <a:endParaRPr lang="en-IN"/>
          </a:p>
        </p:txBody>
      </p:sp>
      <p:sp>
        <p:nvSpPr>
          <p:cNvPr id="30" name="Footer Placeholder 29">
            <a:extLst>
              <a:ext uri="{FF2B5EF4-FFF2-40B4-BE49-F238E27FC236}">
                <a16:creationId xmlns:a16="http://schemas.microsoft.com/office/drawing/2014/main" id="{13FF9876-87D6-4A63-9C14-E694904228D6}"/>
              </a:ext>
            </a:extLst>
          </p:cNvPr>
          <p:cNvSpPr>
            <a:spLocks noGrp="1"/>
          </p:cNvSpPr>
          <p:nvPr>
            <p:ph type="ftr" sz="quarter" idx="11"/>
          </p:nvPr>
        </p:nvSpPr>
        <p:spPr/>
        <p:txBody>
          <a:bodyPr/>
          <a:lstStyle/>
          <a:p>
            <a:r>
              <a:rPr lang="en-IN"/>
              <a:t>Shailesh S</a:t>
            </a:r>
          </a:p>
        </p:txBody>
      </p:sp>
      <p:sp>
        <p:nvSpPr>
          <p:cNvPr id="31" name="Slide Number Placeholder 30">
            <a:extLst>
              <a:ext uri="{FF2B5EF4-FFF2-40B4-BE49-F238E27FC236}">
                <a16:creationId xmlns:a16="http://schemas.microsoft.com/office/drawing/2014/main" id="{BBFD0FF1-3BC7-4CEF-ABA9-27C6023DB5EC}"/>
              </a:ext>
            </a:extLst>
          </p:cNvPr>
          <p:cNvSpPr>
            <a:spLocks noGrp="1"/>
          </p:cNvSpPr>
          <p:nvPr>
            <p:ph type="sldNum" sz="quarter" idx="12"/>
          </p:nvPr>
        </p:nvSpPr>
        <p:spPr/>
        <p:txBody>
          <a:bodyPr/>
          <a:lstStyle/>
          <a:p>
            <a:fld id="{6AA84E75-F2ED-4772-888E-03CA9C7392ED}" type="slidenum">
              <a:rPr lang="en-IN" smtClean="0"/>
              <a:t>4</a:t>
            </a:fld>
            <a:endParaRPr lang="en-IN"/>
          </a:p>
        </p:txBody>
      </p:sp>
      <p:pic>
        <p:nvPicPr>
          <p:cNvPr id="2050" name="Picture 2" descr="feed forward neural network">
            <a:extLst>
              <a:ext uri="{FF2B5EF4-FFF2-40B4-BE49-F238E27FC236}">
                <a16:creationId xmlns:a16="http://schemas.microsoft.com/office/drawing/2014/main" id="{BBDF16DF-AF4A-428A-8DD6-77C2FE8C96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300" y="2119313"/>
            <a:ext cx="5002468" cy="287178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8A19A62-780D-4E89-A1D3-938F62E7A98A}"/>
              </a:ext>
            </a:extLst>
          </p:cNvPr>
          <p:cNvSpPr txBox="1"/>
          <p:nvPr/>
        </p:nvSpPr>
        <p:spPr>
          <a:xfrm>
            <a:off x="7065508" y="2229619"/>
            <a:ext cx="4146975" cy="3139321"/>
          </a:xfrm>
          <a:prstGeom prst="rect">
            <a:avLst/>
          </a:prstGeom>
          <a:noFill/>
        </p:spPr>
        <p:txBody>
          <a:bodyPr wrap="square">
            <a:spAutoFit/>
          </a:bodyPr>
          <a:lstStyle/>
          <a:p>
            <a:pPr algn="l"/>
            <a:r>
              <a:rPr lang="en-US" b="0" i="0">
                <a:solidFill>
                  <a:srgbClr val="3A3B41"/>
                </a:solidFill>
                <a:effectLst/>
                <a:latin typeface="Lora"/>
              </a:rPr>
              <a:t>RNN’s and </a:t>
            </a:r>
            <a:r>
              <a:rPr lang="en-US" b="0" i="0" u="none" strike="noStrike">
                <a:solidFill>
                  <a:srgbClr val="3A3B41"/>
                </a:solidFill>
                <a:effectLst/>
                <a:latin typeface="inherit"/>
                <a:hlinkClick r:id="rId3"/>
              </a:rPr>
              <a:t>feed-forward neural networks</a:t>
            </a:r>
            <a:r>
              <a:rPr lang="en-US" b="0" i="0">
                <a:solidFill>
                  <a:srgbClr val="3A3B41"/>
                </a:solidFill>
                <a:effectLst/>
                <a:latin typeface="Lora"/>
              </a:rPr>
              <a:t> get their names from the way they channel information.</a:t>
            </a:r>
          </a:p>
          <a:p>
            <a:pPr algn="l"/>
            <a:endParaRPr lang="en-US">
              <a:solidFill>
                <a:srgbClr val="3A3B41"/>
              </a:solidFill>
              <a:latin typeface="Lora"/>
            </a:endParaRPr>
          </a:p>
          <a:p>
            <a:pPr algn="l"/>
            <a:endParaRPr lang="en-US" b="0" i="0">
              <a:solidFill>
                <a:srgbClr val="3A3B41"/>
              </a:solidFill>
              <a:effectLst/>
              <a:latin typeface="Lora"/>
            </a:endParaRPr>
          </a:p>
          <a:p>
            <a:pPr algn="l"/>
            <a:r>
              <a:rPr lang="en-US" b="0" i="0">
                <a:solidFill>
                  <a:srgbClr val="3A3B41"/>
                </a:solidFill>
                <a:effectLst/>
                <a:latin typeface="Lora"/>
              </a:rPr>
              <a:t>In a feed-forward neural network, the information only moves in one direction — from the input layer, through the hidden layers, to the output layer. The information moves straight through the network and never touches a node twice.</a:t>
            </a:r>
          </a:p>
        </p:txBody>
      </p:sp>
    </p:spTree>
    <p:extLst>
      <p:ext uri="{BB962C8B-B14F-4D97-AF65-F5344CB8AC3E}">
        <p14:creationId xmlns:p14="http://schemas.microsoft.com/office/powerpoint/2010/main" val="3067826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93A1818C-76D3-4895-935D-05104399BFFF}"/>
              </a:ext>
            </a:extLst>
          </p:cNvPr>
          <p:cNvSpPr txBox="1"/>
          <p:nvPr/>
        </p:nvSpPr>
        <p:spPr>
          <a:xfrm>
            <a:off x="880701" y="1255539"/>
            <a:ext cx="7323590" cy="461665"/>
          </a:xfrm>
          <a:prstGeom prst="rect">
            <a:avLst/>
          </a:prstGeom>
          <a:noFill/>
        </p:spPr>
        <p:txBody>
          <a:bodyPr wrap="square" rtlCol="0">
            <a:spAutoFit/>
          </a:bodyPr>
          <a:lstStyle/>
          <a:p>
            <a:r>
              <a:rPr lang="en-US" sz="2400" b="1" u="sng">
                <a:latin typeface="Consolas" panose="020B0609020204030204" pitchFamily="49" charset="0"/>
              </a:rPr>
              <a:t>Recurrent Neural Networks </a:t>
            </a:r>
            <a:endParaRPr lang="en-IN" sz="2400" b="1" u="sng">
              <a:latin typeface="Consolas" panose="020B0609020204030204" pitchFamily="49" charset="0"/>
            </a:endParaRPr>
          </a:p>
        </p:txBody>
      </p:sp>
      <p:sp>
        <p:nvSpPr>
          <p:cNvPr id="29" name="Date Placeholder 28">
            <a:extLst>
              <a:ext uri="{FF2B5EF4-FFF2-40B4-BE49-F238E27FC236}">
                <a16:creationId xmlns:a16="http://schemas.microsoft.com/office/drawing/2014/main" id="{1289A652-C70D-4304-AC6D-8D3F9EABC905}"/>
              </a:ext>
            </a:extLst>
          </p:cNvPr>
          <p:cNvSpPr>
            <a:spLocks noGrp="1"/>
          </p:cNvSpPr>
          <p:nvPr>
            <p:ph type="dt" sz="half" idx="10"/>
          </p:nvPr>
        </p:nvSpPr>
        <p:spPr/>
        <p:txBody>
          <a:bodyPr/>
          <a:lstStyle/>
          <a:p>
            <a:fld id="{FFCD8DD3-7181-4940-BC85-5CDE7D373955}" type="datetime1">
              <a:rPr lang="en-IN" smtClean="0"/>
              <a:t>15-03-2024</a:t>
            </a:fld>
            <a:endParaRPr lang="en-IN"/>
          </a:p>
        </p:txBody>
      </p:sp>
      <p:sp>
        <p:nvSpPr>
          <p:cNvPr id="30" name="Footer Placeholder 29">
            <a:extLst>
              <a:ext uri="{FF2B5EF4-FFF2-40B4-BE49-F238E27FC236}">
                <a16:creationId xmlns:a16="http://schemas.microsoft.com/office/drawing/2014/main" id="{13FF9876-87D6-4A63-9C14-E694904228D6}"/>
              </a:ext>
            </a:extLst>
          </p:cNvPr>
          <p:cNvSpPr>
            <a:spLocks noGrp="1"/>
          </p:cNvSpPr>
          <p:nvPr>
            <p:ph type="ftr" sz="quarter" idx="11"/>
          </p:nvPr>
        </p:nvSpPr>
        <p:spPr/>
        <p:txBody>
          <a:bodyPr/>
          <a:lstStyle/>
          <a:p>
            <a:r>
              <a:rPr lang="en-IN"/>
              <a:t>Shailesh S</a:t>
            </a:r>
          </a:p>
        </p:txBody>
      </p:sp>
      <p:sp>
        <p:nvSpPr>
          <p:cNvPr id="31" name="Slide Number Placeholder 30">
            <a:extLst>
              <a:ext uri="{FF2B5EF4-FFF2-40B4-BE49-F238E27FC236}">
                <a16:creationId xmlns:a16="http://schemas.microsoft.com/office/drawing/2014/main" id="{BBFD0FF1-3BC7-4CEF-ABA9-27C6023DB5EC}"/>
              </a:ext>
            </a:extLst>
          </p:cNvPr>
          <p:cNvSpPr>
            <a:spLocks noGrp="1"/>
          </p:cNvSpPr>
          <p:nvPr>
            <p:ph type="sldNum" sz="quarter" idx="12"/>
          </p:nvPr>
        </p:nvSpPr>
        <p:spPr/>
        <p:txBody>
          <a:bodyPr/>
          <a:lstStyle/>
          <a:p>
            <a:fld id="{6AA84E75-F2ED-4772-888E-03CA9C7392ED}" type="slidenum">
              <a:rPr lang="en-IN" smtClean="0"/>
              <a:t>5</a:t>
            </a:fld>
            <a:endParaRPr lang="en-IN"/>
          </a:p>
        </p:txBody>
      </p:sp>
      <p:sp>
        <p:nvSpPr>
          <p:cNvPr id="9" name="TextBox 8">
            <a:extLst>
              <a:ext uri="{FF2B5EF4-FFF2-40B4-BE49-F238E27FC236}">
                <a16:creationId xmlns:a16="http://schemas.microsoft.com/office/drawing/2014/main" id="{CF049D66-BB39-4101-AF3D-B865D0F910C2}"/>
              </a:ext>
            </a:extLst>
          </p:cNvPr>
          <p:cNvSpPr txBox="1"/>
          <p:nvPr/>
        </p:nvSpPr>
        <p:spPr>
          <a:xfrm>
            <a:off x="7340904" y="1616690"/>
            <a:ext cx="3871579" cy="1477328"/>
          </a:xfrm>
          <a:prstGeom prst="rect">
            <a:avLst/>
          </a:prstGeom>
          <a:noFill/>
        </p:spPr>
        <p:txBody>
          <a:bodyPr wrap="square">
            <a:spAutoFit/>
          </a:bodyPr>
          <a:lstStyle/>
          <a:p>
            <a:r>
              <a:rPr lang="en-US" b="0" i="0">
                <a:solidFill>
                  <a:srgbClr val="3A3B41"/>
                </a:solidFill>
                <a:effectLst/>
                <a:latin typeface="Lora"/>
              </a:rPr>
              <a:t>RNN the information cycles through a loop. When it makes a decision, it considers the current input and also what it has learned from the inputs it received previously.</a:t>
            </a:r>
            <a:endParaRPr lang="en-IN"/>
          </a:p>
        </p:txBody>
      </p:sp>
      <p:pic>
        <p:nvPicPr>
          <p:cNvPr id="3074" name="Picture 2" descr="rnn vs fnn ">
            <a:extLst>
              <a:ext uri="{FF2B5EF4-FFF2-40B4-BE49-F238E27FC236}">
                <a16:creationId xmlns:a16="http://schemas.microsoft.com/office/drawing/2014/main" id="{F44C0A58-E29B-438A-BA1A-5A8EE72D16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25" y="2159615"/>
            <a:ext cx="5993096" cy="33147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0A968DF-6D9A-4EB7-9125-32FA6A5E75B4}"/>
              </a:ext>
            </a:extLst>
          </p:cNvPr>
          <p:cNvSpPr txBox="1"/>
          <p:nvPr/>
        </p:nvSpPr>
        <p:spPr>
          <a:xfrm>
            <a:off x="7404350" y="3559517"/>
            <a:ext cx="3744685" cy="1754326"/>
          </a:xfrm>
          <a:prstGeom prst="rect">
            <a:avLst/>
          </a:prstGeom>
          <a:noFill/>
        </p:spPr>
        <p:txBody>
          <a:bodyPr wrap="square">
            <a:spAutoFit/>
          </a:bodyPr>
          <a:lstStyle/>
          <a:p>
            <a:r>
              <a:rPr lang="en-US" b="0" i="0">
                <a:solidFill>
                  <a:srgbClr val="3A3B41"/>
                </a:solidFill>
                <a:effectLst/>
                <a:latin typeface="Lora"/>
              </a:rPr>
              <a:t>A recurrent neural network, however, is able to remember those characters because of its internal memory. It produces output, copies that output and loops it back into the network.</a:t>
            </a:r>
            <a:endParaRPr lang="en-IN"/>
          </a:p>
        </p:txBody>
      </p:sp>
      <p:sp>
        <p:nvSpPr>
          <p:cNvPr id="10" name="TextBox 9">
            <a:extLst>
              <a:ext uri="{FF2B5EF4-FFF2-40B4-BE49-F238E27FC236}">
                <a16:creationId xmlns:a16="http://schemas.microsoft.com/office/drawing/2014/main" id="{0E6FE620-83DA-4628-AED3-0B49F233208C}"/>
              </a:ext>
            </a:extLst>
          </p:cNvPr>
          <p:cNvSpPr txBox="1"/>
          <p:nvPr/>
        </p:nvSpPr>
        <p:spPr>
          <a:xfrm>
            <a:off x="2055580" y="5732060"/>
            <a:ext cx="8080840" cy="369332"/>
          </a:xfrm>
          <a:prstGeom prst="rect">
            <a:avLst/>
          </a:prstGeom>
          <a:noFill/>
        </p:spPr>
        <p:txBody>
          <a:bodyPr wrap="square">
            <a:spAutoFit/>
          </a:bodyPr>
          <a:lstStyle/>
          <a:p>
            <a:r>
              <a:rPr lang="en-US" b="1" i="0">
                <a:solidFill>
                  <a:srgbClr val="3A3B41"/>
                </a:solidFill>
                <a:effectLst/>
                <a:latin typeface="Lora"/>
              </a:rPr>
              <a:t>Simply put: recurrent neural networks add the immediate past to the present.</a:t>
            </a:r>
            <a:endParaRPr lang="en-IN"/>
          </a:p>
        </p:txBody>
      </p:sp>
    </p:spTree>
    <p:extLst>
      <p:ext uri="{BB962C8B-B14F-4D97-AF65-F5344CB8AC3E}">
        <p14:creationId xmlns:p14="http://schemas.microsoft.com/office/powerpoint/2010/main" val="1677855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93A1818C-76D3-4895-935D-05104399BFFF}"/>
              </a:ext>
            </a:extLst>
          </p:cNvPr>
          <p:cNvSpPr txBox="1"/>
          <p:nvPr/>
        </p:nvSpPr>
        <p:spPr>
          <a:xfrm>
            <a:off x="880701" y="1255539"/>
            <a:ext cx="7323590" cy="461665"/>
          </a:xfrm>
          <a:prstGeom prst="rect">
            <a:avLst/>
          </a:prstGeom>
          <a:noFill/>
        </p:spPr>
        <p:txBody>
          <a:bodyPr wrap="square" rtlCol="0">
            <a:spAutoFit/>
          </a:bodyPr>
          <a:lstStyle/>
          <a:p>
            <a:r>
              <a:rPr lang="en-US" sz="2400" b="1" u="sng">
                <a:latin typeface="Consolas" panose="020B0609020204030204" pitchFamily="49" charset="0"/>
              </a:rPr>
              <a:t>Recurrent Nerural Networks </a:t>
            </a:r>
            <a:endParaRPr lang="en-IN" sz="2400" b="1" u="sng">
              <a:latin typeface="Consolas" panose="020B0609020204030204" pitchFamily="49" charset="0"/>
            </a:endParaRPr>
          </a:p>
        </p:txBody>
      </p:sp>
      <p:sp>
        <p:nvSpPr>
          <p:cNvPr id="29" name="Date Placeholder 28">
            <a:extLst>
              <a:ext uri="{FF2B5EF4-FFF2-40B4-BE49-F238E27FC236}">
                <a16:creationId xmlns:a16="http://schemas.microsoft.com/office/drawing/2014/main" id="{1289A652-C70D-4304-AC6D-8D3F9EABC905}"/>
              </a:ext>
            </a:extLst>
          </p:cNvPr>
          <p:cNvSpPr>
            <a:spLocks noGrp="1"/>
          </p:cNvSpPr>
          <p:nvPr>
            <p:ph type="dt" sz="half" idx="10"/>
          </p:nvPr>
        </p:nvSpPr>
        <p:spPr/>
        <p:txBody>
          <a:bodyPr/>
          <a:lstStyle/>
          <a:p>
            <a:fld id="{FFCD8DD3-7181-4940-BC85-5CDE7D373955}" type="datetime1">
              <a:rPr lang="en-IN" smtClean="0"/>
              <a:t>15-03-2024</a:t>
            </a:fld>
            <a:endParaRPr lang="en-IN"/>
          </a:p>
        </p:txBody>
      </p:sp>
      <p:sp>
        <p:nvSpPr>
          <p:cNvPr id="30" name="Footer Placeholder 29">
            <a:extLst>
              <a:ext uri="{FF2B5EF4-FFF2-40B4-BE49-F238E27FC236}">
                <a16:creationId xmlns:a16="http://schemas.microsoft.com/office/drawing/2014/main" id="{13FF9876-87D6-4A63-9C14-E694904228D6}"/>
              </a:ext>
            </a:extLst>
          </p:cNvPr>
          <p:cNvSpPr>
            <a:spLocks noGrp="1"/>
          </p:cNvSpPr>
          <p:nvPr>
            <p:ph type="ftr" sz="quarter" idx="11"/>
          </p:nvPr>
        </p:nvSpPr>
        <p:spPr/>
        <p:txBody>
          <a:bodyPr/>
          <a:lstStyle/>
          <a:p>
            <a:r>
              <a:rPr lang="en-IN"/>
              <a:t>Shailesh S</a:t>
            </a:r>
          </a:p>
        </p:txBody>
      </p:sp>
      <p:sp>
        <p:nvSpPr>
          <p:cNvPr id="31" name="Slide Number Placeholder 30">
            <a:extLst>
              <a:ext uri="{FF2B5EF4-FFF2-40B4-BE49-F238E27FC236}">
                <a16:creationId xmlns:a16="http://schemas.microsoft.com/office/drawing/2014/main" id="{BBFD0FF1-3BC7-4CEF-ABA9-27C6023DB5EC}"/>
              </a:ext>
            </a:extLst>
          </p:cNvPr>
          <p:cNvSpPr>
            <a:spLocks noGrp="1"/>
          </p:cNvSpPr>
          <p:nvPr>
            <p:ph type="sldNum" sz="quarter" idx="12"/>
          </p:nvPr>
        </p:nvSpPr>
        <p:spPr/>
        <p:txBody>
          <a:bodyPr/>
          <a:lstStyle/>
          <a:p>
            <a:fld id="{6AA84E75-F2ED-4772-888E-03CA9C7392ED}" type="slidenum">
              <a:rPr lang="en-IN" smtClean="0"/>
              <a:t>6</a:t>
            </a:fld>
            <a:endParaRPr lang="en-IN"/>
          </a:p>
        </p:txBody>
      </p:sp>
      <p:pic>
        <p:nvPicPr>
          <p:cNvPr id="3076" name="Picture 4" descr="ANN vs CNN vs RNN | Types of Neural Networks">
            <a:extLst>
              <a:ext uri="{FF2B5EF4-FFF2-40B4-BE49-F238E27FC236}">
                <a16:creationId xmlns:a16="http://schemas.microsoft.com/office/drawing/2014/main" id="{72390100-D712-4D8A-8901-7C3F4D14BBDF}"/>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360561" y="1255539"/>
            <a:ext cx="4258145" cy="229939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Stephen Plainte">
            <a:extLst>
              <a:ext uri="{FF2B5EF4-FFF2-40B4-BE49-F238E27FC236}">
                <a16:creationId xmlns:a16="http://schemas.microsoft.com/office/drawing/2014/main" id="{ED1EB172-DB00-457B-853D-C5578A6A09EA}"/>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333415" y="1750541"/>
            <a:ext cx="238125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2519123E-4DD9-4C57-8378-0C0B73A66CD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944" t="2875" r="11733" b="7202"/>
          <a:stretch/>
        </p:blipFill>
        <p:spPr bwMode="auto">
          <a:xfrm>
            <a:off x="417153" y="4201555"/>
            <a:ext cx="6538064" cy="187848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F761AC72-5F2F-406A-BC87-DC63D11462A2}"/>
              </a:ext>
            </a:extLst>
          </p:cNvPr>
          <p:cNvSpPr txBox="1"/>
          <p:nvPr/>
        </p:nvSpPr>
        <p:spPr>
          <a:xfrm>
            <a:off x="7110210" y="4268697"/>
            <a:ext cx="4758845" cy="1477328"/>
          </a:xfrm>
          <a:prstGeom prst="rect">
            <a:avLst/>
          </a:prstGeom>
          <a:noFill/>
        </p:spPr>
        <p:txBody>
          <a:bodyPr wrap="square">
            <a:spAutoFit/>
          </a:bodyPr>
          <a:lstStyle/>
          <a:p>
            <a:r>
              <a:rPr lang="en-US" b="0" i="0">
                <a:solidFill>
                  <a:srgbClr val="3A3B41"/>
                </a:solidFill>
                <a:effectLst/>
                <a:latin typeface="Lora"/>
              </a:rPr>
              <a:t>RNN has two inputs: the present and the recent past. This is important because the sequence of data contains crucial information about what is coming next, which is why a RNN can do things other algorithms can’t.</a:t>
            </a:r>
            <a:endParaRPr lang="en-IN"/>
          </a:p>
        </p:txBody>
      </p:sp>
    </p:spTree>
    <p:extLst>
      <p:ext uri="{BB962C8B-B14F-4D97-AF65-F5344CB8AC3E}">
        <p14:creationId xmlns:p14="http://schemas.microsoft.com/office/powerpoint/2010/main" val="913311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93A1818C-76D3-4895-935D-05104399BFFF}"/>
              </a:ext>
            </a:extLst>
          </p:cNvPr>
          <p:cNvSpPr txBox="1"/>
          <p:nvPr/>
        </p:nvSpPr>
        <p:spPr>
          <a:xfrm>
            <a:off x="932952" y="1127165"/>
            <a:ext cx="4640534" cy="461665"/>
          </a:xfrm>
          <a:prstGeom prst="rect">
            <a:avLst/>
          </a:prstGeom>
          <a:noFill/>
        </p:spPr>
        <p:txBody>
          <a:bodyPr wrap="square" rtlCol="0">
            <a:spAutoFit/>
          </a:bodyPr>
          <a:lstStyle/>
          <a:p>
            <a:r>
              <a:rPr lang="en-US" sz="2400" b="1" u="sng">
                <a:latin typeface="Consolas" panose="020B0609020204030204" pitchFamily="49" charset="0"/>
              </a:rPr>
              <a:t>Recurrent Nerural Networks </a:t>
            </a:r>
            <a:endParaRPr lang="en-IN" sz="2400" b="1" u="sng">
              <a:latin typeface="Consolas" panose="020B0609020204030204" pitchFamily="49" charset="0"/>
            </a:endParaRPr>
          </a:p>
        </p:txBody>
      </p:sp>
      <p:sp>
        <p:nvSpPr>
          <p:cNvPr id="29" name="Date Placeholder 28">
            <a:extLst>
              <a:ext uri="{FF2B5EF4-FFF2-40B4-BE49-F238E27FC236}">
                <a16:creationId xmlns:a16="http://schemas.microsoft.com/office/drawing/2014/main" id="{1289A652-C70D-4304-AC6D-8D3F9EABC905}"/>
              </a:ext>
            </a:extLst>
          </p:cNvPr>
          <p:cNvSpPr>
            <a:spLocks noGrp="1"/>
          </p:cNvSpPr>
          <p:nvPr>
            <p:ph type="dt" sz="half" idx="10"/>
          </p:nvPr>
        </p:nvSpPr>
        <p:spPr/>
        <p:txBody>
          <a:bodyPr/>
          <a:lstStyle/>
          <a:p>
            <a:fld id="{FFCD8DD3-7181-4940-BC85-5CDE7D373955}" type="datetime1">
              <a:rPr lang="en-IN" smtClean="0"/>
              <a:t>15-03-2024</a:t>
            </a:fld>
            <a:endParaRPr lang="en-IN"/>
          </a:p>
        </p:txBody>
      </p:sp>
      <p:sp>
        <p:nvSpPr>
          <p:cNvPr id="30" name="Footer Placeholder 29">
            <a:extLst>
              <a:ext uri="{FF2B5EF4-FFF2-40B4-BE49-F238E27FC236}">
                <a16:creationId xmlns:a16="http://schemas.microsoft.com/office/drawing/2014/main" id="{13FF9876-87D6-4A63-9C14-E694904228D6}"/>
              </a:ext>
            </a:extLst>
          </p:cNvPr>
          <p:cNvSpPr>
            <a:spLocks noGrp="1"/>
          </p:cNvSpPr>
          <p:nvPr>
            <p:ph type="ftr" sz="quarter" idx="11"/>
          </p:nvPr>
        </p:nvSpPr>
        <p:spPr/>
        <p:txBody>
          <a:bodyPr/>
          <a:lstStyle/>
          <a:p>
            <a:r>
              <a:rPr lang="en-IN"/>
              <a:t>Shailesh S</a:t>
            </a:r>
          </a:p>
        </p:txBody>
      </p:sp>
      <p:sp>
        <p:nvSpPr>
          <p:cNvPr id="31" name="Slide Number Placeholder 30">
            <a:extLst>
              <a:ext uri="{FF2B5EF4-FFF2-40B4-BE49-F238E27FC236}">
                <a16:creationId xmlns:a16="http://schemas.microsoft.com/office/drawing/2014/main" id="{BBFD0FF1-3BC7-4CEF-ABA9-27C6023DB5EC}"/>
              </a:ext>
            </a:extLst>
          </p:cNvPr>
          <p:cNvSpPr>
            <a:spLocks noGrp="1"/>
          </p:cNvSpPr>
          <p:nvPr>
            <p:ph type="sldNum" sz="quarter" idx="12"/>
          </p:nvPr>
        </p:nvSpPr>
        <p:spPr/>
        <p:txBody>
          <a:bodyPr/>
          <a:lstStyle/>
          <a:p>
            <a:fld id="{6AA84E75-F2ED-4772-888E-03CA9C7392ED}" type="slidenum">
              <a:rPr lang="en-IN" smtClean="0"/>
              <a:t>7</a:t>
            </a:fld>
            <a:endParaRPr lang="en-IN"/>
          </a:p>
        </p:txBody>
      </p:sp>
      <p:pic>
        <p:nvPicPr>
          <p:cNvPr id="4098" name="Picture 2" descr="Elman recurrent neural network structure. | Download Scientific Diagram">
            <a:extLst>
              <a:ext uri="{FF2B5EF4-FFF2-40B4-BE49-F238E27FC236}">
                <a16:creationId xmlns:a16="http://schemas.microsoft.com/office/drawing/2014/main" id="{0EB4D594-9D21-432D-ABF1-8B8DE89378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952" y="2019300"/>
            <a:ext cx="4954094" cy="42195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47F5F8F7-A176-4617-B760-4F834E15FF68}"/>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972447" y="2019300"/>
            <a:ext cx="5583827" cy="4153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310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93A1818C-76D3-4895-935D-05104399BFFF}"/>
              </a:ext>
            </a:extLst>
          </p:cNvPr>
          <p:cNvSpPr txBox="1"/>
          <p:nvPr/>
        </p:nvSpPr>
        <p:spPr>
          <a:xfrm>
            <a:off x="932952" y="1127165"/>
            <a:ext cx="4640534" cy="461665"/>
          </a:xfrm>
          <a:prstGeom prst="rect">
            <a:avLst/>
          </a:prstGeom>
          <a:noFill/>
        </p:spPr>
        <p:txBody>
          <a:bodyPr wrap="square" rtlCol="0">
            <a:spAutoFit/>
          </a:bodyPr>
          <a:lstStyle/>
          <a:p>
            <a:r>
              <a:rPr lang="en-US" sz="2400" b="1" u="sng">
                <a:latin typeface="Consolas" panose="020B0609020204030204" pitchFamily="49" charset="0"/>
              </a:rPr>
              <a:t>Recurrent Nerural Networks </a:t>
            </a:r>
            <a:endParaRPr lang="en-IN" sz="2400" b="1" u="sng">
              <a:latin typeface="Consolas" panose="020B0609020204030204" pitchFamily="49" charset="0"/>
            </a:endParaRPr>
          </a:p>
        </p:txBody>
      </p:sp>
      <p:sp>
        <p:nvSpPr>
          <p:cNvPr id="29" name="Date Placeholder 28">
            <a:extLst>
              <a:ext uri="{FF2B5EF4-FFF2-40B4-BE49-F238E27FC236}">
                <a16:creationId xmlns:a16="http://schemas.microsoft.com/office/drawing/2014/main" id="{1289A652-C70D-4304-AC6D-8D3F9EABC905}"/>
              </a:ext>
            </a:extLst>
          </p:cNvPr>
          <p:cNvSpPr>
            <a:spLocks noGrp="1"/>
          </p:cNvSpPr>
          <p:nvPr>
            <p:ph type="dt" sz="half" idx="10"/>
          </p:nvPr>
        </p:nvSpPr>
        <p:spPr/>
        <p:txBody>
          <a:bodyPr/>
          <a:lstStyle/>
          <a:p>
            <a:fld id="{FFCD8DD3-7181-4940-BC85-5CDE7D373955}" type="datetime1">
              <a:rPr lang="en-IN" smtClean="0"/>
              <a:t>15-03-2024</a:t>
            </a:fld>
            <a:endParaRPr lang="en-IN"/>
          </a:p>
        </p:txBody>
      </p:sp>
      <p:sp>
        <p:nvSpPr>
          <p:cNvPr id="30" name="Footer Placeholder 29">
            <a:extLst>
              <a:ext uri="{FF2B5EF4-FFF2-40B4-BE49-F238E27FC236}">
                <a16:creationId xmlns:a16="http://schemas.microsoft.com/office/drawing/2014/main" id="{13FF9876-87D6-4A63-9C14-E694904228D6}"/>
              </a:ext>
            </a:extLst>
          </p:cNvPr>
          <p:cNvSpPr>
            <a:spLocks noGrp="1"/>
          </p:cNvSpPr>
          <p:nvPr>
            <p:ph type="ftr" sz="quarter" idx="11"/>
          </p:nvPr>
        </p:nvSpPr>
        <p:spPr/>
        <p:txBody>
          <a:bodyPr/>
          <a:lstStyle/>
          <a:p>
            <a:r>
              <a:rPr lang="en-IN"/>
              <a:t>Shailesh S</a:t>
            </a:r>
          </a:p>
        </p:txBody>
      </p:sp>
      <p:sp>
        <p:nvSpPr>
          <p:cNvPr id="31" name="Slide Number Placeholder 30">
            <a:extLst>
              <a:ext uri="{FF2B5EF4-FFF2-40B4-BE49-F238E27FC236}">
                <a16:creationId xmlns:a16="http://schemas.microsoft.com/office/drawing/2014/main" id="{BBFD0FF1-3BC7-4CEF-ABA9-27C6023DB5EC}"/>
              </a:ext>
            </a:extLst>
          </p:cNvPr>
          <p:cNvSpPr>
            <a:spLocks noGrp="1"/>
          </p:cNvSpPr>
          <p:nvPr>
            <p:ph type="sldNum" sz="quarter" idx="12"/>
          </p:nvPr>
        </p:nvSpPr>
        <p:spPr/>
        <p:txBody>
          <a:bodyPr/>
          <a:lstStyle/>
          <a:p>
            <a:fld id="{6AA84E75-F2ED-4772-888E-03CA9C7392ED}" type="slidenum">
              <a:rPr lang="en-IN" smtClean="0"/>
              <a:t>8</a:t>
            </a:fld>
            <a:endParaRPr lang="en-IN"/>
          </a:p>
        </p:txBody>
      </p:sp>
      <p:sp>
        <p:nvSpPr>
          <p:cNvPr id="9" name="TextBox 8">
            <a:extLst>
              <a:ext uri="{FF2B5EF4-FFF2-40B4-BE49-F238E27FC236}">
                <a16:creationId xmlns:a16="http://schemas.microsoft.com/office/drawing/2014/main" id="{A6E4C1EE-12FD-4A28-BF08-196397EC1E39}"/>
              </a:ext>
            </a:extLst>
          </p:cNvPr>
          <p:cNvSpPr txBox="1"/>
          <p:nvPr/>
        </p:nvSpPr>
        <p:spPr>
          <a:xfrm>
            <a:off x="932952" y="1957012"/>
            <a:ext cx="6096000" cy="369332"/>
          </a:xfrm>
          <a:prstGeom prst="rect">
            <a:avLst/>
          </a:prstGeom>
          <a:noFill/>
        </p:spPr>
        <p:txBody>
          <a:bodyPr wrap="square">
            <a:spAutoFit/>
          </a:bodyPr>
          <a:lstStyle/>
          <a:p>
            <a:pPr algn="l"/>
            <a:r>
              <a:rPr lang="en-IN" b="1" i="0" cap="all">
                <a:solidFill>
                  <a:srgbClr val="04003F"/>
                </a:solidFill>
                <a:effectLst/>
                <a:latin typeface="Montserrat" panose="00000500000000000000" pitchFamily="2" charset="0"/>
              </a:rPr>
              <a:t>BACKPROPAGATION THROUGH TIME</a:t>
            </a:r>
          </a:p>
        </p:txBody>
      </p:sp>
      <p:pic>
        <p:nvPicPr>
          <p:cNvPr id="4" name="Picture 3">
            <a:extLst>
              <a:ext uri="{FF2B5EF4-FFF2-40B4-BE49-F238E27FC236}">
                <a16:creationId xmlns:a16="http://schemas.microsoft.com/office/drawing/2014/main" id="{0C4E3949-8730-40BF-81F1-44A3401558B5}"/>
              </a:ext>
            </a:extLst>
          </p:cNvPr>
          <p:cNvPicPr>
            <a:picLocks noChangeAspect="1"/>
          </p:cNvPicPr>
          <p:nvPr/>
        </p:nvPicPr>
        <p:blipFill>
          <a:blip r:embed="rId2"/>
          <a:stretch>
            <a:fillRect/>
          </a:stretch>
        </p:blipFill>
        <p:spPr>
          <a:xfrm>
            <a:off x="1148840" y="2694526"/>
            <a:ext cx="4049214" cy="2949427"/>
          </a:xfrm>
          <a:prstGeom prst="rect">
            <a:avLst/>
          </a:prstGeom>
        </p:spPr>
      </p:pic>
      <p:sp>
        <p:nvSpPr>
          <p:cNvPr id="12" name="TextBox 11">
            <a:extLst>
              <a:ext uri="{FF2B5EF4-FFF2-40B4-BE49-F238E27FC236}">
                <a16:creationId xmlns:a16="http://schemas.microsoft.com/office/drawing/2014/main" id="{F74225BB-15FD-46F1-AEC2-0A4DF4F24C8D}"/>
              </a:ext>
            </a:extLst>
          </p:cNvPr>
          <p:cNvSpPr txBox="1"/>
          <p:nvPr/>
        </p:nvSpPr>
        <p:spPr>
          <a:xfrm>
            <a:off x="6313714" y="1665219"/>
            <a:ext cx="5425441" cy="1200329"/>
          </a:xfrm>
          <a:prstGeom prst="rect">
            <a:avLst/>
          </a:prstGeom>
          <a:noFill/>
        </p:spPr>
        <p:txBody>
          <a:bodyPr wrap="square">
            <a:spAutoFit/>
          </a:bodyPr>
          <a:lstStyle/>
          <a:p>
            <a:r>
              <a:rPr lang="en-US" b="0" i="0">
                <a:solidFill>
                  <a:srgbClr val="3A3B41"/>
                </a:solidFill>
                <a:effectLst/>
                <a:latin typeface="Lora"/>
              </a:rPr>
              <a:t>BPTT is basically just a fancy buzz word for doing backpropagation on an unrolled RNN. Unrolling is a visualization and conceptual tool, which helps you understand what’s going on within the network</a:t>
            </a:r>
            <a:endParaRPr lang="en-IN"/>
          </a:p>
        </p:txBody>
      </p:sp>
      <p:pic>
        <p:nvPicPr>
          <p:cNvPr id="5122" name="Picture 2" descr="Deep NLP: Sequential Models with RNNs">
            <a:extLst>
              <a:ext uri="{FF2B5EF4-FFF2-40B4-BE49-F238E27FC236}">
                <a16:creationId xmlns:a16="http://schemas.microsoft.com/office/drawing/2014/main" id="{9C4A61CD-0C26-4B77-91D4-F1EE5CF39D42}"/>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823722" y="2865548"/>
            <a:ext cx="3672426" cy="3369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456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93A1818C-76D3-4895-935D-05104399BFFF}"/>
              </a:ext>
            </a:extLst>
          </p:cNvPr>
          <p:cNvSpPr txBox="1"/>
          <p:nvPr/>
        </p:nvSpPr>
        <p:spPr>
          <a:xfrm>
            <a:off x="932952" y="1127165"/>
            <a:ext cx="4640534" cy="461665"/>
          </a:xfrm>
          <a:prstGeom prst="rect">
            <a:avLst/>
          </a:prstGeom>
          <a:noFill/>
        </p:spPr>
        <p:txBody>
          <a:bodyPr wrap="square" rtlCol="0">
            <a:spAutoFit/>
          </a:bodyPr>
          <a:lstStyle/>
          <a:p>
            <a:r>
              <a:rPr lang="en-US" sz="2400" b="1" u="sng">
                <a:latin typeface="Consolas" panose="020B0609020204030204" pitchFamily="49" charset="0"/>
              </a:rPr>
              <a:t>Recurrent Nerural Networks </a:t>
            </a:r>
            <a:endParaRPr lang="en-IN" sz="2400" b="1" u="sng">
              <a:latin typeface="Consolas" panose="020B0609020204030204" pitchFamily="49" charset="0"/>
            </a:endParaRPr>
          </a:p>
        </p:txBody>
      </p:sp>
      <p:sp>
        <p:nvSpPr>
          <p:cNvPr id="29" name="Date Placeholder 28">
            <a:extLst>
              <a:ext uri="{FF2B5EF4-FFF2-40B4-BE49-F238E27FC236}">
                <a16:creationId xmlns:a16="http://schemas.microsoft.com/office/drawing/2014/main" id="{1289A652-C70D-4304-AC6D-8D3F9EABC905}"/>
              </a:ext>
            </a:extLst>
          </p:cNvPr>
          <p:cNvSpPr>
            <a:spLocks noGrp="1"/>
          </p:cNvSpPr>
          <p:nvPr>
            <p:ph type="dt" sz="half" idx="10"/>
          </p:nvPr>
        </p:nvSpPr>
        <p:spPr/>
        <p:txBody>
          <a:bodyPr/>
          <a:lstStyle/>
          <a:p>
            <a:fld id="{FFCD8DD3-7181-4940-BC85-5CDE7D373955}" type="datetime1">
              <a:rPr lang="en-IN" smtClean="0"/>
              <a:t>15-03-2024</a:t>
            </a:fld>
            <a:endParaRPr lang="en-IN"/>
          </a:p>
        </p:txBody>
      </p:sp>
      <p:sp>
        <p:nvSpPr>
          <p:cNvPr id="30" name="Footer Placeholder 29">
            <a:extLst>
              <a:ext uri="{FF2B5EF4-FFF2-40B4-BE49-F238E27FC236}">
                <a16:creationId xmlns:a16="http://schemas.microsoft.com/office/drawing/2014/main" id="{13FF9876-87D6-4A63-9C14-E694904228D6}"/>
              </a:ext>
            </a:extLst>
          </p:cNvPr>
          <p:cNvSpPr>
            <a:spLocks noGrp="1"/>
          </p:cNvSpPr>
          <p:nvPr>
            <p:ph type="ftr" sz="quarter" idx="11"/>
          </p:nvPr>
        </p:nvSpPr>
        <p:spPr/>
        <p:txBody>
          <a:bodyPr/>
          <a:lstStyle/>
          <a:p>
            <a:r>
              <a:rPr lang="en-IN"/>
              <a:t>Shailesh S</a:t>
            </a:r>
          </a:p>
        </p:txBody>
      </p:sp>
      <p:sp>
        <p:nvSpPr>
          <p:cNvPr id="31" name="Slide Number Placeholder 30">
            <a:extLst>
              <a:ext uri="{FF2B5EF4-FFF2-40B4-BE49-F238E27FC236}">
                <a16:creationId xmlns:a16="http://schemas.microsoft.com/office/drawing/2014/main" id="{BBFD0FF1-3BC7-4CEF-ABA9-27C6023DB5EC}"/>
              </a:ext>
            </a:extLst>
          </p:cNvPr>
          <p:cNvSpPr>
            <a:spLocks noGrp="1"/>
          </p:cNvSpPr>
          <p:nvPr>
            <p:ph type="sldNum" sz="quarter" idx="12"/>
          </p:nvPr>
        </p:nvSpPr>
        <p:spPr/>
        <p:txBody>
          <a:bodyPr/>
          <a:lstStyle/>
          <a:p>
            <a:fld id="{6AA84E75-F2ED-4772-888E-03CA9C7392ED}" type="slidenum">
              <a:rPr lang="en-IN" smtClean="0"/>
              <a:t>9</a:t>
            </a:fld>
            <a:endParaRPr lang="en-IN"/>
          </a:p>
        </p:txBody>
      </p:sp>
      <p:sp>
        <p:nvSpPr>
          <p:cNvPr id="11" name="TextBox 10">
            <a:extLst>
              <a:ext uri="{FF2B5EF4-FFF2-40B4-BE49-F238E27FC236}">
                <a16:creationId xmlns:a16="http://schemas.microsoft.com/office/drawing/2014/main" id="{730108BC-B354-4673-BEA1-FE021A7E333D}"/>
              </a:ext>
            </a:extLst>
          </p:cNvPr>
          <p:cNvSpPr txBox="1"/>
          <p:nvPr/>
        </p:nvSpPr>
        <p:spPr>
          <a:xfrm>
            <a:off x="932952" y="1854814"/>
            <a:ext cx="10901033" cy="646331"/>
          </a:xfrm>
          <a:prstGeom prst="rect">
            <a:avLst/>
          </a:prstGeom>
          <a:noFill/>
        </p:spPr>
        <p:txBody>
          <a:bodyPr wrap="square">
            <a:spAutoFit/>
          </a:bodyPr>
          <a:lstStyle/>
          <a:p>
            <a:r>
              <a:rPr lang="en-US">
                <a:solidFill>
                  <a:srgbClr val="3A3B41"/>
                </a:solidFill>
                <a:latin typeface="Lora"/>
              </a:rPr>
              <a:t>F</a:t>
            </a:r>
            <a:r>
              <a:rPr lang="en-US" b="0" i="0">
                <a:solidFill>
                  <a:srgbClr val="3A3B41"/>
                </a:solidFill>
                <a:effectLst/>
                <a:latin typeface="Lora"/>
              </a:rPr>
              <a:t>eed-forward neural networks map one input to one output, RNNs can map one to many, many to many (translation) and many to one (classifying a voice).</a:t>
            </a:r>
            <a:endParaRPr lang="en-IN"/>
          </a:p>
        </p:txBody>
      </p:sp>
      <p:pic>
        <p:nvPicPr>
          <p:cNvPr id="3" name="Picture 2">
            <a:extLst>
              <a:ext uri="{FF2B5EF4-FFF2-40B4-BE49-F238E27FC236}">
                <a16:creationId xmlns:a16="http://schemas.microsoft.com/office/drawing/2014/main" id="{0CC6D2E7-5777-418F-9343-18CD524327FC}"/>
              </a:ext>
            </a:extLst>
          </p:cNvPr>
          <p:cNvPicPr>
            <a:picLocks noChangeAspect="1"/>
          </p:cNvPicPr>
          <p:nvPr/>
        </p:nvPicPr>
        <p:blipFill>
          <a:blip r:embed="rId2"/>
          <a:stretch>
            <a:fillRect/>
          </a:stretch>
        </p:blipFill>
        <p:spPr>
          <a:xfrm>
            <a:off x="2185208" y="2694527"/>
            <a:ext cx="7715250" cy="3571875"/>
          </a:xfrm>
          <a:prstGeom prst="rect">
            <a:avLst/>
          </a:prstGeom>
        </p:spPr>
      </p:pic>
    </p:spTree>
    <p:extLst>
      <p:ext uri="{BB962C8B-B14F-4D97-AF65-F5344CB8AC3E}">
        <p14:creationId xmlns:p14="http://schemas.microsoft.com/office/powerpoint/2010/main" val="331418213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2408</TotalTime>
  <Words>747</Words>
  <Application>Microsoft Office PowerPoint</Application>
  <PresentationFormat>Widescreen</PresentationFormat>
  <Paragraphs>96</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Calibri</vt:lpstr>
      <vt:lpstr>Calibri Light</vt:lpstr>
      <vt:lpstr>charter</vt:lpstr>
      <vt:lpstr>Consolas</vt:lpstr>
      <vt:lpstr>inherit</vt:lpstr>
      <vt:lpstr>Lora</vt:lpstr>
      <vt:lpstr>Montserrat</vt:lpstr>
      <vt:lpstr>Retrospect</vt:lpstr>
      <vt:lpstr>Recurrent Neural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Shailesh Sivan</dc:creator>
  <cp:lastModifiedBy>Shailesh Sivan</cp:lastModifiedBy>
  <cp:revision>113</cp:revision>
  <dcterms:created xsi:type="dcterms:W3CDTF">2021-05-13T06:47:51Z</dcterms:created>
  <dcterms:modified xsi:type="dcterms:W3CDTF">2024-03-15T02:47:31Z</dcterms:modified>
</cp:coreProperties>
</file>