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embeddedFontLs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Source Sans Pro" panose="020B0503030403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iq/z09rzEqqc+WHzeX2EWvTojt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fc84f27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8fc84f277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18fc84f277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639b582f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639b582f7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19639b582f7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88909c7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88909c76b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1b88909c76b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4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3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5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5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3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32" name="Google Shape;32;p2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7" name="Google Shape;47;p28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2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3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D2CDB0"/>
          </a:solidFill>
          <a:ln>
            <a:noFill/>
          </a:ln>
        </p:spPr>
      </p:sp>
      <p:sp>
        <p:nvSpPr>
          <p:cNvPr id="83" name="Google Shape;83;p33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3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4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7" name="Google Shape;17;p24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trum.ieee.org/top-programming-languages-202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ieee.org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bing.com/ck/a?!&amp;&amp;p=4dedb4c49f7d0554JmltdHM9MTY2ODY0MzIwMCZpZ3VpZD0wZTRmODVmZC0wM2M4LTZlNzEtMjk3OC05N2ExMDI5YTZmZDgmaW5zaWQ9NTE5OQ&amp;ptn=3&amp;hsh=3&amp;fclid=0e4f85fd-03c8-6e71-2978-97a1029a6fd8&amp;psq=tiobe+index+for+python&amp;u=a1aHR0cHM6Ly93d3cudGlvYmUuY29tL3Rpb2JlLWluZGV4Lw&amp;ntb=1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" descr="https://www.prisma-informatik.de/newsroom/wp-content/uploads/2017/05/NAV07_17_Machine_Learning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067" y="100715"/>
            <a:ext cx="1912723" cy="191272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"/>
          <p:cNvSpPr txBox="1"/>
          <p:nvPr/>
        </p:nvSpPr>
        <p:spPr>
          <a:xfrm flipH="1">
            <a:off x="3928228" y="3307873"/>
            <a:ext cx="474960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Programming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4341051" y="4868416"/>
            <a:ext cx="3186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/>
              <a:t>Dr. Shailesh Sivan</a:t>
            </a:r>
            <a:endParaRPr b="1"/>
          </a:p>
        </p:txBody>
      </p:sp>
      <p:sp>
        <p:nvSpPr>
          <p:cNvPr id="109" name="Google Shape;109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11/17/2022</a:t>
            </a:r>
            <a:endParaRPr/>
          </a:p>
        </p:txBody>
      </p:sp>
      <p:sp>
        <p:nvSpPr>
          <p:cNvPr id="110" name="Google Shape;110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  <p:sp>
        <p:nvSpPr>
          <p:cNvPr id="111" name="Google Shape;111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  <p:pic>
        <p:nvPicPr>
          <p:cNvPr id="112" name="Google Shape;112;p1" descr="DesignwithAI | Artificial Intelligence Driven Desig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17740" y="4005064"/>
            <a:ext cx="2141414" cy="214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" descr="Python - Wikiversity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57732" y="1241239"/>
            <a:ext cx="1544397" cy="1544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" descr="How Machine Learning Tools Transform Operational Efficiency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48716" y="1240874"/>
            <a:ext cx="1544397" cy="1544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 txBox="1"/>
          <p:nvPr/>
        </p:nvSpPr>
        <p:spPr>
          <a:xfrm>
            <a:off x="2212019" y="1546479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Data Types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7"/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Fundamentals </a:t>
            </a:r>
            <a:endParaRPr/>
          </a:p>
        </p:txBody>
      </p:sp>
      <p:sp>
        <p:nvSpPr>
          <p:cNvPr id="207" name="Google Shape;207;p7"/>
          <p:cNvSpPr txBox="1"/>
          <p:nvPr/>
        </p:nvSpPr>
        <p:spPr>
          <a:xfrm>
            <a:off x="2375176" y="2125575"/>
            <a:ext cx="2290073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5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&lt;class 'int'&gt;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1.5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1.5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&lt;class 'float'&gt;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hello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&lt;class 'str'&gt;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7"/>
          <p:cNvSpPr txBox="1"/>
          <p:nvPr/>
        </p:nvSpPr>
        <p:spPr>
          <a:xfrm>
            <a:off x="7709590" y="2462561"/>
            <a:ext cx="254384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True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&lt;class 'bool'&gt;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3j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(5+3j)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&lt;class 'complex'&gt;</a:t>
            </a:r>
            <a:endParaRPr sz="1400" i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11/13/2022</a:t>
            </a:r>
            <a:endParaRPr/>
          </a:p>
        </p:txBody>
      </p:sp>
      <p:sp>
        <p:nvSpPr>
          <p:cNvPr id="210" name="Google Shape;210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  <p:sp>
        <p:nvSpPr>
          <p:cNvPr id="211" name="Google Shape;211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"/>
          <p:cNvSpPr txBox="1"/>
          <p:nvPr/>
        </p:nvSpPr>
        <p:spPr>
          <a:xfrm>
            <a:off x="2212019" y="1546479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Arithmetic Operators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"/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Fundamentals </a:t>
            </a:r>
            <a:endParaRPr/>
          </a:p>
        </p:txBody>
      </p:sp>
      <p:sp>
        <p:nvSpPr>
          <p:cNvPr id="218" name="Google Shape;218;p8"/>
          <p:cNvSpPr txBox="1"/>
          <p:nvPr/>
        </p:nvSpPr>
        <p:spPr>
          <a:xfrm>
            <a:off x="2645764" y="2177312"/>
            <a:ext cx="2290073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ab_sum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ab_sum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10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ab_dif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ab_dif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4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ab_pro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ab_pro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21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9" name="Google Shape;219;p8"/>
          <p:cNvSpPr txBox="1"/>
          <p:nvPr/>
        </p:nvSpPr>
        <p:spPr>
          <a:xfrm>
            <a:off x="7693125" y="2177312"/>
            <a:ext cx="2810434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ab_quo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ab_quo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2.3333333333333335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ab_iquo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ab_iquo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2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ab_rem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ab_rem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1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ab_pow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ab_rem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343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11/13/2022</a:t>
            </a:r>
            <a:endParaRPr/>
          </a:p>
        </p:txBody>
      </p:sp>
      <p:sp>
        <p:nvSpPr>
          <p:cNvPr id="221" name="Google Shape;221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  <p:sp>
        <p:nvSpPr>
          <p:cNvPr id="222" name="Google Shape;222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/>
          <p:nvPr/>
        </p:nvSpPr>
        <p:spPr>
          <a:xfrm>
            <a:off x="6674842" y="4437582"/>
            <a:ext cx="3454737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rgbClr val="F38E53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lang="en-IN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Python uses words instead of symbols like &amp;&amp;, ||, ! for Boolean </a:t>
            </a:r>
            <a:endParaRPr sz="16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9"/>
          <p:cNvSpPr txBox="1"/>
          <p:nvPr/>
        </p:nvSpPr>
        <p:spPr>
          <a:xfrm>
            <a:off x="2212019" y="1620200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 Operations 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Fundamentals </a:t>
            </a:r>
            <a:endParaRPr/>
          </a:p>
        </p:txBody>
      </p:sp>
      <p:sp>
        <p:nvSpPr>
          <p:cNvPr id="230" name="Google Shape;230;p9"/>
          <p:cNvSpPr txBox="1"/>
          <p:nvPr/>
        </p:nvSpPr>
        <p:spPr>
          <a:xfrm>
            <a:off x="2987879" y="2229290"/>
            <a:ext cx="4572000" cy="2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True False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True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12.5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False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9"/>
          <p:cNvSpPr txBox="1"/>
          <p:nvPr/>
        </p:nvSpPr>
        <p:spPr>
          <a:xfrm>
            <a:off x="6679035" y="2153615"/>
            <a:ext cx="4572000" cy="209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q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False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q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True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q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True</a:t>
            </a:r>
            <a:endParaRPr sz="1400" i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9"/>
          <p:cNvSpPr txBox="1"/>
          <p:nvPr/>
        </p:nvSpPr>
        <p:spPr>
          <a:xfrm>
            <a:off x="2987879" y="5237801"/>
            <a:ext cx="393024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38E53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Other relational opeators &lt;=, &gt;=, ==, !=</a:t>
            </a:r>
            <a:endParaRPr sz="16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11/13/2022</a:t>
            </a:r>
            <a:endParaRPr/>
          </a:p>
        </p:txBody>
      </p:sp>
      <p:sp>
        <p:nvSpPr>
          <p:cNvPr id="234" name="Google Shape;234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  <p:sp>
        <p:nvSpPr>
          <p:cNvPr id="235" name="Google Shape;235;p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"/>
          <p:cNvSpPr txBox="1"/>
          <p:nvPr/>
        </p:nvSpPr>
        <p:spPr>
          <a:xfrm>
            <a:off x="2090256" y="1157599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String Operations</a:t>
            </a:r>
            <a:endParaRPr/>
          </a:p>
        </p:txBody>
      </p:sp>
      <p:sp>
        <p:nvSpPr>
          <p:cNvPr id="241" name="Google Shape;241;p10"/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Fundamentals </a:t>
            </a:r>
            <a:endParaRPr/>
          </a:p>
        </p:txBody>
      </p:sp>
      <p:sp>
        <p:nvSpPr>
          <p:cNvPr id="242" name="Google Shape;242;p10"/>
          <p:cNvSpPr txBox="1"/>
          <p:nvPr/>
        </p:nvSpPr>
        <p:spPr>
          <a:xfrm>
            <a:off x="2308371" y="1496153"/>
            <a:ext cx="4572000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'hello'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hello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hello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s1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"python"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s2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'world'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s3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s1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python world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i="1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s3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'%s %s %d'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1011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python world 1011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12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" name="Google Shape;243;p10"/>
          <p:cNvSpPr txBox="1"/>
          <p:nvPr/>
        </p:nvSpPr>
        <p:spPr>
          <a:xfrm>
            <a:off x="7240499" y="1326876"/>
            <a:ext cx="4572000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upper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PYTHON WORLD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capitalize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Python world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lower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python world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'hello world how are you'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split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['hello', 'world', 'how', 'are', 'you']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'book'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replace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'o'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beek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word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'jewellery'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'well'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'is'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2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-1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Google Shape;244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11/13/2022</a:t>
            </a:r>
            <a:endParaRPr/>
          </a:p>
        </p:txBody>
      </p:sp>
      <p:sp>
        <p:nvSpPr>
          <p:cNvPr id="245" name="Google Shape;245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  <p:sp>
        <p:nvSpPr>
          <p:cNvPr id="246" name="Google Shape;246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"/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Structures</a:t>
            </a:r>
            <a:endParaRPr/>
          </a:p>
        </p:txBody>
      </p:sp>
      <p:sp>
        <p:nvSpPr>
          <p:cNvPr id="252" name="Google Shape;252;p11"/>
          <p:cNvSpPr txBox="1"/>
          <p:nvPr/>
        </p:nvSpPr>
        <p:spPr>
          <a:xfrm>
            <a:off x="7029061" y="2166896"/>
            <a:ext cx="171135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– elif - else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1"/>
          <p:cNvSpPr txBox="1"/>
          <p:nvPr/>
        </p:nvSpPr>
        <p:spPr>
          <a:xfrm>
            <a:off x="2254086" y="2166896"/>
            <a:ext cx="457200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number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99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number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'3 digit'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'Not 3 digit'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Enter number : 123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3 digit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Google Shape;254;p11"/>
          <p:cNvSpPr txBox="1"/>
          <p:nvPr/>
        </p:nvSpPr>
        <p:spPr>
          <a:xfrm>
            <a:off x="7029061" y="2580986"/>
            <a:ext cx="457200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response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input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'Are you familiar with python : 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response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upper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"YES"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"You can skip this course :-|"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response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upper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"NO"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"You are at the right place :-)"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'Sorry wrong input :-('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Are you familiar with python : no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You are at the right place :-)</a:t>
            </a:r>
            <a:endParaRPr sz="1400" i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11"/>
          <p:cNvSpPr txBox="1"/>
          <p:nvPr/>
        </p:nvSpPr>
        <p:spPr>
          <a:xfrm>
            <a:off x="2212019" y="1677268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- else</a:t>
            </a:r>
            <a:endParaRPr/>
          </a:p>
        </p:txBody>
      </p:sp>
      <p:sp>
        <p:nvSpPr>
          <p:cNvPr id="256" name="Google Shape;256;p11"/>
          <p:cNvSpPr txBox="1"/>
          <p:nvPr/>
        </p:nvSpPr>
        <p:spPr>
          <a:xfrm>
            <a:off x="2254086" y="4243449"/>
            <a:ext cx="393024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38E53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Arial"/>
              <a:buChar char="•"/>
            </a:pPr>
            <a:r>
              <a:rPr lang="en-IN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Take care of indentation !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Arial"/>
              <a:buChar char="•"/>
            </a:pPr>
            <a:r>
              <a:rPr lang="en-IN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Don’t forget to put  ‘ : ’ at the end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Arial"/>
              <a:buChar char="•"/>
            </a:pPr>
            <a:r>
              <a:rPr lang="en-IN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Remember its </a:t>
            </a:r>
            <a:r>
              <a:rPr lang="en-IN" sz="1600" b="1">
                <a:solidFill>
                  <a:srgbClr val="08A5EF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r>
              <a:rPr lang="en-IN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not </a:t>
            </a:r>
            <a:r>
              <a:rPr lang="en-IN" sz="1600" b="1">
                <a:solidFill>
                  <a:srgbClr val="08A5EF"/>
                </a:solidFill>
                <a:latin typeface="Calibri"/>
                <a:ea typeface="Calibri"/>
                <a:cs typeface="Calibri"/>
                <a:sym typeface="Calibri"/>
              </a:rPr>
              <a:t>else if</a:t>
            </a:r>
            <a:endParaRPr sz="1600" b="1">
              <a:solidFill>
                <a:srgbClr val="08A5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11/13/2022</a:t>
            </a:r>
            <a:endParaRPr/>
          </a:p>
        </p:txBody>
      </p:sp>
      <p:sp>
        <p:nvSpPr>
          <p:cNvPr id="258" name="Google Shape;258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  <p:sp>
        <p:nvSpPr>
          <p:cNvPr id="259" name="Google Shape;259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"/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Structures</a:t>
            </a:r>
            <a:endParaRPr/>
          </a:p>
        </p:txBody>
      </p:sp>
      <p:sp>
        <p:nvSpPr>
          <p:cNvPr id="265" name="Google Shape;265;p12"/>
          <p:cNvSpPr txBox="1"/>
          <p:nvPr/>
        </p:nvSpPr>
        <p:spPr>
          <a:xfrm>
            <a:off x="2212019" y="1475459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loop</a:t>
            </a:r>
            <a:endParaRPr/>
          </a:p>
        </p:txBody>
      </p:sp>
      <p:sp>
        <p:nvSpPr>
          <p:cNvPr id="266" name="Google Shape;266;p12"/>
          <p:cNvSpPr txBox="1"/>
          <p:nvPr/>
        </p:nvSpPr>
        <p:spPr>
          <a:xfrm>
            <a:off x="7614444" y="2167116"/>
            <a:ext cx="3401735" cy="2523768"/>
          </a:xfrm>
          <a:prstGeom prst="rect">
            <a:avLst/>
          </a:prstGeom>
          <a:noFill/>
          <a:ln w="9525" cap="flat" cmpd="sng">
            <a:solidFill>
              <a:srgbClr val="EF52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F951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[0, 1, 2, 3, 4, 5, 6, 7, 8, 9]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[1, 2, 3, 4, 5, 6, 7, 8, 9]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[1, 3, 5, 7, 9]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2"/>
          <p:cNvSpPr txBox="1"/>
          <p:nvPr/>
        </p:nvSpPr>
        <p:spPr>
          <a:xfrm>
            <a:off x="2212019" y="1873696"/>
            <a:ext cx="4572000" cy="375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range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0 1 2 3 4 5 6 7 8 9 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limit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'Enter a limit : 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sum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range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limit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sum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"Odd sum = 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Enter a limit : 15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Odd sum = 64</a:t>
            </a:r>
            <a:endParaRPr sz="1400" i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Google Shape;268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11/13/2022</a:t>
            </a:r>
            <a:endParaRPr/>
          </a:p>
        </p:txBody>
      </p:sp>
      <p:sp>
        <p:nvSpPr>
          <p:cNvPr id="269" name="Google Shape;269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15</a:t>
            </a:fld>
            <a:endParaRPr/>
          </a:p>
        </p:txBody>
      </p:sp>
      <p:sp>
        <p:nvSpPr>
          <p:cNvPr id="270" name="Google Shape;270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"/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Structures</a:t>
            </a:r>
            <a:endParaRPr/>
          </a:p>
        </p:txBody>
      </p:sp>
      <p:sp>
        <p:nvSpPr>
          <p:cNvPr id="276" name="Google Shape;276;p13"/>
          <p:cNvSpPr txBox="1"/>
          <p:nvPr/>
        </p:nvSpPr>
        <p:spPr>
          <a:xfrm>
            <a:off x="7534370" y="1716008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Nested loops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3"/>
          <p:cNvSpPr txBox="1"/>
          <p:nvPr/>
        </p:nvSpPr>
        <p:spPr>
          <a:xfrm>
            <a:off x="2212019" y="2121902"/>
            <a:ext cx="457200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'Enter number : 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number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number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number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Enter number : 1254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12</a:t>
            </a:r>
            <a:endParaRPr sz="1400" i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7534370" y="2054563"/>
            <a:ext cx="3976382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limit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'Enter number : 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range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is_divisible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k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k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is_divisible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k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is_divisible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Enter number : 400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2 3 5 7 11 13 17 19 23 29 31 37 </a:t>
            </a:r>
            <a:endParaRPr sz="1400" i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2212019" y="1716008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loop</a:t>
            </a:r>
            <a:endParaRPr/>
          </a:p>
        </p:txBody>
      </p:sp>
      <p:sp>
        <p:nvSpPr>
          <p:cNvPr id="280" name="Google Shape;280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11/13/2022</a:t>
            </a:r>
            <a:endParaRPr/>
          </a:p>
        </p:txBody>
      </p:sp>
      <p:sp>
        <p:nvSpPr>
          <p:cNvPr id="281" name="Google Shape;281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16</a:t>
            </a:fld>
            <a:endParaRPr/>
          </a:p>
        </p:txBody>
      </p:sp>
      <p:sp>
        <p:nvSpPr>
          <p:cNvPr id="282" name="Google Shape;282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Containers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4"/>
          <p:cNvSpPr txBox="1"/>
          <p:nvPr/>
        </p:nvSpPr>
        <p:spPr>
          <a:xfrm>
            <a:off x="2098768" y="1219111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Containers - List</a:t>
            </a:r>
            <a:endParaRPr/>
          </a:p>
        </p:txBody>
      </p:sp>
      <p:sp>
        <p:nvSpPr>
          <p:cNvPr id="289" name="Google Shape;289;p14"/>
          <p:cNvSpPr txBox="1"/>
          <p:nvPr/>
        </p:nvSpPr>
        <p:spPr>
          <a:xfrm>
            <a:off x="2098768" y="1575609"/>
            <a:ext cx="45720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mylist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['a', 'b', 1, 1.2, True]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'new'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['a', 'b', 1, 1.2, True, 'new']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new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'new'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['a', 'b', 'new', 1, 1.2, True]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remove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'new'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['a', 'b', 1, 1.2, True]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​</a:t>
            </a:r>
            <a:endParaRPr/>
          </a:p>
        </p:txBody>
      </p:sp>
      <p:sp>
        <p:nvSpPr>
          <p:cNvPr id="290" name="Google Shape;290;p14"/>
          <p:cNvSpPr txBox="1"/>
          <p:nvPr/>
        </p:nvSpPr>
        <p:spPr>
          <a:xfrm>
            <a:off x="6947483" y="1219111"/>
            <a:ext cx="3825258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 b="1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['a', 'b', 1, 1.2, True, [1, 2, 3]]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remove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['a', 'b', 1, 1.2, True]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['a', 'b', 1, 1.2, True, 1, 2, 3]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[1, 2, 3, 4, 5]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'hello'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['h', 'e', 'l', 'l', 'o']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1" name="Google Shape;291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11/13/2022</a:t>
            </a: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17</a:t>
            </a:fld>
            <a:endParaRPr/>
          </a:p>
        </p:txBody>
      </p:sp>
      <p:sp>
        <p:nvSpPr>
          <p:cNvPr id="293" name="Google Shape;293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"/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Containers</a:t>
            </a:r>
            <a:endParaRPr/>
          </a:p>
        </p:txBody>
      </p:sp>
      <p:sp>
        <p:nvSpPr>
          <p:cNvPr id="299" name="Google Shape;299;p15"/>
          <p:cNvSpPr txBox="1"/>
          <p:nvPr/>
        </p:nvSpPr>
        <p:spPr>
          <a:xfrm>
            <a:off x="2212019" y="1475459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Containers – List Slicing</a:t>
            </a:r>
            <a:endParaRPr/>
          </a:p>
        </p:txBody>
      </p:sp>
      <p:sp>
        <p:nvSpPr>
          <p:cNvPr id="300" name="Google Shape;300;p15"/>
          <p:cNvSpPr txBox="1"/>
          <p:nvPr/>
        </p:nvSpPr>
        <p:spPr>
          <a:xfrm>
            <a:off x="2579038" y="1895296"/>
            <a:ext cx="3701521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[-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2 10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sliced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numbers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sliced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[6, 7, 8, 9, 10]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sliced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numbers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sliced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[6, 7, 8, 9, 10]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sliced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numbers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[: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sliced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[1, 2, 3, 4, 5, 6, 7]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sliced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numbers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[-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sliced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[9, 10]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Google Shape;301;p15"/>
          <p:cNvSpPr txBox="1"/>
          <p:nvPr/>
        </p:nvSpPr>
        <p:spPr>
          <a:xfrm>
            <a:off x="6400223" y="4242407"/>
            <a:ext cx="321274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38E53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list_name[a:b] =&gt; where it slices out a subset from the index a to b-1</a:t>
            </a:r>
            <a:endParaRPr sz="1600" b="1">
              <a:solidFill>
                <a:srgbClr val="08A5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11/13/2022</a:t>
            </a: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18</a:t>
            </a:fld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"/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Containers</a:t>
            </a:r>
            <a:endParaRPr/>
          </a:p>
        </p:txBody>
      </p:sp>
      <p:sp>
        <p:nvSpPr>
          <p:cNvPr id="310" name="Google Shape;310;p16"/>
          <p:cNvSpPr txBox="1"/>
          <p:nvPr/>
        </p:nvSpPr>
        <p:spPr>
          <a:xfrm>
            <a:off x="2212019" y="1475459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Containers – List comprehension</a:t>
            </a:r>
            <a:endParaRPr/>
          </a:p>
        </p:txBody>
      </p:sp>
      <p:sp>
        <p:nvSpPr>
          <p:cNvPr id="311" name="Google Shape;311;p16"/>
          <p:cNvSpPr txBox="1"/>
          <p:nvPr/>
        </p:nvSpPr>
        <p:spPr>
          <a:xfrm>
            <a:off x="2212019" y="2090171"/>
            <a:ext cx="4572000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numbers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[1, 2, 3, 4, 5, 6, 7]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square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numbers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square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pow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[1, 4, 9, 16, 25, 36, 49]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" name="Google Shape;312;p16"/>
          <p:cNvSpPr txBox="1"/>
          <p:nvPr/>
        </p:nvSpPr>
        <p:spPr>
          <a:xfrm>
            <a:off x="6712591" y="2006282"/>
            <a:ext cx="509631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##List Comprehension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square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numbers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[1, 4, 9, 16, 25, 36, 49]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## List comprehension with a filter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odd_square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numbers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odd_square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[1, 9, 25, 49]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Google Shape;313;p16"/>
          <p:cNvSpPr txBox="1"/>
          <p:nvPr/>
        </p:nvSpPr>
        <p:spPr>
          <a:xfrm>
            <a:off x="3671703" y="4690043"/>
            <a:ext cx="6224631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AxA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AxA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[(4, 6), (4, 8), (4, 9), (6, 4), (6, 8), (6, 9), (8, 4), (8, 6), (8, 9), (9, 4), (9, 6), (9, 8)]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4" name="Google Shape;314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11/13/2022</a:t>
            </a:r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19</a:t>
            </a:fld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fc84f2775_0_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  <p:sp>
        <p:nvSpPr>
          <p:cNvPr id="121" name="Google Shape;121;g18fc84f2775_0_0"/>
          <p:cNvSpPr txBox="1"/>
          <p:nvPr/>
        </p:nvSpPr>
        <p:spPr>
          <a:xfrm>
            <a:off x="0" y="1755800"/>
            <a:ext cx="12192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rgbClr val="EF5223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 Programming Languages in 2022</a:t>
            </a:r>
            <a:r>
              <a:rPr lang="en-IN" sz="3600">
                <a:solidFill>
                  <a:srgbClr val="EF52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IN" sz="3600">
                <a:solidFill>
                  <a:srgbClr val="EF522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Python is still No. 1 . </a:t>
            </a:r>
            <a:r>
              <a:rPr lang="en-IN" sz="3600">
                <a:solidFill>
                  <a:srgbClr val="595959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 i="1">
              <a:solidFill>
                <a:srgbClr val="595959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g18fc84f2775_0_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18fc84f2775_0_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18fc84f2775_0_0"/>
          <p:cNvSpPr txBox="1"/>
          <p:nvPr/>
        </p:nvSpPr>
        <p:spPr>
          <a:xfrm>
            <a:off x="567475" y="2594150"/>
            <a:ext cx="10933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rgbClr val="595959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1800" i="1">
                <a:solidFill>
                  <a:srgbClr val="0D0D0D"/>
                </a:solidFill>
                <a:highlight>
                  <a:schemeClr val="lt1"/>
                </a:highlight>
              </a:rPr>
              <a:t>IEEE Spectrum - an award-winning technology magazine and the flagship publication of the</a:t>
            </a:r>
            <a:r>
              <a:rPr lang="en-IN" sz="1800" i="1">
                <a:solidFill>
                  <a:srgbClr val="0D0D0D"/>
                </a:solidFill>
                <a:highlight>
                  <a:schemeClr val="lt1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sz="1800" i="1" u="sng">
                <a:solidFill>
                  <a:srgbClr val="0D0D0D"/>
                </a:solidFill>
                <a:highlight>
                  <a:schemeClr val="lt1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IEEE</a:t>
            </a:r>
            <a:r>
              <a:rPr lang="en-IN" sz="3600" i="1">
                <a:solidFill>
                  <a:srgbClr val="595959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600" i="1">
              <a:solidFill>
                <a:srgbClr val="595959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18fc84f2775_0_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"/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Containers</a:t>
            </a:r>
            <a:endParaRPr/>
          </a:p>
        </p:txBody>
      </p:sp>
      <p:sp>
        <p:nvSpPr>
          <p:cNvPr id="322" name="Google Shape;322;p17"/>
          <p:cNvSpPr txBox="1"/>
          <p:nvPr/>
        </p:nvSpPr>
        <p:spPr>
          <a:xfrm>
            <a:off x="1436037" y="1483848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Containers – Dictionary</a:t>
            </a:r>
            <a:endParaRPr/>
          </a:p>
        </p:txBody>
      </p:sp>
      <p:sp>
        <p:nvSpPr>
          <p:cNvPr id="323" name="Google Shape;323;p17"/>
          <p:cNvSpPr txBox="1"/>
          <p:nvPr/>
        </p:nvSpPr>
        <p:spPr>
          <a:xfrm>
            <a:off x="6649674" y="4833055"/>
            <a:ext cx="5100506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38E53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 dictionary is a collection which is unordered, changeable and indexed. In Python dictionaries are written with curly brackets, and they have keys and values.</a:t>
            </a:r>
            <a:endParaRPr/>
          </a:p>
        </p:txBody>
      </p:sp>
      <p:sp>
        <p:nvSpPr>
          <p:cNvPr id="324" name="Google Shape;324;p17"/>
          <p:cNvSpPr txBox="1"/>
          <p:nvPr/>
        </p:nvSpPr>
        <p:spPr>
          <a:xfrm>
            <a:off x="1524000" y="1822403"/>
            <a:ext cx="4572000" cy="418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person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'Manu'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'age'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28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person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True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'sex'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person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False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'sex'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'male'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{'name': 'Manu', 'age': 28, 'sex': 'male'}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item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person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name Manu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age 28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sex male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" name="Google Shape;325;p17"/>
          <p:cNvSpPr txBox="1"/>
          <p:nvPr/>
        </p:nvSpPr>
        <p:spPr>
          <a:xfrm>
            <a:off x="7178181" y="2040107"/>
            <a:ext cx="4385345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person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capitalize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'\t:\t'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value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Name 	:	 Manu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Age 	:	 28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Sex 	:	 male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dict_keys(['name', 'age', 'sex'])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11/13/2022</a:t>
            </a:r>
            <a:endParaRPr/>
          </a:p>
        </p:txBody>
      </p:sp>
      <p:sp>
        <p:nvSpPr>
          <p:cNvPr id="327" name="Google Shape;327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20</a:t>
            </a:fld>
            <a:endParaRPr/>
          </a:p>
        </p:txBody>
      </p:sp>
      <p:sp>
        <p:nvSpPr>
          <p:cNvPr id="328" name="Google Shape;328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"/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Containers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8"/>
          <p:cNvSpPr txBox="1"/>
          <p:nvPr/>
        </p:nvSpPr>
        <p:spPr>
          <a:xfrm>
            <a:off x="1524000" y="1366402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Containers - Tuples</a:t>
            </a:r>
            <a:endParaRPr/>
          </a:p>
        </p:txBody>
      </p:sp>
      <p:sp>
        <p:nvSpPr>
          <p:cNvPr id="335" name="Google Shape;335;p18"/>
          <p:cNvSpPr txBox="1"/>
          <p:nvPr/>
        </p:nvSpPr>
        <p:spPr>
          <a:xfrm>
            <a:off x="1637129" y="1704957"/>
            <a:ext cx="4572000" cy="418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t1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t2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(1, 2, 3) (4, 5, 6)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t3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t1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(1, 2, 3, 4, 5, 6)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lt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tuple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('a', 'b', 'c', 'd')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----&gt; 1 lt[2] = 'x'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TypeError: 'tuple' object does not support item assignment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6" name="Google Shape;336;p18"/>
          <p:cNvSpPr txBox="1"/>
          <p:nvPr/>
        </p:nvSpPr>
        <p:spPr>
          <a:xfrm>
            <a:off x="7866200" y="2413337"/>
            <a:ext cx="2688671" cy="2031325"/>
          </a:xfrm>
          <a:prstGeom prst="rect">
            <a:avLst/>
          </a:prstGeom>
          <a:noFill/>
          <a:ln w="9525" cap="flat" cmpd="sng">
            <a:solidFill>
              <a:srgbClr val="EF52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Tuple with single element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#&lt;class 'int'&gt;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#&lt;class 'tuple'&gt;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11/13/2022</a:t>
            </a:r>
            <a:endParaRPr/>
          </a:p>
        </p:txBody>
      </p:sp>
      <p:sp>
        <p:nvSpPr>
          <p:cNvPr id="338" name="Google Shape;338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21</a:t>
            </a:fld>
            <a:endParaRPr/>
          </a:p>
        </p:txBody>
      </p:sp>
      <p:sp>
        <p:nvSpPr>
          <p:cNvPr id="339" name="Google Shape;339;p1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9"/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Containers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2212019" y="1475459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Containers – Sets</a:t>
            </a:r>
            <a:endParaRPr/>
          </a:p>
        </p:txBody>
      </p:sp>
      <p:sp>
        <p:nvSpPr>
          <p:cNvPr id="346" name="Google Shape;346;p19"/>
          <p:cNvSpPr txBox="1"/>
          <p:nvPr/>
        </p:nvSpPr>
        <p:spPr>
          <a:xfrm>
            <a:off x="2333537" y="1873889"/>
            <a:ext cx="4572000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{1, 2, 3} &lt;class 'set'&gt;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fset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fset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remove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fset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{'apple', 'cherry'}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fset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fset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discard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fset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{'apple', 'cherry’}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fset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fset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clear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fset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set()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6553202" y="1814013"/>
            <a:ext cx="3762461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set1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"b"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set2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set3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set1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union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{1, 2, 3, 'b', 'c', 'a'}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"google"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"microsoft"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intersection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{'apple’}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lst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myset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myset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[1, 2, 3, 4, 5, 6, 7]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11/13/2022</a:t>
            </a:r>
            <a:endParaRPr/>
          </a:p>
        </p:txBody>
      </p:sp>
      <p:sp>
        <p:nvSpPr>
          <p:cNvPr id="349" name="Google Shape;349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22</a:t>
            </a:fld>
            <a:endParaRPr/>
          </a:p>
        </p:txBody>
      </p:sp>
      <p:sp>
        <p:nvSpPr>
          <p:cNvPr id="350" name="Google Shape;350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0"/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/>
          </a:p>
        </p:txBody>
      </p:sp>
      <p:sp>
        <p:nvSpPr>
          <p:cNvPr id="356" name="Google Shape;356;p20"/>
          <p:cNvSpPr txBox="1"/>
          <p:nvPr/>
        </p:nvSpPr>
        <p:spPr>
          <a:xfrm>
            <a:off x="2604116" y="1459182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/>
          </a:p>
        </p:txBody>
      </p:sp>
      <p:sp>
        <p:nvSpPr>
          <p:cNvPr id="357" name="Google Shape;357;p20"/>
          <p:cNvSpPr txBox="1"/>
          <p:nvPr/>
        </p:nvSpPr>
        <p:spPr>
          <a:xfrm>
            <a:off x="4095226" y="1967169"/>
            <a:ext cx="6858000" cy="418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twice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twice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10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isPrime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factor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range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)+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number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factor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'Enter the number 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isPrime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Enter the number 10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False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8" name="Google Shape;358;p2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11/13/2022</a:t>
            </a: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23</a:t>
            </a:fld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1"/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/>
          </a:p>
        </p:txBody>
      </p:sp>
      <p:sp>
        <p:nvSpPr>
          <p:cNvPr id="366" name="Google Shape;366;p21"/>
          <p:cNvSpPr txBox="1"/>
          <p:nvPr/>
        </p:nvSpPr>
        <p:spPr>
          <a:xfrm>
            <a:off x="1524000" y="1274122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/>
          </a:p>
        </p:txBody>
      </p:sp>
      <p:sp>
        <p:nvSpPr>
          <p:cNvPr id="367" name="Google Shape;367;p21"/>
          <p:cNvSpPr txBox="1"/>
          <p:nvPr/>
        </p:nvSpPr>
        <p:spPr>
          <a:xfrm>
            <a:off x="1524000" y="1443400"/>
            <a:ext cx="45720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printPrimes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llimit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ulimit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range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llimit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ulimit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isPrime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end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printPrimes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5 7 11 13 17 19 23 29 31 37 41 43 47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swap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t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x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y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swap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#7 5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8" name="Google Shape;368;p21"/>
          <p:cNvSpPr txBox="1"/>
          <p:nvPr/>
        </p:nvSpPr>
        <p:spPr>
          <a:xfrm>
            <a:off x="7501157" y="2846997"/>
            <a:ext cx="4374859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calculatePayable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calculatePayable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1050.0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calculatePayable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1150.0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calculatePayable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1300.0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calculatePayable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5000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5150.0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9" name="Google Shape;369;p21"/>
          <p:cNvSpPr txBox="1"/>
          <p:nvPr/>
        </p:nvSpPr>
        <p:spPr>
          <a:xfrm>
            <a:off x="8063219" y="1985223"/>
            <a:ext cx="306605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38E53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Python support function with default arguments</a:t>
            </a:r>
            <a:endParaRPr/>
          </a:p>
        </p:txBody>
      </p:sp>
      <p:sp>
        <p:nvSpPr>
          <p:cNvPr id="370" name="Google Shape;370;p21"/>
          <p:cNvSpPr txBox="1"/>
          <p:nvPr/>
        </p:nvSpPr>
        <p:spPr>
          <a:xfrm>
            <a:off x="3482893" y="3813100"/>
            <a:ext cx="2243992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38E53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Python supports more than one return values</a:t>
            </a:r>
            <a:endParaRPr/>
          </a:p>
        </p:txBody>
      </p:sp>
      <p:sp>
        <p:nvSpPr>
          <p:cNvPr id="371" name="Google Shape;371;p2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11/13/2022</a:t>
            </a:r>
            <a:endParaRPr/>
          </a:p>
        </p:txBody>
      </p:sp>
      <p:sp>
        <p:nvSpPr>
          <p:cNvPr id="372" name="Google Shape;372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24</a:t>
            </a:fld>
            <a:endParaRPr/>
          </a:p>
        </p:txBody>
      </p:sp>
      <p:sp>
        <p:nvSpPr>
          <p:cNvPr id="373" name="Google Shape;373;p2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"/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</a:t>
            </a:r>
            <a:endParaRPr/>
          </a:p>
        </p:txBody>
      </p:sp>
      <p:sp>
        <p:nvSpPr>
          <p:cNvPr id="379" name="Google Shape;379;p22"/>
          <p:cNvSpPr txBox="1"/>
          <p:nvPr/>
        </p:nvSpPr>
        <p:spPr>
          <a:xfrm>
            <a:off x="1679197" y="1316221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</a:t>
            </a:r>
            <a:endParaRPr/>
          </a:p>
        </p:txBody>
      </p:sp>
      <p:sp>
        <p:nvSpPr>
          <p:cNvPr id="380" name="Google Shape;380;p22"/>
          <p:cNvSpPr txBox="1"/>
          <p:nvPr/>
        </p:nvSpPr>
        <p:spPr>
          <a:xfrm>
            <a:off x="6683231" y="948853"/>
            <a:ext cx="492853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38E53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In object-oriented programming, a class is a blueprint for creating objects (a particular data structure), providing initial values for state (member variables or attributes), and implementations of behavior (member functions or methods).</a:t>
            </a:r>
            <a:endParaRPr sz="16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‘_’</a:t>
            </a:r>
            <a:r>
              <a:rPr lang="en-IN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symbol before the data member - protected  member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‘__’</a:t>
            </a:r>
            <a:r>
              <a:rPr lang="en-IN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symbol before the data member - private  member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2"/>
          <p:cNvSpPr txBox="1"/>
          <p:nvPr/>
        </p:nvSpPr>
        <p:spPr>
          <a:xfrm>
            <a:off x="1419139" y="1561000"/>
            <a:ext cx="4572000" cy="418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Adder: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#constructor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self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__x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self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__y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#setter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setValues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self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__x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self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__y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#self variable name can be anything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calculate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self1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__sum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self1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__x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self1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__y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#getter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400">
                <a:solidFill>
                  <a:srgbClr val="FF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getSum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self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__sum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2" name="Google Shape;382;p22"/>
          <p:cNvSpPr txBox="1"/>
          <p:nvPr/>
        </p:nvSpPr>
        <p:spPr>
          <a:xfrm>
            <a:off x="7740364" y="3895032"/>
            <a:ext cx="45720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adder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Adder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setValues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calculate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getSum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#9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2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11/13/2022</a:t>
            </a:r>
            <a:endParaRPr/>
          </a:p>
        </p:txBody>
      </p:sp>
      <p:sp>
        <p:nvSpPr>
          <p:cNvPr id="384" name="Google Shape;384;p2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25</a:t>
            </a:fld>
            <a:endParaRPr/>
          </a:p>
        </p:txBody>
      </p:sp>
      <p:sp>
        <p:nvSpPr>
          <p:cNvPr id="385" name="Google Shape;385;p2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/>
          <p:cNvSpPr txBox="1"/>
          <p:nvPr/>
        </p:nvSpPr>
        <p:spPr>
          <a:xfrm>
            <a:off x="4942515" y="2573216"/>
            <a:ext cx="257961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391" name="Google Shape;391;p2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11/13/2022</a:t>
            </a:r>
            <a:endParaRPr/>
          </a:p>
        </p:txBody>
      </p:sp>
      <p:sp>
        <p:nvSpPr>
          <p:cNvPr id="392" name="Google Shape;392;p2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26</a:t>
            </a:fld>
            <a:endParaRPr/>
          </a:p>
        </p:txBody>
      </p:sp>
      <p:sp>
        <p:nvSpPr>
          <p:cNvPr id="393" name="Google Shape;393;p2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639b582f7_0_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  <p:pic>
        <p:nvPicPr>
          <p:cNvPr id="132" name="Google Shape;132;g19639b582f7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28" y="1320700"/>
            <a:ext cx="10767718" cy="382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19639b582f7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050" y="869325"/>
            <a:ext cx="1079730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19639b582f7_0_16"/>
          <p:cNvSpPr txBox="1"/>
          <p:nvPr/>
        </p:nvSpPr>
        <p:spPr>
          <a:xfrm>
            <a:off x="0" y="-43450"/>
            <a:ext cx="12192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rgbClr val="EF5223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TIOBE Index </a:t>
            </a:r>
            <a:endParaRPr sz="3600">
              <a:solidFill>
                <a:srgbClr val="EF5223"/>
              </a:solidFill>
            </a:endParaRPr>
          </a:p>
        </p:txBody>
      </p:sp>
      <p:sp>
        <p:nvSpPr>
          <p:cNvPr id="135" name="Google Shape;135;g19639b582f7_0_16"/>
          <p:cNvSpPr txBox="1"/>
          <p:nvPr/>
        </p:nvSpPr>
        <p:spPr>
          <a:xfrm>
            <a:off x="415050" y="5565650"/>
            <a:ext cx="1102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i="1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TIOBE Programming Community index is</a:t>
            </a:r>
            <a:r>
              <a:rPr lang="en-IN" sz="1200" b="1" i="1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 indicator of the popularity of programming languages.</a:t>
            </a:r>
            <a:r>
              <a:rPr lang="en-IN" sz="1200" i="1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The index is updated once a month. The ratings are based on the number of skilled engineers world-wide, courses and third party vendors</a:t>
            </a:r>
            <a:endParaRPr i="1"/>
          </a:p>
        </p:txBody>
      </p:sp>
      <p:sp>
        <p:nvSpPr>
          <p:cNvPr id="136" name="Google Shape;136;g19639b582f7_0_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"/>
          <p:cNvSpPr txBox="1"/>
          <p:nvPr/>
        </p:nvSpPr>
        <p:spPr>
          <a:xfrm>
            <a:off x="2218677" y="754604"/>
            <a:ext cx="7754647" cy="4978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Introduction to Python</a:t>
            </a:r>
            <a:endParaRPr/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Python Development Tools </a:t>
            </a:r>
            <a:endParaRPr/>
          </a:p>
          <a:p>
            <a:pPr marL="1200150" marR="0" lvl="2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I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Installation </a:t>
            </a:r>
            <a:endParaRPr/>
          </a:p>
          <a:p>
            <a:pPr marL="1200150" marR="0" lvl="2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I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 Managers and Virtual Environments </a:t>
            </a:r>
            <a:endParaRPr/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Language Fundamentals </a:t>
            </a:r>
            <a:endParaRPr/>
          </a:p>
          <a:p>
            <a:pPr marL="1200150" marR="0" lvl="2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I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Data Types </a:t>
            </a:r>
            <a:endParaRPr/>
          </a:p>
          <a:p>
            <a:pPr marL="1200150" marR="0" lvl="2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I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Operators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0150" marR="0" lvl="2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I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Operations </a:t>
            </a:r>
            <a:endParaRPr/>
          </a:p>
          <a:p>
            <a:pPr marL="1200150" marR="0" lvl="2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I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Structures </a:t>
            </a:r>
            <a:endParaRPr/>
          </a:p>
          <a:p>
            <a:pPr marL="1200150" marR="0" lvl="2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I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Containers </a:t>
            </a:r>
            <a:endParaRPr/>
          </a:p>
          <a:p>
            <a:pPr marL="1200150" marR="0" lvl="2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I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</a:t>
            </a:r>
            <a:endParaRPr/>
          </a:p>
          <a:p>
            <a:pPr marL="1200150" marR="0" lvl="2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I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</a:t>
            </a:r>
            <a:endParaRPr/>
          </a:p>
        </p:txBody>
      </p:sp>
      <p:sp>
        <p:nvSpPr>
          <p:cNvPr id="142" name="Google Shape;142;p2"/>
          <p:cNvSpPr txBox="1"/>
          <p:nvPr/>
        </p:nvSpPr>
        <p:spPr>
          <a:xfrm>
            <a:off x="2362940" y="385273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11/13/2022</a:t>
            </a:r>
            <a:endParaRPr/>
          </a:p>
        </p:txBody>
      </p:sp>
      <p:sp>
        <p:nvSpPr>
          <p:cNvPr id="144" name="Google Shape;144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BRUBRUSHING UP PYTHON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/>
          <p:nvPr/>
        </p:nvSpPr>
        <p:spPr>
          <a:xfrm>
            <a:off x="2216457" y="1138614"/>
            <a:ext cx="9072900" cy="4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widely used </a:t>
            </a: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general-purpose</a:t>
            </a: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level programming language.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Initially designed by </a:t>
            </a: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Guido van Rossum</a:t>
            </a: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1991</a:t>
            </a: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developed by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Software Foundation</a:t>
            </a: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2 major Python versions : </a:t>
            </a: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2</a:t>
            </a: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3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main popular </a:t>
            </a: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</a:t>
            </a: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Python:</a:t>
            </a:r>
            <a:endParaRPr/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Web Development</a:t>
            </a:r>
            <a:endParaRPr/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Data Science-including machine learning, data analysis, and data visualization</a:t>
            </a:r>
            <a:endParaRPr/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"/>
          <p:cNvSpPr txBox="1"/>
          <p:nvPr/>
        </p:nvSpPr>
        <p:spPr>
          <a:xfrm>
            <a:off x="2216457" y="211448"/>
            <a:ext cx="4984810" cy="58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Introduction</a:t>
            </a:r>
            <a:endParaRPr/>
          </a:p>
        </p:txBody>
      </p:sp>
      <p:sp>
        <p:nvSpPr>
          <p:cNvPr id="152" name="Google Shape;152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11/13/2022</a:t>
            </a:r>
            <a:endParaRPr/>
          </a:p>
        </p:txBody>
      </p:sp>
      <p:sp>
        <p:nvSpPr>
          <p:cNvPr id="153" name="Google Shape;153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  <p:sp>
        <p:nvSpPr>
          <p:cNvPr id="154" name="Google Shape;154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/>
          <p:nvPr/>
        </p:nvSpPr>
        <p:spPr>
          <a:xfrm>
            <a:off x="2101048" y="1001284"/>
            <a:ext cx="8886549" cy="522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Installation</a:t>
            </a: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Download and Install the Python 3 Installer (https://www.python.org/downloads/windows/) 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Linux(ubuntu) </a:t>
            </a: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There is a very good chance your Linux distribution has Python installed already; otherwise </a:t>
            </a:r>
            <a:endParaRPr/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sudo apt-get update</a:t>
            </a:r>
            <a:endParaRPr/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sudo apt-get install python3.X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AI/ML</a:t>
            </a: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Install </a:t>
            </a:r>
            <a:endParaRPr/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Anaconda</a:t>
            </a:r>
            <a:r>
              <a:rPr lang="en-I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[about 3 GB to install over 720+ packages (many of the packages are never used)</a:t>
            </a:r>
            <a:endParaRPr/>
          </a:p>
          <a:p>
            <a: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IN" sz="16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https://www.anaconda.com/distribution/</a:t>
            </a:r>
            <a:r>
              <a:rPr lang="en-I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Miniconda</a:t>
            </a:r>
            <a:r>
              <a:rPr lang="en-I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[Know what package(s) you need to install]</a:t>
            </a:r>
            <a:endParaRPr/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(https://docs.conda.io/en/latest/miniconda.html) </a:t>
            </a:r>
            <a:endParaRPr/>
          </a:p>
          <a:p>
            <a:pPr marL="742950" marR="0" lvl="1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4"/>
          <p:cNvSpPr txBox="1"/>
          <p:nvPr/>
        </p:nvSpPr>
        <p:spPr>
          <a:xfrm>
            <a:off x="2101048" y="346230"/>
            <a:ext cx="368915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Development Tools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4" descr="Using WSL to Build a Python Development Environment on Windows - Practical  Business Python"/>
          <p:cNvPicPr preferRelativeResize="0"/>
          <p:nvPr/>
        </p:nvPicPr>
        <p:blipFill rotWithShape="1">
          <a:blip r:embed="rId4">
            <a:alphaModFix/>
          </a:blip>
          <a:srcRect l="1560" t="6420" r="5413" b="20211"/>
          <a:stretch/>
        </p:blipFill>
        <p:spPr>
          <a:xfrm>
            <a:off x="7611653" y="1487620"/>
            <a:ext cx="2479300" cy="953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4" descr="Anaconda (Python distribution) - Wikipedi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93212" y="4886959"/>
            <a:ext cx="1588331" cy="79238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11/13/2022</a:t>
            </a:r>
            <a:endParaRPr/>
          </a:p>
        </p:txBody>
      </p:sp>
      <p:sp>
        <p:nvSpPr>
          <p:cNvPr id="164" name="Google Shape;164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  <p:sp>
        <p:nvSpPr>
          <p:cNvPr id="165" name="Google Shape;165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/>
          <p:nvPr/>
        </p:nvSpPr>
        <p:spPr>
          <a:xfrm>
            <a:off x="2111514" y="1324463"/>
            <a:ext cx="7357500" cy="3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Package Managers </a:t>
            </a: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Python utility intended to simplify the tasks of locating, installing, upgrading and removing Python packages.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IN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 - pip </a:t>
            </a:r>
            <a:r>
              <a:rPr lang="en-I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package management system used to install and manage software packages along with its dependencies </a:t>
            </a:r>
            <a:endParaRPr/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IN" sz="1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$pip install &lt; you package &gt;  </a:t>
            </a:r>
            <a:endParaRPr/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I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conda</a:t>
            </a:r>
            <a:r>
              <a:rPr lang="en-I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is an open source package management system and environment management system that runs on Windows, macOS and Linux </a:t>
            </a:r>
            <a:endParaRPr/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IN" sz="1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$conda install &lt; you package &gt;</a:t>
            </a:r>
            <a:r>
              <a:rPr lang="en-IN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2101048" y="346230"/>
            <a:ext cx="368915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Development Tools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11/13/2022</a:t>
            </a:r>
            <a:endParaRPr/>
          </a:p>
        </p:txBody>
      </p:sp>
      <p:sp>
        <p:nvSpPr>
          <p:cNvPr id="173" name="Google Shape;173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  <p:sp>
        <p:nvSpPr>
          <p:cNvPr id="174" name="Google Shape;174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/>
        </p:nvSpPr>
        <p:spPr>
          <a:xfrm>
            <a:off x="4913275" y="368407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 ‘Hello World’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6"/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Fundamentals </a:t>
            </a:r>
            <a:endParaRPr/>
          </a:p>
        </p:txBody>
      </p:sp>
      <p:sp>
        <p:nvSpPr>
          <p:cNvPr id="181" name="Google Shape;181;p6"/>
          <p:cNvSpPr txBox="1"/>
          <p:nvPr/>
        </p:nvSpPr>
        <p:spPr>
          <a:xfrm>
            <a:off x="4950963" y="4308317"/>
            <a:ext cx="2290073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‘Hello World’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Hello World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82" name="Google Shape;18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23298" y="1290127"/>
            <a:ext cx="4745405" cy="204953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11/13/2022</a:t>
            </a:r>
            <a:endParaRPr/>
          </a:p>
        </p:txBody>
      </p:sp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  <p:sp>
        <p:nvSpPr>
          <p:cNvPr id="185" name="Google Shape;185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BRUSHING UP PYTHON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b88909c76b_0_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  <p:sp>
        <p:nvSpPr>
          <p:cNvPr id="192" name="Google Shape;192;g1b88909c76b_0_1"/>
          <p:cNvSpPr txBox="1"/>
          <p:nvPr/>
        </p:nvSpPr>
        <p:spPr>
          <a:xfrm>
            <a:off x="0" y="2384800"/>
            <a:ext cx="12192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b="1">
                <a:solidFill>
                  <a:srgbClr val="FF0000"/>
                </a:solidFill>
              </a:rPr>
              <a:t>Google Colab</a:t>
            </a:r>
            <a:endParaRPr sz="6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3061</Words>
  <Application>Microsoft Office PowerPoint</Application>
  <PresentationFormat>Widescreen</PresentationFormat>
  <Paragraphs>623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Calibri</vt:lpstr>
      <vt:lpstr>Roboto</vt:lpstr>
      <vt:lpstr>Noto Sans Symbols</vt:lpstr>
      <vt:lpstr>Source Sans Pro</vt:lpstr>
      <vt:lpstr>Arial</vt:lpstr>
      <vt:lpstr>Consolas</vt:lpstr>
      <vt:lpstr>Times New Roman</vt:lpstr>
      <vt:lpstr>Courier New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Shailesh Sivan</dc:creator>
  <cp:lastModifiedBy>Shailesh Sivan</cp:lastModifiedBy>
  <cp:revision>2</cp:revision>
  <dcterms:created xsi:type="dcterms:W3CDTF">2021-06-14T11:59:35Z</dcterms:created>
  <dcterms:modified xsi:type="dcterms:W3CDTF">2024-01-15T14:36:07Z</dcterms:modified>
</cp:coreProperties>
</file>