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7"/>
  </p:notesMasterIdLst>
  <p:sldIdLst>
    <p:sldId id="261" r:id="rId2"/>
    <p:sldId id="408" r:id="rId3"/>
    <p:sldId id="266" r:id="rId4"/>
    <p:sldId id="410" r:id="rId5"/>
    <p:sldId id="446" r:id="rId6"/>
    <p:sldId id="421" r:id="rId7"/>
    <p:sldId id="447" r:id="rId8"/>
    <p:sldId id="433" r:id="rId9"/>
    <p:sldId id="440" r:id="rId10"/>
    <p:sldId id="431" r:id="rId11"/>
    <p:sldId id="439" r:id="rId12"/>
    <p:sldId id="441" r:id="rId13"/>
    <p:sldId id="442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56" r:id="rId23"/>
    <p:sldId id="257" r:id="rId24"/>
    <p:sldId id="258" r:id="rId25"/>
    <p:sldId id="25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4cf4b35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14cf4b35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d0d1c9d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d0d1c9d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c180d8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c180d8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d0d1c9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fd0d1c9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fd0d1c9d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fd0d1c9d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4cf4b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4cf4b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14cf4b3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14cf4b3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14cf4b3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14cf4b3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4cf4b3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4cf4b3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d0d1c9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fd0d1c9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9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VGG net:</a:t>
            </a:r>
            <a:r>
              <a:rPr lang="en-US" baseline="0" dirty="0"/>
              <a:t> </a:t>
            </a:r>
            <a:r>
              <a:rPr lang="en-US" baseline="0" dirty="0" err="1"/>
              <a:t>imagenet</a:t>
            </a:r>
            <a:r>
              <a:rPr lang="en-US" baseline="0" dirty="0"/>
              <a:t> competition winner</a:t>
            </a:r>
          </a:p>
          <a:p>
            <a:r>
              <a:rPr lang="en-US" baseline="0" dirty="0"/>
              <a:t>conv layers have 3x3 filters</a:t>
            </a:r>
          </a:p>
          <a:p>
            <a:r>
              <a:rPr lang="en-US" baseline="0" dirty="0"/>
              <a:t>multiple layers with same image size</a:t>
            </a:r>
          </a:p>
          <a:p>
            <a:r>
              <a:rPr lang="en-US" baseline="0" dirty="0"/>
              <a:t>number of features is the same for given image size</a:t>
            </a:r>
          </a:p>
          <a:p>
            <a:r>
              <a:rPr lang="en-US" baseline="0" dirty="0"/>
              <a:t>halving of spatial array and doubling of number of features›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4cf4b3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14cf4b3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0c180d8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0c180d8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fd0d1c9d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fd0d1c9d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fd0d1c9d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fd0d1c9d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7952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11981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9920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74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29579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235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17019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90181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8185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303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5185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33026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3385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338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arxiv.org/pdf/1512.03385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1512.0338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7B5E-F0B8-4E55-A3BC-87FFBB02E04A}"/>
              </a:ext>
            </a:extLst>
          </p:cNvPr>
          <p:cNvSpPr txBox="1"/>
          <p:nvPr/>
        </p:nvSpPr>
        <p:spPr>
          <a:xfrm>
            <a:off x="408709" y="2571750"/>
            <a:ext cx="7197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Pretrained Models and Transfer learning</a:t>
            </a:r>
            <a:endParaRPr lang="en-IN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819A-7ABC-441D-B61C-8F862DC77A0F}"/>
              </a:ext>
            </a:extLst>
          </p:cNvPr>
          <p:cNvSpPr txBox="1"/>
          <p:nvPr/>
        </p:nvSpPr>
        <p:spPr>
          <a:xfrm>
            <a:off x="360218" y="3285259"/>
            <a:ext cx="719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Shailesh S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</p:spPr>
        <p:txBody>
          <a:bodyPr/>
          <a:lstStyle/>
          <a:p>
            <a:r>
              <a:rPr lang="en-US" dirty="0"/>
              <a:t>Latest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384300"/>
            <a:ext cx="7543800" cy="30178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Novel architectures that</a:t>
            </a:r>
          </a:p>
          <a:p>
            <a:pPr lvl="1"/>
            <a:r>
              <a:rPr lang="en-US" dirty="0"/>
              <a:t>skip layers</a:t>
            </a:r>
          </a:p>
          <a:p>
            <a:pPr lvl="1"/>
            <a:r>
              <a:rPr lang="en-US" dirty="0"/>
              <a:t>have linear connectivity between layers</a:t>
            </a:r>
          </a:p>
          <a:p>
            <a:r>
              <a:rPr lang="en-US" dirty="0"/>
              <a:t>Advantage over direct-connection architectures</a:t>
            </a:r>
          </a:p>
          <a:p>
            <a:pPr lvl="1"/>
            <a:r>
              <a:rPr lang="en-US" dirty="0"/>
              <a:t>no/few additional free parameters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0087" y="1654209"/>
            <a:ext cx="1133713" cy="1253993"/>
            <a:chOff x="9548112" y="1919622"/>
            <a:chExt cx="2034288" cy="2250113"/>
          </a:xfrm>
        </p:grpSpPr>
        <p:grpSp>
          <p:nvGrpSpPr>
            <p:cNvPr id="5" name="Group 4"/>
            <p:cNvGrpSpPr/>
            <p:nvPr/>
          </p:nvGrpSpPr>
          <p:grpSpPr>
            <a:xfrm>
              <a:off x="9554048" y="1919622"/>
              <a:ext cx="2028352" cy="2250113"/>
              <a:chOff x="9554048" y="2560505"/>
              <a:chExt cx="694333" cy="77024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554048" y="3183891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736864" y="3183779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0102609" y="3183779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19452" y="3184984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554048" y="3184984"/>
                <a:ext cx="694333" cy="1446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9645627" y="2871596"/>
                <a:ext cx="511176" cy="146971"/>
                <a:chOff x="6802144" y="5114046"/>
                <a:chExt cx="2102997" cy="604643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802144" y="5114507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54255" y="5114046"/>
                  <a:ext cx="599711" cy="599686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ln>
                      <a:solidFill>
                        <a:srgbClr val="FF0000"/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8305430" y="5119003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802144" y="5114046"/>
                  <a:ext cx="2102997" cy="595190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9645627" y="2560505"/>
                <a:ext cx="511176" cy="146971"/>
                <a:chOff x="6802144" y="3984764"/>
                <a:chExt cx="2102997" cy="604643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802144" y="3985225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554255" y="3984764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8305430" y="3989721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802144" y="3984764"/>
                  <a:ext cx="2102997" cy="595190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 flipV="1">
                <a:off x="9901214" y="2705178"/>
                <a:ext cx="0" cy="16641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9899184" y="3016213"/>
                <a:ext cx="4060" cy="16877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5"/>
            <p:cNvSpPr/>
            <p:nvPr/>
          </p:nvSpPr>
          <p:spPr>
            <a:xfrm>
              <a:off x="9548112" y="2356701"/>
              <a:ext cx="1000482" cy="1395167"/>
            </a:xfrm>
            <a:custGeom>
              <a:avLst/>
              <a:gdLst>
                <a:gd name="connsiteX0" fmla="*/ 1277675 w 1277675"/>
                <a:gd name="connsiteY0" fmla="*/ 1395167 h 1395167"/>
                <a:gd name="connsiteX1" fmla="*/ 184166 w 1277675"/>
                <a:gd name="connsiteY1" fmla="*/ 1065229 h 1395167"/>
                <a:gd name="connsiteX2" fmla="*/ 61617 w 1277675"/>
                <a:gd name="connsiteY2" fmla="*/ 443060 h 1395167"/>
                <a:gd name="connsiteX3" fmla="*/ 825188 w 1277675"/>
                <a:gd name="connsiteY3" fmla="*/ 0 h 139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675" h="1395167">
                  <a:moveTo>
                    <a:pt x="1277675" y="1395167"/>
                  </a:moveTo>
                  <a:cubicBezTo>
                    <a:pt x="832258" y="1309540"/>
                    <a:pt x="386842" y="1223914"/>
                    <a:pt x="184166" y="1065229"/>
                  </a:cubicBezTo>
                  <a:cubicBezTo>
                    <a:pt x="-18510" y="906544"/>
                    <a:pt x="-45220" y="620598"/>
                    <a:pt x="61617" y="443060"/>
                  </a:cubicBezTo>
                  <a:cubicBezTo>
                    <a:pt x="168454" y="265522"/>
                    <a:pt x="825188" y="0"/>
                    <a:pt x="825188" y="0"/>
                  </a:cubicBezTo>
                </a:path>
              </a:pathLst>
            </a:custGeom>
            <a:noFill/>
            <a:ln w="25400">
              <a:solidFill>
                <a:srgbClr val="663F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9489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</p:spPr>
        <p:txBody>
          <a:bodyPr>
            <a:normAutofit/>
          </a:bodyPr>
          <a:lstStyle/>
          <a:p>
            <a:r>
              <a:rPr lang="en-US" dirty="0"/>
              <a:t>Deep Residual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142607" y="1435520"/>
                <a:ext cx="7543800" cy="3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linear short-cut connections to architecture</a:t>
                </a:r>
              </a:p>
              <a:p>
                <a:endParaRPr lang="en-US" dirty="0"/>
              </a:p>
              <a:p>
                <a:r>
                  <a:rPr lang="en-US" dirty="0"/>
                  <a:t>Basic building block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𝑾</m:t>
                        </m:r>
                      </m:e>
                      <m:sub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b>
                    </m:sSub>
                    <m:r>
                      <a:rPr lang="en-US" sz="18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  <m:d>
                      <m:dPr>
                        <m:ctrlPr>
                          <a:rPr lang="mr-IN" sz="18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>
                        <a:latin typeface="Cambria Math" charset="0"/>
                      </a:rPr>
                      <m:t>𝒚</m:t>
                    </m:r>
                    <m:r>
                      <a:rPr lang="en-US" sz="1800" b="1" i="1">
                        <a:latin typeface="Cambria Math" charset="0"/>
                      </a:rPr>
                      <m:t>=</m:t>
                    </m:r>
                    <m:r>
                      <a:rPr lang="en-US" sz="1800" b="1" i="1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ℱ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sz="1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66" dirty="0"/>
                  <a:t>Variations</a:t>
                </a:r>
              </a:p>
              <a:p>
                <a:pPr lvl="1"/>
                <a:r>
                  <a:rPr lang="en-US" sz="1800" dirty="0"/>
                  <a:t>allow different input and output dimensionalities: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charset="0"/>
                      </a:rPr>
                      <m:t>𝒚</m:t>
                    </m:r>
                    <m:r>
                      <a:rPr lang="en-US" sz="1800" b="1" i="1">
                        <a:latin typeface="Cambria Math" charset="0"/>
                      </a:rPr>
                      <m:t>=</m:t>
                    </m:r>
                    <m:r>
                      <a:rPr lang="en-US" sz="1800" i="1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ℱ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800" dirty="0"/>
                  <a:t> can have an arbitrary number of layers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142607" y="1435520"/>
                <a:ext cx="7543800" cy="3017838"/>
              </a:xfrm>
              <a:blipFill>
                <a:blip r:embed="rId2"/>
                <a:stretch>
                  <a:fillRect l="-1050" t="-1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76233" y="4900683"/>
            <a:ext cx="218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He, Zhang, Ren, and Sun (2015)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47" y="1727837"/>
            <a:ext cx="1781175" cy="1057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608859" y="1732748"/>
            <a:ext cx="0" cy="1025165"/>
          </a:xfrm>
          <a:prstGeom prst="straightConnector1">
            <a:avLst/>
          </a:prstGeom>
          <a:ln w="57150">
            <a:solidFill>
              <a:srgbClr val="C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08859" y="2036762"/>
            <a:ext cx="1372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C00000"/>
                </a:solidFill>
              </a:rPr>
              <a:t>activation flow</a:t>
            </a:r>
          </a:p>
        </p:txBody>
      </p:sp>
    </p:spTree>
    <p:extLst>
      <p:ext uri="{BB962C8B-B14F-4D97-AF65-F5344CB8AC3E}">
        <p14:creationId xmlns:p14="http://schemas.microsoft.com/office/powerpoint/2010/main" val="18167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</p:spPr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384300"/>
            <a:ext cx="7543800" cy="3017838"/>
          </a:xfrm>
        </p:spPr>
        <p:txBody>
          <a:bodyPr/>
          <a:lstStyle/>
          <a:p>
            <a:r>
              <a:rPr lang="en-US" dirty="0" err="1"/>
              <a:t>kklk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233" y="4900683"/>
            <a:ext cx="218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He, Zhang, Ren, and Sun (2015)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0822" y="-1754926"/>
            <a:ext cx="3862355" cy="88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1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214313"/>
            <a:ext cx="7543800" cy="1089025"/>
          </a:xfrm>
        </p:spPr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76233" y="4900683"/>
            <a:ext cx="218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He, Zhang, Ren, and Sun (2015)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84" y="1530930"/>
            <a:ext cx="7084636" cy="2309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80" y="3796207"/>
            <a:ext cx="3234640" cy="9620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3637" y="4300796"/>
            <a:ext cx="1518685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5" b="1" dirty="0">
                <a:solidFill>
                  <a:srgbClr val="0F6FC6"/>
                </a:solidFill>
              </a:rPr>
              <a:t>Top-1 Error %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7479" y="975674"/>
            <a:ext cx="3824926" cy="263714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ctrTitle" idx="4294967295"/>
          </p:nvPr>
        </p:nvSpPr>
        <p:spPr>
          <a:xfrm>
            <a:off x="1600200" y="569913"/>
            <a:ext cx="7543800" cy="267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Networks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4294967295"/>
          </p:nvPr>
        </p:nvSpPr>
        <p:spPr>
          <a:xfrm>
            <a:off x="1600200" y="3341688"/>
            <a:ext cx="7543800" cy="85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 idx="4294967295"/>
          </p:nvPr>
        </p:nvSpPr>
        <p:spPr>
          <a:xfrm>
            <a:off x="0" y="4445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4294967295"/>
          </p:nvPr>
        </p:nvSpPr>
        <p:spPr>
          <a:xfrm>
            <a:off x="976744" y="1152525"/>
            <a:ext cx="7544955" cy="1950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deep neural networks, which is well known for stacked convolutions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Inception networks are well known for parallel stacked convolutions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Inception block contains different size of convolutions and one max pooling layers which is arranged in a parallel manner.It is aggregated for the final output for the inception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I.e, Computing 1*1,3*3, 5*5  convolutions with in the same module of the network which is arranged in a parallel manner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 idx="4294967295"/>
          </p:nvPr>
        </p:nvSpPr>
        <p:spPr>
          <a:xfrm>
            <a:off x="0" y="673100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Inception 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4294967295"/>
          </p:nvPr>
        </p:nvSpPr>
        <p:spPr>
          <a:xfrm>
            <a:off x="949036" y="1586345"/>
            <a:ext cx="7572664" cy="2982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every image, there is a huge variation in the location of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size should be chosen according to the information content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2057575"/>
            <a:ext cx="83343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 idx="4294967295"/>
          </p:nvPr>
        </p:nvSpPr>
        <p:spPr>
          <a:xfrm>
            <a:off x="671944" y="444500"/>
            <a:ext cx="784975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Net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04" y="1017588"/>
            <a:ext cx="6045691" cy="328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body" idx="4294967295"/>
          </p:nvPr>
        </p:nvSpPr>
        <p:spPr>
          <a:xfrm>
            <a:off x="519544" y="2787361"/>
            <a:ext cx="7621155" cy="330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Adaptability of the different scales can be accommodated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Overfitting can be prevented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" name="Google Shape;159;p30">
            <a:extLst>
              <a:ext uri="{FF2B5EF4-FFF2-40B4-BE49-F238E27FC236}">
                <a16:creationId xmlns:a16="http://schemas.microsoft.com/office/drawing/2014/main" id="{948B4CAC-3263-435E-BF19-9327F97F37A0}"/>
              </a:ext>
            </a:extLst>
          </p:cNvPr>
          <p:cNvSpPr txBox="1">
            <a:spLocks/>
          </p:cNvSpPr>
          <p:nvPr/>
        </p:nvSpPr>
        <p:spPr>
          <a:xfrm>
            <a:off x="0" y="444500"/>
            <a:ext cx="8521700" cy="573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Architecture based on Inception network</a:t>
            </a:r>
          </a:p>
        </p:txBody>
      </p:sp>
      <p:sp>
        <p:nvSpPr>
          <p:cNvPr id="5" name="Google Shape;160;p30">
            <a:extLst>
              <a:ext uri="{FF2B5EF4-FFF2-40B4-BE49-F238E27FC236}">
                <a16:creationId xmlns:a16="http://schemas.microsoft.com/office/drawing/2014/main" id="{1581CE24-0B92-4E74-B4D8-91E2899F138D}"/>
              </a:ext>
            </a:extLst>
          </p:cNvPr>
          <p:cNvSpPr txBox="1">
            <a:spLocks/>
          </p:cNvSpPr>
          <p:nvPr/>
        </p:nvSpPr>
        <p:spPr>
          <a:xfrm>
            <a:off x="678872" y="1152525"/>
            <a:ext cx="7842827" cy="3416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fr-FR"/>
              <a:t>Inception v1(2014)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fr-FR"/>
              <a:t>Inception v3(2015)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fr-FR"/>
              <a:t>Inception v3(2015)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fr-FR"/>
              <a:t>Inception v4(2016)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Calibri" panose="020F0502020204030204" pitchFamily="34" charset="0"/>
              <a:buChar char="●"/>
            </a:pPr>
            <a:r>
              <a:rPr lang="fr-FR"/>
              <a:t>Inception ResNet(2016)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6600" y="683619"/>
            <a:ext cx="7543800" cy="590538"/>
          </a:xfrm>
        </p:spPr>
        <p:txBody>
          <a:bodyPr/>
          <a:lstStyle/>
          <a:p>
            <a:r>
              <a:rPr lang="en-US" dirty="0"/>
              <a:t>Why Stop At One Hidden Layer?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6600" y="1274157"/>
            <a:ext cx="7543800" cy="3017838"/>
          </a:xfrm>
        </p:spPr>
        <p:txBody>
          <a:bodyPr>
            <a:normAutofit/>
          </a:bodyPr>
          <a:lstStyle/>
          <a:p>
            <a:r>
              <a:rPr lang="en-US" dirty="0"/>
              <a:t>E.g., vision hierarchy for recognizing </a:t>
            </a:r>
            <a:r>
              <a:rPr lang="en-US" dirty="0" err="1"/>
              <a:t>handprinted</a:t>
            </a:r>
            <a:r>
              <a:rPr lang="en-US" dirty="0"/>
              <a:t> text</a:t>
            </a:r>
          </a:p>
          <a:p>
            <a:pPr lvl="2"/>
            <a:endParaRPr lang="en-US" sz="1200" dirty="0"/>
          </a:p>
          <a:p>
            <a:pPr lvl="2"/>
            <a:r>
              <a:rPr lang="en-US" sz="1200" b="1" dirty="0"/>
              <a:t>Word		output layer</a:t>
            </a:r>
          </a:p>
          <a:p>
            <a:pPr lvl="2"/>
            <a:r>
              <a:rPr lang="en-US" sz="1200" b="1" dirty="0"/>
              <a:t>Character		hidden layer 3</a:t>
            </a:r>
          </a:p>
          <a:p>
            <a:pPr lvl="2"/>
            <a:r>
              <a:rPr lang="en-US" sz="1200" b="1" dirty="0"/>
              <a:t>Stroke		hidden layer 2</a:t>
            </a:r>
          </a:p>
          <a:p>
            <a:pPr lvl="2"/>
            <a:r>
              <a:rPr lang="en-US" sz="1200" b="1" dirty="0"/>
              <a:t>Edge		hidden layer 1</a:t>
            </a:r>
          </a:p>
          <a:p>
            <a:pPr lvl="2"/>
            <a:r>
              <a:rPr lang="en-US" sz="1200" b="1" dirty="0"/>
              <a:t>Pixel	</a:t>
            </a:r>
            <a:r>
              <a:rPr lang="en-US" sz="1200" b="1"/>
              <a:t>	input </a:t>
            </a:r>
            <a:r>
              <a:rPr lang="en-US" sz="1200" b="1" dirty="0"/>
              <a:t>layer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959415" y="1783522"/>
            <a:ext cx="1225169" cy="2085821"/>
            <a:chOff x="6737937" y="2543530"/>
            <a:chExt cx="2856514" cy="4863146"/>
          </a:xfrm>
        </p:grpSpPr>
        <p:grpSp>
          <p:nvGrpSpPr>
            <p:cNvPr id="38" name="Group 37"/>
            <p:cNvGrpSpPr/>
            <p:nvPr/>
          </p:nvGrpSpPr>
          <p:grpSpPr>
            <a:xfrm>
              <a:off x="6737937" y="6802033"/>
              <a:ext cx="2856514" cy="604643"/>
              <a:chOff x="6408684" y="6200790"/>
              <a:chExt cx="2856514" cy="60464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408684" y="62012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7160795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8665487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911970" y="620574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408684" y="6205747"/>
                <a:ext cx="2856514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131397" y="5750564"/>
              <a:ext cx="2102997" cy="604643"/>
              <a:chOff x="6802144" y="5114046"/>
              <a:chExt cx="2102997" cy="6046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14695" y="4694138"/>
              <a:ext cx="2102997" cy="604643"/>
              <a:chOff x="6802144" y="3984764"/>
              <a:chExt cx="2102997" cy="60464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131397" y="3637712"/>
              <a:ext cx="2102997" cy="604643"/>
              <a:chOff x="6802144" y="2949551"/>
              <a:chExt cx="2102997" cy="60464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40" name="Straight Arrow Connector 39"/>
            <p:cNvCxnSpPr>
              <a:stCxn id="27" idx="0"/>
              <a:endCxn id="9" idx="4"/>
            </p:cNvCxnSpPr>
            <p:nvPr/>
          </p:nvCxnSpPr>
          <p:spPr>
            <a:xfrm flipV="1">
              <a:off x="8166194" y="6350250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174779" y="5298781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174312" y="4242355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7189724" y="2543530"/>
              <a:ext cx="2102997" cy="604643"/>
              <a:chOff x="6802144" y="2949551"/>
              <a:chExt cx="2102997" cy="60464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>
            <a:xfrm flipV="1">
              <a:off x="8232639" y="3148173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54BEA-F5A2-9A51-DE7D-D56083B2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58" y="1274157"/>
            <a:ext cx="2661956" cy="29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225" y="821316"/>
            <a:ext cx="6457084" cy="3376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86" y="297006"/>
            <a:ext cx="6993514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p33">
            <a:extLst>
              <a:ext uri="{FF2B5EF4-FFF2-40B4-BE49-F238E27FC236}">
                <a16:creationId xmlns:a16="http://schemas.microsoft.com/office/drawing/2014/main" id="{7B784765-AEF6-40DB-9624-5D02F297658E}"/>
              </a:ext>
            </a:extLst>
          </p:cNvPr>
          <p:cNvSpPr txBox="1">
            <a:spLocks/>
          </p:cNvSpPr>
          <p:nvPr/>
        </p:nvSpPr>
        <p:spPr>
          <a:xfrm>
            <a:off x="4260272" y="3487016"/>
            <a:ext cx="4562042" cy="12581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/>
              <a:t>Deep neural networks are computationally expensive. To make it cheaper, the author limit the number of input channels by adding an extra 1*1 convolution before 5*5 and 3*3 convolutions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1600200" y="569913"/>
            <a:ext cx="5417127" cy="16814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4294967295"/>
          </p:nvPr>
        </p:nvSpPr>
        <p:spPr>
          <a:xfrm>
            <a:off x="622300" y="361373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1032164" y="1152524"/>
            <a:ext cx="6560127" cy="2899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Transfer learning generally refers to a process where a model trained on one problem is used in some way on a second related problem.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The weights in re-used layers may be used as the starting point for the training process and adapted in response to the new problem. 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This usage treats transfer learning as a type of weight initialization scheme. 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This may be useful when the first related problem has a lot more labeled data than the problem of interest and the similarity in the structure of the problem may be useful in both contexts.</a:t>
            </a:r>
            <a:endParaRPr sz="11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50" b="1">
                <a:solidFill>
                  <a:srgbClr val="212529"/>
                </a:solidFill>
                <a:highlight>
                  <a:srgbClr val="FFFFFF"/>
                </a:highlight>
              </a:rPr>
              <a:t>Transfer learning</a:t>
            </a: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</a:rPr>
              <a:t> consists of taking features learned on one problem, and leveraging them on a new, similar problem.</a:t>
            </a: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150">
                <a:solidFill>
                  <a:srgbClr val="212529"/>
                </a:solidFill>
                <a:highlight>
                  <a:srgbClr val="FFFFFF"/>
                </a:highlight>
              </a:rPr>
              <a:t>Taking model learned on one problem , and update it for the new ,similar problem </a:t>
            </a:r>
            <a:endParaRPr sz="115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4294967295"/>
          </p:nvPr>
        </p:nvSpPr>
        <p:spPr>
          <a:xfrm>
            <a:off x="595744" y="444500"/>
            <a:ext cx="7925956" cy="449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4294967295"/>
          </p:nvPr>
        </p:nvSpPr>
        <p:spPr>
          <a:xfrm>
            <a:off x="595744" y="1152525"/>
            <a:ext cx="7925955" cy="334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The pre-trained model can be used as a separate feature extraction program, in which case input can be pre-processed by the model or portion of the model to a given an output (e.g. vector of numbers) for each input image, that can then use as input when training a new model.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6A3EB-89A8-45C4-ACBD-EFE4C03C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00" y="1935413"/>
            <a:ext cx="5324801" cy="243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 idx="4294967295"/>
          </p:nvPr>
        </p:nvSpPr>
        <p:spPr>
          <a:xfrm>
            <a:off x="712800" y="444500"/>
            <a:ext cx="7808900" cy="5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 b="1">
                <a:solidFill>
                  <a:srgbClr val="212529"/>
                </a:solidFill>
                <a:highlight>
                  <a:srgbClr val="FFFFFF"/>
                </a:highlight>
              </a:rPr>
              <a:t>Freezing layers: </a:t>
            </a:r>
            <a:endParaRPr sz="1700" b="1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4294967295"/>
          </p:nvPr>
        </p:nvSpPr>
        <p:spPr>
          <a:xfrm>
            <a:off x="623093" y="1176913"/>
            <a:ext cx="7897813" cy="174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layers from previously trained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Freezing them so as to avoid destroying any of the information during future training rounds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some new trainable layers on top of the frozen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new layers on your dataset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ECB249-FE77-481D-9A2A-E8D0D639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1" y="2400750"/>
            <a:ext cx="3893170" cy="20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F929AF-02C7-472E-9CBD-FC805E7A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63" y="2313131"/>
            <a:ext cx="4441866" cy="223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 idx="4294967295"/>
          </p:nvPr>
        </p:nvSpPr>
        <p:spPr>
          <a:xfrm>
            <a:off x="706582" y="853209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Deep Learning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4294967295"/>
          </p:nvPr>
        </p:nvSpPr>
        <p:spPr>
          <a:xfrm>
            <a:off x="622300" y="1727200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Large dataset for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 or lack of generalization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or Exploding Gradient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Appropriate Learning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Covariate Shift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1026" name="Picture 2" descr="Storage of large data sets, economical storage of your data - OVHcloud">
            <a:extLst>
              <a:ext uri="{FF2B5EF4-FFF2-40B4-BE49-F238E27FC236}">
                <a16:creationId xmlns:a16="http://schemas.microsoft.com/office/drawing/2014/main" id="{9B8E76E7-A313-8856-518E-267E3E9ED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625" y="1236562"/>
            <a:ext cx="2065500" cy="138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verfitting - Wikipedia">
            <a:extLst>
              <a:ext uri="{FF2B5EF4-FFF2-40B4-BE49-F238E27FC236}">
                <a16:creationId xmlns:a16="http://schemas.microsoft.com/office/drawing/2014/main" id="{C386967C-E8F6-B954-AC10-AB15AD97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54" y="3205609"/>
            <a:ext cx="1451098" cy="14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anishing/Exploding Gradients in Deep Neural Networks - Comet">
            <a:extLst>
              <a:ext uri="{FF2B5EF4-FFF2-40B4-BE49-F238E27FC236}">
                <a16:creationId xmlns:a16="http://schemas.microsoft.com/office/drawing/2014/main" id="{8F45E476-6F80-4892-D4CC-F647EB117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51" y="2908683"/>
            <a:ext cx="3015249" cy="16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tting the learning rate of your neural network.">
            <a:extLst>
              <a:ext uri="{FF2B5EF4-FFF2-40B4-BE49-F238E27FC236}">
                <a16:creationId xmlns:a16="http://schemas.microsoft.com/office/drawing/2014/main" id="{9E589D75-3EB3-A025-274F-91E02E36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25" y="2990371"/>
            <a:ext cx="2149529" cy="167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ample of covariate shift: training and test data having different... |  Download Scientific Diagram">
            <a:extLst>
              <a:ext uri="{FF2B5EF4-FFF2-40B4-BE49-F238E27FC236}">
                <a16:creationId xmlns:a16="http://schemas.microsoft.com/office/drawing/2014/main" id="{DE8F2254-6394-DEDB-46C1-CF5EBC3B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738" y="1520780"/>
            <a:ext cx="2149529" cy="16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7806" y="246459"/>
            <a:ext cx="7543800" cy="555850"/>
          </a:xfrm>
        </p:spPr>
        <p:txBody>
          <a:bodyPr>
            <a:normAutofit fontScale="90000"/>
          </a:bodyPr>
          <a:lstStyle/>
          <a:p>
            <a:r>
              <a:rPr lang="en-US" dirty="0"/>
              <a:t>Why Deeply Layered Networks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7289" y="1938189"/>
            <a:ext cx="5329238" cy="3565525"/>
          </a:xfrm>
        </p:spPr>
        <p:txBody>
          <a:bodyPr/>
          <a:lstStyle/>
          <a:p>
            <a:r>
              <a:rPr lang="en-US" dirty="0"/>
              <a:t>Credit assignment problem</a:t>
            </a:r>
          </a:p>
          <a:p>
            <a:pPr lvl="1"/>
            <a:r>
              <a:rPr lang="en-US" dirty="0"/>
              <a:t>How is a </a:t>
            </a:r>
            <a:r>
              <a:rPr lang="en-US" dirty="0">
                <a:solidFill>
                  <a:srgbClr val="FF0000"/>
                </a:solidFill>
              </a:rPr>
              <a:t>neuron in layer 2 </a:t>
            </a:r>
            <a:r>
              <a:rPr lang="en-US" dirty="0"/>
              <a:t>supposed to know what it should output until all the neurons above it do something sensible?</a:t>
            </a:r>
          </a:p>
          <a:p>
            <a:pPr lvl="1"/>
            <a:r>
              <a:rPr lang="en-US" dirty="0"/>
              <a:t>How is a </a:t>
            </a:r>
            <a:r>
              <a:rPr lang="en-US" dirty="0">
                <a:solidFill>
                  <a:srgbClr val="7030A0"/>
                </a:solidFill>
              </a:rPr>
              <a:t>neuron in layer 4 </a:t>
            </a:r>
            <a:r>
              <a:rPr lang="en-US" dirty="0"/>
              <a:t>supposed to know what it should output until all the neurons below it do something sensible?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29376" y="1166989"/>
            <a:ext cx="2013323" cy="3427636"/>
            <a:chOff x="6737937" y="2543530"/>
            <a:chExt cx="2856514" cy="4863146"/>
          </a:xfrm>
        </p:grpSpPr>
        <p:grpSp>
          <p:nvGrpSpPr>
            <p:cNvPr id="5" name="Group 4"/>
            <p:cNvGrpSpPr/>
            <p:nvPr/>
          </p:nvGrpSpPr>
          <p:grpSpPr>
            <a:xfrm>
              <a:off x="6737937" y="6802033"/>
              <a:ext cx="2856514" cy="604643"/>
              <a:chOff x="6408684" y="6200790"/>
              <a:chExt cx="2856514" cy="604643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6408684" y="62012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160795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665487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911970" y="620574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08684" y="6205747"/>
                <a:ext cx="2856514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131397" y="5750564"/>
              <a:ext cx="2102997" cy="604643"/>
              <a:chOff x="6802144" y="5114046"/>
              <a:chExt cx="2102997" cy="60464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114695" y="4694138"/>
              <a:ext cx="2102997" cy="604643"/>
              <a:chOff x="6802144" y="3984764"/>
              <a:chExt cx="2102997" cy="60464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31397" y="3637712"/>
              <a:ext cx="2102997" cy="604643"/>
              <a:chOff x="6802144" y="2949551"/>
              <a:chExt cx="2102997" cy="60464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" name="Straight Arrow Connector 8"/>
            <p:cNvCxnSpPr>
              <a:stCxn id="34" idx="0"/>
              <a:endCxn id="27" idx="4"/>
            </p:cNvCxnSpPr>
            <p:nvPr/>
          </p:nvCxnSpPr>
          <p:spPr>
            <a:xfrm flipV="1">
              <a:off x="8166194" y="6350250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174779" y="5298781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8174312" y="4242355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189724" y="2543530"/>
              <a:ext cx="2102997" cy="604643"/>
              <a:chOff x="6802144" y="2949551"/>
              <a:chExt cx="2102997" cy="60464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8232639" y="3148173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45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5874" y="124483"/>
            <a:ext cx="7543800" cy="1089025"/>
          </a:xfrm>
        </p:spPr>
        <p:txBody>
          <a:bodyPr/>
          <a:lstStyle/>
          <a:p>
            <a:r>
              <a:rPr lang="en-US" dirty="0"/>
              <a:t>Deeper Vs. Shallower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0674" y="1418932"/>
            <a:ext cx="7543800" cy="3017838"/>
          </a:xfrm>
        </p:spPr>
        <p:txBody>
          <a:bodyPr>
            <a:normAutofit/>
          </a:bodyPr>
          <a:lstStyle/>
          <a:p>
            <a:r>
              <a:rPr lang="en-US" dirty="0"/>
              <a:t>Deeper net can represent any mapping that shallower net can</a:t>
            </a:r>
          </a:p>
          <a:p>
            <a:pPr lvl="1"/>
            <a:r>
              <a:rPr lang="en-US" dirty="0"/>
              <a:t>Use identity mappings for the additional layers</a:t>
            </a:r>
          </a:p>
          <a:p>
            <a:r>
              <a:rPr lang="en-US" dirty="0"/>
              <a:t>Deeper net in principle is more likely to </a:t>
            </a:r>
            <a:r>
              <a:rPr lang="en-US" dirty="0" err="1"/>
              <a:t>overfit</a:t>
            </a:r>
            <a:endParaRPr lang="en-US" dirty="0"/>
          </a:p>
          <a:p>
            <a:r>
              <a:rPr lang="en-US" dirty="0"/>
              <a:t>But in practice it often </a:t>
            </a:r>
            <a:r>
              <a:rPr lang="en-US" dirty="0" err="1"/>
              <a:t>underfits</a:t>
            </a:r>
            <a:r>
              <a:rPr lang="en-US" dirty="0"/>
              <a:t> </a:t>
            </a:r>
            <a:r>
              <a:rPr lang="en-US" i="1" dirty="0"/>
              <a:t>on the training set</a:t>
            </a:r>
          </a:p>
          <a:p>
            <a:pPr lvl="1"/>
            <a:r>
              <a:rPr lang="en-US" dirty="0"/>
              <a:t>Degradation due to harder credit-assignment problem</a:t>
            </a:r>
          </a:p>
          <a:p>
            <a:pPr lvl="1"/>
            <a:r>
              <a:rPr lang="en-US" dirty="0"/>
              <a:t>Deeper isn’t always better!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159" name="Group 158"/>
          <p:cNvGrpSpPr/>
          <p:nvPr/>
        </p:nvGrpSpPr>
        <p:grpSpPr>
          <a:xfrm rot="5400000">
            <a:off x="7196283" y="-548093"/>
            <a:ext cx="520750" cy="2221885"/>
            <a:chOff x="9203871" y="3001492"/>
            <a:chExt cx="694333" cy="2962513"/>
          </a:xfrm>
        </p:grpSpPr>
        <p:sp>
          <p:nvSpPr>
            <p:cNvPr id="6" name="Oval 5"/>
            <p:cNvSpPr/>
            <p:nvPr/>
          </p:nvSpPr>
          <p:spPr>
            <a:xfrm>
              <a:off x="9203871" y="5817146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386687" y="5817034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rgbClr val="7030A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752432" y="5817034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rgbClr val="7030A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569275" y="5818239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rgbClr val="7030A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03871" y="5818239"/>
              <a:ext cx="694333" cy="144673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rgbClr val="7030A0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9295450" y="5504851"/>
              <a:ext cx="511176" cy="146971"/>
              <a:chOff x="6802144" y="5114046"/>
              <a:chExt cx="2102997" cy="604643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295450" y="5193760"/>
              <a:ext cx="511176" cy="146971"/>
              <a:chOff x="6802144" y="3984764"/>
              <a:chExt cx="2102997" cy="604643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9295450" y="4883726"/>
              <a:ext cx="511176" cy="146971"/>
              <a:chOff x="6802144" y="2949551"/>
              <a:chExt cx="2102997" cy="60464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9551037" y="5338433"/>
              <a:ext cx="0" cy="16641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0"/>
              <a:endCxn id="24" idx="2"/>
            </p:cNvCxnSpPr>
            <p:nvPr/>
          </p:nvCxnSpPr>
          <p:spPr>
            <a:xfrm flipV="1">
              <a:off x="9551037" y="5028399"/>
              <a:ext cx="0" cy="16536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9549007" y="5649468"/>
              <a:ext cx="4060" cy="16877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9289025" y="4559428"/>
              <a:ext cx="511176" cy="146971"/>
              <a:chOff x="6802144" y="5114046"/>
              <a:chExt cx="2102997" cy="60464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9289025" y="4248337"/>
              <a:ext cx="511176" cy="146971"/>
              <a:chOff x="6802144" y="3984764"/>
              <a:chExt cx="2102997" cy="60464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289025" y="3938303"/>
              <a:ext cx="511176" cy="146971"/>
              <a:chOff x="6802144" y="2949551"/>
              <a:chExt cx="2102997" cy="60464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37" name="Straight Arrow Connector 36"/>
            <p:cNvCxnSpPr/>
            <p:nvPr/>
          </p:nvCxnSpPr>
          <p:spPr>
            <a:xfrm flipV="1">
              <a:off x="9544612" y="4393010"/>
              <a:ext cx="0" cy="16641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9544612" y="4082976"/>
              <a:ext cx="0" cy="16536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9542582" y="4704045"/>
              <a:ext cx="4060" cy="16877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9295450" y="3622617"/>
              <a:ext cx="511176" cy="146971"/>
              <a:chOff x="6802144" y="5114046"/>
              <a:chExt cx="2102997" cy="60464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295450" y="3311526"/>
              <a:ext cx="511176" cy="146971"/>
              <a:chOff x="6802144" y="3984764"/>
              <a:chExt cx="2102997" cy="60464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295450" y="3001492"/>
              <a:ext cx="511176" cy="146971"/>
              <a:chOff x="6802144" y="2949551"/>
              <a:chExt cx="2102997" cy="60464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9551037" y="3456199"/>
              <a:ext cx="0" cy="16641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9551037" y="3146165"/>
              <a:ext cx="0" cy="16536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9549007" y="3767234"/>
              <a:ext cx="4060" cy="16877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19"/>
          <p:cNvGrpSpPr/>
          <p:nvPr/>
        </p:nvGrpSpPr>
        <p:grpSpPr>
          <a:xfrm rot="5400000">
            <a:off x="6723818" y="677913"/>
            <a:ext cx="520750" cy="1286751"/>
            <a:chOff x="8196846" y="4241807"/>
            <a:chExt cx="694333" cy="1715668"/>
          </a:xfrm>
        </p:grpSpPr>
        <p:sp>
          <p:nvSpPr>
            <p:cNvPr id="161" name="Oval 160"/>
            <p:cNvSpPr/>
            <p:nvPr/>
          </p:nvSpPr>
          <p:spPr>
            <a:xfrm>
              <a:off x="8196846" y="5810616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379662" y="5810504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8745407" y="5810504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562250" y="5811709"/>
              <a:ext cx="145772" cy="1457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196846" y="5811709"/>
              <a:ext cx="694333" cy="14467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53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8288425" y="5498321"/>
              <a:ext cx="511176" cy="146971"/>
              <a:chOff x="6802144" y="5114046"/>
              <a:chExt cx="2102997" cy="604643"/>
            </a:xfrm>
          </p:grpSpPr>
          <p:sp>
            <p:nvSpPr>
              <p:cNvPr id="216" name="Oval 215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8288425" y="5187230"/>
              <a:ext cx="511176" cy="146971"/>
              <a:chOff x="6802144" y="3984764"/>
              <a:chExt cx="2102997" cy="604643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8288425" y="4877196"/>
              <a:ext cx="511176" cy="146971"/>
              <a:chOff x="6802144" y="2949551"/>
              <a:chExt cx="2102997" cy="604643"/>
            </a:xfrm>
          </p:grpSpPr>
          <p:sp>
            <p:nvSpPr>
              <p:cNvPr id="208" name="Oval 207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 flipV="1">
              <a:off x="8544012" y="5331903"/>
              <a:ext cx="0" cy="16641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544012" y="5021869"/>
              <a:ext cx="0" cy="16536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8541982" y="5642938"/>
              <a:ext cx="4060" cy="1687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8282000" y="4552898"/>
              <a:ext cx="511176" cy="146971"/>
              <a:chOff x="6802144" y="5114046"/>
              <a:chExt cx="2102997" cy="604643"/>
            </a:xfrm>
          </p:grpSpPr>
          <p:sp>
            <p:nvSpPr>
              <p:cNvPr id="204" name="Oval 203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282000" y="4241807"/>
              <a:ext cx="511176" cy="146971"/>
              <a:chOff x="6802144" y="3984764"/>
              <a:chExt cx="2102997" cy="604643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7554255" y="3984764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75" name="Straight Arrow Connector 174"/>
            <p:cNvCxnSpPr/>
            <p:nvPr/>
          </p:nvCxnSpPr>
          <p:spPr>
            <a:xfrm flipV="1">
              <a:off x="8537587" y="4386480"/>
              <a:ext cx="0" cy="16641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8535557" y="4697515"/>
              <a:ext cx="4060" cy="1687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/>
          <p:cNvGrpSpPr/>
          <p:nvPr/>
        </p:nvGrpSpPr>
        <p:grpSpPr>
          <a:xfrm>
            <a:off x="5375552" y="1860490"/>
            <a:ext cx="3181350" cy="1133475"/>
            <a:chOff x="7756360" y="3191852"/>
            <a:chExt cx="4241800" cy="1511300"/>
          </a:xfrm>
        </p:grpSpPr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6360" y="3191852"/>
              <a:ext cx="4241800" cy="1511300"/>
            </a:xfrm>
            <a:prstGeom prst="rect">
              <a:avLst/>
            </a:prstGeom>
          </p:spPr>
        </p:pic>
        <p:sp>
          <p:nvSpPr>
            <p:cNvPr id="223" name="TextBox 222"/>
            <p:cNvSpPr txBox="1"/>
            <p:nvPr/>
          </p:nvSpPr>
          <p:spPr>
            <a:xfrm>
              <a:off x="10141099" y="4157452"/>
              <a:ext cx="1195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/>
                <a:t>CIFAR-10</a:t>
              </a:r>
              <a:endParaRPr lang="en-US" sz="1500" b="1" dirty="0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3855" y="3106401"/>
            <a:ext cx="3184103" cy="1348853"/>
            <a:chOff x="7900763" y="4853067"/>
            <a:chExt cx="4245470" cy="1798470"/>
          </a:xfrm>
        </p:grpSpPr>
        <p:pic>
          <p:nvPicPr>
            <p:cNvPr id="224" name="Picture 2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0763" y="4853067"/>
              <a:ext cx="2745537" cy="179847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10679078" y="5241414"/>
              <a:ext cx="1467155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ImageNet</a:t>
              </a:r>
            </a:p>
            <a:p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</a:rPr>
                <a:t>thin=train,</a:t>
              </a:r>
            </a:p>
            <a:p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</a:rPr>
                <a:t>thick=valid.</a:t>
              </a:r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6634515" y="4367284"/>
            <a:ext cx="218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He, Zhang, Ren, and Sun (2015)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3487" y="0"/>
            <a:ext cx="7543800" cy="1089025"/>
          </a:xfrm>
        </p:spPr>
        <p:txBody>
          <a:bodyPr/>
          <a:lstStyle/>
          <a:p>
            <a:r>
              <a:rPr lang="en-US" dirty="0"/>
              <a:t>Why Deeply Layered Networks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0621" y="1395733"/>
            <a:ext cx="4425950" cy="3832225"/>
          </a:xfrm>
        </p:spPr>
        <p:txBody>
          <a:bodyPr>
            <a:normAutofit/>
          </a:bodyPr>
          <a:lstStyle/>
          <a:p>
            <a:r>
              <a:rPr lang="en-US" dirty="0"/>
              <a:t>Vanishing gradient problem </a:t>
            </a:r>
          </a:p>
          <a:p>
            <a:pPr lvl="1"/>
            <a:r>
              <a:rPr lang="en-US" dirty="0"/>
              <a:t>With logistic or </a:t>
            </a:r>
            <a:r>
              <a:rPr lang="en-US" err="1"/>
              <a:t>tanh</a:t>
            </a:r>
            <a:r>
              <a:rPr lang="en-US"/>
              <a:t> units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Error gradients get squashed as they are passed back through a deep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38761" y="2021101"/>
                <a:ext cx="1606850" cy="60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mr-IN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61" y="2021101"/>
                <a:ext cx="1606850" cy="602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07230" y="2672590"/>
                <a:ext cx="2115323" cy="602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mr-IN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30" y="2672590"/>
                <a:ext cx="2115323" cy="602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98049" y="2794980"/>
                <a:ext cx="1344151" cy="358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1500" i="1">
                          <a:solidFill>
                            <a:srgbClr val="0000FF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0000FF"/>
                              </a:solidFill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5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0000FF"/>
                                      </a:solidFill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5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49" y="2794980"/>
                <a:ext cx="1344151" cy="358240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8049" y="2019143"/>
                <a:ext cx="1732910" cy="59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15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exp</m:t>
                          </m:r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49" y="2019143"/>
                <a:ext cx="1732910" cy="591124"/>
              </a:xfrm>
              <a:prstGeom prst="rect">
                <a:avLst/>
              </a:prstGeom>
              <a:blipFill>
                <a:blip r:embed="rId5"/>
                <a:stretch>
                  <a:fillRect b="-3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5631123" y="1791665"/>
            <a:ext cx="1975418" cy="2224413"/>
            <a:chOff x="2887234" y="1944547"/>
            <a:chExt cx="2633890" cy="2965884"/>
          </a:xfrm>
        </p:grpSpPr>
        <p:grpSp>
          <p:nvGrpSpPr>
            <p:cNvPr id="41" name="Group 40"/>
            <p:cNvGrpSpPr/>
            <p:nvPr/>
          </p:nvGrpSpPr>
          <p:grpSpPr>
            <a:xfrm>
              <a:off x="3391382" y="1944547"/>
              <a:ext cx="2129742" cy="2129742"/>
              <a:chOff x="3391382" y="1944547"/>
              <a:chExt cx="2129742" cy="2129742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391382" y="1944547"/>
                <a:ext cx="0" cy="212974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4456253" y="3009418"/>
                <a:ext cx="0" cy="212974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069656" y="4448766"/>
              <a:ext cx="821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 dirty="0">
                  <a:solidFill>
                    <a:srgbClr val="0F6FC6"/>
                  </a:solidFill>
                </a:rPr>
                <a:t>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397597" y="4041416"/>
                  <a:ext cx="21099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𝒏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    …       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𝟑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𝟐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1650" b="1" i="1">
                            <a:solidFill>
                              <a:srgbClr val="0F6FC6"/>
                            </a:solidFill>
                            <a:latin typeface="Cambria Math" charset="0"/>
                          </a:rPr>
                          <m:t>𝟏</m:t>
                        </m:r>
                      </m:oMath>
                    </m:oMathPara>
                  </a14:m>
                  <a:endParaRPr lang="en-US" sz="1650" b="1" dirty="0">
                    <a:solidFill>
                      <a:srgbClr val="0F6FC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597" y="4041416"/>
                  <a:ext cx="210997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 43"/>
            <p:cNvSpPr/>
            <p:nvPr/>
          </p:nvSpPr>
          <p:spPr>
            <a:xfrm>
              <a:off x="3507129" y="2002420"/>
              <a:ext cx="1886674" cy="1990846"/>
            </a:xfrm>
            <a:custGeom>
              <a:avLst/>
              <a:gdLst>
                <a:gd name="connsiteX0" fmla="*/ 0 w 1886674"/>
                <a:gd name="connsiteY0" fmla="*/ 0 h 1990846"/>
                <a:gd name="connsiteX1" fmla="*/ 219919 w 1886674"/>
                <a:gd name="connsiteY1" fmla="*/ 1134319 h 1990846"/>
                <a:gd name="connsiteX2" fmla="*/ 578734 w 1886674"/>
                <a:gd name="connsiteY2" fmla="*/ 1701479 h 1990846"/>
                <a:gd name="connsiteX3" fmla="*/ 1076446 w 1886674"/>
                <a:gd name="connsiteY3" fmla="*/ 1909823 h 1990846"/>
                <a:gd name="connsiteX4" fmla="*/ 1886674 w 1886674"/>
                <a:gd name="connsiteY4" fmla="*/ 1990846 h 199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674" h="1990846">
                  <a:moveTo>
                    <a:pt x="0" y="0"/>
                  </a:moveTo>
                  <a:cubicBezTo>
                    <a:pt x="61731" y="425369"/>
                    <a:pt x="123463" y="850739"/>
                    <a:pt x="219919" y="1134319"/>
                  </a:cubicBezTo>
                  <a:cubicBezTo>
                    <a:pt x="316375" y="1417899"/>
                    <a:pt x="435980" y="1572228"/>
                    <a:pt x="578734" y="1701479"/>
                  </a:cubicBezTo>
                  <a:cubicBezTo>
                    <a:pt x="721488" y="1830730"/>
                    <a:pt x="858456" y="1861595"/>
                    <a:pt x="1076446" y="1909823"/>
                  </a:cubicBezTo>
                  <a:cubicBezTo>
                    <a:pt x="1294436" y="1958051"/>
                    <a:pt x="1886674" y="1990846"/>
                    <a:pt x="1886674" y="1990846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2506745" y="2644166"/>
              <a:ext cx="1222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0" b="1">
                  <a:solidFill>
                    <a:srgbClr val="0F6FC6"/>
                  </a:solidFill>
                </a:rPr>
                <a:t>gradient</a:t>
              </a:r>
              <a:endParaRPr lang="en-US" sz="165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593228" y="1975258"/>
            <a:ext cx="1503804" cy="2673174"/>
            <a:chOff x="6737937" y="2543530"/>
            <a:chExt cx="2856514" cy="4863146"/>
          </a:xfrm>
        </p:grpSpPr>
        <p:grpSp>
          <p:nvGrpSpPr>
            <p:cNvPr id="49" name="Group 48"/>
            <p:cNvGrpSpPr/>
            <p:nvPr/>
          </p:nvGrpSpPr>
          <p:grpSpPr>
            <a:xfrm>
              <a:off x="6737937" y="6802033"/>
              <a:ext cx="2856514" cy="604643"/>
              <a:chOff x="6408684" y="6200790"/>
              <a:chExt cx="2856514" cy="604643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6408684" y="62012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160795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8665487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911970" y="620574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08684" y="6205747"/>
                <a:ext cx="2856514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31397" y="5750564"/>
              <a:ext cx="2102997" cy="604643"/>
              <a:chOff x="6802144" y="5114046"/>
              <a:chExt cx="2102997" cy="604643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114695" y="4694138"/>
              <a:ext cx="2102997" cy="604643"/>
              <a:chOff x="6802144" y="3984764"/>
              <a:chExt cx="2102997" cy="604643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7554255" y="3984764"/>
                    <a:ext cx="599711" cy="5996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53" b="1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853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4255" y="3984764"/>
                    <a:ext cx="599711" cy="59968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t="-73958" b="-958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131397" y="3637712"/>
              <a:ext cx="2102997" cy="604643"/>
              <a:chOff x="6802144" y="2949551"/>
              <a:chExt cx="2102997" cy="604643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 flipV="1">
              <a:off x="8166194" y="6350250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8174779" y="5298781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8174312" y="4242355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189724" y="2543530"/>
              <a:ext cx="2102997" cy="604643"/>
              <a:chOff x="6802144" y="2949551"/>
              <a:chExt cx="2102997" cy="60464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V="1">
              <a:off x="8232639" y="3148173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8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7904 -0.1805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3487" y="0"/>
            <a:ext cx="7543800" cy="1089025"/>
          </a:xfrm>
        </p:spPr>
        <p:txBody>
          <a:bodyPr/>
          <a:lstStyle/>
          <a:p>
            <a:r>
              <a:rPr lang="en-US" dirty="0"/>
              <a:t>Why Deeply Layered Networks Fail</a:t>
            </a:r>
          </a:p>
        </p:txBody>
      </p:sp>
      <p:pic>
        <p:nvPicPr>
          <p:cNvPr id="1026" name="Picture 2" descr="A Step by Step Backpropagation Example | Matt Mazur">
            <a:extLst>
              <a:ext uri="{FF2B5EF4-FFF2-40B4-BE49-F238E27FC236}">
                <a16:creationId xmlns:a16="http://schemas.microsoft.com/office/drawing/2014/main" id="{DD4E685D-E540-42BA-A163-A98DE6C06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50" y="1500675"/>
            <a:ext cx="3769282" cy="304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4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7507" y="84517"/>
            <a:ext cx="7543800" cy="1089025"/>
          </a:xfrm>
        </p:spPr>
        <p:txBody>
          <a:bodyPr/>
          <a:lstStyle/>
          <a:p>
            <a:r>
              <a:rPr lang="en-US" dirty="0"/>
              <a:t>Why Deeply Layered Networks Fail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503616" y="2796743"/>
                <a:ext cx="5329238" cy="37576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Exploding gradient problem</a:t>
                </a:r>
              </a:p>
              <a:p>
                <a:pPr lvl="1"/>
                <a:r>
                  <a:rPr lang="en-US" dirty="0"/>
                  <a:t>with linear or </a:t>
                </a:r>
                <a:r>
                  <a:rPr lang="en-US" dirty="0" err="1"/>
                  <a:t>ReLU</a:t>
                </a:r>
                <a:r>
                  <a:rPr lang="en-US" dirty="0"/>
                  <a:t> units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can be a problem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𝒚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𝒙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US" b="1" i="1" smtClean="0">
                        <a:latin typeface="Cambria Math" charset="0"/>
                      </a:rPr>
                      <m:t>&gt;</m:t>
                    </m:r>
                    <m:r>
                      <a:rPr lang="en-US" b="1" i="1" smtClean="0">
                        <a:latin typeface="Cambria Math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pPr lvl="2"/>
                <a:endParaRPr lang="en-US" sz="18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en-US" sz="18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accent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accent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03616" y="2796743"/>
                <a:ext cx="5329238" cy="3757613"/>
              </a:xfrm>
              <a:blipFill>
                <a:blip r:embed="rId3"/>
                <a:stretch>
                  <a:fillRect l="-915" t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44553" y="1834807"/>
                <a:ext cx="3018903" cy="735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𝝏</m:t>
                          </m:r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𝝏</m:t>
                          </m:r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𝒛</m:t>
                          </m:r>
                        </m:den>
                      </m:f>
                      <m:r>
                        <a:rPr lang="en-US" sz="1875" i="1" dirty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875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𝒛</m:t>
                                </m:r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875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         </m:t>
                                </m:r>
                                <m:r>
                                  <a:rPr lang="en-US" sz="1875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𝐨𝐭𝐡𝐞𝐫𝐰𝐢𝐬𝐞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553" y="1834807"/>
                <a:ext cx="3018903" cy="735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34792" y="2018103"/>
                <a:ext cx="1628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𝒚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7030A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𝒛</m:t>
                      </m:r>
                      <m:r>
                        <a:rPr lang="en-US" i="1">
                          <a:solidFill>
                            <a:srgbClr val="7030A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92" y="2018103"/>
                <a:ext cx="16289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144388" y="2682778"/>
                <a:ext cx="3278975" cy="735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𝝏</m:t>
                          </m:r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𝝏</m:t>
                          </m:r>
                          <m:r>
                            <a:rPr lang="en-US" sz="1875" b="1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𝒙</m:t>
                          </m:r>
                        </m:den>
                      </m:f>
                      <m:r>
                        <a:rPr lang="en-US" sz="1875" i="1" dirty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875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75" b="1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𝒚</m:t>
                                </m:r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sz="1875" i="1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75" b="1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75" b="1" i="1" dirty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75" b="1" i="1" dirty="0">
                                        <a:solidFill>
                                          <a:srgbClr val="7030A0"/>
                                        </a:solidFill>
                                        <a:latin typeface="Cambria Math" charset="0"/>
                                      </a:rPr>
                                      <m:t>𝒚𝒙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75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          </m:t>
                                </m:r>
                                <m:r>
                                  <a:rPr lang="en-US" sz="1875" dirty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𝐨𝐭𝐡𝐞𝐫𝐰𝐢𝐬𝐞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75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88" y="2682778"/>
                <a:ext cx="3278975" cy="7359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6876111" y="2361885"/>
            <a:ext cx="1336709" cy="2275715"/>
            <a:chOff x="6737937" y="2543530"/>
            <a:chExt cx="2856514" cy="4863146"/>
          </a:xfrm>
        </p:grpSpPr>
        <p:grpSp>
          <p:nvGrpSpPr>
            <p:cNvPr id="79" name="Group 78"/>
            <p:cNvGrpSpPr/>
            <p:nvPr/>
          </p:nvGrpSpPr>
          <p:grpSpPr>
            <a:xfrm>
              <a:off x="6737937" y="6802033"/>
              <a:ext cx="2856514" cy="604643"/>
              <a:chOff x="6408684" y="6200790"/>
              <a:chExt cx="2856514" cy="604643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408684" y="62012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160795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665487" y="6200790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911970" y="620574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408684" y="6205747"/>
                <a:ext cx="2856514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131397" y="5750564"/>
              <a:ext cx="2102997" cy="604643"/>
              <a:chOff x="6802144" y="5114046"/>
              <a:chExt cx="2102997" cy="604643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6802144" y="5114507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554255" y="5114046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ln>
                    <a:solidFill>
                      <a:srgbClr val="FF000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8305430" y="5119003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02144" y="5114046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14695" y="4694138"/>
              <a:ext cx="2102997" cy="604643"/>
              <a:chOff x="6802144" y="3984764"/>
              <a:chExt cx="2102997" cy="60464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6802144" y="3985225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Oval 96"/>
                  <p:cNvSpPr/>
                  <p:nvPr/>
                </p:nvSpPr>
                <p:spPr>
                  <a:xfrm>
                    <a:off x="7554255" y="3984764"/>
                    <a:ext cx="599711" cy="5996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53" b="1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1853" b="1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𝒙</m:t>
                          </m:r>
                          <m:r>
                            <a:rPr lang="en-US" sz="1853" b="1" i="1" dirty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853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Oval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4255" y="3984764"/>
                    <a:ext cx="599711" cy="599686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10417" t="-73958" b="-958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Oval 97"/>
              <p:cNvSpPr/>
              <p:nvPr/>
            </p:nvSpPr>
            <p:spPr>
              <a:xfrm>
                <a:off x="8305430" y="398972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802144" y="3984764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31397" y="3637712"/>
              <a:ext cx="2102997" cy="604643"/>
              <a:chOff x="6802144" y="2949551"/>
              <a:chExt cx="2102997" cy="60464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Oval 92"/>
                  <p:cNvSpPr/>
                  <p:nvPr/>
                </p:nvSpPr>
                <p:spPr>
                  <a:xfrm>
                    <a:off x="7554255" y="2949551"/>
                    <a:ext cx="599711" cy="5996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53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1853" b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Oval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4255" y="2949551"/>
                    <a:ext cx="599711" cy="599686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8166194" y="6350250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8174779" y="5298781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8174312" y="4242355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>
              <a:off x="7189724" y="2543530"/>
              <a:ext cx="2102997" cy="604643"/>
              <a:chOff x="6802144" y="2949551"/>
              <a:chExt cx="2102997" cy="604643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6802144" y="2950012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7554255" y="2949551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8305430" y="2954508"/>
                <a:ext cx="599711" cy="59968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802144" y="2949551"/>
                <a:ext cx="2102997" cy="595190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8232639" y="3148173"/>
              <a:ext cx="17170" cy="45674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702987" y="870322"/>
            <a:ext cx="2326617" cy="1294496"/>
            <a:chOff x="8518506" y="3748885"/>
            <a:chExt cx="4321973" cy="2881510"/>
          </a:xfrm>
        </p:grpSpPr>
        <p:grpSp>
          <p:nvGrpSpPr>
            <p:cNvPr id="39" name="Group 38"/>
            <p:cNvGrpSpPr/>
            <p:nvPr/>
          </p:nvGrpSpPr>
          <p:grpSpPr>
            <a:xfrm>
              <a:off x="8518506" y="3748885"/>
              <a:ext cx="4321973" cy="2881510"/>
              <a:chOff x="2717665" y="1944547"/>
              <a:chExt cx="4321973" cy="288151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3391382" y="1944547"/>
                <a:ext cx="2129742" cy="2129742"/>
                <a:chOff x="3391382" y="1944547"/>
                <a:chExt cx="2129742" cy="2129742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391382" y="1944547"/>
                  <a:ext cx="0" cy="21297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>
                  <a:off x="4456253" y="3009418"/>
                  <a:ext cx="0" cy="212974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5895221" y="4055317"/>
                <a:ext cx="1144417" cy="77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 dirty="0">
                    <a:solidFill>
                      <a:srgbClr val="0F6FC6"/>
                    </a:solidFill>
                  </a:rPr>
                  <a:t>layer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397597" y="4041416"/>
                    <a:ext cx="2421524" cy="7707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    … 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𝟑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𝟐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sz="1650" b="1" i="1">
                              <a:solidFill>
                                <a:srgbClr val="0F6FC6"/>
                              </a:solidFill>
                              <a:latin typeface="Cambria Math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650" b="1" dirty="0">
                      <a:solidFill>
                        <a:srgbClr val="0F6FC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7597" y="4041416"/>
                    <a:ext cx="2421524" cy="77074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TextBox 43"/>
              <p:cNvSpPr txBox="1"/>
              <p:nvPr/>
            </p:nvSpPr>
            <p:spPr>
              <a:xfrm rot="16200000">
                <a:off x="2018677" y="3119960"/>
                <a:ext cx="2041175" cy="643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50" b="1">
                    <a:solidFill>
                      <a:srgbClr val="0F6FC6"/>
                    </a:solidFill>
                  </a:rPr>
                  <a:t>gradient</a:t>
                </a:r>
                <a:endParaRPr lang="en-US" sz="1650" b="1" dirty="0">
                  <a:solidFill>
                    <a:srgbClr val="0F6FC6"/>
                  </a:solidFill>
                </a:endParaRPr>
              </a:p>
            </p:txBody>
          </p:sp>
        </p:grpSp>
        <p:sp>
          <p:nvSpPr>
            <p:cNvPr id="40" name="Freeform 39"/>
            <p:cNvSpPr/>
            <p:nvPr/>
          </p:nvSpPr>
          <p:spPr>
            <a:xfrm>
              <a:off x="9398643" y="4178461"/>
              <a:ext cx="1770927" cy="1562582"/>
            </a:xfrm>
            <a:custGeom>
              <a:avLst/>
              <a:gdLst>
                <a:gd name="connsiteX0" fmla="*/ 0 w 1921398"/>
                <a:gd name="connsiteY0" fmla="*/ 1562582 h 1562582"/>
                <a:gd name="connsiteX1" fmla="*/ 381965 w 1921398"/>
                <a:gd name="connsiteY1" fmla="*/ 1458410 h 1562582"/>
                <a:gd name="connsiteX2" fmla="*/ 995423 w 1921398"/>
                <a:gd name="connsiteY2" fmla="*/ 1122744 h 1562582"/>
                <a:gd name="connsiteX3" fmla="*/ 1597306 w 1921398"/>
                <a:gd name="connsiteY3" fmla="*/ 532435 h 1562582"/>
                <a:gd name="connsiteX4" fmla="*/ 1921398 w 1921398"/>
                <a:gd name="connsiteY4" fmla="*/ 0 h 156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98" h="1562582">
                  <a:moveTo>
                    <a:pt x="0" y="1562582"/>
                  </a:moveTo>
                  <a:cubicBezTo>
                    <a:pt x="108030" y="1547149"/>
                    <a:pt x="216061" y="1531716"/>
                    <a:pt x="381965" y="1458410"/>
                  </a:cubicBezTo>
                  <a:cubicBezTo>
                    <a:pt x="547869" y="1385104"/>
                    <a:pt x="792866" y="1277073"/>
                    <a:pt x="995423" y="1122744"/>
                  </a:cubicBezTo>
                  <a:cubicBezTo>
                    <a:pt x="1197980" y="968415"/>
                    <a:pt x="1442977" y="719559"/>
                    <a:pt x="1597306" y="532435"/>
                  </a:cubicBezTo>
                  <a:cubicBezTo>
                    <a:pt x="1751635" y="345311"/>
                    <a:pt x="1921398" y="0"/>
                    <a:pt x="1921398" y="0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713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34294" y="214313"/>
            <a:ext cx="8409706" cy="1089025"/>
          </a:xfrm>
        </p:spPr>
        <p:txBody>
          <a:bodyPr/>
          <a:lstStyle/>
          <a:p>
            <a:r>
              <a:rPr lang="en-US" dirty="0"/>
              <a:t>Trick From Long Ago To Avoid Local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2002542"/>
            <a:ext cx="7327900" cy="2591683"/>
          </a:xfrm>
        </p:spPr>
        <p:txBody>
          <a:bodyPr>
            <a:normAutofit/>
          </a:bodyPr>
          <a:lstStyle/>
          <a:p>
            <a:r>
              <a:rPr lang="en-US" dirty="0"/>
              <a:t>Add direct connections from input to output layer</a:t>
            </a:r>
          </a:p>
          <a:p>
            <a:r>
              <a:rPr lang="en-US" dirty="0"/>
              <a:t>Easy bits of the mapping are learned by the direct connections</a:t>
            </a:r>
          </a:p>
          <a:p>
            <a:pPr lvl="1"/>
            <a:r>
              <a:rPr lang="en-US" dirty="0"/>
              <a:t>Easy bit = linear or saturating-linear functions of the input</a:t>
            </a:r>
          </a:p>
          <a:p>
            <a:pPr lvl="1"/>
            <a:r>
              <a:rPr lang="en-US" dirty="0"/>
              <a:t>Often captures 80-90% of the variance in the outputs</a:t>
            </a:r>
          </a:p>
          <a:p>
            <a:r>
              <a:rPr lang="en-US" dirty="0"/>
              <a:t>Hidden units are reserved for learning the hard bits of the mapping</a:t>
            </a:r>
          </a:p>
          <a:p>
            <a:pPr lvl="1"/>
            <a:r>
              <a:rPr lang="en-US" dirty="0"/>
              <a:t>They don’t need to learn to copy activations forward for the linear portion of the mapping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Adds a lot of free parameters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349675" y="1944753"/>
            <a:ext cx="1133713" cy="1253993"/>
            <a:chOff x="9548112" y="1919622"/>
            <a:chExt cx="2034288" cy="2250113"/>
          </a:xfrm>
        </p:grpSpPr>
        <p:grpSp>
          <p:nvGrpSpPr>
            <p:cNvPr id="40" name="Group 39"/>
            <p:cNvGrpSpPr/>
            <p:nvPr/>
          </p:nvGrpSpPr>
          <p:grpSpPr>
            <a:xfrm>
              <a:off x="9554048" y="1919622"/>
              <a:ext cx="2028352" cy="2250113"/>
              <a:chOff x="9554048" y="2560505"/>
              <a:chExt cx="694333" cy="77024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554048" y="3183891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736864" y="3183779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102609" y="3183779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919452" y="3184984"/>
                <a:ext cx="145772" cy="1457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554048" y="3184984"/>
                <a:ext cx="694333" cy="144673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3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9645627" y="2871596"/>
                <a:ext cx="511176" cy="146971"/>
                <a:chOff x="6802144" y="5114046"/>
                <a:chExt cx="2102997" cy="60464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02144" y="5114507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7554255" y="5114046"/>
                  <a:ext cx="599711" cy="599686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ln>
                      <a:solidFill>
                        <a:srgbClr val="FF0000"/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8305430" y="5119003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802144" y="5114046"/>
                  <a:ext cx="2102997" cy="595190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9645627" y="2560505"/>
                <a:ext cx="511176" cy="146971"/>
                <a:chOff x="6802144" y="3984764"/>
                <a:chExt cx="2102997" cy="604643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6802144" y="3985225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7554255" y="3984764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8305430" y="3989721"/>
                  <a:ext cx="599711" cy="59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802144" y="3984764"/>
                  <a:ext cx="2102997" cy="595190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53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1214" y="2705178"/>
                <a:ext cx="0" cy="16641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9899184" y="3016213"/>
                <a:ext cx="4060" cy="16877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 41"/>
            <p:cNvSpPr/>
            <p:nvPr/>
          </p:nvSpPr>
          <p:spPr>
            <a:xfrm>
              <a:off x="9548112" y="2356701"/>
              <a:ext cx="1000482" cy="1395167"/>
            </a:xfrm>
            <a:custGeom>
              <a:avLst/>
              <a:gdLst>
                <a:gd name="connsiteX0" fmla="*/ 1277675 w 1277675"/>
                <a:gd name="connsiteY0" fmla="*/ 1395167 h 1395167"/>
                <a:gd name="connsiteX1" fmla="*/ 184166 w 1277675"/>
                <a:gd name="connsiteY1" fmla="*/ 1065229 h 1395167"/>
                <a:gd name="connsiteX2" fmla="*/ 61617 w 1277675"/>
                <a:gd name="connsiteY2" fmla="*/ 443060 h 1395167"/>
                <a:gd name="connsiteX3" fmla="*/ 825188 w 1277675"/>
                <a:gd name="connsiteY3" fmla="*/ 0 h 139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675" h="1395167">
                  <a:moveTo>
                    <a:pt x="1277675" y="1395167"/>
                  </a:moveTo>
                  <a:cubicBezTo>
                    <a:pt x="832258" y="1309540"/>
                    <a:pt x="386842" y="1223914"/>
                    <a:pt x="184166" y="1065229"/>
                  </a:cubicBezTo>
                  <a:cubicBezTo>
                    <a:pt x="-18510" y="906544"/>
                    <a:pt x="-45220" y="620598"/>
                    <a:pt x="61617" y="443060"/>
                  </a:cubicBezTo>
                  <a:cubicBezTo>
                    <a:pt x="168454" y="265522"/>
                    <a:pt x="825188" y="0"/>
                    <a:pt x="825188" y="0"/>
                  </a:cubicBezTo>
                </a:path>
              </a:pathLst>
            </a:custGeom>
            <a:noFill/>
            <a:ln w="25400">
              <a:solidFill>
                <a:srgbClr val="663F00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841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369</TotalTime>
  <Words>953</Words>
  <Application>Microsoft Office PowerPoint</Application>
  <PresentationFormat>On-screen Show (16:9)</PresentationFormat>
  <Paragraphs>148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Retrospect</vt:lpstr>
      <vt:lpstr>PowerPoint Presentation</vt:lpstr>
      <vt:lpstr>Why Stop At One Hidden Layer?</vt:lpstr>
      <vt:lpstr>Challenges in Deep Learning</vt:lpstr>
      <vt:lpstr>Why Deeply Layered Networks Fail</vt:lpstr>
      <vt:lpstr>Deeper Vs. Shallower Nets</vt:lpstr>
      <vt:lpstr>Why Deeply Layered Networks Fail</vt:lpstr>
      <vt:lpstr>Why Deeply Layered Networks Fail</vt:lpstr>
      <vt:lpstr>Why Deeply Layered Networks Fail</vt:lpstr>
      <vt:lpstr>Trick From Long Ago To Avoid Local Optima</vt:lpstr>
      <vt:lpstr>Latest Tricks</vt:lpstr>
      <vt:lpstr>Deep Residual Networks (ResNet)</vt:lpstr>
      <vt:lpstr>ResNet</vt:lpstr>
      <vt:lpstr>ResNet</vt:lpstr>
      <vt:lpstr>Inception Networks</vt:lpstr>
      <vt:lpstr>Inception </vt:lpstr>
      <vt:lpstr>Inception </vt:lpstr>
      <vt:lpstr>PowerPoint Presentation</vt:lpstr>
      <vt:lpstr>Google Net</vt:lpstr>
      <vt:lpstr>PowerPoint Presentation</vt:lpstr>
      <vt:lpstr>PowerPoint Presentation</vt:lpstr>
      <vt:lpstr>PowerPoint Presentation</vt:lpstr>
      <vt:lpstr>Transfer Learning</vt:lpstr>
      <vt:lpstr>Transfer Learning </vt:lpstr>
      <vt:lpstr>Feature Extraction</vt:lpstr>
      <vt:lpstr>Freezing layers: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cp:lastModifiedBy>Shailesh Sivan</cp:lastModifiedBy>
  <cp:revision>8</cp:revision>
  <dcterms:modified xsi:type="dcterms:W3CDTF">2023-12-02T01:14:56Z</dcterms:modified>
</cp:coreProperties>
</file>