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6" r:id="rId1"/>
  </p:sldMasterIdLst>
  <p:notesMasterIdLst>
    <p:notesMasterId r:id="rId9"/>
  </p:notesMasterIdLst>
  <p:handoutMasterIdLst>
    <p:handoutMasterId r:id="rId10"/>
  </p:handoutMasterIdLst>
  <p:sldIdLst>
    <p:sldId id="389" r:id="rId2"/>
    <p:sldId id="362" r:id="rId3"/>
    <p:sldId id="379" r:id="rId4"/>
    <p:sldId id="366" r:id="rId5"/>
    <p:sldId id="367" r:id="rId6"/>
    <p:sldId id="388" r:id="rId7"/>
    <p:sldId id="38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3" d="100"/>
          <a:sy n="103" d="100"/>
        </p:scale>
        <p:origin x="18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AAAEC78-371C-8048-805A-5CF8D5CD3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343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A9750A1-25CA-2E46-B72E-69F270696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6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8C582D-19D7-A146-88FE-A1CF6D724F0B}" type="slidenum">
              <a:rPr lang="en-US">
                <a:latin typeface="Times New Roman" pitchFamily="1" charset="0"/>
              </a:rPr>
              <a:pPr/>
              <a:t>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45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42FE2F-D613-5B47-A186-2FB9D7141A61}" type="slidenum">
              <a:rPr lang="en-US">
                <a:latin typeface="Times New Roman" pitchFamily="1" charset="0"/>
              </a:rPr>
              <a:pPr/>
              <a:t>3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Show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25602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B97002-4ED0-5647-80F9-FB065B35C148}" type="slidenum">
              <a:rPr lang="en-US">
                <a:latin typeface="Times New Roman" pitchFamily="1" charset="0"/>
              </a:rPr>
              <a:pPr/>
              <a:t>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21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LR gives same</a:t>
            </a:r>
            <a:r>
              <a:rPr lang="en-US" baseline="0" dirty="0"/>
              <a:t> line for each</a:t>
            </a:r>
          </a:p>
          <a:p>
            <a:r>
              <a:rPr lang="en-US" baseline="0" dirty="0"/>
              <a:t>If Gaussian error is #4 likely?, But in actual data set with human error, etc.?</a:t>
            </a:r>
          </a:p>
          <a:p>
            <a:r>
              <a:rPr lang="en-US" dirty="0"/>
              <a:t>Some approaches fit bottom two, but which is best?  Noise vs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750A1-25CA-2E46-B72E-69F270696D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26/08/2021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83366F6-7285-4943-BECD-DFF24B78BC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25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26/08/2021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E1908-8027-E44E-BF4A-72F8B4A227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26/08/2021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8FE1D-F5AC-2241-A6B9-6452B463DB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26/08/2021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59994-5956-EC4E-A50F-7EFDD73B51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7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26/08/2021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708FC4E-5E66-1B4C-8FC0-9A9A2FB6AD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47709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26/08/2021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80A6F-932A-224E-9259-BC58C2D759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10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26/08/2021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Regression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FFA30-8EB6-8B45-83D1-04D6E4AC3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46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26/08/2021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7A520-3370-804B-AD72-0250753C1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1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26/08/2021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563F7-6BC3-9C49-A567-C82C063681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4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pPr>
              <a:defRPr/>
            </a:pPr>
            <a:r>
              <a:rPr lang="en-US"/>
              <a:t>26/08/2021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US"/>
              <a:t>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pPr>
              <a:defRPr/>
            </a:pPr>
            <a:fld id="{EC564A3B-2861-D64D-9F7D-9E73A5B158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6922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pPr>
              <a:defRPr/>
            </a:pPr>
            <a:r>
              <a:rPr lang="en-US"/>
              <a:t>26/08/2021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US"/>
              <a:t>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pPr>
              <a:defRPr/>
            </a:pPr>
            <a:fld id="{1F507058-E3CA-D04D-8FC6-0E751D1ACF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856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26/08/2021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38FFA30-8EB6-8B45-83D1-04D6E4AC3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1457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4F1B-2F14-4911-A97B-D8819AA8D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9CB8-6558-4C67-89B2-6861B1E02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985" y="4495800"/>
            <a:ext cx="6034030" cy="742279"/>
          </a:xfrm>
        </p:spPr>
        <p:txBody>
          <a:bodyPr/>
          <a:lstStyle/>
          <a:p>
            <a:r>
              <a:rPr lang="en-IN"/>
              <a:t>Dr. Shailesh 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78760-19EA-42EE-9C97-5F5E901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E8F31-BAAE-4384-A013-02A48EC6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59994-5956-EC4E-A50F-7EFDD73B51E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19A51B-0DD9-4B20-9EFC-F0D664BE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26/08/2021</a:t>
            </a:r>
          </a:p>
        </p:txBody>
      </p:sp>
    </p:spTree>
    <p:extLst>
      <p:ext uri="{BB962C8B-B14F-4D97-AF65-F5344CB8AC3E}">
        <p14:creationId xmlns:p14="http://schemas.microsoft.com/office/powerpoint/2010/main" val="414340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2895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For classification the </a:t>
            </a:r>
            <a:r>
              <a:rPr lang="en-US" dirty="0" err="1">
                <a:ea typeface="ＭＳ Ｐゴシック" pitchFamily="1" charset="-128"/>
                <a:cs typeface="ＭＳ Ｐゴシック" pitchFamily="1" charset="-128"/>
              </a:rPr>
              <a:t>output(s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) is nominal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In regression the output is continuous</a:t>
            </a:r>
          </a:p>
          <a:p>
            <a:pPr lvl="1" eaLnBrk="1" hangingPunct="1"/>
            <a:r>
              <a:rPr lang="en-US" dirty="0"/>
              <a:t>Function Approximation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Many models could be used – Simplest is linear regression</a:t>
            </a:r>
          </a:p>
          <a:p>
            <a:pPr lvl="1" eaLnBrk="1" hangingPunct="1"/>
            <a:r>
              <a:rPr lang="en-US" dirty="0"/>
              <a:t>Fit data with the best hyper-plane which "goes through" the points</a:t>
            </a:r>
          </a:p>
          <a:p>
            <a:pPr lvl="1" eaLnBrk="1" hangingPunct="1"/>
            <a:endParaRPr lang="en-US" dirty="0"/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Regression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EEFC1D-C477-0146-BFA9-FF8921428E71}" type="slidenum">
              <a:rPr lang="en-US" smtClean="0">
                <a:latin typeface="Times New Roman" pitchFamily="1" charset="0"/>
              </a:rPr>
              <a:pPr/>
              <a:t>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3230563" y="4284663"/>
            <a:ext cx="0" cy="154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3230563" y="583247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15"/>
          <p:cNvSpPr>
            <a:spLocks noChangeArrowheads="1"/>
          </p:cNvSpPr>
          <p:nvPr/>
        </p:nvSpPr>
        <p:spPr bwMode="auto">
          <a:xfrm>
            <a:off x="3611563" y="5399088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9" name="AutoShape 17"/>
          <p:cNvSpPr>
            <a:spLocks noChangeArrowheads="1"/>
          </p:cNvSpPr>
          <p:nvPr/>
        </p:nvSpPr>
        <p:spPr bwMode="auto">
          <a:xfrm>
            <a:off x="4449763" y="48529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0" name="AutoShape 18"/>
          <p:cNvSpPr>
            <a:spLocks noChangeArrowheads="1"/>
          </p:cNvSpPr>
          <p:nvPr/>
        </p:nvSpPr>
        <p:spPr bwMode="auto">
          <a:xfrm>
            <a:off x="3740150" y="4983163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1" name="AutoShape 19"/>
          <p:cNvSpPr>
            <a:spLocks noChangeArrowheads="1"/>
          </p:cNvSpPr>
          <p:nvPr/>
        </p:nvSpPr>
        <p:spPr bwMode="auto">
          <a:xfrm>
            <a:off x="4906963" y="4395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2" name="AutoShape 20"/>
          <p:cNvSpPr>
            <a:spLocks noChangeArrowheads="1"/>
          </p:cNvSpPr>
          <p:nvPr/>
        </p:nvSpPr>
        <p:spPr bwMode="auto">
          <a:xfrm>
            <a:off x="4321175" y="5375275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AutoShape 21"/>
          <p:cNvSpPr>
            <a:spLocks noChangeArrowheads="1"/>
          </p:cNvSpPr>
          <p:nvPr/>
        </p:nvSpPr>
        <p:spPr bwMode="auto">
          <a:xfrm>
            <a:off x="4754563" y="50053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AutoShape 22"/>
          <p:cNvSpPr>
            <a:spLocks noChangeArrowheads="1"/>
          </p:cNvSpPr>
          <p:nvPr/>
        </p:nvSpPr>
        <p:spPr bwMode="auto">
          <a:xfrm>
            <a:off x="5364163" y="4776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5" name="AutoShape 23"/>
          <p:cNvSpPr>
            <a:spLocks noChangeArrowheads="1"/>
          </p:cNvSpPr>
          <p:nvPr/>
        </p:nvSpPr>
        <p:spPr bwMode="auto">
          <a:xfrm>
            <a:off x="5668963" y="42672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TextBox 15"/>
          <p:cNvSpPr txBox="1">
            <a:spLocks noChangeArrowheads="1"/>
          </p:cNvSpPr>
          <p:nvPr/>
        </p:nvSpPr>
        <p:spPr bwMode="auto">
          <a:xfrm>
            <a:off x="2024063" y="4419600"/>
            <a:ext cx="1133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i="1" dirty="0" err="1"/>
              <a:t>y</a:t>
            </a:r>
            <a:endParaRPr lang="en-US" sz="1800" i="1" dirty="0"/>
          </a:p>
          <a:p>
            <a:pPr algn="ctr"/>
            <a:r>
              <a:rPr lang="en-US" sz="1800" dirty="0"/>
              <a:t>dependent</a:t>
            </a:r>
          </a:p>
          <a:p>
            <a:pPr algn="ctr"/>
            <a:r>
              <a:rPr lang="en-US" sz="1800" dirty="0"/>
              <a:t>variable</a:t>
            </a:r>
          </a:p>
          <a:p>
            <a:pPr algn="ctr"/>
            <a:r>
              <a:rPr lang="en-US" sz="1800" dirty="0"/>
              <a:t>(output)</a:t>
            </a:r>
          </a:p>
        </p:txBody>
      </p:sp>
      <p:sp>
        <p:nvSpPr>
          <p:cNvPr id="15377" name="TextBox 16"/>
          <p:cNvSpPr txBox="1">
            <a:spLocks noChangeArrowheads="1"/>
          </p:cNvSpPr>
          <p:nvPr/>
        </p:nvSpPr>
        <p:spPr bwMode="auto">
          <a:xfrm>
            <a:off x="2881313" y="5800725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i="1"/>
              <a:t>x – </a:t>
            </a:r>
            <a:r>
              <a:rPr lang="en-US" sz="1800"/>
              <a:t>independent variable (input)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A7F76-22A0-45C7-917A-BCAF5C65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26/08/2021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2971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For classification the </a:t>
            </a:r>
            <a:r>
              <a:rPr lang="en-US" dirty="0" err="1">
                <a:ea typeface="ＭＳ Ｐゴシック" pitchFamily="1" charset="-128"/>
                <a:cs typeface="ＭＳ Ｐゴシック" pitchFamily="1" charset="-128"/>
              </a:rPr>
              <a:t>output(s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) is nominal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In regression the output is continuous</a:t>
            </a:r>
          </a:p>
          <a:p>
            <a:pPr lvl="1" eaLnBrk="1" hangingPunct="1"/>
            <a:r>
              <a:rPr lang="en-US" dirty="0"/>
              <a:t>Function Approximation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Many models could be used – Simplest is linear regression</a:t>
            </a:r>
          </a:p>
          <a:p>
            <a:pPr lvl="1" eaLnBrk="1" hangingPunct="1"/>
            <a:r>
              <a:rPr lang="en-US" dirty="0"/>
              <a:t>Fit data with the best hyper-plane which "goes through" the points</a:t>
            </a:r>
          </a:p>
          <a:p>
            <a:pPr lvl="1" eaLnBrk="1" hangingPunct="1"/>
            <a:endParaRPr lang="en-US" dirty="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Regression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49D903-22E4-BB4C-8959-8C59F6665CA3}" type="slidenum">
              <a:rPr lang="en-US" smtClean="0">
                <a:latin typeface="Times New Roman" pitchFamily="1" charset="0"/>
              </a:rPr>
              <a:pPr/>
              <a:t>3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3230563" y="4284663"/>
            <a:ext cx="0" cy="154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3230563" y="583247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AutoShape 15"/>
          <p:cNvSpPr>
            <a:spLocks noChangeArrowheads="1"/>
          </p:cNvSpPr>
          <p:nvPr/>
        </p:nvSpPr>
        <p:spPr bwMode="auto">
          <a:xfrm>
            <a:off x="3611563" y="5399088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7" name="AutoShape 17"/>
          <p:cNvSpPr>
            <a:spLocks noChangeArrowheads="1"/>
          </p:cNvSpPr>
          <p:nvPr/>
        </p:nvSpPr>
        <p:spPr bwMode="auto">
          <a:xfrm>
            <a:off x="4449763" y="48529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8" name="AutoShape 18"/>
          <p:cNvSpPr>
            <a:spLocks noChangeArrowheads="1"/>
          </p:cNvSpPr>
          <p:nvPr/>
        </p:nvSpPr>
        <p:spPr bwMode="auto">
          <a:xfrm>
            <a:off x="3740150" y="4983163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9" name="AutoShape 19"/>
          <p:cNvSpPr>
            <a:spLocks noChangeArrowheads="1"/>
          </p:cNvSpPr>
          <p:nvPr/>
        </p:nvSpPr>
        <p:spPr bwMode="auto">
          <a:xfrm>
            <a:off x="4906963" y="4395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0" name="AutoShape 20"/>
          <p:cNvSpPr>
            <a:spLocks noChangeArrowheads="1"/>
          </p:cNvSpPr>
          <p:nvPr/>
        </p:nvSpPr>
        <p:spPr bwMode="auto">
          <a:xfrm>
            <a:off x="4321175" y="5375275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1" name="AutoShape 21"/>
          <p:cNvSpPr>
            <a:spLocks noChangeArrowheads="1"/>
          </p:cNvSpPr>
          <p:nvPr/>
        </p:nvSpPr>
        <p:spPr bwMode="auto">
          <a:xfrm>
            <a:off x="4754563" y="50053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2" name="AutoShape 22"/>
          <p:cNvSpPr>
            <a:spLocks noChangeArrowheads="1"/>
          </p:cNvSpPr>
          <p:nvPr/>
        </p:nvSpPr>
        <p:spPr bwMode="auto">
          <a:xfrm>
            <a:off x="5364163" y="4776788"/>
            <a:ext cx="128587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23" name="AutoShape 23"/>
          <p:cNvSpPr>
            <a:spLocks noChangeArrowheads="1"/>
          </p:cNvSpPr>
          <p:nvPr/>
        </p:nvSpPr>
        <p:spPr bwMode="auto">
          <a:xfrm>
            <a:off x="5668963" y="42672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424" name="Straight Connector 20"/>
          <p:cNvCxnSpPr>
            <a:cxnSpLocks noChangeShapeType="1"/>
          </p:cNvCxnSpPr>
          <p:nvPr/>
        </p:nvCxnSpPr>
        <p:spPr bwMode="auto">
          <a:xfrm flipV="1">
            <a:off x="3382963" y="4191000"/>
            <a:ext cx="27432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5" name="TextBox 15"/>
          <p:cNvSpPr txBox="1">
            <a:spLocks noChangeArrowheads="1"/>
          </p:cNvSpPr>
          <p:nvPr/>
        </p:nvSpPr>
        <p:spPr bwMode="auto">
          <a:xfrm>
            <a:off x="2024063" y="4419600"/>
            <a:ext cx="1133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i="1" dirty="0"/>
              <a:t>y</a:t>
            </a:r>
          </a:p>
          <a:p>
            <a:pPr algn="ctr"/>
            <a:r>
              <a:rPr lang="en-US" sz="1800" dirty="0"/>
              <a:t>dependent</a:t>
            </a:r>
          </a:p>
          <a:p>
            <a:pPr algn="ctr"/>
            <a:r>
              <a:rPr lang="en-US" sz="1800" dirty="0"/>
              <a:t>variable</a:t>
            </a:r>
          </a:p>
          <a:p>
            <a:pPr algn="ctr"/>
            <a:r>
              <a:rPr lang="en-US" sz="1800" dirty="0"/>
              <a:t>(output)</a:t>
            </a:r>
          </a:p>
        </p:txBody>
      </p:sp>
      <p:sp>
        <p:nvSpPr>
          <p:cNvPr id="17426" name="TextBox 16"/>
          <p:cNvSpPr txBox="1">
            <a:spLocks noChangeArrowheads="1"/>
          </p:cNvSpPr>
          <p:nvPr/>
        </p:nvSpPr>
        <p:spPr bwMode="auto">
          <a:xfrm>
            <a:off x="2881313" y="5800725"/>
            <a:ext cx="3748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i="1"/>
              <a:t>x – </a:t>
            </a:r>
            <a:r>
              <a:rPr lang="en-US" sz="1800"/>
              <a:t>independent variable (input)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8DEC4-578B-40DE-A123-254F95BF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26/08/2021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Regression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2895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For classification the </a:t>
            </a:r>
            <a:r>
              <a:rPr lang="en-US" dirty="0" err="1">
                <a:ea typeface="ＭＳ Ｐゴシック" pitchFamily="1" charset="-128"/>
                <a:cs typeface="ＭＳ Ｐゴシック" pitchFamily="1" charset="-128"/>
              </a:rPr>
              <a:t>output(s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) is nominal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In regression the output is continuous</a:t>
            </a:r>
          </a:p>
          <a:p>
            <a:pPr lvl="1" eaLnBrk="1" hangingPunct="1"/>
            <a:r>
              <a:rPr lang="en-US" dirty="0"/>
              <a:t>Function Approximation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Many models could be used – Simplest is linear regression</a:t>
            </a:r>
          </a:p>
          <a:p>
            <a:pPr lvl="1" eaLnBrk="1" hangingPunct="1"/>
            <a:r>
              <a:rPr lang="en-US" dirty="0"/>
              <a:t>Fit data with the best hyper-plane which "goes through" the points</a:t>
            </a:r>
          </a:p>
          <a:p>
            <a:pPr lvl="1" eaLnBrk="1" hangingPunct="1"/>
            <a:r>
              <a:rPr lang="en-US" dirty="0"/>
              <a:t>For each point the differences between the predicted point and the actual observation is the </a:t>
            </a:r>
            <a:r>
              <a:rPr lang="en-US" i="1" dirty="0"/>
              <a:t>residue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Regression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478EA2-9FF3-5A48-A43E-0C13886AB665}" type="slidenum">
              <a:rPr lang="en-US" smtClean="0">
                <a:latin typeface="Times New Roman" pitchFamily="1" charset="0"/>
              </a:rPr>
              <a:pPr/>
              <a:t>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819400" y="4548188"/>
            <a:ext cx="0" cy="154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2819400" y="60960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AutoShape 15"/>
          <p:cNvSpPr>
            <a:spLocks noChangeArrowheads="1"/>
          </p:cNvSpPr>
          <p:nvPr/>
        </p:nvSpPr>
        <p:spPr bwMode="auto">
          <a:xfrm>
            <a:off x="3200400" y="5662613"/>
            <a:ext cx="128588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5" name="AutoShape 17"/>
          <p:cNvSpPr>
            <a:spLocks noChangeArrowheads="1"/>
          </p:cNvSpPr>
          <p:nvPr/>
        </p:nvSpPr>
        <p:spPr bwMode="auto">
          <a:xfrm>
            <a:off x="4038600" y="5116513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AutoShape 18"/>
          <p:cNvSpPr>
            <a:spLocks noChangeArrowheads="1"/>
          </p:cNvSpPr>
          <p:nvPr/>
        </p:nvSpPr>
        <p:spPr bwMode="auto">
          <a:xfrm>
            <a:off x="3328988" y="5246688"/>
            <a:ext cx="128587" cy="128587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7" name="AutoShape 19"/>
          <p:cNvSpPr>
            <a:spLocks noChangeArrowheads="1"/>
          </p:cNvSpPr>
          <p:nvPr/>
        </p:nvSpPr>
        <p:spPr bwMode="auto">
          <a:xfrm>
            <a:off x="4495800" y="4659313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8" name="AutoShape 20"/>
          <p:cNvSpPr>
            <a:spLocks noChangeArrowheads="1"/>
          </p:cNvSpPr>
          <p:nvPr/>
        </p:nvSpPr>
        <p:spPr bwMode="auto">
          <a:xfrm>
            <a:off x="3910013" y="5638800"/>
            <a:ext cx="128587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9" name="AutoShape 21"/>
          <p:cNvSpPr>
            <a:spLocks noChangeArrowheads="1"/>
          </p:cNvSpPr>
          <p:nvPr/>
        </p:nvSpPr>
        <p:spPr bwMode="auto">
          <a:xfrm>
            <a:off x="4343400" y="5268913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0" name="AutoShape 22"/>
          <p:cNvSpPr>
            <a:spLocks noChangeArrowheads="1"/>
          </p:cNvSpPr>
          <p:nvPr/>
        </p:nvSpPr>
        <p:spPr bwMode="auto">
          <a:xfrm>
            <a:off x="4953000" y="5040313"/>
            <a:ext cx="128588" cy="1301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1" name="AutoShape 23"/>
          <p:cNvSpPr>
            <a:spLocks noChangeArrowheads="1"/>
          </p:cNvSpPr>
          <p:nvPr/>
        </p:nvSpPr>
        <p:spPr bwMode="auto">
          <a:xfrm>
            <a:off x="5257800" y="4530725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472" name="Straight Connector 16"/>
          <p:cNvCxnSpPr>
            <a:cxnSpLocks noChangeShapeType="1"/>
          </p:cNvCxnSpPr>
          <p:nvPr/>
        </p:nvCxnSpPr>
        <p:spPr bwMode="auto">
          <a:xfrm flipV="1">
            <a:off x="3048000" y="4419600"/>
            <a:ext cx="27432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3" name="Straight Connector 18"/>
          <p:cNvCxnSpPr>
            <a:cxnSpLocks noChangeShapeType="1"/>
            <a:stCxn id="19466" idx="4"/>
          </p:cNvCxnSpPr>
          <p:nvPr/>
        </p:nvCxnSpPr>
        <p:spPr bwMode="auto">
          <a:xfrm rot="16200000" flipH="1">
            <a:off x="3198018" y="5571332"/>
            <a:ext cx="392113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19474" name="Straight Connector 18"/>
          <p:cNvCxnSpPr>
            <a:cxnSpLocks noChangeShapeType="1"/>
            <a:stCxn id="19467" idx="4"/>
          </p:cNvCxnSpPr>
          <p:nvPr/>
        </p:nvCxnSpPr>
        <p:spPr bwMode="auto">
          <a:xfrm rot="16200000" flipH="1">
            <a:off x="4397375" y="4953001"/>
            <a:ext cx="327025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19475" name="Straight Connector 18"/>
          <p:cNvCxnSpPr>
            <a:cxnSpLocks noChangeShapeType="1"/>
            <a:endCxn id="19468" idx="0"/>
          </p:cNvCxnSpPr>
          <p:nvPr/>
        </p:nvCxnSpPr>
        <p:spPr bwMode="auto">
          <a:xfrm rot="5400000">
            <a:off x="3875882" y="5541169"/>
            <a:ext cx="196850" cy="1587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</p:spPr>
      </p:cxnSp>
      <p:sp>
        <p:nvSpPr>
          <p:cNvPr id="19476" name="TextBox 27"/>
          <p:cNvSpPr txBox="1">
            <a:spLocks noChangeArrowheads="1"/>
          </p:cNvSpPr>
          <p:nvPr/>
        </p:nvSpPr>
        <p:spPr bwMode="auto">
          <a:xfrm>
            <a:off x="2365375" y="5230813"/>
            <a:ext cx="371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y</a:t>
            </a:r>
          </a:p>
        </p:txBody>
      </p:sp>
      <p:sp>
        <p:nvSpPr>
          <p:cNvPr id="19477" name="TextBox 28"/>
          <p:cNvSpPr txBox="1">
            <a:spLocks noChangeArrowheads="1"/>
          </p:cNvSpPr>
          <p:nvPr/>
        </p:nvSpPr>
        <p:spPr bwMode="auto">
          <a:xfrm>
            <a:off x="3457575" y="6096000"/>
            <a:ext cx="373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x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7AC0-CF88-48AC-B351-04F50CC1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26/08/2021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do we "learn" parameters</a:t>
            </a:r>
          </a:p>
        </p:txBody>
      </p:sp>
      <p:sp>
        <p:nvSpPr>
          <p:cNvPr id="225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For the 2-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problem (line) there are coefficients for the bias and the independent variable (</a:t>
            </a:r>
            <a:r>
              <a:rPr lang="en-US" i="1" dirty="0" err="1">
                <a:ea typeface="ＭＳ Ｐゴシック" pitchFamily="1" charset="-128"/>
                <a:cs typeface="ＭＳ Ｐゴシック" pitchFamily="1" charset="-128"/>
              </a:rPr>
              <a:t>y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-intercept and slope)</a:t>
            </a:r>
          </a:p>
          <a:p>
            <a:endParaRPr lang="en-US" dirty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To find the values for the coefficients which minimize the objective function</a:t>
            </a:r>
          </a:p>
          <a:p>
            <a:endParaRPr lang="en-US" dirty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25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Regression</a:t>
            </a:r>
          </a:p>
        </p:txBody>
      </p:sp>
      <p:sp>
        <p:nvSpPr>
          <p:cNvPr id="225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A8492C-1F1C-174F-B0F9-B2A1A622A019}" type="slidenum">
              <a:rPr lang="en-US" smtClean="0">
                <a:latin typeface="Times New Roman" pitchFamily="1" charset="0"/>
              </a:rPr>
              <a:pPr/>
              <a:t>5</a:t>
            </a:fld>
            <a:endParaRPr lang="en-US">
              <a:latin typeface="Times New Roman" pitchFamily="1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26188"/>
              </p:ext>
            </p:extLst>
          </p:nvPr>
        </p:nvGraphicFramePr>
        <p:xfrm>
          <a:off x="3236913" y="3275013"/>
          <a:ext cx="22891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850680" imgH="228600" progId="Equation.3">
                  <p:embed/>
                </p:oleObj>
              </mc:Choice>
              <mc:Fallback>
                <p:oleObj name="Equation" r:id="rId3" imgW="850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3275013"/>
                        <a:ext cx="2289175" cy="6143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752600" y="4800600"/>
          <a:ext cx="2808288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409700" imgH="584200" progId="Equation.3">
                  <p:embed/>
                </p:oleObj>
              </mc:Choice>
              <mc:Fallback>
                <p:oleObj name="Equation" r:id="rId5" imgW="1409700" imgH="584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00600"/>
                        <a:ext cx="2808288" cy="11652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5372100" y="4876800"/>
          <a:ext cx="23622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130300" imgH="431800" progId="Equation.3">
                  <p:embed/>
                </p:oleObj>
              </mc:Choice>
              <mc:Fallback>
                <p:oleObj name="Equation" r:id="rId7" imgW="1130300" imgH="431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4876800"/>
                        <a:ext cx="2362200" cy="9032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35F51-7B67-4014-BC3E-FAA88EEB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26/08/2021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do we "learn" parameters</a:t>
            </a:r>
          </a:p>
        </p:txBody>
      </p:sp>
      <p:sp>
        <p:nvSpPr>
          <p:cNvPr id="22534" name="Content Placeholder 2"/>
          <p:cNvSpPr>
            <a:spLocks noGrp="1"/>
          </p:cNvSpPr>
          <p:nvPr>
            <p:ph idx="1"/>
          </p:nvPr>
        </p:nvSpPr>
        <p:spPr>
          <a:xfrm>
            <a:off x="938758" y="1981200"/>
            <a:ext cx="7633742" cy="3593591"/>
          </a:xfrm>
        </p:spPr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Multivariate Linear Regression</a:t>
            </a:r>
          </a:p>
          <a:p>
            <a:endParaRPr lang="en-US" dirty="0"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25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Regression</a:t>
            </a:r>
          </a:p>
        </p:txBody>
      </p:sp>
      <p:sp>
        <p:nvSpPr>
          <p:cNvPr id="225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A8492C-1F1C-174F-B0F9-B2A1A622A019}" type="slidenum">
              <a:rPr lang="en-US" smtClean="0">
                <a:latin typeface="Times New Roman" pitchFamily="1" charset="0"/>
              </a:rPr>
              <a:pPr/>
              <a:t>6</a:t>
            </a:fld>
            <a:endParaRPr lang="en-US">
              <a:latin typeface="Times New Roman" pitchFamily="1" charset="0"/>
            </a:endParaRPr>
          </a:p>
        </p:txBody>
      </p:sp>
      <p:pic>
        <p:nvPicPr>
          <p:cNvPr id="10" name="Picture 2" descr="Linear Regression Using Matrix Multiplication in Python Using NumPy -  Python and R 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96" y="4021983"/>
            <a:ext cx="53435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DCE3D-6405-48FB-B3BF-EC938933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26/08/2021</a:t>
            </a:r>
          </a:p>
        </p:txBody>
      </p:sp>
    </p:spTree>
    <p:extLst>
      <p:ext uri="{BB962C8B-B14F-4D97-AF65-F5344CB8AC3E}">
        <p14:creationId xmlns:p14="http://schemas.microsoft.com/office/powerpoint/2010/main" val="21639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5791200"/>
            <a:ext cx="7924800" cy="381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What lines "really" best fit each case? – different approaches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Regression</a:t>
            </a:r>
            <a:endParaRPr lang="en-US" dirty="0">
              <a:latin typeface="Times New Roman" pitchFamily="1" charset="0"/>
            </a:endParaRP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D639EF-BE68-8D40-B918-69824FAFFE31}" type="slidenum">
              <a:rPr lang="en-US" smtClean="0">
                <a:latin typeface="Times New Roman" pitchFamily="1" charset="0"/>
              </a:rPr>
              <a:pPr/>
              <a:t>7</a:t>
            </a:fld>
            <a:endParaRPr lang="en-US">
              <a:latin typeface="Times New Roman" pitchFamily="1" charset="0"/>
            </a:endParaRPr>
          </a:p>
        </p:txBody>
      </p:sp>
      <p:pic>
        <p:nvPicPr>
          <p:cNvPr id="27654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762000"/>
            <a:ext cx="680878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96D96-D312-4DFC-8B9F-574E5168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26/08/2021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4208</TotalTime>
  <Words>304</Words>
  <Application>Microsoft Office PowerPoint</Application>
  <PresentationFormat>On-screen Show (4:3)</PresentationFormat>
  <Paragraphs>72</Paragraphs>
  <Slides>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Gill Sans MT</vt:lpstr>
      <vt:lpstr>Impact</vt:lpstr>
      <vt:lpstr>Times New Roman</vt:lpstr>
      <vt:lpstr>Badge</vt:lpstr>
      <vt:lpstr>Equation</vt:lpstr>
      <vt:lpstr>Regression</vt:lpstr>
      <vt:lpstr>Regression</vt:lpstr>
      <vt:lpstr>Regression</vt:lpstr>
      <vt:lpstr>Regression</vt:lpstr>
      <vt:lpstr>How do we "learn" parameters</vt:lpstr>
      <vt:lpstr>How do we "learn" parameters</vt:lpstr>
      <vt:lpstr>Examples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Shailesh Sivan</dc:creator>
  <cp:lastModifiedBy>Shailesh Sivan</cp:lastModifiedBy>
  <cp:revision>117</cp:revision>
  <dcterms:created xsi:type="dcterms:W3CDTF">2014-01-22T01:50:19Z</dcterms:created>
  <dcterms:modified xsi:type="dcterms:W3CDTF">2021-11-12T15:46:16Z</dcterms:modified>
</cp:coreProperties>
</file>