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2" r:id="rId4"/>
    <p:sldId id="261" r:id="rId5"/>
    <p:sldId id="265" r:id="rId6"/>
    <p:sldId id="266" r:id="rId7"/>
    <p:sldId id="268" r:id="rId8"/>
    <p:sldId id="270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8819-BFAD-4F60-B1FE-FF6DBC688703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41542-2A55-468D-9380-6AD54C03B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2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07963" y="801688"/>
            <a:ext cx="6742112" cy="37941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886325"/>
            <a:ext cx="5224463" cy="4595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841" tIns="43420" rIns="86841" bIns="43420" anchor="ctr"/>
          <a:lstStyle/>
          <a:p>
            <a:pPr defTabSz="868363">
              <a:spcBef>
                <a:spcPct val="0"/>
              </a:spcBef>
            </a:pPr>
            <a:endParaRPr kumimoji="0" lang="en-US" sz="23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2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07963" y="801688"/>
            <a:ext cx="6742112" cy="37941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886325"/>
            <a:ext cx="5224463" cy="4595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841" tIns="43420" rIns="86841" bIns="43420" anchor="ctr"/>
          <a:lstStyle/>
          <a:p>
            <a:pPr defTabSz="868363">
              <a:spcBef>
                <a:spcPct val="0"/>
              </a:spcBef>
            </a:pPr>
            <a:endParaRPr kumimoji="0" lang="en-US" sz="23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5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07963" y="801688"/>
            <a:ext cx="6742112" cy="37941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886325"/>
            <a:ext cx="5224463" cy="4595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841" tIns="43420" rIns="86841" bIns="43420" anchor="ctr"/>
          <a:lstStyle/>
          <a:p>
            <a:pPr defTabSz="868363">
              <a:spcBef>
                <a:spcPct val="0"/>
              </a:spcBef>
            </a:pPr>
            <a:endParaRPr kumimoji="0" lang="en-US" sz="23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7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07963" y="801688"/>
            <a:ext cx="6742112" cy="37941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886325"/>
            <a:ext cx="5224463" cy="4595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841" tIns="43420" rIns="86841" bIns="43420" anchor="ctr"/>
          <a:lstStyle/>
          <a:p>
            <a:pPr defTabSz="868363">
              <a:spcBef>
                <a:spcPct val="0"/>
              </a:spcBef>
            </a:pPr>
            <a:endParaRPr kumimoji="0" lang="en-US" sz="23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5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91F-0B1C-460D-B098-B93AB9EB53E8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6CD-7ABA-4026-97FA-546FB35D0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94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91F-0B1C-460D-B098-B93AB9EB53E8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6CD-7ABA-4026-97FA-546FB35D0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6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91F-0B1C-460D-B098-B93AB9EB53E8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6CD-7ABA-4026-97FA-546FB35D0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28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91F-0B1C-460D-B098-B93AB9EB53E8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6CD-7ABA-4026-97FA-546FB35D0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9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91F-0B1C-460D-B098-B93AB9EB53E8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6CD-7ABA-4026-97FA-546FB35D0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84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91F-0B1C-460D-B098-B93AB9EB53E8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6CD-7ABA-4026-97FA-546FB35D0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79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91F-0B1C-460D-B098-B93AB9EB53E8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6CD-7ABA-4026-97FA-546FB35D0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41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91F-0B1C-460D-B098-B93AB9EB53E8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6CD-7ABA-4026-97FA-546FB35D0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80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91F-0B1C-460D-B098-B93AB9EB53E8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6CD-7ABA-4026-97FA-546FB35D0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3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91F-0B1C-460D-B098-B93AB9EB53E8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6CD-7ABA-4026-97FA-546FB35D0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23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91F-0B1C-460D-B098-B93AB9EB53E8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6CD-7ABA-4026-97FA-546FB35D0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3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C91F-0B1C-460D-B098-B93AB9EB53E8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6E6CD-7ABA-4026-97FA-546FB35D0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79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45" y="69033"/>
            <a:ext cx="12107455" cy="6810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3" y="5268686"/>
            <a:ext cx="3538222" cy="16107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1757" y="5367298"/>
            <a:ext cx="18336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Dr. Shailesh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en-US" sz="2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CUSAT</a:t>
            </a:r>
          </a:p>
        </p:txBody>
      </p:sp>
    </p:spTree>
    <p:extLst>
      <p:ext uri="{BB962C8B-B14F-4D97-AF65-F5344CB8AC3E}">
        <p14:creationId xmlns:p14="http://schemas.microsoft.com/office/powerpoint/2010/main" val="262651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CE42E-B3AB-4422-A3ED-9941FAEC0134}" type="slidenum">
              <a:rPr lang="en-US"/>
              <a:pPr/>
              <a:t>10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algorithm</a:t>
            </a:r>
          </a:p>
        </p:txBody>
      </p:sp>
      <p:sp>
        <p:nvSpPr>
          <p:cNvPr id="180227" name="Line 3"/>
          <p:cNvSpPr>
            <a:spLocks noChangeShapeType="1"/>
          </p:cNvSpPr>
          <p:nvPr/>
        </p:nvSpPr>
        <p:spPr bwMode="auto">
          <a:xfrm>
            <a:off x="4081229" y="6083199"/>
            <a:ext cx="51845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28" name="Line 4"/>
          <p:cNvSpPr>
            <a:spLocks noChangeShapeType="1"/>
          </p:cNvSpPr>
          <p:nvPr/>
        </p:nvSpPr>
        <p:spPr bwMode="auto">
          <a:xfrm flipV="1">
            <a:off x="4081229" y="2004691"/>
            <a:ext cx="0" cy="407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29" name="AutoShape 5"/>
          <p:cNvSpPr>
            <a:spLocks noChangeArrowheads="1"/>
          </p:cNvSpPr>
          <p:nvPr/>
        </p:nvSpPr>
        <p:spPr bwMode="auto">
          <a:xfrm>
            <a:off x="7537592" y="26268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30" name="AutoShape 6"/>
          <p:cNvSpPr>
            <a:spLocks noChangeArrowheads="1"/>
          </p:cNvSpPr>
          <p:nvPr/>
        </p:nvSpPr>
        <p:spPr bwMode="auto">
          <a:xfrm>
            <a:off x="7883228" y="2765091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31" name="AutoShape 7"/>
          <p:cNvSpPr>
            <a:spLocks noChangeArrowheads="1"/>
          </p:cNvSpPr>
          <p:nvPr/>
        </p:nvSpPr>
        <p:spPr bwMode="auto">
          <a:xfrm>
            <a:off x="7883228" y="2350327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32" name="AutoShape 8"/>
          <p:cNvSpPr>
            <a:spLocks noChangeArrowheads="1"/>
          </p:cNvSpPr>
          <p:nvPr/>
        </p:nvSpPr>
        <p:spPr bwMode="auto">
          <a:xfrm>
            <a:off x="7675846" y="3456363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33" name="AutoShape 9"/>
          <p:cNvSpPr>
            <a:spLocks noChangeArrowheads="1"/>
          </p:cNvSpPr>
          <p:nvPr/>
        </p:nvSpPr>
        <p:spPr bwMode="auto">
          <a:xfrm>
            <a:off x="7330210" y="2903345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34" name="AutoShape 10"/>
          <p:cNvSpPr>
            <a:spLocks noChangeArrowheads="1"/>
          </p:cNvSpPr>
          <p:nvPr/>
        </p:nvSpPr>
        <p:spPr bwMode="auto">
          <a:xfrm>
            <a:off x="7675846" y="2903345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35" name="AutoShape 11"/>
          <p:cNvSpPr>
            <a:spLocks noChangeArrowheads="1"/>
          </p:cNvSpPr>
          <p:nvPr/>
        </p:nvSpPr>
        <p:spPr bwMode="auto">
          <a:xfrm>
            <a:off x="7399337" y="2073818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36" name="AutoShape 12"/>
          <p:cNvSpPr>
            <a:spLocks noChangeArrowheads="1"/>
          </p:cNvSpPr>
          <p:nvPr/>
        </p:nvSpPr>
        <p:spPr bwMode="auto">
          <a:xfrm>
            <a:off x="5118138" y="3732872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37" name="AutoShape 13"/>
          <p:cNvSpPr>
            <a:spLocks noChangeArrowheads="1"/>
          </p:cNvSpPr>
          <p:nvPr/>
        </p:nvSpPr>
        <p:spPr bwMode="auto">
          <a:xfrm>
            <a:off x="4772501" y="40785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38" name="AutoShape 14"/>
          <p:cNvSpPr>
            <a:spLocks noChangeArrowheads="1"/>
          </p:cNvSpPr>
          <p:nvPr/>
        </p:nvSpPr>
        <p:spPr bwMode="auto">
          <a:xfrm>
            <a:off x="5118138" y="33181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39" name="AutoShape 15"/>
          <p:cNvSpPr>
            <a:spLocks noChangeArrowheads="1"/>
          </p:cNvSpPr>
          <p:nvPr/>
        </p:nvSpPr>
        <p:spPr bwMode="auto">
          <a:xfrm>
            <a:off x="4357738" y="2765091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40" name="AutoShape 16"/>
          <p:cNvSpPr>
            <a:spLocks noChangeArrowheads="1"/>
          </p:cNvSpPr>
          <p:nvPr/>
        </p:nvSpPr>
        <p:spPr bwMode="auto">
          <a:xfrm>
            <a:off x="7191955" y="33872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41" name="AutoShape 17"/>
          <p:cNvSpPr>
            <a:spLocks noChangeArrowheads="1"/>
          </p:cNvSpPr>
          <p:nvPr/>
        </p:nvSpPr>
        <p:spPr bwMode="auto">
          <a:xfrm>
            <a:off x="6638937" y="2695963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42" name="AutoShape 18"/>
          <p:cNvSpPr>
            <a:spLocks noChangeArrowheads="1"/>
          </p:cNvSpPr>
          <p:nvPr/>
        </p:nvSpPr>
        <p:spPr bwMode="auto">
          <a:xfrm>
            <a:off x="7675846" y="4424145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43" name="AutoShape 19"/>
          <p:cNvSpPr>
            <a:spLocks noChangeArrowheads="1"/>
          </p:cNvSpPr>
          <p:nvPr/>
        </p:nvSpPr>
        <p:spPr bwMode="auto">
          <a:xfrm>
            <a:off x="6915446" y="40785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44" name="AutoShape 20"/>
          <p:cNvSpPr>
            <a:spLocks noChangeArrowheads="1"/>
          </p:cNvSpPr>
          <p:nvPr/>
        </p:nvSpPr>
        <p:spPr bwMode="auto">
          <a:xfrm>
            <a:off x="6915446" y="4700654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45" name="AutoShape 21"/>
          <p:cNvSpPr>
            <a:spLocks noChangeArrowheads="1"/>
          </p:cNvSpPr>
          <p:nvPr/>
        </p:nvSpPr>
        <p:spPr bwMode="auto">
          <a:xfrm>
            <a:off x="7675846" y="539192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46" name="AutoShape 22"/>
          <p:cNvSpPr>
            <a:spLocks noChangeArrowheads="1"/>
          </p:cNvSpPr>
          <p:nvPr/>
        </p:nvSpPr>
        <p:spPr bwMode="auto">
          <a:xfrm>
            <a:off x="7399337" y="41476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47" name="AutoShape 23"/>
          <p:cNvSpPr>
            <a:spLocks noChangeArrowheads="1"/>
          </p:cNvSpPr>
          <p:nvPr/>
        </p:nvSpPr>
        <p:spPr bwMode="auto">
          <a:xfrm>
            <a:off x="8090610" y="41476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48" name="AutoShape 24"/>
          <p:cNvSpPr>
            <a:spLocks noChangeArrowheads="1"/>
          </p:cNvSpPr>
          <p:nvPr/>
        </p:nvSpPr>
        <p:spPr bwMode="auto">
          <a:xfrm>
            <a:off x="4495992" y="380199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49" name="AutoShape 25"/>
          <p:cNvSpPr>
            <a:spLocks noChangeArrowheads="1"/>
          </p:cNvSpPr>
          <p:nvPr/>
        </p:nvSpPr>
        <p:spPr bwMode="auto">
          <a:xfrm>
            <a:off x="5256392" y="2765091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50" name="AutoShape 26"/>
          <p:cNvSpPr>
            <a:spLocks noChangeArrowheads="1"/>
          </p:cNvSpPr>
          <p:nvPr/>
        </p:nvSpPr>
        <p:spPr bwMode="auto">
          <a:xfrm>
            <a:off x="4910756" y="2903345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51" name="AutoShape 27"/>
          <p:cNvSpPr>
            <a:spLocks noChangeArrowheads="1"/>
          </p:cNvSpPr>
          <p:nvPr/>
        </p:nvSpPr>
        <p:spPr bwMode="auto">
          <a:xfrm>
            <a:off x="5049010" y="2073818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52" name="AutoShape 28"/>
          <p:cNvSpPr>
            <a:spLocks noChangeArrowheads="1"/>
          </p:cNvSpPr>
          <p:nvPr/>
        </p:nvSpPr>
        <p:spPr bwMode="auto">
          <a:xfrm>
            <a:off x="5602028" y="33872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53" name="AutoShape 29"/>
          <p:cNvSpPr>
            <a:spLocks noChangeArrowheads="1"/>
          </p:cNvSpPr>
          <p:nvPr/>
        </p:nvSpPr>
        <p:spPr bwMode="auto">
          <a:xfrm>
            <a:off x="5602028" y="428589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54" name="AutoShape 30"/>
          <p:cNvSpPr>
            <a:spLocks noChangeArrowheads="1"/>
          </p:cNvSpPr>
          <p:nvPr/>
        </p:nvSpPr>
        <p:spPr bwMode="auto">
          <a:xfrm>
            <a:off x="5463774" y="228120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55" name="AutoShape 31"/>
          <p:cNvSpPr>
            <a:spLocks noChangeArrowheads="1"/>
          </p:cNvSpPr>
          <p:nvPr/>
        </p:nvSpPr>
        <p:spPr bwMode="auto">
          <a:xfrm>
            <a:off x="5187265" y="5461054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56" name="AutoShape 32"/>
          <p:cNvSpPr>
            <a:spLocks noChangeArrowheads="1"/>
          </p:cNvSpPr>
          <p:nvPr/>
        </p:nvSpPr>
        <p:spPr bwMode="auto">
          <a:xfrm>
            <a:off x="7468464" y="3179854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57" name="AutoShape 33"/>
          <p:cNvSpPr>
            <a:spLocks noChangeArrowheads="1"/>
          </p:cNvSpPr>
          <p:nvPr/>
        </p:nvSpPr>
        <p:spPr bwMode="auto">
          <a:xfrm>
            <a:off x="7122828" y="25577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58" name="AutoShape 34"/>
          <p:cNvSpPr>
            <a:spLocks noChangeArrowheads="1"/>
          </p:cNvSpPr>
          <p:nvPr/>
        </p:nvSpPr>
        <p:spPr bwMode="auto">
          <a:xfrm>
            <a:off x="7330210" y="4493272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59" name="AutoShape 35"/>
          <p:cNvSpPr>
            <a:spLocks noChangeArrowheads="1"/>
          </p:cNvSpPr>
          <p:nvPr/>
        </p:nvSpPr>
        <p:spPr bwMode="auto">
          <a:xfrm>
            <a:off x="7330210" y="4769781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60" name="AutoShape 36"/>
          <p:cNvSpPr>
            <a:spLocks noChangeArrowheads="1"/>
          </p:cNvSpPr>
          <p:nvPr/>
        </p:nvSpPr>
        <p:spPr bwMode="auto">
          <a:xfrm>
            <a:off x="7330210" y="5115417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61" name="AutoShape 37"/>
          <p:cNvSpPr>
            <a:spLocks noChangeArrowheads="1"/>
          </p:cNvSpPr>
          <p:nvPr/>
        </p:nvSpPr>
        <p:spPr bwMode="auto">
          <a:xfrm>
            <a:off x="7606719" y="4700654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62" name="AutoShape 38"/>
          <p:cNvSpPr>
            <a:spLocks noChangeArrowheads="1"/>
          </p:cNvSpPr>
          <p:nvPr/>
        </p:nvSpPr>
        <p:spPr bwMode="auto">
          <a:xfrm>
            <a:off x="7122828" y="4355018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63" name="AutoShape 39"/>
          <p:cNvSpPr>
            <a:spLocks noChangeArrowheads="1"/>
          </p:cNvSpPr>
          <p:nvPr/>
        </p:nvSpPr>
        <p:spPr bwMode="auto">
          <a:xfrm>
            <a:off x="7675846" y="504629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64" name="AutoShape 40"/>
          <p:cNvSpPr>
            <a:spLocks noChangeArrowheads="1"/>
          </p:cNvSpPr>
          <p:nvPr/>
        </p:nvSpPr>
        <p:spPr bwMode="auto">
          <a:xfrm>
            <a:off x="7053701" y="4977163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65" name="AutoShape 41"/>
          <p:cNvSpPr>
            <a:spLocks noChangeArrowheads="1"/>
          </p:cNvSpPr>
          <p:nvPr/>
        </p:nvSpPr>
        <p:spPr bwMode="auto">
          <a:xfrm>
            <a:off x="4841629" y="352549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66" name="AutoShape 42"/>
          <p:cNvSpPr>
            <a:spLocks noChangeArrowheads="1"/>
          </p:cNvSpPr>
          <p:nvPr/>
        </p:nvSpPr>
        <p:spPr bwMode="auto">
          <a:xfrm>
            <a:off x="4979883" y="25577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67" name="AutoShape 43"/>
          <p:cNvSpPr>
            <a:spLocks noChangeArrowheads="1"/>
          </p:cNvSpPr>
          <p:nvPr/>
        </p:nvSpPr>
        <p:spPr bwMode="auto">
          <a:xfrm>
            <a:off x="4426865" y="352549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68" name="AutoShape 44"/>
          <p:cNvSpPr>
            <a:spLocks noChangeArrowheads="1"/>
          </p:cNvSpPr>
          <p:nvPr/>
        </p:nvSpPr>
        <p:spPr bwMode="auto">
          <a:xfrm>
            <a:off x="4565120" y="3110727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69" name="AutoShape 45"/>
          <p:cNvSpPr>
            <a:spLocks noChangeArrowheads="1"/>
          </p:cNvSpPr>
          <p:nvPr/>
        </p:nvSpPr>
        <p:spPr bwMode="auto">
          <a:xfrm>
            <a:off x="4634247" y="2695963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70" name="AutoShape 46"/>
          <p:cNvSpPr>
            <a:spLocks noChangeArrowheads="1"/>
          </p:cNvSpPr>
          <p:nvPr/>
        </p:nvSpPr>
        <p:spPr bwMode="auto">
          <a:xfrm>
            <a:off x="5394647" y="3110727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71" name="AutoShape 47"/>
          <p:cNvSpPr>
            <a:spLocks noChangeArrowheads="1"/>
          </p:cNvSpPr>
          <p:nvPr/>
        </p:nvSpPr>
        <p:spPr bwMode="auto">
          <a:xfrm>
            <a:off x="4703374" y="3663745"/>
            <a:ext cx="414764" cy="414764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72" name="AutoShape 48"/>
          <p:cNvSpPr>
            <a:spLocks noChangeArrowheads="1"/>
          </p:cNvSpPr>
          <p:nvPr/>
        </p:nvSpPr>
        <p:spPr bwMode="auto">
          <a:xfrm>
            <a:off x="7261083" y="4493272"/>
            <a:ext cx="414764" cy="414764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293301" y="2626836"/>
            <a:ext cx="414764" cy="414764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74" name="Text Box 50"/>
          <p:cNvSpPr txBox="1">
            <a:spLocks noChangeArrowheads="1"/>
          </p:cNvSpPr>
          <p:nvPr/>
        </p:nvSpPr>
        <p:spPr bwMode="auto">
          <a:xfrm>
            <a:off x="8688274" y="2178517"/>
            <a:ext cx="122501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33">
                <a:latin typeface="Times New Roman" panose="02020603050405020304" pitchFamily="18" charset="0"/>
              </a:rPr>
              <a:t>New centers</a:t>
            </a:r>
          </a:p>
        </p:txBody>
      </p:sp>
      <p:sp>
        <p:nvSpPr>
          <p:cNvPr id="180275" name="AutoShape 51"/>
          <p:cNvSpPr>
            <a:spLocks noChangeArrowheads="1"/>
          </p:cNvSpPr>
          <p:nvPr/>
        </p:nvSpPr>
        <p:spPr bwMode="auto">
          <a:xfrm>
            <a:off x="10233555" y="2142945"/>
            <a:ext cx="414764" cy="414764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90" name="Line 66"/>
          <p:cNvSpPr>
            <a:spLocks noChangeShapeType="1"/>
          </p:cNvSpPr>
          <p:nvPr/>
        </p:nvSpPr>
        <p:spPr bwMode="auto">
          <a:xfrm>
            <a:off x="6500683" y="2834218"/>
            <a:ext cx="1036909" cy="193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91" name="Line 67"/>
          <p:cNvSpPr>
            <a:spLocks noChangeShapeType="1"/>
          </p:cNvSpPr>
          <p:nvPr/>
        </p:nvSpPr>
        <p:spPr bwMode="auto">
          <a:xfrm flipV="1">
            <a:off x="4910756" y="2834218"/>
            <a:ext cx="1589927" cy="10369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92" name="Line 68"/>
          <p:cNvSpPr>
            <a:spLocks noChangeShapeType="1"/>
          </p:cNvSpPr>
          <p:nvPr/>
        </p:nvSpPr>
        <p:spPr bwMode="auto">
          <a:xfrm>
            <a:off x="4910756" y="3871127"/>
            <a:ext cx="2626836" cy="8986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93" name="Line 69"/>
          <p:cNvSpPr>
            <a:spLocks noChangeShapeType="1"/>
          </p:cNvSpPr>
          <p:nvPr/>
        </p:nvSpPr>
        <p:spPr bwMode="auto">
          <a:xfrm flipH="1" flipV="1">
            <a:off x="4772501" y="1797309"/>
            <a:ext cx="1520800" cy="235032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94" name="Line 70"/>
          <p:cNvSpPr>
            <a:spLocks noChangeShapeType="1"/>
          </p:cNvSpPr>
          <p:nvPr/>
        </p:nvSpPr>
        <p:spPr bwMode="auto">
          <a:xfrm flipV="1">
            <a:off x="6293301" y="2834218"/>
            <a:ext cx="2557709" cy="131341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0295" name="Line 71"/>
          <p:cNvSpPr>
            <a:spLocks noChangeShapeType="1"/>
          </p:cNvSpPr>
          <p:nvPr/>
        </p:nvSpPr>
        <p:spPr bwMode="auto">
          <a:xfrm flipH="1">
            <a:off x="5740283" y="4147636"/>
            <a:ext cx="553018" cy="18664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1359946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E6F23-0DB5-400D-B9F1-17EB4FA287B2}" type="slidenum">
              <a:rPr lang="en-US"/>
              <a:pPr/>
              <a:t>11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algorithm</a:t>
            </a:r>
          </a:p>
        </p:txBody>
      </p:sp>
      <p:sp>
        <p:nvSpPr>
          <p:cNvPr id="182275" name="Line 3"/>
          <p:cNvSpPr>
            <a:spLocks noChangeShapeType="1"/>
          </p:cNvSpPr>
          <p:nvPr/>
        </p:nvSpPr>
        <p:spPr bwMode="auto">
          <a:xfrm>
            <a:off x="4081229" y="6083199"/>
            <a:ext cx="51845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76" name="Line 4"/>
          <p:cNvSpPr>
            <a:spLocks noChangeShapeType="1"/>
          </p:cNvSpPr>
          <p:nvPr/>
        </p:nvSpPr>
        <p:spPr bwMode="auto">
          <a:xfrm flipV="1">
            <a:off x="4081229" y="2004691"/>
            <a:ext cx="0" cy="407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77" name="AutoShape 5"/>
          <p:cNvSpPr>
            <a:spLocks noChangeArrowheads="1"/>
          </p:cNvSpPr>
          <p:nvPr/>
        </p:nvSpPr>
        <p:spPr bwMode="auto">
          <a:xfrm>
            <a:off x="7537592" y="26268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78" name="AutoShape 6"/>
          <p:cNvSpPr>
            <a:spLocks noChangeArrowheads="1"/>
          </p:cNvSpPr>
          <p:nvPr/>
        </p:nvSpPr>
        <p:spPr bwMode="auto">
          <a:xfrm>
            <a:off x="7883228" y="2765091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79" name="AutoShape 7"/>
          <p:cNvSpPr>
            <a:spLocks noChangeArrowheads="1"/>
          </p:cNvSpPr>
          <p:nvPr/>
        </p:nvSpPr>
        <p:spPr bwMode="auto">
          <a:xfrm>
            <a:off x="7883228" y="2350327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80" name="AutoShape 8"/>
          <p:cNvSpPr>
            <a:spLocks noChangeArrowheads="1"/>
          </p:cNvSpPr>
          <p:nvPr/>
        </p:nvSpPr>
        <p:spPr bwMode="auto">
          <a:xfrm>
            <a:off x="7675846" y="3456363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81" name="AutoShape 9"/>
          <p:cNvSpPr>
            <a:spLocks noChangeArrowheads="1"/>
          </p:cNvSpPr>
          <p:nvPr/>
        </p:nvSpPr>
        <p:spPr bwMode="auto">
          <a:xfrm>
            <a:off x="7330210" y="2903345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82" name="AutoShape 10"/>
          <p:cNvSpPr>
            <a:spLocks noChangeArrowheads="1"/>
          </p:cNvSpPr>
          <p:nvPr/>
        </p:nvSpPr>
        <p:spPr bwMode="auto">
          <a:xfrm>
            <a:off x="7675846" y="2903345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83" name="AutoShape 11"/>
          <p:cNvSpPr>
            <a:spLocks noChangeArrowheads="1"/>
          </p:cNvSpPr>
          <p:nvPr/>
        </p:nvSpPr>
        <p:spPr bwMode="auto">
          <a:xfrm>
            <a:off x="7399337" y="2073818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84" name="AutoShape 12"/>
          <p:cNvSpPr>
            <a:spLocks noChangeArrowheads="1"/>
          </p:cNvSpPr>
          <p:nvPr/>
        </p:nvSpPr>
        <p:spPr bwMode="auto">
          <a:xfrm>
            <a:off x="5118138" y="3732872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85" name="AutoShape 13"/>
          <p:cNvSpPr>
            <a:spLocks noChangeArrowheads="1"/>
          </p:cNvSpPr>
          <p:nvPr/>
        </p:nvSpPr>
        <p:spPr bwMode="auto">
          <a:xfrm>
            <a:off x="4772501" y="40785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86" name="AutoShape 14"/>
          <p:cNvSpPr>
            <a:spLocks noChangeArrowheads="1"/>
          </p:cNvSpPr>
          <p:nvPr/>
        </p:nvSpPr>
        <p:spPr bwMode="auto">
          <a:xfrm>
            <a:off x="5118138" y="33181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87" name="AutoShape 15"/>
          <p:cNvSpPr>
            <a:spLocks noChangeArrowheads="1"/>
          </p:cNvSpPr>
          <p:nvPr/>
        </p:nvSpPr>
        <p:spPr bwMode="auto">
          <a:xfrm>
            <a:off x="4357738" y="2765091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88" name="AutoShape 16"/>
          <p:cNvSpPr>
            <a:spLocks noChangeArrowheads="1"/>
          </p:cNvSpPr>
          <p:nvPr/>
        </p:nvSpPr>
        <p:spPr bwMode="auto">
          <a:xfrm>
            <a:off x="7191955" y="33872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89" name="AutoShape 17"/>
          <p:cNvSpPr>
            <a:spLocks noChangeArrowheads="1"/>
          </p:cNvSpPr>
          <p:nvPr/>
        </p:nvSpPr>
        <p:spPr bwMode="auto">
          <a:xfrm>
            <a:off x="6638937" y="2695963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90" name="AutoShape 18"/>
          <p:cNvSpPr>
            <a:spLocks noChangeArrowheads="1"/>
          </p:cNvSpPr>
          <p:nvPr/>
        </p:nvSpPr>
        <p:spPr bwMode="auto">
          <a:xfrm>
            <a:off x="7675846" y="4424145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91" name="AutoShape 19"/>
          <p:cNvSpPr>
            <a:spLocks noChangeArrowheads="1"/>
          </p:cNvSpPr>
          <p:nvPr/>
        </p:nvSpPr>
        <p:spPr bwMode="auto">
          <a:xfrm>
            <a:off x="6915446" y="40785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92" name="AutoShape 20"/>
          <p:cNvSpPr>
            <a:spLocks noChangeArrowheads="1"/>
          </p:cNvSpPr>
          <p:nvPr/>
        </p:nvSpPr>
        <p:spPr bwMode="auto">
          <a:xfrm>
            <a:off x="6915446" y="4700654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93" name="AutoShape 21"/>
          <p:cNvSpPr>
            <a:spLocks noChangeArrowheads="1"/>
          </p:cNvSpPr>
          <p:nvPr/>
        </p:nvSpPr>
        <p:spPr bwMode="auto">
          <a:xfrm>
            <a:off x="7675846" y="539192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94" name="AutoShape 22"/>
          <p:cNvSpPr>
            <a:spLocks noChangeArrowheads="1"/>
          </p:cNvSpPr>
          <p:nvPr/>
        </p:nvSpPr>
        <p:spPr bwMode="auto">
          <a:xfrm>
            <a:off x="7399337" y="41476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95" name="AutoShape 23"/>
          <p:cNvSpPr>
            <a:spLocks noChangeArrowheads="1"/>
          </p:cNvSpPr>
          <p:nvPr/>
        </p:nvSpPr>
        <p:spPr bwMode="auto">
          <a:xfrm>
            <a:off x="8090610" y="41476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96" name="AutoShape 24"/>
          <p:cNvSpPr>
            <a:spLocks noChangeArrowheads="1"/>
          </p:cNvSpPr>
          <p:nvPr/>
        </p:nvSpPr>
        <p:spPr bwMode="auto">
          <a:xfrm>
            <a:off x="4495992" y="380199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97" name="AutoShape 25"/>
          <p:cNvSpPr>
            <a:spLocks noChangeArrowheads="1"/>
          </p:cNvSpPr>
          <p:nvPr/>
        </p:nvSpPr>
        <p:spPr bwMode="auto">
          <a:xfrm>
            <a:off x="5256392" y="2765091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98" name="AutoShape 26"/>
          <p:cNvSpPr>
            <a:spLocks noChangeArrowheads="1"/>
          </p:cNvSpPr>
          <p:nvPr/>
        </p:nvSpPr>
        <p:spPr bwMode="auto">
          <a:xfrm>
            <a:off x="4910756" y="2903345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299" name="AutoShape 27"/>
          <p:cNvSpPr>
            <a:spLocks noChangeArrowheads="1"/>
          </p:cNvSpPr>
          <p:nvPr/>
        </p:nvSpPr>
        <p:spPr bwMode="auto">
          <a:xfrm>
            <a:off x="5049010" y="2073818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00" name="AutoShape 28"/>
          <p:cNvSpPr>
            <a:spLocks noChangeArrowheads="1"/>
          </p:cNvSpPr>
          <p:nvPr/>
        </p:nvSpPr>
        <p:spPr bwMode="auto">
          <a:xfrm>
            <a:off x="5602028" y="33872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01" name="AutoShape 29"/>
          <p:cNvSpPr>
            <a:spLocks noChangeArrowheads="1"/>
          </p:cNvSpPr>
          <p:nvPr/>
        </p:nvSpPr>
        <p:spPr bwMode="auto">
          <a:xfrm>
            <a:off x="5602028" y="428589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02" name="AutoShape 30"/>
          <p:cNvSpPr>
            <a:spLocks noChangeArrowheads="1"/>
          </p:cNvSpPr>
          <p:nvPr/>
        </p:nvSpPr>
        <p:spPr bwMode="auto">
          <a:xfrm>
            <a:off x="5463774" y="228120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03" name="AutoShape 31"/>
          <p:cNvSpPr>
            <a:spLocks noChangeArrowheads="1"/>
          </p:cNvSpPr>
          <p:nvPr/>
        </p:nvSpPr>
        <p:spPr bwMode="auto">
          <a:xfrm>
            <a:off x="5187265" y="5461054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04" name="AutoShape 32"/>
          <p:cNvSpPr>
            <a:spLocks noChangeArrowheads="1"/>
          </p:cNvSpPr>
          <p:nvPr/>
        </p:nvSpPr>
        <p:spPr bwMode="auto">
          <a:xfrm>
            <a:off x="7468464" y="3179854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05" name="AutoShape 33"/>
          <p:cNvSpPr>
            <a:spLocks noChangeArrowheads="1"/>
          </p:cNvSpPr>
          <p:nvPr/>
        </p:nvSpPr>
        <p:spPr bwMode="auto">
          <a:xfrm>
            <a:off x="7122828" y="25577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06" name="AutoShape 34"/>
          <p:cNvSpPr>
            <a:spLocks noChangeArrowheads="1"/>
          </p:cNvSpPr>
          <p:nvPr/>
        </p:nvSpPr>
        <p:spPr bwMode="auto">
          <a:xfrm>
            <a:off x="7330210" y="4493272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07" name="AutoShape 35"/>
          <p:cNvSpPr>
            <a:spLocks noChangeArrowheads="1"/>
          </p:cNvSpPr>
          <p:nvPr/>
        </p:nvSpPr>
        <p:spPr bwMode="auto">
          <a:xfrm>
            <a:off x="7330210" y="4769781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08" name="AutoShape 36"/>
          <p:cNvSpPr>
            <a:spLocks noChangeArrowheads="1"/>
          </p:cNvSpPr>
          <p:nvPr/>
        </p:nvSpPr>
        <p:spPr bwMode="auto">
          <a:xfrm>
            <a:off x="7330210" y="5115417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06719" y="4700654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10" name="AutoShape 38"/>
          <p:cNvSpPr>
            <a:spLocks noChangeArrowheads="1"/>
          </p:cNvSpPr>
          <p:nvPr/>
        </p:nvSpPr>
        <p:spPr bwMode="auto">
          <a:xfrm>
            <a:off x="7122828" y="4355018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11" name="AutoShape 39"/>
          <p:cNvSpPr>
            <a:spLocks noChangeArrowheads="1"/>
          </p:cNvSpPr>
          <p:nvPr/>
        </p:nvSpPr>
        <p:spPr bwMode="auto">
          <a:xfrm>
            <a:off x="7675846" y="504629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12" name="AutoShape 40"/>
          <p:cNvSpPr>
            <a:spLocks noChangeArrowheads="1"/>
          </p:cNvSpPr>
          <p:nvPr/>
        </p:nvSpPr>
        <p:spPr bwMode="auto">
          <a:xfrm>
            <a:off x="7053701" y="4977163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13" name="AutoShape 41"/>
          <p:cNvSpPr>
            <a:spLocks noChangeArrowheads="1"/>
          </p:cNvSpPr>
          <p:nvPr/>
        </p:nvSpPr>
        <p:spPr bwMode="auto">
          <a:xfrm>
            <a:off x="4841629" y="352549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14" name="AutoShape 42"/>
          <p:cNvSpPr>
            <a:spLocks noChangeArrowheads="1"/>
          </p:cNvSpPr>
          <p:nvPr/>
        </p:nvSpPr>
        <p:spPr bwMode="auto">
          <a:xfrm>
            <a:off x="4979883" y="25577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15" name="AutoShape 43"/>
          <p:cNvSpPr>
            <a:spLocks noChangeArrowheads="1"/>
          </p:cNvSpPr>
          <p:nvPr/>
        </p:nvSpPr>
        <p:spPr bwMode="auto">
          <a:xfrm>
            <a:off x="4426865" y="352549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16" name="AutoShape 44"/>
          <p:cNvSpPr>
            <a:spLocks noChangeArrowheads="1"/>
          </p:cNvSpPr>
          <p:nvPr/>
        </p:nvSpPr>
        <p:spPr bwMode="auto">
          <a:xfrm>
            <a:off x="4565120" y="3110727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17" name="AutoShape 45"/>
          <p:cNvSpPr>
            <a:spLocks noChangeArrowheads="1"/>
          </p:cNvSpPr>
          <p:nvPr/>
        </p:nvSpPr>
        <p:spPr bwMode="auto">
          <a:xfrm>
            <a:off x="4634247" y="2695963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18" name="AutoShape 46"/>
          <p:cNvSpPr>
            <a:spLocks noChangeArrowheads="1"/>
          </p:cNvSpPr>
          <p:nvPr/>
        </p:nvSpPr>
        <p:spPr bwMode="auto">
          <a:xfrm>
            <a:off x="5394647" y="3110727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19" name="AutoShape 47"/>
          <p:cNvSpPr>
            <a:spLocks noChangeArrowheads="1"/>
          </p:cNvSpPr>
          <p:nvPr/>
        </p:nvSpPr>
        <p:spPr bwMode="auto">
          <a:xfrm>
            <a:off x="4910756" y="3179854"/>
            <a:ext cx="414764" cy="414764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20" name="AutoShape 48"/>
          <p:cNvSpPr>
            <a:spLocks noChangeArrowheads="1"/>
          </p:cNvSpPr>
          <p:nvPr/>
        </p:nvSpPr>
        <p:spPr bwMode="auto">
          <a:xfrm>
            <a:off x="7261083" y="4493272"/>
            <a:ext cx="414764" cy="414764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21" name="AutoShape 49"/>
          <p:cNvSpPr>
            <a:spLocks noChangeArrowheads="1"/>
          </p:cNvSpPr>
          <p:nvPr/>
        </p:nvSpPr>
        <p:spPr bwMode="auto">
          <a:xfrm>
            <a:off x="7330210" y="2626836"/>
            <a:ext cx="414764" cy="414764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22" name="Text Box 50"/>
          <p:cNvSpPr txBox="1">
            <a:spLocks noChangeArrowheads="1"/>
          </p:cNvSpPr>
          <p:nvPr/>
        </p:nvSpPr>
        <p:spPr bwMode="auto">
          <a:xfrm>
            <a:off x="8666671" y="2178517"/>
            <a:ext cx="1260281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33">
                <a:latin typeface="Times New Roman" panose="02020603050405020304" pitchFamily="18" charset="0"/>
              </a:rPr>
              <a:t>Final centers</a:t>
            </a:r>
          </a:p>
        </p:txBody>
      </p:sp>
      <p:sp>
        <p:nvSpPr>
          <p:cNvPr id="182323" name="AutoShape 51"/>
          <p:cNvSpPr>
            <a:spLocks noChangeArrowheads="1"/>
          </p:cNvSpPr>
          <p:nvPr/>
        </p:nvSpPr>
        <p:spPr bwMode="auto">
          <a:xfrm>
            <a:off x="10233555" y="2142945"/>
            <a:ext cx="414764" cy="414764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30" name="Oval 58"/>
          <p:cNvSpPr>
            <a:spLocks noChangeArrowheads="1"/>
          </p:cNvSpPr>
          <p:nvPr/>
        </p:nvSpPr>
        <p:spPr bwMode="auto">
          <a:xfrm>
            <a:off x="6569810" y="1935564"/>
            <a:ext cx="1866436" cy="186643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31" name="Oval 59"/>
          <p:cNvSpPr>
            <a:spLocks noChangeArrowheads="1"/>
          </p:cNvSpPr>
          <p:nvPr/>
        </p:nvSpPr>
        <p:spPr bwMode="auto">
          <a:xfrm>
            <a:off x="6569810" y="3802000"/>
            <a:ext cx="1866436" cy="186643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2332" name="Oval 60"/>
          <p:cNvSpPr>
            <a:spLocks noChangeArrowheads="1"/>
          </p:cNvSpPr>
          <p:nvPr/>
        </p:nvSpPr>
        <p:spPr bwMode="auto">
          <a:xfrm>
            <a:off x="4219483" y="1866436"/>
            <a:ext cx="1797309" cy="394025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17276437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07E33-6BAE-4FEC-9BF1-0787FA74B2F3}" type="slidenum">
              <a:rPr lang="en-US"/>
              <a:pPr/>
              <a:t>12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Deviation detection</a:t>
            </a:r>
          </a:p>
        </p:txBody>
      </p:sp>
      <p:sp>
        <p:nvSpPr>
          <p:cNvPr id="185347" name="Line 3"/>
          <p:cNvSpPr>
            <a:spLocks noChangeShapeType="1"/>
          </p:cNvSpPr>
          <p:nvPr/>
        </p:nvSpPr>
        <p:spPr bwMode="auto">
          <a:xfrm>
            <a:off x="4081229" y="6083199"/>
            <a:ext cx="51845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48" name="Line 4"/>
          <p:cNvSpPr>
            <a:spLocks noChangeShapeType="1"/>
          </p:cNvSpPr>
          <p:nvPr/>
        </p:nvSpPr>
        <p:spPr bwMode="auto">
          <a:xfrm flipV="1">
            <a:off x="4081229" y="2004691"/>
            <a:ext cx="0" cy="407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49" name="AutoShape 5"/>
          <p:cNvSpPr>
            <a:spLocks noChangeArrowheads="1"/>
          </p:cNvSpPr>
          <p:nvPr/>
        </p:nvSpPr>
        <p:spPr bwMode="auto">
          <a:xfrm>
            <a:off x="7537592" y="26268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50" name="AutoShape 6"/>
          <p:cNvSpPr>
            <a:spLocks noChangeArrowheads="1"/>
          </p:cNvSpPr>
          <p:nvPr/>
        </p:nvSpPr>
        <p:spPr bwMode="auto">
          <a:xfrm>
            <a:off x="7883228" y="2765091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51" name="AutoShape 7"/>
          <p:cNvSpPr>
            <a:spLocks noChangeArrowheads="1"/>
          </p:cNvSpPr>
          <p:nvPr/>
        </p:nvSpPr>
        <p:spPr bwMode="auto">
          <a:xfrm>
            <a:off x="7883228" y="2350327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52" name="AutoShape 8"/>
          <p:cNvSpPr>
            <a:spLocks noChangeArrowheads="1"/>
          </p:cNvSpPr>
          <p:nvPr/>
        </p:nvSpPr>
        <p:spPr bwMode="auto">
          <a:xfrm>
            <a:off x="7675846" y="3456363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53" name="AutoShape 9"/>
          <p:cNvSpPr>
            <a:spLocks noChangeArrowheads="1"/>
          </p:cNvSpPr>
          <p:nvPr/>
        </p:nvSpPr>
        <p:spPr bwMode="auto">
          <a:xfrm>
            <a:off x="7330210" y="2903345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54" name="AutoShape 10"/>
          <p:cNvSpPr>
            <a:spLocks noChangeArrowheads="1"/>
          </p:cNvSpPr>
          <p:nvPr/>
        </p:nvSpPr>
        <p:spPr bwMode="auto">
          <a:xfrm>
            <a:off x="7675846" y="2903345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55" name="AutoShape 11"/>
          <p:cNvSpPr>
            <a:spLocks noChangeArrowheads="1"/>
          </p:cNvSpPr>
          <p:nvPr/>
        </p:nvSpPr>
        <p:spPr bwMode="auto">
          <a:xfrm>
            <a:off x="7399337" y="2073818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56" name="AutoShape 12"/>
          <p:cNvSpPr>
            <a:spLocks noChangeArrowheads="1"/>
          </p:cNvSpPr>
          <p:nvPr/>
        </p:nvSpPr>
        <p:spPr bwMode="auto">
          <a:xfrm>
            <a:off x="5118138" y="3732872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57" name="AutoShape 13"/>
          <p:cNvSpPr>
            <a:spLocks noChangeArrowheads="1"/>
          </p:cNvSpPr>
          <p:nvPr/>
        </p:nvSpPr>
        <p:spPr bwMode="auto">
          <a:xfrm>
            <a:off x="4772501" y="40785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58" name="AutoShape 14"/>
          <p:cNvSpPr>
            <a:spLocks noChangeArrowheads="1"/>
          </p:cNvSpPr>
          <p:nvPr/>
        </p:nvSpPr>
        <p:spPr bwMode="auto">
          <a:xfrm>
            <a:off x="5118138" y="33181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59" name="AutoShape 15"/>
          <p:cNvSpPr>
            <a:spLocks noChangeArrowheads="1"/>
          </p:cNvSpPr>
          <p:nvPr/>
        </p:nvSpPr>
        <p:spPr bwMode="auto">
          <a:xfrm>
            <a:off x="4357738" y="2765091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60" name="AutoShape 16"/>
          <p:cNvSpPr>
            <a:spLocks noChangeArrowheads="1"/>
          </p:cNvSpPr>
          <p:nvPr/>
        </p:nvSpPr>
        <p:spPr bwMode="auto">
          <a:xfrm>
            <a:off x="7191955" y="33872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61" name="AutoShape 17"/>
          <p:cNvSpPr>
            <a:spLocks noChangeArrowheads="1"/>
          </p:cNvSpPr>
          <p:nvPr/>
        </p:nvSpPr>
        <p:spPr bwMode="auto">
          <a:xfrm>
            <a:off x="6638937" y="2695963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62" name="AutoShape 18"/>
          <p:cNvSpPr>
            <a:spLocks noChangeArrowheads="1"/>
          </p:cNvSpPr>
          <p:nvPr/>
        </p:nvSpPr>
        <p:spPr bwMode="auto">
          <a:xfrm>
            <a:off x="7675846" y="4424145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63" name="AutoShape 19"/>
          <p:cNvSpPr>
            <a:spLocks noChangeArrowheads="1"/>
          </p:cNvSpPr>
          <p:nvPr/>
        </p:nvSpPr>
        <p:spPr bwMode="auto">
          <a:xfrm>
            <a:off x="6915446" y="40785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64" name="AutoShape 20"/>
          <p:cNvSpPr>
            <a:spLocks noChangeArrowheads="1"/>
          </p:cNvSpPr>
          <p:nvPr/>
        </p:nvSpPr>
        <p:spPr bwMode="auto">
          <a:xfrm>
            <a:off x="6915446" y="4700654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65" name="AutoShape 21"/>
          <p:cNvSpPr>
            <a:spLocks noChangeArrowheads="1"/>
          </p:cNvSpPr>
          <p:nvPr/>
        </p:nvSpPr>
        <p:spPr bwMode="auto">
          <a:xfrm>
            <a:off x="7675846" y="539192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66" name="AutoShape 22"/>
          <p:cNvSpPr>
            <a:spLocks noChangeArrowheads="1"/>
          </p:cNvSpPr>
          <p:nvPr/>
        </p:nvSpPr>
        <p:spPr bwMode="auto">
          <a:xfrm>
            <a:off x="7399337" y="41476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67" name="AutoShape 23"/>
          <p:cNvSpPr>
            <a:spLocks noChangeArrowheads="1"/>
          </p:cNvSpPr>
          <p:nvPr/>
        </p:nvSpPr>
        <p:spPr bwMode="auto">
          <a:xfrm>
            <a:off x="8090610" y="41476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68" name="AutoShape 24"/>
          <p:cNvSpPr>
            <a:spLocks noChangeArrowheads="1"/>
          </p:cNvSpPr>
          <p:nvPr/>
        </p:nvSpPr>
        <p:spPr bwMode="auto">
          <a:xfrm>
            <a:off x="4495992" y="380199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69" name="AutoShape 25"/>
          <p:cNvSpPr>
            <a:spLocks noChangeArrowheads="1"/>
          </p:cNvSpPr>
          <p:nvPr/>
        </p:nvSpPr>
        <p:spPr bwMode="auto">
          <a:xfrm>
            <a:off x="5256392" y="2765091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70" name="AutoShape 26"/>
          <p:cNvSpPr>
            <a:spLocks noChangeArrowheads="1"/>
          </p:cNvSpPr>
          <p:nvPr/>
        </p:nvSpPr>
        <p:spPr bwMode="auto">
          <a:xfrm>
            <a:off x="4910756" y="2903345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71" name="AutoShape 27"/>
          <p:cNvSpPr>
            <a:spLocks noChangeArrowheads="1"/>
          </p:cNvSpPr>
          <p:nvPr/>
        </p:nvSpPr>
        <p:spPr bwMode="auto">
          <a:xfrm>
            <a:off x="5049010" y="2073818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72" name="AutoShape 28"/>
          <p:cNvSpPr>
            <a:spLocks noChangeArrowheads="1"/>
          </p:cNvSpPr>
          <p:nvPr/>
        </p:nvSpPr>
        <p:spPr bwMode="auto">
          <a:xfrm>
            <a:off x="5602028" y="33872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73" name="AutoShape 29"/>
          <p:cNvSpPr>
            <a:spLocks noChangeArrowheads="1"/>
          </p:cNvSpPr>
          <p:nvPr/>
        </p:nvSpPr>
        <p:spPr bwMode="auto">
          <a:xfrm>
            <a:off x="5602028" y="428589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74" name="AutoShape 30"/>
          <p:cNvSpPr>
            <a:spLocks noChangeArrowheads="1"/>
          </p:cNvSpPr>
          <p:nvPr/>
        </p:nvSpPr>
        <p:spPr bwMode="auto">
          <a:xfrm>
            <a:off x="5463774" y="228120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75" name="AutoShape 31"/>
          <p:cNvSpPr>
            <a:spLocks noChangeArrowheads="1"/>
          </p:cNvSpPr>
          <p:nvPr/>
        </p:nvSpPr>
        <p:spPr bwMode="auto">
          <a:xfrm>
            <a:off x="5187265" y="5461054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76" name="AutoShape 32"/>
          <p:cNvSpPr>
            <a:spLocks noChangeArrowheads="1"/>
          </p:cNvSpPr>
          <p:nvPr/>
        </p:nvSpPr>
        <p:spPr bwMode="auto">
          <a:xfrm>
            <a:off x="7468464" y="3179854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77" name="AutoShape 33"/>
          <p:cNvSpPr>
            <a:spLocks noChangeArrowheads="1"/>
          </p:cNvSpPr>
          <p:nvPr/>
        </p:nvSpPr>
        <p:spPr bwMode="auto">
          <a:xfrm>
            <a:off x="7122828" y="25577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78" name="AutoShape 34"/>
          <p:cNvSpPr>
            <a:spLocks noChangeArrowheads="1"/>
          </p:cNvSpPr>
          <p:nvPr/>
        </p:nvSpPr>
        <p:spPr bwMode="auto">
          <a:xfrm>
            <a:off x="7330210" y="4493272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79" name="AutoShape 35"/>
          <p:cNvSpPr>
            <a:spLocks noChangeArrowheads="1"/>
          </p:cNvSpPr>
          <p:nvPr/>
        </p:nvSpPr>
        <p:spPr bwMode="auto">
          <a:xfrm>
            <a:off x="7330210" y="4769781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80" name="AutoShape 36"/>
          <p:cNvSpPr>
            <a:spLocks noChangeArrowheads="1"/>
          </p:cNvSpPr>
          <p:nvPr/>
        </p:nvSpPr>
        <p:spPr bwMode="auto">
          <a:xfrm>
            <a:off x="7330210" y="5115417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81" name="AutoShape 37"/>
          <p:cNvSpPr>
            <a:spLocks noChangeArrowheads="1"/>
          </p:cNvSpPr>
          <p:nvPr/>
        </p:nvSpPr>
        <p:spPr bwMode="auto">
          <a:xfrm>
            <a:off x="7606719" y="4700654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82" name="AutoShape 38"/>
          <p:cNvSpPr>
            <a:spLocks noChangeArrowheads="1"/>
          </p:cNvSpPr>
          <p:nvPr/>
        </p:nvSpPr>
        <p:spPr bwMode="auto">
          <a:xfrm>
            <a:off x="7122828" y="4355018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83" name="AutoShape 39"/>
          <p:cNvSpPr>
            <a:spLocks noChangeArrowheads="1"/>
          </p:cNvSpPr>
          <p:nvPr/>
        </p:nvSpPr>
        <p:spPr bwMode="auto">
          <a:xfrm>
            <a:off x="7675846" y="504629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84" name="AutoShape 40"/>
          <p:cNvSpPr>
            <a:spLocks noChangeArrowheads="1"/>
          </p:cNvSpPr>
          <p:nvPr/>
        </p:nvSpPr>
        <p:spPr bwMode="auto">
          <a:xfrm>
            <a:off x="7053701" y="4977163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85" name="AutoShape 41"/>
          <p:cNvSpPr>
            <a:spLocks noChangeArrowheads="1"/>
          </p:cNvSpPr>
          <p:nvPr/>
        </p:nvSpPr>
        <p:spPr bwMode="auto">
          <a:xfrm>
            <a:off x="4841629" y="352549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86" name="AutoShape 42"/>
          <p:cNvSpPr>
            <a:spLocks noChangeArrowheads="1"/>
          </p:cNvSpPr>
          <p:nvPr/>
        </p:nvSpPr>
        <p:spPr bwMode="auto">
          <a:xfrm>
            <a:off x="4979883" y="25577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87" name="AutoShape 43"/>
          <p:cNvSpPr>
            <a:spLocks noChangeArrowheads="1"/>
          </p:cNvSpPr>
          <p:nvPr/>
        </p:nvSpPr>
        <p:spPr bwMode="auto">
          <a:xfrm>
            <a:off x="4426865" y="352549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88" name="AutoShape 44"/>
          <p:cNvSpPr>
            <a:spLocks noChangeArrowheads="1"/>
          </p:cNvSpPr>
          <p:nvPr/>
        </p:nvSpPr>
        <p:spPr bwMode="auto">
          <a:xfrm>
            <a:off x="4565120" y="3110727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89" name="AutoShape 45"/>
          <p:cNvSpPr>
            <a:spLocks noChangeArrowheads="1"/>
          </p:cNvSpPr>
          <p:nvPr/>
        </p:nvSpPr>
        <p:spPr bwMode="auto">
          <a:xfrm>
            <a:off x="4634247" y="2695963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90" name="AutoShape 46"/>
          <p:cNvSpPr>
            <a:spLocks noChangeArrowheads="1"/>
          </p:cNvSpPr>
          <p:nvPr/>
        </p:nvSpPr>
        <p:spPr bwMode="auto">
          <a:xfrm>
            <a:off x="5394647" y="3110727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91" name="AutoShape 47"/>
          <p:cNvSpPr>
            <a:spLocks noChangeArrowheads="1"/>
          </p:cNvSpPr>
          <p:nvPr/>
        </p:nvSpPr>
        <p:spPr bwMode="auto">
          <a:xfrm>
            <a:off x="4910756" y="3179854"/>
            <a:ext cx="414764" cy="414764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92" name="AutoShape 48"/>
          <p:cNvSpPr>
            <a:spLocks noChangeArrowheads="1"/>
          </p:cNvSpPr>
          <p:nvPr/>
        </p:nvSpPr>
        <p:spPr bwMode="auto">
          <a:xfrm>
            <a:off x="7261083" y="4493272"/>
            <a:ext cx="414764" cy="414764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93" name="AutoShape 49"/>
          <p:cNvSpPr>
            <a:spLocks noChangeArrowheads="1"/>
          </p:cNvSpPr>
          <p:nvPr/>
        </p:nvSpPr>
        <p:spPr bwMode="auto">
          <a:xfrm>
            <a:off x="7330210" y="2626836"/>
            <a:ext cx="414764" cy="414764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94" name="Oval 50"/>
          <p:cNvSpPr>
            <a:spLocks noChangeArrowheads="1"/>
          </p:cNvSpPr>
          <p:nvPr/>
        </p:nvSpPr>
        <p:spPr bwMode="auto">
          <a:xfrm>
            <a:off x="6569810" y="1935564"/>
            <a:ext cx="1866436" cy="186643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95" name="Oval 51"/>
          <p:cNvSpPr>
            <a:spLocks noChangeArrowheads="1"/>
          </p:cNvSpPr>
          <p:nvPr/>
        </p:nvSpPr>
        <p:spPr bwMode="auto">
          <a:xfrm>
            <a:off x="6569810" y="3802000"/>
            <a:ext cx="1866436" cy="186643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96" name="Oval 52"/>
          <p:cNvSpPr>
            <a:spLocks noChangeArrowheads="1"/>
          </p:cNvSpPr>
          <p:nvPr/>
        </p:nvSpPr>
        <p:spPr bwMode="auto">
          <a:xfrm>
            <a:off x="4219483" y="1866437"/>
            <a:ext cx="1797309" cy="304159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85397" name="Text Box 53"/>
          <p:cNvSpPr txBox="1">
            <a:spLocks noChangeArrowheads="1"/>
          </p:cNvSpPr>
          <p:nvPr/>
        </p:nvSpPr>
        <p:spPr bwMode="auto">
          <a:xfrm>
            <a:off x="3124969" y="4943608"/>
            <a:ext cx="72968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33">
                <a:latin typeface="Times New Roman" panose="02020603050405020304" pitchFamily="18" charset="0"/>
              </a:rPr>
              <a:t>outlier</a:t>
            </a:r>
          </a:p>
        </p:txBody>
      </p:sp>
      <p:sp>
        <p:nvSpPr>
          <p:cNvPr id="185398" name="Line 54"/>
          <p:cNvSpPr>
            <a:spLocks noChangeShapeType="1"/>
          </p:cNvSpPr>
          <p:nvPr/>
        </p:nvSpPr>
        <p:spPr bwMode="auto">
          <a:xfrm>
            <a:off x="3942975" y="5184545"/>
            <a:ext cx="1175163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23384026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29439" cy="6766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/>
          <a:srcRect l="2380" t="63316" r="67675" b="4461"/>
          <a:stretch/>
        </p:blipFill>
        <p:spPr>
          <a:xfrm>
            <a:off x="9666514" y="5329416"/>
            <a:ext cx="2525486" cy="1528584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3"/>
          <a:srcRect l="2380" t="63316" r="67675" b="4461"/>
          <a:stretch/>
        </p:blipFill>
        <p:spPr>
          <a:xfrm>
            <a:off x="0" y="5283696"/>
            <a:ext cx="2525486" cy="15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/>
          <a:srcRect l="2380" t="63316" r="67675" b="4461"/>
          <a:stretch/>
        </p:blipFill>
        <p:spPr>
          <a:xfrm>
            <a:off x="9875520" y="5455920"/>
            <a:ext cx="2316480" cy="140208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/>
          <a:srcRect l="2380" t="63316" r="67675" b="4461"/>
          <a:stretch/>
        </p:blipFill>
        <p:spPr>
          <a:xfrm>
            <a:off x="130628" y="5242330"/>
            <a:ext cx="2525486" cy="15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7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1" t="18086" r="66435" b="9065"/>
          <a:stretch/>
        </p:blipFill>
        <p:spPr>
          <a:xfrm>
            <a:off x="2971153" y="-243840"/>
            <a:ext cx="6181555" cy="72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5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903" y="6035040"/>
            <a:ext cx="10369731" cy="645659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 process of grouping a set of objects into classes of similar object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014" t="19486" r="4744" b="11267"/>
          <a:stretch/>
        </p:blipFill>
        <p:spPr>
          <a:xfrm>
            <a:off x="1341120" y="522323"/>
            <a:ext cx="8525691" cy="54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0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folHlink"/>
                </a:solidFill>
                <a:ea typeface="ＭＳ Ｐゴシック" panose="020B0600070205080204" pitchFamily="34" charset="-128"/>
              </a:rPr>
              <a:t>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chemeClr val="folHlink"/>
                </a:solidFill>
                <a:ea typeface="ＭＳ Ｐゴシック" panose="020B0600070205080204" pitchFamily="34" charset="-128"/>
              </a:rPr>
              <a:t>Clustering</a:t>
            </a:r>
            <a:r>
              <a:rPr lang="en-US" altLang="en-US" sz="3600" dirty="0">
                <a:ea typeface="ＭＳ Ｐゴシック" panose="020B0600070205080204" pitchFamily="34" charset="-128"/>
              </a:rPr>
              <a:t>: the process of grouping a set of objects into classes of similar object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Documents within a cluster should be similar.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Documents from 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different clusters </a:t>
            </a:r>
            <a:r>
              <a:rPr lang="en-US" altLang="en-US" sz="3200" dirty="0">
                <a:ea typeface="ＭＳ Ｐゴシック" panose="020B0600070205080204" pitchFamily="34" charset="-128"/>
              </a:rPr>
              <a:t>should be 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dissimilar.</a:t>
            </a:r>
            <a:endParaRPr lang="en-US" altLang="en-US" sz="3600" dirty="0">
              <a:ea typeface="ＭＳ Ｐゴシック" panose="020B0600070205080204" pitchFamily="34" charset="-128"/>
            </a:endParaRPr>
          </a:p>
          <a:p>
            <a:r>
              <a:rPr lang="en-US" sz="3600" dirty="0"/>
              <a:t>Goal: </a:t>
            </a:r>
            <a:r>
              <a:rPr lang="en-US" sz="3600" dirty="0">
                <a:solidFill>
                  <a:srgbClr val="FF0000"/>
                </a:solidFill>
              </a:rPr>
              <a:t>maximize intra-cluster similarity and minimize inter-cluster similarity</a:t>
            </a:r>
          </a:p>
          <a:p>
            <a:r>
              <a:rPr lang="en-US" altLang="en-US" sz="3600" b="1" dirty="0">
                <a:ea typeface="ＭＳ Ｐゴシック" panose="020B0600070205080204" pitchFamily="34" charset="-128"/>
              </a:rPr>
              <a:t>Unsupervised learning = learning from raw data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altLang="en-US" sz="3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147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029" b="13599"/>
          <a:stretch/>
        </p:blipFill>
        <p:spPr>
          <a:xfrm>
            <a:off x="104503" y="87087"/>
            <a:ext cx="12020591" cy="656626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25375" t="40865" r="24000" b="31980"/>
          <a:stretch/>
        </p:blipFill>
        <p:spPr>
          <a:xfrm>
            <a:off x="33453" y="2177734"/>
            <a:ext cx="12125093" cy="45627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11216" t="21543" r="12145" b="63790"/>
          <a:stretch/>
        </p:blipFill>
        <p:spPr>
          <a:xfrm>
            <a:off x="838199" y="1288868"/>
            <a:ext cx="11249297" cy="11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6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25" y="104502"/>
            <a:ext cx="11812695" cy="664464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25909" t="68319" r="47298" b="660"/>
          <a:stretch/>
        </p:blipFill>
        <p:spPr>
          <a:xfrm>
            <a:off x="3100252" y="2643051"/>
            <a:ext cx="6304841" cy="410609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25909" t="68319" r="71984" b="29016"/>
          <a:stretch/>
        </p:blipFill>
        <p:spPr>
          <a:xfrm>
            <a:off x="9710057" y="5106844"/>
            <a:ext cx="2309263" cy="1642299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3"/>
          <a:srcRect l="2380" t="63316" r="67675" b="4461"/>
          <a:stretch/>
        </p:blipFill>
        <p:spPr>
          <a:xfrm>
            <a:off x="269802" y="5329416"/>
            <a:ext cx="2525486" cy="15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044924" cy="677527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/>
          <a:srcRect l="2380" t="63316" r="67675" b="4461"/>
          <a:stretch/>
        </p:blipFill>
        <p:spPr>
          <a:xfrm>
            <a:off x="9666514" y="5329416"/>
            <a:ext cx="2525486" cy="1528584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3"/>
          <a:srcRect l="2380" t="63316" r="67675" b="4461"/>
          <a:stretch/>
        </p:blipFill>
        <p:spPr>
          <a:xfrm>
            <a:off x="0" y="5288051"/>
            <a:ext cx="2525486" cy="15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379FD-134C-44BE-B7CE-F034A1F8D3AE}" type="slidenum">
              <a:rPr lang="en-US"/>
              <a:pPr/>
              <a:t>9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algorithm(k=3)</a:t>
            </a:r>
          </a:p>
        </p:txBody>
      </p:sp>
      <p:sp>
        <p:nvSpPr>
          <p:cNvPr id="178179" name="Line 3"/>
          <p:cNvSpPr>
            <a:spLocks noChangeShapeType="1"/>
          </p:cNvSpPr>
          <p:nvPr/>
        </p:nvSpPr>
        <p:spPr bwMode="auto">
          <a:xfrm>
            <a:off x="4081229" y="6083199"/>
            <a:ext cx="51845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180" name="Line 4"/>
          <p:cNvSpPr>
            <a:spLocks noChangeShapeType="1"/>
          </p:cNvSpPr>
          <p:nvPr/>
        </p:nvSpPr>
        <p:spPr bwMode="auto">
          <a:xfrm flipV="1">
            <a:off x="4081229" y="2004691"/>
            <a:ext cx="0" cy="407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192" name="AutoShape 16"/>
          <p:cNvSpPr>
            <a:spLocks noChangeArrowheads="1"/>
          </p:cNvSpPr>
          <p:nvPr/>
        </p:nvSpPr>
        <p:spPr bwMode="auto">
          <a:xfrm>
            <a:off x="7537592" y="26268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195" name="AutoShape 19"/>
          <p:cNvSpPr>
            <a:spLocks noChangeArrowheads="1"/>
          </p:cNvSpPr>
          <p:nvPr/>
        </p:nvSpPr>
        <p:spPr bwMode="auto">
          <a:xfrm>
            <a:off x="7883228" y="2765091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196" name="AutoShape 20"/>
          <p:cNvSpPr>
            <a:spLocks noChangeArrowheads="1"/>
          </p:cNvSpPr>
          <p:nvPr/>
        </p:nvSpPr>
        <p:spPr bwMode="auto">
          <a:xfrm>
            <a:off x="7883228" y="2350327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197" name="AutoShape 21"/>
          <p:cNvSpPr>
            <a:spLocks noChangeArrowheads="1"/>
          </p:cNvSpPr>
          <p:nvPr/>
        </p:nvSpPr>
        <p:spPr bwMode="auto">
          <a:xfrm>
            <a:off x="7675846" y="3456363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198" name="AutoShape 22"/>
          <p:cNvSpPr>
            <a:spLocks noChangeArrowheads="1"/>
          </p:cNvSpPr>
          <p:nvPr/>
        </p:nvSpPr>
        <p:spPr bwMode="auto">
          <a:xfrm>
            <a:off x="7330210" y="2903345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199" name="AutoShape 23"/>
          <p:cNvSpPr>
            <a:spLocks noChangeArrowheads="1"/>
          </p:cNvSpPr>
          <p:nvPr/>
        </p:nvSpPr>
        <p:spPr bwMode="auto">
          <a:xfrm>
            <a:off x="7675846" y="2903345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00" name="AutoShape 24"/>
          <p:cNvSpPr>
            <a:spLocks noChangeArrowheads="1"/>
          </p:cNvSpPr>
          <p:nvPr/>
        </p:nvSpPr>
        <p:spPr bwMode="auto">
          <a:xfrm>
            <a:off x="7399337" y="2073818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01" name="AutoShape 25"/>
          <p:cNvSpPr>
            <a:spLocks noChangeArrowheads="1"/>
          </p:cNvSpPr>
          <p:nvPr/>
        </p:nvSpPr>
        <p:spPr bwMode="auto">
          <a:xfrm>
            <a:off x="5118138" y="3732872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02" name="AutoShape 26"/>
          <p:cNvSpPr>
            <a:spLocks noChangeArrowheads="1"/>
          </p:cNvSpPr>
          <p:nvPr/>
        </p:nvSpPr>
        <p:spPr bwMode="auto">
          <a:xfrm>
            <a:off x="4772501" y="40785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03" name="AutoShape 27"/>
          <p:cNvSpPr>
            <a:spLocks noChangeArrowheads="1"/>
          </p:cNvSpPr>
          <p:nvPr/>
        </p:nvSpPr>
        <p:spPr bwMode="auto">
          <a:xfrm>
            <a:off x="5118138" y="33181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04" name="AutoShape 28"/>
          <p:cNvSpPr>
            <a:spLocks noChangeArrowheads="1"/>
          </p:cNvSpPr>
          <p:nvPr/>
        </p:nvSpPr>
        <p:spPr bwMode="auto">
          <a:xfrm>
            <a:off x="4357738" y="2765091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05" name="AutoShape 29"/>
          <p:cNvSpPr>
            <a:spLocks noChangeArrowheads="1"/>
          </p:cNvSpPr>
          <p:nvPr/>
        </p:nvSpPr>
        <p:spPr bwMode="auto">
          <a:xfrm>
            <a:off x="7191955" y="33872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06" name="AutoShape 30"/>
          <p:cNvSpPr>
            <a:spLocks noChangeArrowheads="1"/>
          </p:cNvSpPr>
          <p:nvPr/>
        </p:nvSpPr>
        <p:spPr bwMode="auto">
          <a:xfrm>
            <a:off x="6638937" y="2695963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07" name="AutoShape 31"/>
          <p:cNvSpPr>
            <a:spLocks noChangeArrowheads="1"/>
          </p:cNvSpPr>
          <p:nvPr/>
        </p:nvSpPr>
        <p:spPr bwMode="auto">
          <a:xfrm>
            <a:off x="7675846" y="4424145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08" name="AutoShape 32"/>
          <p:cNvSpPr>
            <a:spLocks noChangeArrowheads="1"/>
          </p:cNvSpPr>
          <p:nvPr/>
        </p:nvSpPr>
        <p:spPr bwMode="auto">
          <a:xfrm>
            <a:off x="6915446" y="40785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09" name="AutoShape 33"/>
          <p:cNvSpPr>
            <a:spLocks noChangeArrowheads="1"/>
          </p:cNvSpPr>
          <p:nvPr/>
        </p:nvSpPr>
        <p:spPr bwMode="auto">
          <a:xfrm>
            <a:off x="6915446" y="4700654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10" name="AutoShape 34"/>
          <p:cNvSpPr>
            <a:spLocks noChangeArrowheads="1"/>
          </p:cNvSpPr>
          <p:nvPr/>
        </p:nvSpPr>
        <p:spPr bwMode="auto">
          <a:xfrm>
            <a:off x="7675846" y="539192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11" name="AutoShape 35"/>
          <p:cNvSpPr>
            <a:spLocks noChangeArrowheads="1"/>
          </p:cNvSpPr>
          <p:nvPr/>
        </p:nvSpPr>
        <p:spPr bwMode="auto">
          <a:xfrm>
            <a:off x="7399337" y="41476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12" name="AutoShape 36"/>
          <p:cNvSpPr>
            <a:spLocks noChangeArrowheads="1"/>
          </p:cNvSpPr>
          <p:nvPr/>
        </p:nvSpPr>
        <p:spPr bwMode="auto">
          <a:xfrm>
            <a:off x="8090610" y="41476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13" name="AutoShape 37"/>
          <p:cNvSpPr>
            <a:spLocks noChangeArrowheads="1"/>
          </p:cNvSpPr>
          <p:nvPr/>
        </p:nvSpPr>
        <p:spPr bwMode="auto">
          <a:xfrm>
            <a:off x="4495992" y="380199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14" name="AutoShape 38"/>
          <p:cNvSpPr>
            <a:spLocks noChangeArrowheads="1"/>
          </p:cNvSpPr>
          <p:nvPr/>
        </p:nvSpPr>
        <p:spPr bwMode="auto">
          <a:xfrm>
            <a:off x="5256392" y="2765091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15" name="AutoShape 39"/>
          <p:cNvSpPr>
            <a:spLocks noChangeArrowheads="1"/>
          </p:cNvSpPr>
          <p:nvPr/>
        </p:nvSpPr>
        <p:spPr bwMode="auto">
          <a:xfrm>
            <a:off x="4910756" y="2903345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16" name="AutoShape 40"/>
          <p:cNvSpPr>
            <a:spLocks noChangeArrowheads="1"/>
          </p:cNvSpPr>
          <p:nvPr/>
        </p:nvSpPr>
        <p:spPr bwMode="auto">
          <a:xfrm>
            <a:off x="5049010" y="2073818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17" name="AutoShape 41"/>
          <p:cNvSpPr>
            <a:spLocks noChangeArrowheads="1"/>
          </p:cNvSpPr>
          <p:nvPr/>
        </p:nvSpPr>
        <p:spPr bwMode="auto">
          <a:xfrm>
            <a:off x="5602028" y="3387236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18" name="AutoShape 42"/>
          <p:cNvSpPr>
            <a:spLocks noChangeArrowheads="1"/>
          </p:cNvSpPr>
          <p:nvPr/>
        </p:nvSpPr>
        <p:spPr bwMode="auto">
          <a:xfrm>
            <a:off x="5602028" y="428589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19" name="AutoShape 43"/>
          <p:cNvSpPr>
            <a:spLocks noChangeArrowheads="1"/>
          </p:cNvSpPr>
          <p:nvPr/>
        </p:nvSpPr>
        <p:spPr bwMode="auto">
          <a:xfrm>
            <a:off x="5463774" y="228120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27" name="AutoShape 51"/>
          <p:cNvSpPr>
            <a:spLocks noChangeArrowheads="1"/>
          </p:cNvSpPr>
          <p:nvPr/>
        </p:nvSpPr>
        <p:spPr bwMode="auto">
          <a:xfrm>
            <a:off x="5187265" y="5461054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28" name="AutoShape 52"/>
          <p:cNvSpPr>
            <a:spLocks noChangeArrowheads="1"/>
          </p:cNvSpPr>
          <p:nvPr/>
        </p:nvSpPr>
        <p:spPr bwMode="auto">
          <a:xfrm>
            <a:off x="7468464" y="3179854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29" name="AutoShape 53"/>
          <p:cNvSpPr>
            <a:spLocks noChangeArrowheads="1"/>
          </p:cNvSpPr>
          <p:nvPr/>
        </p:nvSpPr>
        <p:spPr bwMode="auto">
          <a:xfrm>
            <a:off x="7122828" y="25577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30" name="AutoShape 54"/>
          <p:cNvSpPr>
            <a:spLocks noChangeArrowheads="1"/>
          </p:cNvSpPr>
          <p:nvPr/>
        </p:nvSpPr>
        <p:spPr bwMode="auto">
          <a:xfrm>
            <a:off x="7330210" y="4493272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31" name="AutoShape 55"/>
          <p:cNvSpPr>
            <a:spLocks noChangeArrowheads="1"/>
          </p:cNvSpPr>
          <p:nvPr/>
        </p:nvSpPr>
        <p:spPr bwMode="auto">
          <a:xfrm>
            <a:off x="7330210" y="4769781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32" name="AutoShape 56"/>
          <p:cNvSpPr>
            <a:spLocks noChangeArrowheads="1"/>
          </p:cNvSpPr>
          <p:nvPr/>
        </p:nvSpPr>
        <p:spPr bwMode="auto">
          <a:xfrm>
            <a:off x="7330210" y="5115417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33" name="AutoShape 57"/>
          <p:cNvSpPr>
            <a:spLocks noChangeArrowheads="1"/>
          </p:cNvSpPr>
          <p:nvPr/>
        </p:nvSpPr>
        <p:spPr bwMode="auto">
          <a:xfrm>
            <a:off x="7606719" y="4700654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34" name="AutoShape 58"/>
          <p:cNvSpPr>
            <a:spLocks noChangeArrowheads="1"/>
          </p:cNvSpPr>
          <p:nvPr/>
        </p:nvSpPr>
        <p:spPr bwMode="auto">
          <a:xfrm>
            <a:off x="7122828" y="4355018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35" name="AutoShape 59"/>
          <p:cNvSpPr>
            <a:spLocks noChangeArrowheads="1"/>
          </p:cNvSpPr>
          <p:nvPr/>
        </p:nvSpPr>
        <p:spPr bwMode="auto">
          <a:xfrm>
            <a:off x="7675846" y="504629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36" name="AutoShape 60"/>
          <p:cNvSpPr>
            <a:spLocks noChangeArrowheads="1"/>
          </p:cNvSpPr>
          <p:nvPr/>
        </p:nvSpPr>
        <p:spPr bwMode="auto">
          <a:xfrm>
            <a:off x="7053701" y="4977163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37" name="AutoShape 61"/>
          <p:cNvSpPr>
            <a:spLocks noChangeArrowheads="1"/>
          </p:cNvSpPr>
          <p:nvPr/>
        </p:nvSpPr>
        <p:spPr bwMode="auto">
          <a:xfrm>
            <a:off x="4841629" y="352549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38" name="AutoShape 62"/>
          <p:cNvSpPr>
            <a:spLocks noChangeArrowheads="1"/>
          </p:cNvSpPr>
          <p:nvPr/>
        </p:nvSpPr>
        <p:spPr bwMode="auto">
          <a:xfrm>
            <a:off x="4979883" y="2557709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39" name="AutoShape 63"/>
          <p:cNvSpPr>
            <a:spLocks noChangeArrowheads="1"/>
          </p:cNvSpPr>
          <p:nvPr/>
        </p:nvSpPr>
        <p:spPr bwMode="auto">
          <a:xfrm>
            <a:off x="4426865" y="3525490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40" name="AutoShape 64"/>
          <p:cNvSpPr>
            <a:spLocks noChangeArrowheads="1"/>
          </p:cNvSpPr>
          <p:nvPr/>
        </p:nvSpPr>
        <p:spPr bwMode="auto">
          <a:xfrm>
            <a:off x="4565120" y="3110727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41" name="AutoShape 65"/>
          <p:cNvSpPr>
            <a:spLocks noChangeArrowheads="1"/>
          </p:cNvSpPr>
          <p:nvPr/>
        </p:nvSpPr>
        <p:spPr bwMode="auto">
          <a:xfrm>
            <a:off x="4634247" y="2695963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42" name="AutoShape 66"/>
          <p:cNvSpPr>
            <a:spLocks noChangeArrowheads="1"/>
          </p:cNvSpPr>
          <p:nvPr/>
        </p:nvSpPr>
        <p:spPr bwMode="auto">
          <a:xfrm>
            <a:off x="5394647" y="3110727"/>
            <a:ext cx="207382" cy="20738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44" name="AutoShape 68"/>
          <p:cNvSpPr>
            <a:spLocks noChangeArrowheads="1"/>
          </p:cNvSpPr>
          <p:nvPr/>
        </p:nvSpPr>
        <p:spPr bwMode="auto">
          <a:xfrm>
            <a:off x="6500683" y="4908036"/>
            <a:ext cx="414764" cy="414764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45" name="AutoShape 69"/>
          <p:cNvSpPr>
            <a:spLocks noChangeArrowheads="1"/>
          </p:cNvSpPr>
          <p:nvPr/>
        </p:nvSpPr>
        <p:spPr bwMode="auto">
          <a:xfrm>
            <a:off x="5809410" y="2557709"/>
            <a:ext cx="414764" cy="414764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46" name="Text Box 70"/>
          <p:cNvSpPr txBox="1">
            <a:spLocks noChangeArrowheads="1"/>
          </p:cNvSpPr>
          <p:nvPr/>
        </p:nvSpPr>
        <p:spPr bwMode="auto">
          <a:xfrm>
            <a:off x="8712755" y="2178517"/>
            <a:ext cx="118974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33">
                <a:latin typeface="Times New Roman" panose="02020603050405020304" pitchFamily="18" charset="0"/>
              </a:rPr>
              <a:t>Initial seeds</a:t>
            </a:r>
          </a:p>
        </p:txBody>
      </p:sp>
      <p:sp>
        <p:nvSpPr>
          <p:cNvPr id="178251" name="AutoShape 75"/>
          <p:cNvSpPr>
            <a:spLocks noChangeArrowheads="1"/>
          </p:cNvSpPr>
          <p:nvPr/>
        </p:nvSpPr>
        <p:spPr bwMode="auto">
          <a:xfrm>
            <a:off x="10233555" y="2142945"/>
            <a:ext cx="414764" cy="414764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61" name="Line 85"/>
          <p:cNvSpPr>
            <a:spLocks noChangeShapeType="1"/>
          </p:cNvSpPr>
          <p:nvPr/>
        </p:nvSpPr>
        <p:spPr bwMode="auto">
          <a:xfrm>
            <a:off x="6016792" y="2765091"/>
            <a:ext cx="691273" cy="2350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73" name="Line 97"/>
          <p:cNvSpPr>
            <a:spLocks noChangeShapeType="1"/>
          </p:cNvSpPr>
          <p:nvPr/>
        </p:nvSpPr>
        <p:spPr bwMode="auto">
          <a:xfrm flipV="1">
            <a:off x="6224174" y="3110727"/>
            <a:ext cx="3248981" cy="89865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75" name="AutoShape 99"/>
          <p:cNvSpPr>
            <a:spLocks noChangeArrowheads="1"/>
          </p:cNvSpPr>
          <p:nvPr/>
        </p:nvSpPr>
        <p:spPr bwMode="auto">
          <a:xfrm>
            <a:off x="4910756" y="4078508"/>
            <a:ext cx="414764" cy="414764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76" name="Line 100"/>
          <p:cNvSpPr>
            <a:spLocks noChangeShapeType="1"/>
          </p:cNvSpPr>
          <p:nvPr/>
        </p:nvSpPr>
        <p:spPr bwMode="auto">
          <a:xfrm>
            <a:off x="5118138" y="4355018"/>
            <a:ext cx="1589927" cy="7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77" name="Line 101"/>
          <p:cNvSpPr>
            <a:spLocks noChangeShapeType="1"/>
          </p:cNvSpPr>
          <p:nvPr/>
        </p:nvSpPr>
        <p:spPr bwMode="auto">
          <a:xfrm flipV="1">
            <a:off x="5118138" y="2765091"/>
            <a:ext cx="898654" cy="158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80" name="Line 104"/>
          <p:cNvSpPr>
            <a:spLocks noChangeShapeType="1"/>
          </p:cNvSpPr>
          <p:nvPr/>
        </p:nvSpPr>
        <p:spPr bwMode="auto">
          <a:xfrm flipH="1" flipV="1">
            <a:off x="4081229" y="2765091"/>
            <a:ext cx="2142945" cy="124429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8281" name="Line 105"/>
          <p:cNvSpPr>
            <a:spLocks noChangeShapeType="1"/>
          </p:cNvSpPr>
          <p:nvPr/>
        </p:nvSpPr>
        <p:spPr bwMode="auto">
          <a:xfrm flipH="1">
            <a:off x="5256392" y="4009382"/>
            <a:ext cx="967782" cy="221207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146602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91</Words>
  <Application>Microsoft Office PowerPoint</Application>
  <PresentationFormat>Widescreen</PresentationFormat>
  <Paragraphs>21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the process of grouping a set of objects into classes of similar object</vt:lpstr>
      <vt:lpstr>Clustering</vt:lpstr>
      <vt:lpstr>PowerPoint Presentation</vt:lpstr>
      <vt:lpstr>PowerPoint Presentation</vt:lpstr>
      <vt:lpstr>PowerPoint Presentation</vt:lpstr>
      <vt:lpstr>K-means algorithm(k=3)</vt:lpstr>
      <vt:lpstr>K-means algorithm</vt:lpstr>
      <vt:lpstr>K-means algorithm</vt:lpstr>
      <vt:lpstr>Deviation detection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santhosh4kp@gmail.com</dc:creator>
  <cp:lastModifiedBy>Shailesh Sivan</cp:lastModifiedBy>
  <cp:revision>23</cp:revision>
  <dcterms:created xsi:type="dcterms:W3CDTF">2019-12-13T18:24:48Z</dcterms:created>
  <dcterms:modified xsi:type="dcterms:W3CDTF">2021-11-12T15:43:13Z</dcterms:modified>
</cp:coreProperties>
</file>