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13" r:id="rId3"/>
    <p:sldId id="314" r:id="rId4"/>
    <p:sldId id="315" r:id="rId5"/>
    <p:sldId id="31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7" r:id="rId14"/>
    <p:sldId id="265" r:id="rId15"/>
    <p:sldId id="264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2" r:id="rId26"/>
    <p:sldId id="278" r:id="rId27"/>
    <p:sldId id="279" r:id="rId28"/>
    <p:sldId id="304" r:id="rId29"/>
    <p:sldId id="305" r:id="rId30"/>
    <p:sldId id="306" r:id="rId31"/>
    <p:sldId id="307" r:id="rId32"/>
    <p:sldId id="308" r:id="rId33"/>
    <p:sldId id="311" r:id="rId34"/>
    <p:sldId id="312" r:id="rId35"/>
    <p:sldId id="309" r:id="rId36"/>
    <p:sldId id="266" r:id="rId37"/>
    <p:sldId id="31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3969" autoAdjust="0"/>
  </p:normalViewPr>
  <p:slideViewPr>
    <p:cSldViewPr snapToGrid="0">
      <p:cViewPr varScale="1">
        <p:scale>
          <a:sx n="61" d="100"/>
          <a:sy n="61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4241F-DFA7-4888-AE19-83A393F5E99E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DE80-EE90-4C97-8286-86AB6394A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4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6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zero-centered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layers of processing would be receiving data that is not zero-centered.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data coming into a neuron is always positive then the gradient on the weights will be either all be positive, or all negative (depending on the gradient of the whole expression).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 introduce undesirable zig-zagging dynamics in the gradient weight updates.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once these gradients are added up across a data  batch the final weight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 can have variable signs, somewhat mitigating this issue.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ReLU</a:t>
            </a:r>
            <a:r>
              <a:rPr lang="en-US" sz="1200" dirty="0"/>
              <a:t> units can “die”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large gradient flowing through a </a:t>
            </a:r>
            <a:r>
              <a:rPr lang="en-US" sz="1200" dirty="0" err="1"/>
              <a:t>ReLU</a:t>
            </a:r>
            <a:r>
              <a:rPr lang="en-US" sz="1200" dirty="0"/>
              <a:t> could cause weights to update in such a way that the neuron will never activate on any </a:t>
            </a:r>
            <a:r>
              <a:rPr lang="en-US" sz="1200" dirty="0" err="1"/>
              <a:t>datapoint</a:t>
            </a:r>
            <a:r>
              <a:rPr lang="en-US" sz="1200" dirty="0"/>
              <a:t> again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gradient flowing through the unit will forever be zero from that point 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With a proper setting of the learning rate this is less frequently an issue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ReLU</a:t>
            </a:r>
            <a:r>
              <a:rPr lang="en-US" sz="1200" dirty="0"/>
              <a:t> units can “die”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large gradient flowing through a </a:t>
            </a:r>
            <a:r>
              <a:rPr lang="en-US" sz="1200" dirty="0" err="1"/>
              <a:t>ReLU</a:t>
            </a:r>
            <a:r>
              <a:rPr lang="en-US" sz="1200" dirty="0"/>
              <a:t> could cause weights to update in such a way that the neuron will never activate on any </a:t>
            </a:r>
            <a:r>
              <a:rPr lang="en-US" sz="1200" dirty="0" err="1"/>
              <a:t>datapoint</a:t>
            </a:r>
            <a:r>
              <a:rPr lang="en-US" sz="1200" dirty="0"/>
              <a:t> again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gradient flowing through the unit will forever be zero from that point 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With a proper setting of the learning rate this is less frequently an issue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0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3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8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Σύμβολο κράτησης θέσης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039F7-9394-A245-B939-DF533F2CB6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8947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2564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556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3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1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99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4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FA645D-6F0F-4A87-99BF-06DFC9DB41A6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038009CC-7258-4035-8CF8-492BF2DB8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9.png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9" Type="http://schemas.openxmlformats.org/officeDocument/2006/relationships/tags" Target="../tags/tag56.xml"/><Relationship Id="rId21" Type="http://schemas.openxmlformats.org/officeDocument/2006/relationships/tags" Target="../tags/tag38.xml"/><Relationship Id="rId34" Type="http://schemas.openxmlformats.org/officeDocument/2006/relationships/tags" Target="../tags/tag51.xml"/><Relationship Id="rId42" Type="http://schemas.openxmlformats.org/officeDocument/2006/relationships/tags" Target="../tags/tag59.xml"/><Relationship Id="rId47" Type="http://schemas.openxmlformats.org/officeDocument/2006/relationships/tags" Target="../tags/tag64.xml"/><Relationship Id="rId50" Type="http://schemas.openxmlformats.org/officeDocument/2006/relationships/tags" Target="../tags/tag67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9" Type="http://schemas.openxmlformats.org/officeDocument/2006/relationships/tags" Target="../tags/tag46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37" Type="http://schemas.openxmlformats.org/officeDocument/2006/relationships/tags" Target="../tags/tag54.xml"/><Relationship Id="rId40" Type="http://schemas.openxmlformats.org/officeDocument/2006/relationships/tags" Target="../tags/tag57.xml"/><Relationship Id="rId45" Type="http://schemas.openxmlformats.org/officeDocument/2006/relationships/tags" Target="../tags/tag62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36" Type="http://schemas.openxmlformats.org/officeDocument/2006/relationships/tags" Target="../tags/tag53.xml"/><Relationship Id="rId49" Type="http://schemas.openxmlformats.org/officeDocument/2006/relationships/tags" Target="../tags/tag66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4" Type="http://schemas.openxmlformats.org/officeDocument/2006/relationships/tags" Target="../tags/tag61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35" Type="http://schemas.openxmlformats.org/officeDocument/2006/relationships/tags" Target="../tags/tag52.xml"/><Relationship Id="rId43" Type="http://schemas.openxmlformats.org/officeDocument/2006/relationships/tags" Target="../tags/tag60.xml"/><Relationship Id="rId48" Type="http://schemas.openxmlformats.org/officeDocument/2006/relationships/tags" Target="../tags/tag65.xml"/><Relationship Id="rId8" Type="http://schemas.openxmlformats.org/officeDocument/2006/relationships/tags" Target="../tags/tag25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38" Type="http://schemas.openxmlformats.org/officeDocument/2006/relationships/tags" Target="../tags/tag55.xml"/><Relationship Id="rId46" Type="http://schemas.openxmlformats.org/officeDocument/2006/relationships/tags" Target="../tags/tag63.xml"/><Relationship Id="rId20" Type="http://schemas.openxmlformats.org/officeDocument/2006/relationships/tags" Target="../tags/tag37.xml"/><Relationship Id="rId41" Type="http://schemas.openxmlformats.org/officeDocument/2006/relationships/tags" Target="../tags/tag58.xml"/><Relationship Id="rId1" Type="http://schemas.openxmlformats.org/officeDocument/2006/relationships/tags" Target="../tags/tag18.xml"/><Relationship Id="rId6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42" Type="http://schemas.openxmlformats.org/officeDocument/2006/relationships/tags" Target="../tags/tag109.xml"/><Relationship Id="rId47" Type="http://schemas.openxmlformats.org/officeDocument/2006/relationships/tags" Target="../tags/tag114.xml"/><Relationship Id="rId50" Type="http://schemas.openxmlformats.org/officeDocument/2006/relationships/tags" Target="../tags/tag117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9" Type="http://schemas.openxmlformats.org/officeDocument/2006/relationships/tags" Target="../tags/tag96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49" Type="http://schemas.openxmlformats.org/officeDocument/2006/relationships/tags" Target="../tags/tag116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4" Type="http://schemas.openxmlformats.org/officeDocument/2006/relationships/tags" Target="../tags/tag111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8" Type="http://schemas.openxmlformats.org/officeDocument/2006/relationships/tags" Target="../tags/tag75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46" Type="http://schemas.openxmlformats.org/officeDocument/2006/relationships/tags" Target="../tags/tag113.xml"/><Relationship Id="rId20" Type="http://schemas.openxmlformats.org/officeDocument/2006/relationships/tags" Target="../tags/tag87.xml"/><Relationship Id="rId41" Type="http://schemas.openxmlformats.org/officeDocument/2006/relationships/tags" Target="../tags/tag108.xml"/><Relationship Id="rId1" Type="http://schemas.openxmlformats.org/officeDocument/2006/relationships/tags" Target="../tags/tag68.xml"/><Relationship Id="rId6" Type="http://schemas.openxmlformats.org/officeDocument/2006/relationships/tags" Target="../tags/tag7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454C-823D-4CBD-804D-BAF091A14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182112"/>
            <a:ext cx="10058400" cy="11430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Artificial Neural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Networks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48E7B-49F9-45D6-BB06-1E3092FCC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9065925" cy="1143000"/>
          </a:xfrm>
        </p:spPr>
        <p:txBody>
          <a:bodyPr/>
          <a:lstStyle/>
          <a:p>
            <a:pPr algn="r"/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Dr.Shailesh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S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62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Learning AND gate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5CDA7CC7-036C-4300-A0FE-7ECD76AC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938338"/>
            <a:ext cx="2462212" cy="367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diagram of a circle with arrows and a circle with letters and numbers&#10;&#10;Description automatically generated">
            <a:extLst>
              <a:ext uri="{FF2B5EF4-FFF2-40B4-BE49-F238E27FC236}">
                <a16:creationId xmlns:a16="http://schemas.microsoft.com/office/drawing/2014/main" id="{439BE2DF-E10D-E671-4E93-87EF81A8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90" y="2945936"/>
            <a:ext cx="4406805" cy="23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2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BA11D5-85F5-C04C-940B-7D1F1231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D4C9-51AE-4FA4-986D-CF65B06A25A9}" type="datetime3">
              <a:rPr lang="en-US" smtClean="0"/>
              <a:t>3 October 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DDD4431-0A96-C20C-DA7A-8D6D1BA7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4A9B5F-65CD-F210-95FE-6740E9B7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11</a:t>
            </a:fld>
            <a:endParaRPr lang="tr-T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9928"/>
            <a:ext cx="10058400" cy="1450757"/>
          </a:xfrm>
        </p:spPr>
        <p:txBody>
          <a:bodyPr/>
          <a:lstStyle/>
          <a:p>
            <a:r>
              <a:rPr lang="en-US" dirty="0"/>
              <a:t>Learning AND gate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5FB9C-C4F6-490F-80C6-736C7754BA83}"/>
              </a:ext>
            </a:extLst>
          </p:cNvPr>
          <p:cNvSpPr txBox="1"/>
          <p:nvPr/>
        </p:nvSpPr>
        <p:spPr>
          <a:xfrm>
            <a:off x="1439556" y="1879163"/>
            <a:ext cx="247503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z</a:t>
            </a:r>
            <a:r>
              <a:rPr lang="en-US"/>
              <a:t> = w</a:t>
            </a:r>
            <a:r>
              <a:rPr lang="en-US" baseline="-25000"/>
              <a:t>1</a:t>
            </a:r>
            <a:r>
              <a:rPr lang="en-US"/>
              <a:t>.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w</a:t>
            </a:r>
            <a:r>
              <a:rPr lang="en-US" baseline="-25000" dirty="0"/>
              <a:t>2</a:t>
            </a:r>
            <a:r>
              <a:rPr lang="en-US" dirty="0"/>
              <a:t>.x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en-US" dirty="0"/>
          </a:p>
          <a:p>
            <a:endParaRPr lang="en-IN" dirty="0"/>
          </a:p>
          <a:p>
            <a:r>
              <a:rPr lang="en-IN"/>
              <a:t>w</a:t>
            </a:r>
            <a:r>
              <a:rPr lang="en-IN" baseline="-25000"/>
              <a:t>1</a:t>
            </a:r>
            <a:r>
              <a:rPr lang="en-IN"/>
              <a:t>=1</a:t>
            </a:r>
            <a:r>
              <a:rPr lang="en-IN" dirty="0"/>
              <a:t>,  w</a:t>
            </a:r>
            <a:r>
              <a:rPr lang="en-IN" baseline="-25000" dirty="0"/>
              <a:t>2</a:t>
            </a:r>
            <a:r>
              <a:rPr lang="en-IN" dirty="0"/>
              <a:t>=1, 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2.5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A761C-E7C3-4391-A249-45C80F60E62D}"/>
              </a:ext>
            </a:extLst>
          </p:cNvPr>
          <p:cNvSpPr txBox="1"/>
          <p:nvPr/>
        </p:nvSpPr>
        <p:spPr>
          <a:xfrm>
            <a:off x="1663776" y="5760796"/>
            <a:ext cx="17681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2.5</a:t>
            </a:r>
            <a:r>
              <a:rPr lang="en-US" dirty="0"/>
              <a:t> = 0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237E5-E38A-4609-879D-269FEADA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407" y="3429000"/>
            <a:ext cx="2641379" cy="2647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79301E-BA1F-4C53-B130-C02E29F8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570" y="1812488"/>
            <a:ext cx="2641379" cy="2823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6F29D-BB4B-4335-8734-60C186682859}"/>
              </a:ext>
            </a:extLst>
          </p:cNvPr>
          <p:cNvSpPr txBox="1"/>
          <p:nvPr/>
        </p:nvSpPr>
        <p:spPr>
          <a:xfrm>
            <a:off x="1545353" y="2918638"/>
            <a:ext cx="17681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x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2.5</a:t>
            </a:r>
            <a:r>
              <a:rPr lang="en-US" dirty="0"/>
              <a:t> = 0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7C124D-5EC2-4428-8D1B-3F7C3C8ADB9D}"/>
              </a:ext>
            </a:extLst>
          </p:cNvPr>
          <p:cNvCxnSpPr>
            <a:cxnSpLocks/>
          </p:cNvCxnSpPr>
          <p:nvPr/>
        </p:nvCxnSpPr>
        <p:spPr>
          <a:xfrm flipV="1">
            <a:off x="4007768" y="2043912"/>
            <a:ext cx="2118712" cy="839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052603-DACB-40E2-9574-2721F6A8AD7D}"/>
              </a:ext>
            </a:extLst>
          </p:cNvPr>
          <p:cNvCxnSpPr>
            <a:cxnSpLocks/>
          </p:cNvCxnSpPr>
          <p:nvPr/>
        </p:nvCxnSpPr>
        <p:spPr>
          <a:xfrm flipV="1">
            <a:off x="4332859" y="5828145"/>
            <a:ext cx="7203359" cy="126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042F462-2778-9052-2FC1-D5030CECE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98378"/>
              </p:ext>
            </p:extLst>
          </p:nvPr>
        </p:nvGraphicFramePr>
        <p:xfrm>
          <a:off x="534214" y="3538453"/>
          <a:ext cx="5057787" cy="21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96">
                  <a:extLst>
                    <a:ext uri="{9D8B030D-6E8A-4147-A177-3AD203B41FA5}">
                      <a16:colId xmlns:a16="http://schemas.microsoft.com/office/drawing/2014/main" val="1186248982"/>
                    </a:ext>
                  </a:extLst>
                </a:gridCol>
                <a:gridCol w="494010">
                  <a:extLst>
                    <a:ext uri="{9D8B030D-6E8A-4147-A177-3AD203B41FA5}">
                      <a16:colId xmlns:a16="http://schemas.microsoft.com/office/drawing/2014/main" val="3914377344"/>
                    </a:ext>
                  </a:extLst>
                </a:gridCol>
                <a:gridCol w="592744">
                  <a:extLst>
                    <a:ext uri="{9D8B030D-6E8A-4147-A177-3AD203B41FA5}">
                      <a16:colId xmlns:a16="http://schemas.microsoft.com/office/drawing/2014/main" val="2320193948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238092892"/>
                    </a:ext>
                  </a:extLst>
                </a:gridCol>
                <a:gridCol w="2383762">
                  <a:extLst>
                    <a:ext uri="{9D8B030D-6E8A-4147-A177-3AD203B41FA5}">
                      <a16:colId xmlns:a16="http://schemas.microsoft.com/office/drawing/2014/main" val="1153548494"/>
                    </a:ext>
                  </a:extLst>
                </a:gridCol>
              </a:tblGrid>
              <a:tr h="323708">
                <a:tc>
                  <a:txBody>
                    <a:bodyPr/>
                    <a:lstStyle/>
                    <a:p>
                      <a:r>
                        <a:rPr lang="en-US" sz="1400"/>
                        <a:t>w</a:t>
                      </a:r>
                      <a:r>
                        <a:rPr lang="en-IN" sz="1400" baseline="-25000"/>
                        <a:t>1</a:t>
                      </a:r>
                      <a:endParaRPr lang="en-US" sz="1200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</a:t>
                      </a:r>
                      <a:r>
                        <a:rPr lang="en-US" sz="1400" baseline="-25000" dirty="0"/>
                        <a:t>2</a:t>
                      </a:r>
                      <a:endParaRPr lang="en-IN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l-GR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</a:t>
                      </a:r>
                      <a:endParaRPr lang="en-US" sz="140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(x</a:t>
                      </a:r>
                      <a:r>
                        <a:rPr lang="en-US" sz="1400" baseline="-25000" dirty="0"/>
                        <a:t>1</a:t>
                      </a:r>
                      <a:r>
                        <a:rPr lang="en-US" sz="1400" dirty="0"/>
                        <a:t>,x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z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5482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-2.5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  <a:r>
                        <a:rPr lang="en-US" sz="1400"/>
                        <a:t>0,1) 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1x0 + 1x1 - 2.5 = </a:t>
                      </a: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-1.5</a:t>
                      </a:r>
                      <a:endParaRPr lang="en-IN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6231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  <a:r>
                        <a:rPr lang="en-US" sz="1400"/>
                        <a:t>1,1) +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1x1 + 1x1 - 2.5 = </a:t>
                      </a:r>
                      <a:r>
                        <a:rPr lang="en-US" sz="140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0.5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51088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  <a:r>
                        <a:rPr lang="en-US" sz="1400"/>
                        <a:t>0,0) 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2x0 + 2x1 - 2.5 = </a:t>
                      </a:r>
                      <a:r>
                        <a:rPr lang="en-US" sz="14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-2.5</a:t>
                      </a:r>
                      <a:endParaRPr lang="en-IN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861427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/>
                        <a:t>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</a:t>
                      </a:r>
                      <a:r>
                        <a:rPr lang="en-US" sz="1400"/>
                        <a:t>1,0) -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2x1 + 2x0 - 2.5 = </a:t>
                      </a: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0.5</a:t>
                      </a:r>
                      <a:endParaRPr lang="en-IN" sz="14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31045"/>
                  </a:ext>
                </a:extLst>
              </a:tr>
              <a:tr h="32370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426585"/>
                  </a:ext>
                </a:extLst>
              </a:tr>
            </a:tbl>
          </a:graphicData>
        </a:graphic>
      </p:graphicFrame>
      <p:pic>
        <p:nvPicPr>
          <p:cNvPr id="17" name="Picture 4" descr="Related image">
            <a:extLst>
              <a:ext uri="{FF2B5EF4-FFF2-40B4-BE49-F238E27FC236}">
                <a16:creationId xmlns:a16="http://schemas.microsoft.com/office/drawing/2014/main" id="{034CC0EE-A905-4F6A-87DD-E24227A1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8395" y="584344"/>
            <a:ext cx="1555915" cy="23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99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9928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Learning AND gate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208A0-7215-420D-BEAF-6AE7DF7E2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61" y="2005822"/>
            <a:ext cx="47720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7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Implementing AND gate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7D3C4-A591-45FA-AE55-80103C77775F}"/>
              </a:ext>
            </a:extLst>
          </p:cNvPr>
          <p:cNvSpPr/>
          <p:nvPr/>
        </p:nvSpPr>
        <p:spPr>
          <a:xfrm>
            <a:off x="8882365" y="3429000"/>
            <a:ext cx="31286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  <a:latin typeface="Lucida Console" panose="020B0609040504020204" pitchFamily="49" charset="0"/>
              </a:rPr>
              <a:t>Tools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Lucida Console" panose="020B0609040504020204" pitchFamily="49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Lucida Console" panose="020B0609040504020204" pitchFamily="49" charset="0"/>
              </a:rPr>
              <a:t>Sklearn</a:t>
            </a:r>
            <a:endParaRPr lang="en-US" dirty="0">
              <a:solidFill>
                <a:schemeClr val="accent2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Try It For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Lucida Console" panose="020B0609040504020204" pitchFamily="49" charset="0"/>
              </a:rPr>
              <a:t>OR, NAND, NOR, XOR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CD35B-79EE-4751-BEC0-CCECCA73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18423"/>
            <a:ext cx="4419600" cy="4411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6AFE6-9B8B-4123-B66B-7D15EBBB0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2" y="2452687"/>
            <a:ext cx="30575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5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9928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More Gates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6417344E-9BA6-4130-B6F8-5317C6403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2114550"/>
            <a:ext cx="70675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DDD6CE-730F-4901-94F9-45A7129DECC1}"/>
              </a:ext>
            </a:extLst>
          </p:cNvPr>
          <p:cNvCxnSpPr>
            <a:cxnSpLocks/>
          </p:cNvCxnSpPr>
          <p:nvPr/>
        </p:nvCxnSpPr>
        <p:spPr>
          <a:xfrm>
            <a:off x="2700338" y="2662832"/>
            <a:ext cx="1976437" cy="1747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6C805-A6F1-457C-A42E-0DE7807E8AFD}"/>
              </a:ext>
            </a:extLst>
          </p:cNvPr>
          <p:cNvCxnSpPr>
            <a:cxnSpLocks/>
          </p:cNvCxnSpPr>
          <p:nvPr/>
        </p:nvCxnSpPr>
        <p:spPr>
          <a:xfrm>
            <a:off x="4486275" y="2944178"/>
            <a:ext cx="1885950" cy="169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47BEE4-7F15-48B3-AFFE-2B29E7641963}"/>
              </a:ext>
            </a:extLst>
          </p:cNvPr>
          <p:cNvSpPr/>
          <p:nvPr/>
        </p:nvSpPr>
        <p:spPr>
          <a:xfrm>
            <a:off x="9695787" y="2662832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312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2D28221-1C7D-45D7-9843-1E0458BE0B4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862012" y="2174122"/>
            <a:ext cx="5233987" cy="372937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Feedforward network: The neurons in each layer feed their output forward to the next layer until we get the final output from the neural network.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There can be any number of hidden layers within a feedforward network.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The number of neurons can be completely arbitrary.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MLP used to describe any general feedforward (no recurrent connections) network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Multi Layer Perceptron(MLP)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6146" name="Picture 2" descr="Image result for multilayer perceptron">
            <a:extLst>
              <a:ext uri="{FF2B5EF4-FFF2-40B4-BE49-F238E27FC236}">
                <a16:creationId xmlns:a16="http://schemas.microsoft.com/office/drawing/2014/main" id="{9D36C490-8232-43E1-9D14-C7FC18C2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95" y="2817395"/>
            <a:ext cx="56864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585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2D28221-1C7D-45D7-9843-1E0458BE0B4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862012" y="2174122"/>
            <a:ext cx="5233987" cy="372937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1800" spc="-50" dirty="0">
                <a:latin typeface="Lucida Console" panose="020B0609040504020204" pitchFamily="49" charset="0"/>
              </a:rPr>
              <a:t>A Perceptron cannot represent Exclusive XOR since it is not linearly separable.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b="1" spc="-50" dirty="0">
                <a:latin typeface="Lucida Console" panose="020B0609040504020204" pitchFamily="49" charset="0"/>
              </a:rPr>
              <a:t>PERCEPTRON  -------</a:t>
            </a:r>
            <a:r>
              <a:rPr lang="en-US" altLang="en-US" sz="2400" b="1" spc="-50" dirty="0">
                <a:latin typeface="Lucida Console" panose="020B0609040504020204" pitchFamily="49" charset="0"/>
                <a:sym typeface="Wingdings" panose="05000000000000000000" pitchFamily="2" charset="2"/>
              </a:rPr>
              <a:t>    MLP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400" b="1" spc="-5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buNone/>
            </a:pPr>
            <a:endParaRPr lang="en-US" altLang="en-US" sz="2400" b="1" spc="-5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  <a:sym typeface="Wingdings" panose="05000000000000000000" pitchFamily="2" charset="2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1800" spc="-50" dirty="0">
              <a:latin typeface="Lucida Console" panose="020B06090405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Again to XOR problem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13269-7E1F-49CD-9130-35A01F0D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36" y="2028210"/>
            <a:ext cx="2707106" cy="26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2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0EB7D-50C6-C5FE-2230-09FA5A37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85C5-E734-4D65-BDB5-D16C9AD2CD8B}" type="datetime3">
              <a:rPr lang="en-US" smtClean="0"/>
              <a:t>3 October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9206D-1573-D807-C269-19CF1ED0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C2382-87B1-BDC5-3A35-09A656A8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17</a:t>
            </a:fld>
            <a:endParaRPr lang="tr-T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Solution XOR problem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601075-F71B-4670-99D4-F8092F446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873" y="1920942"/>
            <a:ext cx="2245895" cy="2500147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7F8328-714F-475D-8BCC-7EF516A0DFF7}"/>
              </a:ext>
            </a:extLst>
          </p:cNvPr>
          <p:cNvGrpSpPr/>
          <p:nvPr/>
        </p:nvGrpSpPr>
        <p:grpSpPr>
          <a:xfrm>
            <a:off x="2101516" y="1920942"/>
            <a:ext cx="4584238" cy="2839552"/>
            <a:chOff x="2101516" y="1920942"/>
            <a:chExt cx="4584238" cy="2839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C14F69-8B2F-4282-988B-5F0A07BDB3D6}"/>
                </a:ext>
              </a:extLst>
            </p:cNvPr>
            <p:cNvSpPr/>
            <p:nvPr/>
          </p:nvSpPr>
          <p:spPr>
            <a:xfrm>
              <a:off x="2101516" y="275513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AE051A-156F-43A8-88AA-AA7C4624C283}"/>
                </a:ext>
              </a:extLst>
            </p:cNvPr>
            <p:cNvSpPr/>
            <p:nvPr/>
          </p:nvSpPr>
          <p:spPr>
            <a:xfrm>
              <a:off x="2101516" y="4074694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F082C0-7BAF-4EA0-B020-91F8CB78EC7D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2775284" y="3098030"/>
              <a:ext cx="198922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A1C434-5ED0-420B-AA71-F2BFC06624AF}"/>
                </a:ext>
              </a:extLst>
            </p:cNvPr>
            <p:cNvSpPr/>
            <p:nvPr/>
          </p:nvSpPr>
          <p:spPr>
            <a:xfrm>
              <a:off x="4764505" y="275513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  <a:r>
                <a:rPr lang="en-US" baseline="-25000" dirty="0"/>
                <a:t>1</a:t>
              </a:r>
              <a:endParaRPr lang="en-IN" baseline="-250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7B3E701-0500-4113-83A9-FA87B040E16D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2775284" y="3340497"/>
              <a:ext cx="2087892" cy="107098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04AA4A5-B565-4CB3-B226-7FAE16A1D6B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77794" y="2795640"/>
              <a:ext cx="292100" cy="2159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-3</a:t>
              </a: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53B4FC7-3416-4D83-8A58-FCFD51649AD3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05726" y="4122820"/>
              <a:ext cx="232612" cy="2886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-2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459137-B622-4128-BB4A-49A90875024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623844" y="1920942"/>
              <a:ext cx="1477545" cy="83418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17B3E688-D07C-4D1F-845C-50DE5230CAB4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938338" y="2318084"/>
              <a:ext cx="296778" cy="2165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4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A8C2CA-693B-4627-9A14-B31A26674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8273" y="3098029"/>
              <a:ext cx="1247481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E8FB00-2E96-4447-8A34-9AD3E06670D1}"/>
              </a:ext>
            </a:extLst>
          </p:cNvPr>
          <p:cNvGraphicFramePr>
            <a:graphicFrameLocks noGrp="1"/>
          </p:cNvGraphicFramePr>
          <p:nvPr/>
        </p:nvGraphicFramePr>
        <p:xfrm>
          <a:off x="4994442" y="3632544"/>
          <a:ext cx="1652595" cy="2238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179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600208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600208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442853">
                <a:tc>
                  <a:txBody>
                    <a:bodyPr/>
                    <a:lstStyle/>
                    <a:p>
                      <a:r>
                        <a:rPr lang="en-US" b="0" dirty="0"/>
                        <a:t>x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</a:t>
                      </a:r>
                      <a:r>
                        <a:rPr lang="en-US" b="0" baseline="-25000" dirty="0"/>
                        <a:t>1</a:t>
                      </a:r>
                      <a:endParaRPr lang="en-IN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44900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391ECFE-9205-4A09-A5BF-D419B3367FCD}"/>
              </a:ext>
            </a:extLst>
          </p:cNvPr>
          <p:cNvSpPr txBox="1"/>
          <p:nvPr/>
        </p:nvSpPr>
        <p:spPr>
          <a:xfrm>
            <a:off x="7427494" y="5133474"/>
            <a:ext cx="4141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Shade indicate 1 (+</a:t>
            </a:r>
            <a:r>
              <a:rPr lang="en-US" sz="2000" dirty="0" err="1">
                <a:solidFill>
                  <a:srgbClr val="C00000"/>
                </a:solidFill>
              </a:rPr>
              <a:t>ve</a:t>
            </a:r>
            <a:r>
              <a:rPr lang="en-US" sz="2000" dirty="0">
                <a:solidFill>
                  <a:srgbClr val="C00000"/>
                </a:solidFill>
              </a:rPr>
              <a:t> region )</a:t>
            </a:r>
            <a:endParaRPr lang="en-IN" sz="2000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8CDBD2-4300-4F09-0255-CF1E6607B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276199"/>
              </p:ext>
            </p:extLst>
          </p:nvPr>
        </p:nvGraphicFramePr>
        <p:xfrm>
          <a:off x="381245" y="2298482"/>
          <a:ext cx="1161467" cy="1776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423980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327594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351340">
                <a:tc>
                  <a:txBody>
                    <a:bodyPr/>
                    <a:lstStyle/>
                    <a:p>
                      <a:r>
                        <a:rPr lang="en-IN" sz="1400" b="1" baseline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r>
                        <a:rPr lang="en-IN" sz="1400" b="1" baseline="-2500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IN" sz="1400" b="1" kern="1200" baseline="-250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baseline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IN" sz="14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62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42713-80AC-9684-6426-D064F43F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46EC5-1FDE-4F9B-A4A0-96A05DB73959}" type="datetime3">
              <a:rPr lang="en-US" smtClean="0"/>
              <a:t>3 October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D35C-B84C-831E-B290-D196CD8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E0A1E-8B28-49F3-8C05-A49A81CA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18</a:t>
            </a:fld>
            <a:endParaRPr lang="tr-T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Solution XOR problem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7F8328-714F-475D-8BCC-7EF516A0DFF7}"/>
              </a:ext>
            </a:extLst>
          </p:cNvPr>
          <p:cNvGrpSpPr/>
          <p:nvPr/>
        </p:nvGrpSpPr>
        <p:grpSpPr>
          <a:xfrm>
            <a:off x="1995613" y="1355044"/>
            <a:ext cx="4700099" cy="2969799"/>
            <a:chOff x="2101516" y="2755130"/>
            <a:chExt cx="4631427" cy="29697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0C14F69-8B2F-4282-988B-5F0A07BDB3D6}"/>
                </a:ext>
              </a:extLst>
            </p:cNvPr>
            <p:cNvSpPr/>
            <p:nvPr/>
          </p:nvSpPr>
          <p:spPr>
            <a:xfrm>
              <a:off x="2101516" y="275513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AE051A-156F-43A8-88AA-AA7C4624C283}"/>
                </a:ext>
              </a:extLst>
            </p:cNvPr>
            <p:cNvSpPr/>
            <p:nvPr/>
          </p:nvSpPr>
          <p:spPr>
            <a:xfrm>
              <a:off x="2101516" y="4074694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F082C0-7BAF-4EA0-B020-91F8CB78EC7D}"/>
                </a:ext>
              </a:extLst>
            </p:cNvPr>
            <p:cNvCxnSpPr>
              <a:cxnSpLocks/>
              <a:stCxn id="7" idx="6"/>
              <a:endCxn id="11" idx="1"/>
            </p:cNvCxnSpPr>
            <p:nvPr/>
          </p:nvCxnSpPr>
          <p:spPr>
            <a:xfrm>
              <a:off x="2775284" y="3098030"/>
              <a:ext cx="2047788" cy="1070983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A1C434-5ED0-420B-AA71-F2BFC06624AF}"/>
                </a:ext>
              </a:extLst>
            </p:cNvPr>
            <p:cNvSpPr/>
            <p:nvPr/>
          </p:nvSpPr>
          <p:spPr>
            <a:xfrm>
              <a:off x="4724401" y="4068580"/>
              <a:ext cx="67376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  <a:r>
                <a:rPr lang="en-US" baseline="-25000" dirty="0"/>
                <a:t>2</a:t>
              </a:r>
              <a:endParaRPr lang="en-IN" baseline="-250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7B3E701-0500-4113-83A9-FA87B040E16D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2735180" y="4653947"/>
              <a:ext cx="2087892" cy="107098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04AA4A5-B565-4CB3-B226-7FAE16A1D6B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77794" y="3024842"/>
              <a:ext cx="460543" cy="614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1</a:t>
              </a:r>
            </a:p>
          </p:txBody>
        </p:sp>
        <p:sp>
          <p:nvSpPr>
            <p:cNvPr id="17" name="Rectangle 24">
              <a:extLst>
                <a:ext uri="{FF2B5EF4-FFF2-40B4-BE49-F238E27FC236}">
                  <a16:creationId xmlns:a16="http://schemas.microsoft.com/office/drawing/2014/main" id="{353B4FC7-3416-4D83-8A58-FCFD51649AD3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705726" y="4122820"/>
              <a:ext cx="232612" cy="2886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E459137-B622-4128-BB4A-49A90875024E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735180" y="4411480"/>
              <a:ext cx="1989221" cy="5424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17B3E688-D07C-4D1F-845C-50DE5230CAB4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3784711" y="5020638"/>
              <a:ext cx="869425" cy="517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0.5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4A8C2CA-693B-4627-9A14-B31A26674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462" y="4465719"/>
              <a:ext cx="1247481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391ECFE-9205-4A09-A5BF-D419B3367FCD}"/>
              </a:ext>
            </a:extLst>
          </p:cNvPr>
          <p:cNvSpPr txBox="1"/>
          <p:nvPr/>
        </p:nvSpPr>
        <p:spPr>
          <a:xfrm>
            <a:off x="7427495" y="5133474"/>
            <a:ext cx="3400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Shade indicate 1 (+</a:t>
            </a:r>
            <a:r>
              <a:rPr lang="en-US" sz="2000" b="1" dirty="0" err="1">
                <a:solidFill>
                  <a:srgbClr val="C00000"/>
                </a:solidFill>
              </a:rPr>
              <a:t>ve</a:t>
            </a:r>
            <a:r>
              <a:rPr lang="en-US" sz="2000" b="1" dirty="0">
                <a:solidFill>
                  <a:srgbClr val="C00000"/>
                </a:solidFill>
              </a:rPr>
              <a:t> region)</a:t>
            </a:r>
            <a:endParaRPr lang="en-IN" sz="2000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9C783-A770-4DD3-9CBA-C46B801BD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733" y="2154248"/>
            <a:ext cx="2786500" cy="29792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557661-7B9F-8484-CDA4-CAC6A3DC62E7}"/>
              </a:ext>
            </a:extLst>
          </p:cNvPr>
          <p:cNvSpPr txBox="1">
            <a:spLocks/>
          </p:cNvSpPr>
          <p:nvPr/>
        </p:nvSpPr>
        <p:spPr>
          <a:xfrm>
            <a:off x="1097280" y="116307"/>
            <a:ext cx="10058400" cy="145075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Lucida Console" panose="020B0609040504020204" pitchFamily="49" charset="0"/>
                <a:ea typeface="+mn-ea"/>
                <a:cs typeface="+mn-cs"/>
              </a:rPr>
              <a:t>Solution XOR problem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8285EB-AF8F-2062-9437-6490FB699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55374"/>
              </p:ext>
            </p:extLst>
          </p:nvPr>
        </p:nvGraphicFramePr>
        <p:xfrm>
          <a:off x="5316031" y="3764392"/>
          <a:ext cx="1620898" cy="2275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06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487109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450159">
                <a:tc>
                  <a:txBody>
                    <a:bodyPr/>
                    <a:lstStyle/>
                    <a:p>
                      <a:r>
                        <a:rPr lang="en-US" sz="1600" b="0" dirty="0"/>
                        <a:t>x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</a:t>
                      </a:r>
                      <a:r>
                        <a:rPr lang="en-US" sz="1600" b="0" baseline="-25000" dirty="0"/>
                        <a:t>2</a:t>
                      </a:r>
                      <a:endParaRPr lang="en-IN" sz="1600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45641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45641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45641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45641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D8A89C4-7712-4B2D-A81B-01A584B53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630981"/>
              </p:ext>
            </p:extLst>
          </p:nvPr>
        </p:nvGraphicFramePr>
        <p:xfrm>
          <a:off x="653908" y="3857333"/>
          <a:ext cx="1161467" cy="1776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423980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327594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351340">
                <a:tc>
                  <a:txBody>
                    <a:bodyPr/>
                    <a:lstStyle/>
                    <a:p>
                      <a:r>
                        <a:rPr lang="en-IN" sz="1400" b="1" baseline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r>
                        <a:rPr lang="en-IN" sz="1400" b="1" baseline="-2500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IN" sz="1400" b="1" kern="1200" baseline="-250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baseline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IN" sz="14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848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DC423-40FB-B565-641B-11A09E9E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57BE-DA82-4F42-89D7-E058955655F4}" type="datetime3">
              <a:rPr lang="en-US" smtClean="0"/>
              <a:t>3 October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880C9-42A8-C02B-1348-5E432ECA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19FBF-15D3-5591-BC67-8D71FF45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19</a:t>
            </a:fld>
            <a:endParaRPr lang="tr-T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6000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Solution XOR problem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E8FB00-2E96-4447-8A34-9AD3E066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417"/>
              </p:ext>
            </p:extLst>
          </p:nvPr>
        </p:nvGraphicFramePr>
        <p:xfrm>
          <a:off x="6491859" y="3503258"/>
          <a:ext cx="1514896" cy="242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063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535466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485367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600772">
                <a:tc>
                  <a:txBody>
                    <a:bodyPr/>
                    <a:lstStyle/>
                    <a:p>
                      <a:r>
                        <a:rPr lang="en-US"/>
                        <a:t>O</a:t>
                      </a:r>
                      <a:r>
                        <a:rPr lang="en-US" baseline="-25000"/>
                        <a:t>1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2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60911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60911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609113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4E873EF8-506E-0F65-4780-6C8E5FEE452A}"/>
              </a:ext>
            </a:extLst>
          </p:cNvPr>
          <p:cNvGrpSpPr/>
          <p:nvPr/>
        </p:nvGrpSpPr>
        <p:grpSpPr>
          <a:xfrm>
            <a:off x="2167627" y="958395"/>
            <a:ext cx="4871835" cy="3184482"/>
            <a:chOff x="648101" y="1684678"/>
            <a:chExt cx="6083160" cy="369990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7F8328-714F-475D-8BCC-7EF516A0DFF7}"/>
                </a:ext>
              </a:extLst>
            </p:cNvPr>
            <p:cNvGrpSpPr/>
            <p:nvPr/>
          </p:nvGrpSpPr>
          <p:grpSpPr>
            <a:xfrm>
              <a:off x="648101" y="2601826"/>
              <a:ext cx="5447899" cy="2782760"/>
              <a:chOff x="2101516" y="2755130"/>
              <a:chExt cx="5368301" cy="278276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0C14F69-8B2F-4282-988B-5F0A07BDB3D6}"/>
                  </a:ext>
                </a:extLst>
              </p:cNvPr>
              <p:cNvSpPr/>
              <p:nvPr/>
            </p:nvSpPr>
            <p:spPr>
              <a:xfrm>
                <a:off x="2101516" y="2755130"/>
                <a:ext cx="673768" cy="6858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x</a:t>
                </a:r>
                <a:endParaRPr lang="en-IN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CAE051A-156F-43A8-88AA-AA7C4624C283}"/>
                  </a:ext>
                </a:extLst>
              </p:cNvPr>
              <p:cNvSpPr/>
              <p:nvPr/>
            </p:nvSpPr>
            <p:spPr>
              <a:xfrm>
                <a:off x="2101516" y="4074694"/>
                <a:ext cx="673768" cy="6858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y</a:t>
                </a:r>
                <a:endParaRPr lang="en-IN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8F082C0-7BAF-4EA0-B020-91F8CB78EC7D}"/>
                  </a:ext>
                </a:extLst>
              </p:cNvPr>
              <p:cNvCxnSpPr>
                <a:cxnSpLocks/>
                <a:stCxn id="7" idx="6"/>
                <a:endCxn id="11" idx="1"/>
              </p:cNvCxnSpPr>
              <p:nvPr/>
            </p:nvCxnSpPr>
            <p:spPr>
              <a:xfrm>
                <a:off x="2775284" y="3098030"/>
                <a:ext cx="2047788" cy="1070983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EA1C434-5ED0-420B-AA71-F2BFC06624AF}"/>
                  </a:ext>
                </a:extLst>
              </p:cNvPr>
              <p:cNvSpPr/>
              <p:nvPr/>
            </p:nvSpPr>
            <p:spPr>
              <a:xfrm>
                <a:off x="4724401" y="4068580"/>
                <a:ext cx="673768" cy="6858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O</a:t>
                </a:r>
                <a:r>
                  <a:rPr lang="en-US" sz="1600" baseline="-25000" dirty="0"/>
                  <a:t>2</a:t>
                </a:r>
                <a:endParaRPr lang="en-IN" sz="1600" baseline="-250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7B3E701-0500-4113-83A9-FA87B040E16D}"/>
                  </a:ext>
                </a:extLst>
              </p:cNvPr>
              <p:cNvCxnSpPr>
                <a:cxnSpLocks/>
                <a:endCxn id="11" idx="3"/>
              </p:cNvCxnSpPr>
              <p:nvPr/>
            </p:nvCxnSpPr>
            <p:spPr>
              <a:xfrm flipV="1">
                <a:off x="3287424" y="4653947"/>
                <a:ext cx="1535648" cy="778579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24">
                <a:extLst>
                  <a:ext uri="{FF2B5EF4-FFF2-40B4-BE49-F238E27FC236}">
                    <a16:creationId xmlns:a16="http://schemas.microsoft.com/office/drawing/2014/main" id="{004AA4A5-B565-4CB3-B226-7FAE16A1D6B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082604" y="2795639"/>
                <a:ext cx="445219" cy="321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/>
                  <a:t>-3</a:t>
                </a:r>
              </a:p>
            </p:txBody>
          </p:sp>
          <p:sp>
            <p:nvSpPr>
              <p:cNvPr id="17" name="Rectangle 24">
                <a:extLst>
                  <a:ext uri="{FF2B5EF4-FFF2-40B4-BE49-F238E27FC236}">
                    <a16:creationId xmlns:a16="http://schemas.microsoft.com/office/drawing/2014/main" id="{353B4FC7-3416-4D83-8A58-FCFD51649AD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057301" y="3836018"/>
                <a:ext cx="232612" cy="28866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/>
                  <a:t>-2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E459137-B622-4128-BB4A-49A90875024E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V="1">
                <a:off x="2735180" y="4411480"/>
                <a:ext cx="1989221" cy="5424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ectangle 24">
                <a:extLst>
                  <a:ext uri="{FF2B5EF4-FFF2-40B4-BE49-F238E27FC236}">
                    <a16:creationId xmlns:a16="http://schemas.microsoft.com/office/drawing/2014/main" id="{17B3E688-D07C-4D1F-845C-50DE5230CAB4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 flipH="1">
                <a:off x="3784711" y="5020638"/>
                <a:ext cx="869425" cy="51725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/>
                  <a:t>0.5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4A8C2CA-693B-4627-9A14-B31A26674A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0618" y="3742641"/>
                <a:ext cx="2039199" cy="723079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0C1334-293F-457A-ABC3-242354D42A3D}"/>
                </a:ext>
              </a:extLst>
            </p:cNvPr>
            <p:cNvCxnSpPr>
              <a:cxnSpLocks/>
            </p:cNvCxnSpPr>
            <p:nvPr/>
          </p:nvCxnSpPr>
          <p:spPr>
            <a:xfrm>
              <a:off x="1363576" y="2953656"/>
              <a:ext cx="1989221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9FC8BA-F59A-4D2E-BF5A-4A3D455474E6}"/>
                </a:ext>
              </a:extLst>
            </p:cNvPr>
            <p:cNvSpPr/>
            <p:nvPr/>
          </p:nvSpPr>
          <p:spPr>
            <a:xfrm>
              <a:off x="3352797" y="2610757"/>
              <a:ext cx="683757" cy="64651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</a:t>
              </a:r>
              <a:r>
                <a:rPr lang="en-US" sz="1600" baseline="-25000" dirty="0"/>
                <a:t>1</a:t>
              </a:r>
              <a:endParaRPr lang="en-IN" sz="1600" baseline="-250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0A29CB-2BA2-4B7C-BC10-6F7811634F41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V="1">
              <a:off x="1363576" y="3162593"/>
              <a:ext cx="2089354" cy="110451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1BE3603-AFB2-42DD-B759-61625154A0EC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2212135" y="1776568"/>
              <a:ext cx="1482540" cy="83418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41B32A-7A5E-45E6-9DF5-F31140E10E59}"/>
                </a:ext>
              </a:extLst>
            </p:cNvPr>
            <p:cNvCxnSpPr>
              <a:cxnSpLocks/>
            </p:cNvCxnSpPr>
            <p:nvPr/>
          </p:nvCxnSpPr>
          <p:spPr>
            <a:xfrm>
              <a:off x="3993635" y="3024843"/>
              <a:ext cx="2053868" cy="45537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79F93DA-19D4-4516-BEEF-CC157F5CC688}"/>
                </a:ext>
              </a:extLst>
            </p:cNvPr>
            <p:cNvSpPr/>
            <p:nvPr/>
          </p:nvSpPr>
          <p:spPr>
            <a:xfrm>
              <a:off x="6047503" y="3137317"/>
              <a:ext cx="683758" cy="6858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  <a:endParaRPr lang="en-IN" dirty="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F7D31D76-52E4-45B0-8B58-38251B34F18A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4726068" y="2740020"/>
              <a:ext cx="882316" cy="517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1.5</a:t>
              </a:r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E63D8C6D-DF9A-45D1-9F10-9818EA776B80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677604" y="3969516"/>
              <a:ext cx="882316" cy="517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1</a:t>
              </a:r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B7EE09C9-DB1D-4F30-942F-BCE68AD614D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943720" y="1684678"/>
              <a:ext cx="729916" cy="6753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4</a:t>
              </a: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3E167A64-D666-48BE-9631-A36522AFAD6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2652573" y="4103503"/>
              <a:ext cx="673769" cy="685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1</a:t>
              </a:r>
            </a:p>
          </p:txBody>
        </p:sp>
        <p:sp>
          <p:nvSpPr>
            <p:cNvPr id="39" name="Rectangle 24">
              <a:extLst>
                <a:ext uri="{FF2B5EF4-FFF2-40B4-BE49-F238E27FC236}">
                  <a16:creationId xmlns:a16="http://schemas.microsoft.com/office/drawing/2014/main" id="{A14558E2-A103-4C4B-B417-2629D70CEE79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945006" y="3439348"/>
              <a:ext cx="362913" cy="5320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1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B943DE-7B10-4379-BE5F-BAFA5B80D201}"/>
                </a:ext>
              </a:extLst>
            </p:cNvPr>
            <p:cNvCxnSpPr>
              <a:cxnSpLocks/>
            </p:cNvCxnSpPr>
            <p:nvPr/>
          </p:nvCxnSpPr>
          <p:spPr>
            <a:xfrm>
              <a:off x="4818033" y="2343984"/>
              <a:ext cx="1477545" cy="83418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24">
              <a:extLst>
                <a:ext uri="{FF2B5EF4-FFF2-40B4-BE49-F238E27FC236}">
                  <a16:creationId xmlns:a16="http://schemas.microsoft.com/office/drawing/2014/main" id="{2CF26F19-E7A1-48A1-888D-60EE557357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549617" y="2252094"/>
              <a:ext cx="729916" cy="6753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-2</a:t>
              </a:r>
              <a:endParaRPr lang="en-US" alt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60A0C-806B-4F22-8BD6-1EF118DB22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2340" y="1814609"/>
            <a:ext cx="3513420" cy="3463514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1978B04C-9159-6CB6-F770-BD17DC132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30038"/>
              </p:ext>
            </p:extLst>
          </p:nvPr>
        </p:nvGraphicFramePr>
        <p:xfrm>
          <a:off x="3842808" y="4412161"/>
          <a:ext cx="119535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63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268756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621238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320920">
                <a:tc>
                  <a:txBody>
                    <a:bodyPr/>
                    <a:lstStyle/>
                    <a:p>
                      <a:r>
                        <a:rPr lang="en-US" sz="1600" b="0" dirty="0"/>
                        <a:t>x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O</a:t>
                      </a:r>
                      <a:r>
                        <a:rPr lang="en-US" sz="1600" b="0" baseline="-25000" dirty="0"/>
                        <a:t>2</a:t>
                      </a:r>
                      <a:endParaRPr lang="en-IN" sz="1600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32092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32092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32092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3209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B8F611D-A6AB-AF62-D0FC-6EA863FF5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53303"/>
              </p:ext>
            </p:extLst>
          </p:nvPr>
        </p:nvGraphicFramePr>
        <p:xfrm>
          <a:off x="2198146" y="4409740"/>
          <a:ext cx="121745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17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355265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529071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320920">
                <a:tc>
                  <a:txBody>
                    <a:bodyPr/>
                    <a:lstStyle/>
                    <a:p>
                      <a:r>
                        <a:rPr lang="en-US" sz="1600" b="0" dirty="0"/>
                        <a:t>x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y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/>
                        <a:t>O</a:t>
                      </a:r>
                      <a:r>
                        <a:rPr lang="en-US" sz="1600" b="0" baseline="-25000" dirty="0"/>
                        <a:t>1</a:t>
                      </a:r>
                      <a:endParaRPr lang="en-IN" sz="1600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32092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32092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320920"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3209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BB7808CA-D4A2-05EB-14E0-02EE13663101}"/>
              </a:ext>
            </a:extLst>
          </p:cNvPr>
          <p:cNvSpPr/>
          <p:nvPr/>
        </p:nvSpPr>
        <p:spPr>
          <a:xfrm>
            <a:off x="2872590" y="4705670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A318606-62BC-EE94-F608-29D0DA6DF58A}"/>
              </a:ext>
            </a:extLst>
          </p:cNvPr>
          <p:cNvSpPr/>
          <p:nvPr/>
        </p:nvSpPr>
        <p:spPr>
          <a:xfrm>
            <a:off x="4422334" y="4701009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ECFA27F-3504-96B8-09C4-191D98B22864}"/>
              </a:ext>
            </a:extLst>
          </p:cNvPr>
          <p:cNvSpPr/>
          <p:nvPr/>
        </p:nvSpPr>
        <p:spPr>
          <a:xfrm>
            <a:off x="2874149" y="5707741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3EA0F40-572F-1CC4-12BD-8F4AA3EB8838}"/>
              </a:ext>
            </a:extLst>
          </p:cNvPr>
          <p:cNvSpPr/>
          <p:nvPr/>
        </p:nvSpPr>
        <p:spPr>
          <a:xfrm>
            <a:off x="4422334" y="5700901"/>
            <a:ext cx="360040" cy="360040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F79ECB7-9D86-5225-451B-4FDD5D16CDF9}"/>
              </a:ext>
            </a:extLst>
          </p:cNvPr>
          <p:cNvSpPr/>
          <p:nvPr/>
        </p:nvSpPr>
        <p:spPr>
          <a:xfrm>
            <a:off x="2873575" y="5098714"/>
            <a:ext cx="345501" cy="592013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11AD598-4910-E544-EA3E-9C5AE471B67E}"/>
              </a:ext>
            </a:extLst>
          </p:cNvPr>
          <p:cNvSpPr/>
          <p:nvPr/>
        </p:nvSpPr>
        <p:spPr>
          <a:xfrm>
            <a:off x="4440307" y="5081510"/>
            <a:ext cx="345501" cy="592013"/>
          </a:xfrm>
          <a:prstGeom prst="ellipse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B02982-73EA-33DB-491A-C490F0F361E4}"/>
              </a:ext>
            </a:extLst>
          </p:cNvPr>
          <p:cNvCxnSpPr>
            <a:cxnSpLocks/>
            <a:stCxn id="53" idx="7"/>
          </p:cNvCxnSpPr>
          <p:nvPr/>
        </p:nvCxnSpPr>
        <p:spPr>
          <a:xfrm flipV="1">
            <a:off x="3179903" y="4343405"/>
            <a:ext cx="3399562" cy="4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0B6048-446A-F20B-9A1A-9E13ACC3EA81}"/>
              </a:ext>
            </a:extLst>
          </p:cNvPr>
          <p:cNvCxnSpPr>
            <a:cxnSpLocks/>
            <a:stCxn id="54" idx="5"/>
          </p:cNvCxnSpPr>
          <p:nvPr/>
        </p:nvCxnSpPr>
        <p:spPr>
          <a:xfrm flipV="1">
            <a:off x="4729647" y="4458822"/>
            <a:ext cx="2390269" cy="54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D6F356-3777-B723-550A-870BA07EB2FA}"/>
              </a:ext>
            </a:extLst>
          </p:cNvPr>
          <p:cNvCxnSpPr>
            <a:cxnSpLocks/>
          </p:cNvCxnSpPr>
          <p:nvPr/>
        </p:nvCxnSpPr>
        <p:spPr>
          <a:xfrm flipV="1">
            <a:off x="3132240" y="5689382"/>
            <a:ext cx="3545446" cy="5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572AD6-DC52-7D29-B23B-6148F5A6D019}"/>
              </a:ext>
            </a:extLst>
          </p:cNvPr>
          <p:cNvCxnSpPr>
            <a:cxnSpLocks/>
          </p:cNvCxnSpPr>
          <p:nvPr/>
        </p:nvCxnSpPr>
        <p:spPr>
          <a:xfrm flipV="1">
            <a:off x="4729647" y="5707741"/>
            <a:ext cx="2516157" cy="30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7E67F0A-7E4A-1552-54B2-0CCF5F812BC8}"/>
              </a:ext>
            </a:extLst>
          </p:cNvPr>
          <p:cNvCxnSpPr>
            <a:cxnSpLocks/>
            <a:stCxn id="57" idx="5"/>
          </p:cNvCxnSpPr>
          <p:nvPr/>
        </p:nvCxnSpPr>
        <p:spPr>
          <a:xfrm flipV="1">
            <a:off x="3168479" y="5072490"/>
            <a:ext cx="4080828" cy="531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7443EF-9302-8759-6042-A8E66A1B4EE4}"/>
              </a:ext>
            </a:extLst>
          </p:cNvPr>
          <p:cNvCxnSpPr>
            <a:cxnSpLocks/>
          </p:cNvCxnSpPr>
          <p:nvPr/>
        </p:nvCxnSpPr>
        <p:spPr>
          <a:xfrm flipV="1">
            <a:off x="4755790" y="5049611"/>
            <a:ext cx="1971765" cy="22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7FD983-F102-FB71-8948-C70BEEAB2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87378"/>
              </p:ext>
            </p:extLst>
          </p:nvPr>
        </p:nvGraphicFramePr>
        <p:xfrm>
          <a:off x="546751" y="2829026"/>
          <a:ext cx="1161467" cy="1776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893">
                  <a:extLst>
                    <a:ext uri="{9D8B030D-6E8A-4147-A177-3AD203B41FA5}">
                      <a16:colId xmlns:a16="http://schemas.microsoft.com/office/drawing/2014/main" val="1066767431"/>
                    </a:ext>
                  </a:extLst>
                </a:gridCol>
                <a:gridCol w="423980">
                  <a:extLst>
                    <a:ext uri="{9D8B030D-6E8A-4147-A177-3AD203B41FA5}">
                      <a16:colId xmlns:a16="http://schemas.microsoft.com/office/drawing/2014/main" val="1426189119"/>
                    </a:ext>
                  </a:extLst>
                </a:gridCol>
                <a:gridCol w="327594">
                  <a:extLst>
                    <a:ext uri="{9D8B030D-6E8A-4147-A177-3AD203B41FA5}">
                      <a16:colId xmlns:a16="http://schemas.microsoft.com/office/drawing/2014/main" val="3961719887"/>
                    </a:ext>
                  </a:extLst>
                </a:gridCol>
              </a:tblGrid>
              <a:tr h="351340">
                <a:tc>
                  <a:txBody>
                    <a:bodyPr/>
                    <a:lstStyle/>
                    <a:p>
                      <a:r>
                        <a:rPr lang="en-IN" sz="1400" b="1" baseline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r>
                        <a:rPr lang="en-IN" sz="1400" b="1" baseline="-2500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4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baseline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x</a:t>
                      </a:r>
                      <a:r>
                        <a:rPr lang="en-IN" sz="1400" b="1" kern="1200" baseline="-250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baseline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IN" sz="1400" b="1" baseline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408556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090931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7621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66628"/>
                  </a:ext>
                </a:extLst>
              </a:tr>
              <a:tr h="356218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4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3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028DB2-8AE0-8B11-0358-D1C1918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Equation of a LIne</a:t>
            </a:r>
          </a:p>
        </p:txBody>
      </p:sp>
      <p:pic>
        <p:nvPicPr>
          <p:cNvPr id="1026" name="Picture 2" descr="Find Slope and y-Intercept from Equation - Process - Expii">
            <a:extLst>
              <a:ext uri="{FF2B5EF4-FFF2-40B4-BE49-F238E27FC236}">
                <a16:creationId xmlns:a16="http://schemas.microsoft.com/office/drawing/2014/main" id="{DCD6B226-F497-A558-AFA0-822D7C0D9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" y="1878951"/>
            <a:ext cx="2711888" cy="145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ndard Form for Linear Equations - Definition &amp; Examples - Expii">
            <a:extLst>
              <a:ext uri="{FF2B5EF4-FFF2-40B4-BE49-F238E27FC236}">
                <a16:creationId xmlns:a16="http://schemas.microsoft.com/office/drawing/2014/main" id="{438FAC35-CC7C-9540-7020-E914D544B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97"/>
          <a:stretch/>
        </p:blipFill>
        <p:spPr bwMode="auto">
          <a:xfrm>
            <a:off x="4664740" y="1835993"/>
            <a:ext cx="3455322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aph paper with math equations&#10;&#10;Description automatically generated">
            <a:extLst>
              <a:ext uri="{FF2B5EF4-FFF2-40B4-BE49-F238E27FC236}">
                <a16:creationId xmlns:a16="http://schemas.microsoft.com/office/drawing/2014/main" id="{14E4C044-33E2-916A-1860-0DA51DB9D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272" y="1562100"/>
            <a:ext cx="3971925" cy="4095750"/>
          </a:xfrm>
          <a:prstGeom prst="rect">
            <a:avLst/>
          </a:prstGeom>
        </p:spPr>
      </p:pic>
      <p:pic>
        <p:nvPicPr>
          <p:cNvPr id="1032" name="Picture 8" descr="Slope-Intercept Form: Definition, Examples | Turito">
            <a:extLst>
              <a:ext uri="{FF2B5EF4-FFF2-40B4-BE49-F238E27FC236}">
                <a16:creationId xmlns:a16="http://schemas.microsoft.com/office/drawing/2014/main" id="{B1F8438E-21A3-633A-3589-3F2C368D0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8" t="19722" r="4167" b="24028"/>
          <a:stretch/>
        </p:blipFill>
        <p:spPr bwMode="auto">
          <a:xfrm>
            <a:off x="1097280" y="3741872"/>
            <a:ext cx="5176609" cy="26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7E85B9FC-C85D-692B-CE46-162712068717}"/>
              </a:ext>
            </a:extLst>
          </p:cNvPr>
          <p:cNvSpPr/>
          <p:nvPr/>
        </p:nvSpPr>
        <p:spPr>
          <a:xfrm>
            <a:off x="3867150" y="2371725"/>
            <a:ext cx="704850" cy="32385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1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ree layer neural network">
            <a:extLst>
              <a:ext uri="{FF2B5EF4-FFF2-40B4-BE49-F238E27FC236}">
                <a16:creationId xmlns:a16="http://schemas.microsoft.com/office/drawing/2014/main" id="{14FBC3E3-920F-4490-B413-E45D19179B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9025" y="2140744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Three layer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53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6ABA-6D28-41C1-8C4B-E3CF45C7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No connections within a layer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No direct connections between input and output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Fully connected between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Often more than 3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Number of output units need not equal number of input units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Number of hidden units per layer can be more or less than input or output units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Three layer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96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6ABA-6D28-41C1-8C4B-E3CF45C7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No connections within a layer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No direct connections between input and output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Fully connected between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Often more than 3 layers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Number of output units need not equal number of input units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spc="-50" dirty="0">
                <a:latin typeface="Lucida Console" panose="020B0609040504020204" pitchFamily="49" charset="0"/>
              </a:rPr>
              <a:t> Number of hidden units per layer can be more or less than input or output units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Three layer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19" y="286605"/>
            <a:ext cx="11967410" cy="1450757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What do each of these layer do ?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62E00-D90B-4328-9600-BDB0FD125D64}"/>
              </a:ext>
            </a:extLst>
          </p:cNvPr>
          <p:cNvGrpSpPr/>
          <p:nvPr/>
        </p:nvGrpSpPr>
        <p:grpSpPr>
          <a:xfrm>
            <a:off x="2073943" y="2029489"/>
            <a:ext cx="9203657" cy="4280578"/>
            <a:chOff x="180975" y="1772816"/>
            <a:chExt cx="9374678" cy="60028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3C652-D723-407C-8EB9-118FF873996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0975" y="6172993"/>
              <a:ext cx="2609850" cy="789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1st layer draws linear boundaries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0722B-18A0-48F2-B451-D61217C7BEC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238500" y="6172993"/>
              <a:ext cx="2819400" cy="1602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2nd layer combines the boundaries</a:t>
              </a:r>
            </a:p>
            <a:p>
              <a:pPr>
                <a:spcBef>
                  <a:spcPct val="50000"/>
                </a:spcBef>
              </a:pPr>
              <a:endParaRPr lang="en-GB" alt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D3939EB9-6FAE-46C7-AC83-B078586FC17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79053" y="6116215"/>
              <a:ext cx="3276600" cy="1120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3rd layer can generate arbitrarily complex boundaries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DD84AA-FEAC-44C5-A05E-FD029C7B2ABF}"/>
                </a:ext>
              </a:extLst>
            </p:cNvPr>
            <p:cNvGrpSpPr/>
            <p:nvPr/>
          </p:nvGrpSpPr>
          <p:grpSpPr>
            <a:xfrm>
              <a:off x="304800" y="1772816"/>
              <a:ext cx="8001000" cy="4343400"/>
              <a:chOff x="304800" y="914400"/>
              <a:chExt cx="8001000" cy="4343400"/>
            </a:xfrm>
          </p:grpSpPr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259768AA-E4C3-4E6C-A93D-3749C355A14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429000" y="2647950"/>
                <a:ext cx="184150" cy="100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GB" altLang="en-US"/>
              </a:p>
              <a:p>
                <a:pPr>
                  <a:spcBef>
                    <a:spcPct val="50000"/>
                  </a:spcBef>
                </a:pPr>
                <a:endParaRPr lang="en-GB" altLang="en-US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09B4CCFA-5E31-4227-A6B9-4FF99EF56DC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906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734F813D-AD41-424A-AD69-93683F043BC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6002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17748D86-74D9-48C0-982C-33E9124C390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810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17CECF84-F4D6-4854-9D6A-B248581F8DE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V="1">
                <a:off x="6096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189C55C2-043E-49C7-9ED9-714BF555828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 flipV="1">
                <a:off x="12954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8F2E69A3-8CB0-4472-8049-F4AB3FF21B3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57200" y="1600200"/>
                <a:ext cx="7620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C345904E-21AD-43AE-88C6-AF134722CDF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48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41163ECD-D797-4B9E-B423-9E752A39670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V="1">
                <a:off x="457200" y="9144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AutoShape 20">
                <a:extLst>
                  <a:ext uri="{FF2B5EF4-FFF2-40B4-BE49-F238E27FC236}">
                    <a16:creationId xmlns:a16="http://schemas.microsoft.com/office/drawing/2014/main" id="{6B2464D7-91BE-4302-BD08-1F0ACA4CEAE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57200" y="1600200"/>
                <a:ext cx="838200" cy="838200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Line 27">
                <a:extLst>
                  <a:ext uri="{FF2B5EF4-FFF2-40B4-BE49-F238E27FC236}">
                    <a16:creationId xmlns:a16="http://schemas.microsoft.com/office/drawing/2014/main" id="{3A26CFC3-050A-4C3E-AE9C-CD94E094197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532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28">
                <a:extLst>
                  <a:ext uri="{FF2B5EF4-FFF2-40B4-BE49-F238E27FC236}">
                    <a16:creationId xmlns:a16="http://schemas.microsoft.com/office/drawing/2014/main" id="{7F0D56EC-0D51-4C03-8D78-7B9D0CB6605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flipV="1">
                <a:off x="6705600" y="9144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Oval 30">
                <a:extLst>
                  <a:ext uri="{FF2B5EF4-FFF2-40B4-BE49-F238E27FC236}">
                    <a16:creationId xmlns:a16="http://schemas.microsoft.com/office/drawing/2014/main" id="{46ED0DCD-B00C-45BA-AE59-9397612AF6B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0386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Oval 31">
                <a:extLst>
                  <a:ext uri="{FF2B5EF4-FFF2-40B4-BE49-F238E27FC236}">
                    <a16:creationId xmlns:a16="http://schemas.microsoft.com/office/drawing/2014/main" id="{9CDE1472-1899-4206-AC34-67283ADB4FD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6482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Oval 32">
                <a:extLst>
                  <a:ext uri="{FF2B5EF4-FFF2-40B4-BE49-F238E27FC236}">
                    <a16:creationId xmlns:a16="http://schemas.microsoft.com/office/drawing/2014/main" id="{8949B3D8-5400-4ACE-B896-302AC7D6E18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4290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Line 33">
                <a:extLst>
                  <a:ext uri="{FF2B5EF4-FFF2-40B4-BE49-F238E27FC236}">
                    <a16:creationId xmlns:a16="http://schemas.microsoft.com/office/drawing/2014/main" id="{80ACD495-5E99-4116-9CEA-632593A74A7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V="1">
                <a:off x="36576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" name="Line 34">
                <a:extLst>
                  <a:ext uri="{FF2B5EF4-FFF2-40B4-BE49-F238E27FC236}">
                    <a16:creationId xmlns:a16="http://schemas.microsoft.com/office/drawing/2014/main" id="{72EBF25D-1346-41D5-B8A6-08A03D03C83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 flipV="1">
                <a:off x="43434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Line 36">
                <a:extLst>
                  <a:ext uri="{FF2B5EF4-FFF2-40B4-BE49-F238E27FC236}">
                    <a16:creationId xmlns:a16="http://schemas.microsoft.com/office/drawing/2014/main" id="{925D6017-4019-4747-91C4-422F1ECC0ED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4290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Line 37">
                <a:extLst>
                  <a:ext uri="{FF2B5EF4-FFF2-40B4-BE49-F238E27FC236}">
                    <a16:creationId xmlns:a16="http://schemas.microsoft.com/office/drawing/2014/main" id="{1D317B63-45E2-45C5-9824-75D64EB2DA0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3581400" y="9906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" name="Line 39">
                <a:extLst>
                  <a:ext uri="{FF2B5EF4-FFF2-40B4-BE49-F238E27FC236}">
                    <a16:creationId xmlns:a16="http://schemas.microsoft.com/office/drawing/2014/main" id="{96A9889D-00F5-421F-8B18-274FD9122E9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7200" y="1600200"/>
                <a:ext cx="838200" cy="83820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AutoShape 40">
                <a:extLst>
                  <a:ext uri="{FF2B5EF4-FFF2-40B4-BE49-F238E27FC236}">
                    <a16:creationId xmlns:a16="http://schemas.microsoft.com/office/drawing/2014/main" id="{B5ABA6A3-C08B-4BE9-B4A0-F17E1EF9006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886200" y="1295400"/>
                <a:ext cx="685800" cy="914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AutoShape 41">
                <a:extLst>
                  <a:ext uri="{FF2B5EF4-FFF2-40B4-BE49-F238E27FC236}">
                    <a16:creationId xmlns:a16="http://schemas.microsoft.com/office/drawing/2014/main" id="{B6E69B3A-A556-4A22-991C-257445A171B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62800" y="914400"/>
                <a:ext cx="914400" cy="1143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AutoShape 42">
                <a:extLst>
                  <a:ext uri="{FF2B5EF4-FFF2-40B4-BE49-F238E27FC236}">
                    <a16:creationId xmlns:a16="http://schemas.microsoft.com/office/drawing/2014/main" id="{A88A7509-B24D-432B-B382-5D3B1BAD604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781800" y="990600"/>
                <a:ext cx="457200" cy="1295400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AutoShape 43">
                <a:extLst>
                  <a:ext uri="{FF2B5EF4-FFF2-40B4-BE49-F238E27FC236}">
                    <a16:creationId xmlns:a16="http://schemas.microsoft.com/office/drawing/2014/main" id="{2D146679-B781-4FB8-AEAF-EBD1683C24C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467600" y="1143000"/>
                <a:ext cx="381000" cy="533400"/>
              </a:xfrm>
              <a:prstGeom prst="rtTriangl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Oval 44">
                <a:extLst>
                  <a:ext uri="{FF2B5EF4-FFF2-40B4-BE49-F238E27FC236}">
                    <a16:creationId xmlns:a16="http://schemas.microsoft.com/office/drawing/2014/main" id="{9B752EB0-AF53-489E-B847-2BE4A200F14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6482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Oval 45">
                <a:extLst>
                  <a:ext uri="{FF2B5EF4-FFF2-40B4-BE49-F238E27FC236}">
                    <a16:creationId xmlns:a16="http://schemas.microsoft.com/office/drawing/2014/main" id="{7AE2FE04-9C34-4339-BE49-C9FB8C6FAAB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4290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Line 46">
                <a:extLst>
                  <a:ext uri="{FF2B5EF4-FFF2-40B4-BE49-F238E27FC236}">
                    <a16:creationId xmlns:a16="http://schemas.microsoft.com/office/drawing/2014/main" id="{BD15FE8E-613D-4680-BF76-0E16B6EA05C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 flipV="1">
                <a:off x="3657600" y="40386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Line 47">
                <a:extLst>
                  <a:ext uri="{FF2B5EF4-FFF2-40B4-BE49-F238E27FC236}">
                    <a16:creationId xmlns:a16="http://schemas.microsoft.com/office/drawing/2014/main" id="{790A78EA-551F-493C-9A95-0CBE4740E5B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H="1" flipV="1">
                <a:off x="3733800" y="39624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Line 48">
                <a:extLst>
                  <a:ext uri="{FF2B5EF4-FFF2-40B4-BE49-F238E27FC236}">
                    <a16:creationId xmlns:a16="http://schemas.microsoft.com/office/drawing/2014/main" id="{5CA3445B-7933-41B0-A043-06DB58D8DF1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 flipV="1">
                <a:off x="35814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Line 49">
                <a:extLst>
                  <a:ext uri="{FF2B5EF4-FFF2-40B4-BE49-F238E27FC236}">
                    <a16:creationId xmlns:a16="http://schemas.microsoft.com/office/drawing/2014/main" id="{5372FA1E-5B2D-4B42-AC4D-5D7E1AB9A1F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48768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Oval 50">
                <a:extLst>
                  <a:ext uri="{FF2B5EF4-FFF2-40B4-BE49-F238E27FC236}">
                    <a16:creationId xmlns:a16="http://schemas.microsoft.com/office/drawing/2014/main" id="{A3EEB55B-8446-43F4-9880-9D5F4B603BE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73152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Oval 51">
                <a:extLst>
                  <a:ext uri="{FF2B5EF4-FFF2-40B4-BE49-F238E27FC236}">
                    <a16:creationId xmlns:a16="http://schemas.microsoft.com/office/drawing/2014/main" id="{069F1EF9-8F9B-49FD-8F35-09FB598F071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79248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Oval 52">
                <a:extLst>
                  <a:ext uri="{FF2B5EF4-FFF2-40B4-BE49-F238E27FC236}">
                    <a16:creationId xmlns:a16="http://schemas.microsoft.com/office/drawing/2014/main" id="{34A0B2CA-6950-461A-AD31-A11F4997B31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7056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Line 53">
                <a:extLst>
                  <a:ext uri="{FF2B5EF4-FFF2-40B4-BE49-F238E27FC236}">
                    <a16:creationId xmlns:a16="http://schemas.microsoft.com/office/drawing/2014/main" id="{16344494-09D0-47D5-A0A2-D5E39DB8DB5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flipV="1">
                <a:off x="69342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Line 54">
                <a:extLst>
                  <a:ext uri="{FF2B5EF4-FFF2-40B4-BE49-F238E27FC236}">
                    <a16:creationId xmlns:a16="http://schemas.microsoft.com/office/drawing/2014/main" id="{161B9A54-03C3-41C0-B648-A0FFFFDC1FE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flipH="1" flipV="1">
                <a:off x="76200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Oval 55">
                <a:extLst>
                  <a:ext uri="{FF2B5EF4-FFF2-40B4-BE49-F238E27FC236}">
                    <a16:creationId xmlns:a16="http://schemas.microsoft.com/office/drawing/2014/main" id="{3FCF5B24-5C1A-48E1-8EAB-0A4BFD2A0D2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79248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Oval 56">
                <a:extLst>
                  <a:ext uri="{FF2B5EF4-FFF2-40B4-BE49-F238E27FC236}">
                    <a16:creationId xmlns:a16="http://schemas.microsoft.com/office/drawing/2014/main" id="{85010903-43D5-41AA-9B5E-4F9073B0BA1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67056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Line 57">
                <a:extLst>
                  <a:ext uri="{FF2B5EF4-FFF2-40B4-BE49-F238E27FC236}">
                    <a16:creationId xmlns:a16="http://schemas.microsoft.com/office/drawing/2014/main" id="{679554A8-E759-4282-AB28-9FAA927ABEF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V="1">
                <a:off x="6934200" y="40386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Line 58">
                <a:extLst>
                  <a:ext uri="{FF2B5EF4-FFF2-40B4-BE49-F238E27FC236}">
                    <a16:creationId xmlns:a16="http://schemas.microsoft.com/office/drawing/2014/main" id="{20BDCC4A-75BF-4A25-B35A-F1013B3E8C4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 flipV="1">
                <a:off x="7010400" y="39624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" name="Line 59">
                <a:extLst>
                  <a:ext uri="{FF2B5EF4-FFF2-40B4-BE49-F238E27FC236}">
                    <a16:creationId xmlns:a16="http://schemas.microsoft.com/office/drawing/2014/main" id="{705D1125-B7F7-4B85-8E5D-247904672E0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V="1">
                <a:off x="68580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Line 60">
                <a:extLst>
                  <a:ext uri="{FF2B5EF4-FFF2-40B4-BE49-F238E27FC236}">
                    <a16:creationId xmlns:a16="http://schemas.microsoft.com/office/drawing/2014/main" id="{D13A3884-A968-4A64-9E73-D716990CC05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 flipV="1">
                <a:off x="81534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Oval 61">
                <a:extLst>
                  <a:ext uri="{FF2B5EF4-FFF2-40B4-BE49-F238E27FC236}">
                    <a16:creationId xmlns:a16="http://schemas.microsoft.com/office/drawing/2014/main" id="{E2DA5FCB-B04E-4FCD-89AB-7AA453F4ACD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7924800" y="48768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Oval 62">
                <a:extLst>
                  <a:ext uri="{FF2B5EF4-FFF2-40B4-BE49-F238E27FC236}">
                    <a16:creationId xmlns:a16="http://schemas.microsoft.com/office/drawing/2014/main" id="{06B2492B-517F-4A1B-8D8F-B67A7EC1ABC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6705600" y="48768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Line 63">
                <a:extLst>
                  <a:ext uri="{FF2B5EF4-FFF2-40B4-BE49-F238E27FC236}">
                    <a16:creationId xmlns:a16="http://schemas.microsoft.com/office/drawing/2014/main" id="{7387BB66-016F-45BB-A806-EA170D9FFFB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 flipV="1">
                <a:off x="6934200" y="46482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Line 64">
                <a:extLst>
                  <a:ext uri="{FF2B5EF4-FFF2-40B4-BE49-F238E27FC236}">
                    <a16:creationId xmlns:a16="http://schemas.microsoft.com/office/drawing/2014/main" id="{EB8259FD-157E-41CD-816A-FAEF13F8CA6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H="1" flipV="1">
                <a:off x="7010400" y="45720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Line 65">
                <a:extLst>
                  <a:ext uri="{FF2B5EF4-FFF2-40B4-BE49-F238E27FC236}">
                    <a16:creationId xmlns:a16="http://schemas.microsoft.com/office/drawing/2014/main" id="{B5B4547B-A411-4936-B464-3E852B527D7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V="1">
                <a:off x="6858000" y="46482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Line 66">
                <a:extLst>
                  <a:ext uri="{FF2B5EF4-FFF2-40B4-BE49-F238E27FC236}">
                    <a16:creationId xmlns:a16="http://schemas.microsoft.com/office/drawing/2014/main" id="{2AEBF786-2AAD-4AE3-AA60-D5EF6946838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 flipV="1">
                <a:off x="8153400" y="46482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83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F303-2977-45BB-8540-0E45B75D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19" y="286605"/>
            <a:ext cx="11967410" cy="1450757"/>
          </a:xfrm>
        </p:spPr>
        <p:txBody>
          <a:bodyPr/>
          <a:lstStyle/>
          <a:p>
            <a:r>
              <a:rPr lang="en-US" dirty="0">
                <a:latin typeface="Lucida Console" panose="020B0609040504020204" pitchFamily="49" charset="0"/>
              </a:rPr>
              <a:t>What do each of these layer do ?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662E00-D90B-4328-9600-BDB0FD125D64}"/>
              </a:ext>
            </a:extLst>
          </p:cNvPr>
          <p:cNvGrpSpPr/>
          <p:nvPr/>
        </p:nvGrpSpPr>
        <p:grpSpPr>
          <a:xfrm>
            <a:off x="2073943" y="2029489"/>
            <a:ext cx="9203657" cy="4280578"/>
            <a:chOff x="180975" y="1772816"/>
            <a:chExt cx="9374678" cy="60028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A3C652-D723-407C-8EB9-118FF873996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0975" y="6172993"/>
              <a:ext cx="2609850" cy="789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1st layer draws linear boundaries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0722B-18A0-48F2-B451-D61217C7BEC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238500" y="6172993"/>
              <a:ext cx="2819400" cy="1602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2nd layer combines the boundaries</a:t>
              </a:r>
            </a:p>
            <a:p>
              <a:pPr>
                <a:spcBef>
                  <a:spcPct val="50000"/>
                </a:spcBef>
              </a:pPr>
              <a:endParaRPr lang="en-GB" alt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D3939EB9-6FAE-46C7-AC83-B078586FC17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279053" y="6116215"/>
              <a:ext cx="3276600" cy="1120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91440" indent="-91440" defTabSz="914400">
                <a:lnSpc>
                  <a:spcPct val="85000"/>
                </a:lnSpc>
                <a:spcBef>
                  <a:spcPct val="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GB" altLang="en-US" sz="180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ucida Console" panose="020B0609040504020204" pitchFamily="49" charset="0"/>
                </a:rPr>
                <a:t>3rd layer can generate arbitrarily complex boundaries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DD84AA-FEAC-44C5-A05E-FD029C7B2ABF}"/>
                </a:ext>
              </a:extLst>
            </p:cNvPr>
            <p:cNvGrpSpPr/>
            <p:nvPr/>
          </p:nvGrpSpPr>
          <p:grpSpPr>
            <a:xfrm>
              <a:off x="304800" y="1772816"/>
              <a:ext cx="8001000" cy="4343400"/>
              <a:chOff x="304800" y="914400"/>
              <a:chExt cx="8001000" cy="4343400"/>
            </a:xfrm>
          </p:grpSpPr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259768AA-E4C3-4E6C-A93D-3749C355A14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429000" y="2647950"/>
                <a:ext cx="184150" cy="100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GB" altLang="en-US"/>
              </a:p>
              <a:p>
                <a:pPr>
                  <a:spcBef>
                    <a:spcPct val="50000"/>
                  </a:spcBef>
                </a:pPr>
                <a:endParaRPr lang="en-GB" altLang="en-US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09B4CCFA-5E31-4227-A6B9-4FF99EF56DC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906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734F813D-AD41-424A-AD69-93683F043BC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6002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Oval 13">
                <a:extLst>
                  <a:ext uri="{FF2B5EF4-FFF2-40B4-BE49-F238E27FC236}">
                    <a16:creationId xmlns:a16="http://schemas.microsoft.com/office/drawing/2014/main" id="{17748D86-74D9-48C0-982C-33E9124C390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810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17CECF84-F4D6-4854-9D6A-B248581F8DED}"/>
                  </a:ext>
                </a:extLst>
              </p:cNvPr>
              <p:cNvSpPr>
                <a:spLocks noChangeShapeType="1"/>
              </p:cNvSpPr>
              <p:nvPr>
                <p:custDataLst>
                  <p:tags r:id="rId8"/>
                </p:custDataLst>
              </p:nvPr>
            </p:nvSpPr>
            <p:spPr bwMode="auto">
              <a:xfrm flipV="1">
                <a:off x="6096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189C55C2-043E-49C7-9ED9-714BF555828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 flipH="1" flipV="1">
                <a:off x="12954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" name="Line 16">
                <a:extLst>
                  <a:ext uri="{FF2B5EF4-FFF2-40B4-BE49-F238E27FC236}">
                    <a16:creationId xmlns:a16="http://schemas.microsoft.com/office/drawing/2014/main" id="{8F2E69A3-8CB0-4472-8049-F4AB3FF21B3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457200" y="1600200"/>
                <a:ext cx="762000" cy="838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" name="Line 18">
                <a:extLst>
                  <a:ext uri="{FF2B5EF4-FFF2-40B4-BE49-F238E27FC236}">
                    <a16:creationId xmlns:a16="http://schemas.microsoft.com/office/drawing/2014/main" id="{C345904E-21AD-43AE-88C6-AF134722CDF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48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" name="Line 19">
                <a:extLst>
                  <a:ext uri="{FF2B5EF4-FFF2-40B4-BE49-F238E27FC236}">
                    <a16:creationId xmlns:a16="http://schemas.microsoft.com/office/drawing/2014/main" id="{41163ECD-D797-4B9E-B423-9E752A39670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V="1">
                <a:off x="457200" y="9144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9" name="AutoShape 20">
                <a:extLst>
                  <a:ext uri="{FF2B5EF4-FFF2-40B4-BE49-F238E27FC236}">
                    <a16:creationId xmlns:a16="http://schemas.microsoft.com/office/drawing/2014/main" id="{6B2464D7-91BE-4302-BD08-1F0ACA4CEAEB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57200" y="1600200"/>
                <a:ext cx="838200" cy="838200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Line 27">
                <a:extLst>
                  <a:ext uri="{FF2B5EF4-FFF2-40B4-BE49-F238E27FC236}">
                    <a16:creationId xmlns:a16="http://schemas.microsoft.com/office/drawing/2014/main" id="{3A26CFC3-050A-4C3E-AE9C-CD94E0941970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5532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28">
                <a:extLst>
                  <a:ext uri="{FF2B5EF4-FFF2-40B4-BE49-F238E27FC236}">
                    <a16:creationId xmlns:a16="http://schemas.microsoft.com/office/drawing/2014/main" id="{7F0D56EC-0D51-4C03-8D78-7B9D0CB6605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 flipV="1">
                <a:off x="6705600" y="9144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Oval 30">
                <a:extLst>
                  <a:ext uri="{FF2B5EF4-FFF2-40B4-BE49-F238E27FC236}">
                    <a16:creationId xmlns:a16="http://schemas.microsoft.com/office/drawing/2014/main" id="{46ED0DCD-B00C-45BA-AE59-9397612AF6B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0386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Oval 31">
                <a:extLst>
                  <a:ext uri="{FF2B5EF4-FFF2-40B4-BE49-F238E27FC236}">
                    <a16:creationId xmlns:a16="http://schemas.microsoft.com/office/drawing/2014/main" id="{9CDE1472-1899-4206-AC34-67283ADB4FD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6482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Oval 32">
                <a:extLst>
                  <a:ext uri="{FF2B5EF4-FFF2-40B4-BE49-F238E27FC236}">
                    <a16:creationId xmlns:a16="http://schemas.microsoft.com/office/drawing/2014/main" id="{8949B3D8-5400-4ACE-B896-302AC7D6E18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4290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" name="Line 33">
                <a:extLst>
                  <a:ext uri="{FF2B5EF4-FFF2-40B4-BE49-F238E27FC236}">
                    <a16:creationId xmlns:a16="http://schemas.microsoft.com/office/drawing/2014/main" id="{80ACD495-5E99-4116-9CEA-632593A74A77}"/>
                  </a:ext>
                </a:extLst>
              </p:cNvPr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V="1">
                <a:off x="36576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" name="Line 34">
                <a:extLst>
                  <a:ext uri="{FF2B5EF4-FFF2-40B4-BE49-F238E27FC236}">
                    <a16:creationId xmlns:a16="http://schemas.microsoft.com/office/drawing/2014/main" id="{72EBF25D-1346-41D5-B8A6-08A03D03C83B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 flipV="1">
                <a:off x="43434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Line 36">
                <a:extLst>
                  <a:ext uri="{FF2B5EF4-FFF2-40B4-BE49-F238E27FC236}">
                    <a16:creationId xmlns:a16="http://schemas.microsoft.com/office/drawing/2014/main" id="{925D6017-4019-4747-91C4-422F1ECC0ED3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429000" y="2438400"/>
                <a:ext cx="1676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Line 37">
                <a:extLst>
                  <a:ext uri="{FF2B5EF4-FFF2-40B4-BE49-F238E27FC236}">
                    <a16:creationId xmlns:a16="http://schemas.microsoft.com/office/drawing/2014/main" id="{1D317B63-45E2-45C5-9824-75D64EB2DA0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V="1">
                <a:off x="3581400" y="990600"/>
                <a:ext cx="0" cy="1676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9" name="Line 39">
                <a:extLst>
                  <a:ext uri="{FF2B5EF4-FFF2-40B4-BE49-F238E27FC236}">
                    <a16:creationId xmlns:a16="http://schemas.microsoft.com/office/drawing/2014/main" id="{96A9889D-00F5-421F-8B18-274FD9122E94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7200" y="1600200"/>
                <a:ext cx="838200" cy="83820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0" name="AutoShape 40">
                <a:extLst>
                  <a:ext uri="{FF2B5EF4-FFF2-40B4-BE49-F238E27FC236}">
                    <a16:creationId xmlns:a16="http://schemas.microsoft.com/office/drawing/2014/main" id="{B5ABA6A3-C08B-4BE9-B4A0-F17E1EF9006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886200" y="1295400"/>
                <a:ext cx="685800" cy="914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" name="AutoShape 41">
                <a:extLst>
                  <a:ext uri="{FF2B5EF4-FFF2-40B4-BE49-F238E27FC236}">
                    <a16:creationId xmlns:a16="http://schemas.microsoft.com/office/drawing/2014/main" id="{B6E69B3A-A556-4A22-991C-257445A171B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7162800" y="914400"/>
                <a:ext cx="914400" cy="11430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2" name="AutoShape 42">
                <a:extLst>
                  <a:ext uri="{FF2B5EF4-FFF2-40B4-BE49-F238E27FC236}">
                    <a16:creationId xmlns:a16="http://schemas.microsoft.com/office/drawing/2014/main" id="{A88A7509-B24D-432B-B382-5D3B1BAD604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781800" y="990600"/>
                <a:ext cx="457200" cy="1295400"/>
              </a:xfrm>
              <a:prstGeom prst="rtTriangle">
                <a:avLst/>
              </a:prstGeom>
              <a:solidFill>
                <a:schemeClr val="accent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" name="AutoShape 43">
                <a:extLst>
                  <a:ext uri="{FF2B5EF4-FFF2-40B4-BE49-F238E27FC236}">
                    <a16:creationId xmlns:a16="http://schemas.microsoft.com/office/drawing/2014/main" id="{2D146679-B781-4FB8-AEAF-EBD1683C24C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467600" y="1143000"/>
                <a:ext cx="381000" cy="533400"/>
              </a:xfrm>
              <a:prstGeom prst="rtTriangle">
                <a:avLst/>
              </a:prstGeom>
              <a:solidFill>
                <a:schemeClr val="bg1"/>
              </a:solidFill>
              <a:ln w="1905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" name="Oval 44">
                <a:extLst>
                  <a:ext uri="{FF2B5EF4-FFF2-40B4-BE49-F238E27FC236}">
                    <a16:creationId xmlns:a16="http://schemas.microsoft.com/office/drawing/2014/main" id="{9B752EB0-AF53-489E-B847-2BE4A200F14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6482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5" name="Oval 45">
                <a:extLst>
                  <a:ext uri="{FF2B5EF4-FFF2-40B4-BE49-F238E27FC236}">
                    <a16:creationId xmlns:a16="http://schemas.microsoft.com/office/drawing/2014/main" id="{7AE2FE04-9C34-4339-BE49-C9FB8C6FAABF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4290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6" name="Line 46">
                <a:extLst>
                  <a:ext uri="{FF2B5EF4-FFF2-40B4-BE49-F238E27FC236}">
                    <a16:creationId xmlns:a16="http://schemas.microsoft.com/office/drawing/2014/main" id="{BD15FE8E-613D-4680-BF76-0E16B6EA05C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 flipV="1">
                <a:off x="3657600" y="40386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" name="Line 47">
                <a:extLst>
                  <a:ext uri="{FF2B5EF4-FFF2-40B4-BE49-F238E27FC236}">
                    <a16:creationId xmlns:a16="http://schemas.microsoft.com/office/drawing/2014/main" id="{790A78EA-551F-493C-9A95-0CBE4740E5B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H="1" flipV="1">
                <a:off x="3733800" y="39624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" name="Line 48">
                <a:extLst>
                  <a:ext uri="{FF2B5EF4-FFF2-40B4-BE49-F238E27FC236}">
                    <a16:creationId xmlns:a16="http://schemas.microsoft.com/office/drawing/2014/main" id="{5CA3445B-7933-41B0-A043-06DB58D8DF1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 flipV="1">
                <a:off x="35814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9" name="Line 49">
                <a:extLst>
                  <a:ext uri="{FF2B5EF4-FFF2-40B4-BE49-F238E27FC236}">
                    <a16:creationId xmlns:a16="http://schemas.microsoft.com/office/drawing/2014/main" id="{5372FA1E-5B2D-4B42-AC4D-5D7E1AB9A1F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flipV="1">
                <a:off x="48768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0" name="Oval 50">
                <a:extLst>
                  <a:ext uri="{FF2B5EF4-FFF2-40B4-BE49-F238E27FC236}">
                    <a16:creationId xmlns:a16="http://schemas.microsoft.com/office/drawing/2014/main" id="{A3EEB55B-8446-43F4-9880-9D5F4B603BE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7315200" y="28194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Oval 51">
                <a:extLst>
                  <a:ext uri="{FF2B5EF4-FFF2-40B4-BE49-F238E27FC236}">
                    <a16:creationId xmlns:a16="http://schemas.microsoft.com/office/drawing/2014/main" id="{069F1EF9-8F9B-49FD-8F35-09FB598F071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79248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" name="Oval 52">
                <a:extLst>
                  <a:ext uri="{FF2B5EF4-FFF2-40B4-BE49-F238E27FC236}">
                    <a16:creationId xmlns:a16="http://schemas.microsoft.com/office/drawing/2014/main" id="{34A0B2CA-6950-461A-AD31-A11F4997B313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6705600" y="36576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3" name="Line 53">
                <a:extLst>
                  <a:ext uri="{FF2B5EF4-FFF2-40B4-BE49-F238E27FC236}">
                    <a16:creationId xmlns:a16="http://schemas.microsoft.com/office/drawing/2014/main" id="{16344494-09D0-47D5-A0A2-D5E39DB8DB5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 flipV="1">
                <a:off x="6934200" y="3200400"/>
                <a:ext cx="4572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4" name="Line 54">
                <a:extLst>
                  <a:ext uri="{FF2B5EF4-FFF2-40B4-BE49-F238E27FC236}">
                    <a16:creationId xmlns:a16="http://schemas.microsoft.com/office/drawing/2014/main" id="{161B9A54-03C3-41C0-B648-A0FFFFDC1FEA}"/>
                  </a:ext>
                </a:extLst>
              </p:cNvPr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 flipH="1" flipV="1">
                <a:off x="7620000" y="3200400"/>
                <a:ext cx="38100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5" name="Oval 55">
                <a:extLst>
                  <a:ext uri="{FF2B5EF4-FFF2-40B4-BE49-F238E27FC236}">
                    <a16:creationId xmlns:a16="http://schemas.microsoft.com/office/drawing/2014/main" id="{3FCF5B24-5C1A-48E1-8EAB-0A4BFD2A0D27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79248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6" name="Oval 56">
                <a:extLst>
                  <a:ext uri="{FF2B5EF4-FFF2-40B4-BE49-F238E27FC236}">
                    <a16:creationId xmlns:a16="http://schemas.microsoft.com/office/drawing/2014/main" id="{85010903-43D5-41AA-9B5E-4F9073B0BA18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6705600" y="42672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7" name="Line 57">
                <a:extLst>
                  <a:ext uri="{FF2B5EF4-FFF2-40B4-BE49-F238E27FC236}">
                    <a16:creationId xmlns:a16="http://schemas.microsoft.com/office/drawing/2014/main" id="{679554A8-E759-4282-AB28-9FAA927ABEF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V="1">
                <a:off x="6934200" y="40386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8" name="Line 58">
                <a:extLst>
                  <a:ext uri="{FF2B5EF4-FFF2-40B4-BE49-F238E27FC236}">
                    <a16:creationId xmlns:a16="http://schemas.microsoft.com/office/drawing/2014/main" id="{20BDCC4A-75BF-4A25-B35A-F1013B3E8C42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 flipV="1">
                <a:off x="7010400" y="39624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" name="Line 59">
                <a:extLst>
                  <a:ext uri="{FF2B5EF4-FFF2-40B4-BE49-F238E27FC236}">
                    <a16:creationId xmlns:a16="http://schemas.microsoft.com/office/drawing/2014/main" id="{705D1125-B7F7-4B85-8E5D-247904672E0E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V="1">
                <a:off x="68580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0" name="Line 60">
                <a:extLst>
                  <a:ext uri="{FF2B5EF4-FFF2-40B4-BE49-F238E27FC236}">
                    <a16:creationId xmlns:a16="http://schemas.microsoft.com/office/drawing/2014/main" id="{D13A3884-A968-4A64-9E73-D716990CC056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 flipV="1">
                <a:off x="8153400" y="40386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" name="Oval 61">
                <a:extLst>
                  <a:ext uri="{FF2B5EF4-FFF2-40B4-BE49-F238E27FC236}">
                    <a16:creationId xmlns:a16="http://schemas.microsoft.com/office/drawing/2014/main" id="{E2DA5FCB-B04E-4FCD-89AB-7AA453F4ACD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7924800" y="48768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2" name="Oval 62">
                <a:extLst>
                  <a:ext uri="{FF2B5EF4-FFF2-40B4-BE49-F238E27FC236}">
                    <a16:creationId xmlns:a16="http://schemas.microsoft.com/office/drawing/2014/main" id="{06B2492B-517F-4A1B-8D8F-B67A7EC1ABC1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6705600" y="4876800"/>
                <a:ext cx="381000" cy="381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3" name="Line 63">
                <a:extLst>
                  <a:ext uri="{FF2B5EF4-FFF2-40B4-BE49-F238E27FC236}">
                    <a16:creationId xmlns:a16="http://schemas.microsoft.com/office/drawing/2014/main" id="{7387BB66-016F-45BB-A806-EA170D9FFFB1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7"/>
                </p:custDataLst>
              </p:nvPr>
            </p:nvSpPr>
            <p:spPr bwMode="auto">
              <a:xfrm flipV="1">
                <a:off x="6934200" y="4648200"/>
                <a:ext cx="106680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4" name="Line 64">
                <a:extLst>
                  <a:ext uri="{FF2B5EF4-FFF2-40B4-BE49-F238E27FC236}">
                    <a16:creationId xmlns:a16="http://schemas.microsoft.com/office/drawing/2014/main" id="{EB8259FD-157E-41CD-816A-FAEF13F8CA65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H="1" flipV="1">
                <a:off x="7010400" y="4572000"/>
                <a:ext cx="99060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" name="Line 65">
                <a:extLst>
                  <a:ext uri="{FF2B5EF4-FFF2-40B4-BE49-F238E27FC236}">
                    <a16:creationId xmlns:a16="http://schemas.microsoft.com/office/drawing/2014/main" id="{B5B4547B-A411-4936-B464-3E852B527D7C}"/>
                  </a:ext>
                </a:extLst>
              </p:cNvPr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 flipV="1">
                <a:off x="6858000" y="46482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6" name="Line 66">
                <a:extLst>
                  <a:ext uri="{FF2B5EF4-FFF2-40B4-BE49-F238E27FC236}">
                    <a16:creationId xmlns:a16="http://schemas.microsoft.com/office/drawing/2014/main" id="{2AEBF786-2AAD-4AE3-AA60-D5EF6946838F}"/>
                  </a:ext>
                </a:extLst>
              </p:cNvPr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 flipV="1">
                <a:off x="8153400" y="4648200"/>
                <a:ext cx="0" cy="228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46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53253"/>
            <a:ext cx="10757837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Backpropagation learning algorithm ‘BP’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EB55114-7A44-4D8F-B3E9-DC3046DE0BE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97279" y="3076074"/>
            <a:ext cx="9346132" cy="1143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alt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Forward pass phase: computes ‘functional signal’, feed forward </a:t>
            </a:r>
          </a:p>
          <a:p>
            <a:r>
              <a:rPr lang="en-GB" alt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propagation of input pattern signals through network</a:t>
            </a:r>
            <a:endParaRPr lang="en-US" altLang="en-US" sz="2000" spc="-5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C12F6-E1B6-4331-AB8D-D3E2AA002B00}"/>
              </a:ext>
            </a:extLst>
          </p:cNvPr>
          <p:cNvSpPr/>
          <p:nvPr/>
        </p:nvSpPr>
        <p:spPr>
          <a:xfrm>
            <a:off x="1097279" y="2522440"/>
            <a:ext cx="2685351" cy="3277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" indent="-91440" defTabSz="914400">
              <a:lnSpc>
                <a:spcPct val="85000"/>
              </a:lnSpc>
              <a:spcBef>
                <a:spcPct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BP has two phases: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9338D-B14C-4A43-B674-734707E041CB}"/>
              </a:ext>
            </a:extLst>
          </p:cNvPr>
          <p:cNvSpPr/>
          <p:nvPr/>
        </p:nvSpPr>
        <p:spPr>
          <a:xfrm>
            <a:off x="1097278" y="4785972"/>
            <a:ext cx="934613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alt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Backward pass phase:  computes ‘error signal’, propagates the error backwards  through network starting at output units  (where the error is the difference between actual and desired </a:t>
            </a:r>
          </a:p>
          <a:p>
            <a:r>
              <a:rPr lang="en-GB" altLang="en-US" sz="20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Lucida Console" panose="020B0609040504020204" pitchFamily="49" charset="0"/>
              </a:rPr>
              <a:t>output values) </a:t>
            </a:r>
            <a:endParaRPr lang="en-US" altLang="en-US" sz="2000" spc="-50" dirty="0">
              <a:solidFill>
                <a:schemeClr val="tx1">
                  <a:lumMod val="95000"/>
                  <a:lumOff val="5000"/>
                </a:schemeClr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5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53253"/>
            <a:ext cx="10757837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Backpropagation learning algorithm ‘BP’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E9264F5-CC65-4DD0-874F-06C1D494D03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13" y="2030830"/>
            <a:ext cx="54483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88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53253"/>
            <a:ext cx="10757837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Backpropagation learning algorithm ‘BP’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3C750-A838-45E0-83AB-41675B9D0CAA}"/>
              </a:ext>
            </a:extLst>
          </p:cNvPr>
          <p:cNvSpPr txBox="1"/>
          <p:nvPr/>
        </p:nvSpPr>
        <p:spPr>
          <a:xfrm>
            <a:off x="1228725" y="2057400"/>
            <a:ext cx="10115550" cy="420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Error gradient along all connection weights were measured by propagating the error from output layer.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First, a forward pass is performed - output of every neuron in every layer is computed.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Output error is estimated. 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Then compute how much each neuron in last hidden layer contributed to output error.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This is repeated backwards until input layer.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Lucida Console" panose="020B0609040504020204" pitchFamily="49" charset="0"/>
              </a:rPr>
              <a:t>● Last step is Gradient Descent on all connection weights using error gradients estimated in previous steps.</a:t>
            </a:r>
            <a:endParaRPr lang="en-IN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534570" y="959999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Activation: Sigmoid</a:t>
            </a:r>
          </a:p>
        </p:txBody>
      </p:sp>
      <p:pic>
        <p:nvPicPr>
          <p:cNvPr id="13" name="Εικόνα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0" y="1874498"/>
            <a:ext cx="3041650" cy="2159000"/>
          </a:xfrm>
          <a:prstGeom prst="rect">
            <a:avLst/>
          </a:prstGeom>
        </p:spPr>
      </p:pic>
      <p:sp>
        <p:nvSpPr>
          <p:cNvPr id="14" name="Ορθογώνιο 13"/>
          <p:cNvSpPr/>
          <p:nvPr/>
        </p:nvSpPr>
        <p:spPr>
          <a:xfrm>
            <a:off x="5114790" y="1723571"/>
            <a:ext cx="6108970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.AppleSystemUIFont" charset="-120"/>
              <a:buChar char="+"/>
              <a:defRPr/>
            </a:pPr>
            <a:r>
              <a:rPr lang="en-US" dirty="0"/>
              <a:t>Nice interpretation as the </a:t>
            </a:r>
            <a:r>
              <a:rPr lang="en-US" b="1" dirty="0">
                <a:solidFill>
                  <a:schemeClr val="accent2"/>
                </a:solidFill>
              </a:rPr>
              <a:t>firing rate</a:t>
            </a:r>
            <a:r>
              <a:rPr lang="en-US" dirty="0"/>
              <a:t> of a neuron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dirty="0"/>
              <a:t>0 = not firing at all 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dirty="0"/>
              <a:t>1 = fully firing</a:t>
            </a:r>
          </a:p>
          <a:p>
            <a:pPr marL="285750" lvl="2" indent="-285750">
              <a:lnSpc>
                <a:spcPct val="150000"/>
              </a:lnSpc>
              <a:buFont typeface=".AppleSystemUIFont" charset="-120"/>
              <a:buChar char="-"/>
              <a:defRPr/>
            </a:pPr>
            <a:r>
              <a:rPr lang="en-US" dirty="0"/>
              <a:t>Sigmoid neurons </a:t>
            </a:r>
            <a:r>
              <a:rPr lang="en-US" b="1" dirty="0">
                <a:solidFill>
                  <a:schemeClr val="accent2"/>
                </a:solidFill>
              </a:rPr>
              <a:t>saturate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kill gradients</a:t>
            </a:r>
            <a:r>
              <a:rPr lang="en-US" dirty="0"/>
              <a:t>, thus NN will barely learn</a:t>
            </a:r>
            <a:endParaRPr lang="en-US" b="1" dirty="0">
              <a:solidFill>
                <a:schemeClr val="accent2"/>
              </a:solidFill>
            </a:endParaRPr>
          </a:p>
          <a:p>
            <a:pPr marL="742950" lvl="1" indent="-285750">
              <a:lnSpc>
                <a:spcPct val="150000"/>
              </a:lnSpc>
              <a:buSzPct val="110000"/>
              <a:buFont typeface="Arial" charset="0"/>
              <a:buChar char="•"/>
              <a:defRPr/>
            </a:pPr>
            <a:r>
              <a:rPr lang="en-US" dirty="0"/>
              <a:t>when the neuron’s activation are 0 or 1 (saturate)</a:t>
            </a:r>
          </a:p>
          <a:p>
            <a:pPr marL="1200150" lvl="2" indent="-285750">
              <a:lnSpc>
                <a:spcPct val="150000"/>
              </a:lnSpc>
              <a:buSzPct val="110000"/>
              <a:buFont typeface="AppleColorEmoji" charset="0"/>
              <a:buChar char="🙁"/>
              <a:defRPr/>
            </a:pPr>
            <a:r>
              <a:rPr lang="en-US" dirty="0"/>
              <a:t>gradient at these regions almost zero </a:t>
            </a:r>
          </a:p>
          <a:p>
            <a:pPr marL="1200150" lvl="2" indent="-285750">
              <a:lnSpc>
                <a:spcPct val="150000"/>
              </a:lnSpc>
              <a:buSzPct val="110000"/>
              <a:buFont typeface="AppleColorEmoji" charset="0"/>
              <a:buChar char="🙁"/>
              <a:defRPr/>
            </a:pPr>
            <a:r>
              <a:rPr lang="en-US" dirty="0"/>
              <a:t>almost no signal will flow to its weights </a:t>
            </a:r>
          </a:p>
          <a:p>
            <a:pPr marL="1200150" lvl="2" indent="-285750">
              <a:lnSpc>
                <a:spcPct val="150000"/>
              </a:lnSpc>
              <a:buSzPct val="110000"/>
              <a:buFont typeface="AppleColorEmoji" charset="0"/>
              <a:buChar char="🙁"/>
              <a:defRPr/>
            </a:pPr>
            <a:r>
              <a:rPr lang="en-US" dirty="0"/>
              <a:t>if initial weights are too large then most neurons would saturate</a:t>
            </a:r>
          </a:p>
        </p:txBody>
      </p:sp>
      <p:sp>
        <p:nvSpPr>
          <p:cNvPr id="2" name="Ορθογώνιο 1"/>
          <p:cNvSpPr/>
          <p:nvPr/>
        </p:nvSpPr>
        <p:spPr>
          <a:xfrm>
            <a:off x="968240" y="4774291"/>
            <a:ext cx="389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0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62460" y="4210918"/>
                <a:ext cx="12378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460" y="4210918"/>
                <a:ext cx="1237839" cy="307777"/>
              </a:xfrm>
              <a:prstGeom prst="rect">
                <a:avLst/>
              </a:prstGeom>
              <a:blipFill>
                <a:blip r:embed="rId4"/>
                <a:stretch>
                  <a:fillRect l="-4926"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009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744120" y="1004271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Activation: </a:t>
            </a:r>
            <a:r>
              <a:rPr lang="en-US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Tanh</a:t>
            </a:r>
            <a:endParaRPr lang="en-US" sz="3600" spc="-5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Ορθογώνιο 13"/>
              <p:cNvSpPr/>
              <p:nvPr/>
            </p:nvSpPr>
            <p:spPr>
              <a:xfrm>
                <a:off x="4985230" y="2790669"/>
                <a:ext cx="6534417" cy="1295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2" indent="-285750">
                  <a:lnSpc>
                    <a:spcPct val="150000"/>
                  </a:lnSpc>
                  <a:buFont typeface=".AppleSystemUIFont" charset="-120"/>
                  <a:buChar char="-"/>
                  <a:defRPr/>
                </a:pPr>
                <a:r>
                  <a:rPr lang="en-US" dirty="0"/>
                  <a:t>Like sigmoid, </a:t>
                </a:r>
                <a:r>
                  <a:rPr lang="en-US" dirty="0" err="1"/>
                  <a:t>tanh</a:t>
                </a:r>
                <a:r>
                  <a:rPr lang="en-US" dirty="0"/>
                  <a:t> neurons </a:t>
                </a:r>
                <a:r>
                  <a:rPr lang="en-US" b="1" dirty="0">
                    <a:solidFill>
                      <a:schemeClr val="accent2"/>
                    </a:solidFill>
                  </a:rPr>
                  <a:t>saturate</a:t>
                </a:r>
              </a:p>
              <a:p>
                <a:pPr marL="285750" lvl="2" indent="-285750">
                  <a:lnSpc>
                    <a:spcPct val="150000"/>
                  </a:lnSpc>
                  <a:buFont typeface=".AppleSystemUIFont" charset="-120"/>
                  <a:buChar char="-"/>
                  <a:defRPr/>
                </a:pPr>
                <a:r>
                  <a:rPr lang="en-US" dirty="0"/>
                  <a:t>Unlike sigmoid, output is </a:t>
                </a:r>
                <a:r>
                  <a:rPr lang="en-US" b="1" dirty="0">
                    <a:solidFill>
                      <a:schemeClr val="accent2"/>
                    </a:solidFill>
                  </a:rPr>
                  <a:t>zero-centered</a:t>
                </a:r>
              </a:p>
              <a:p>
                <a:pPr marL="285750" lvl="2" indent="-285750">
                  <a:lnSpc>
                    <a:spcPct val="150000"/>
                  </a:lnSpc>
                  <a:buFont typeface=".AppleSystemUIFont" charset="-120"/>
                  <a:buChar char="-"/>
                  <a:defRPr/>
                </a:pPr>
                <a:r>
                  <a:rPr lang="en-US" dirty="0" err="1"/>
                  <a:t>Tanh</a:t>
                </a:r>
                <a:r>
                  <a:rPr lang="en-US" dirty="0"/>
                  <a:t> is a </a:t>
                </a:r>
                <a:r>
                  <a:rPr lang="en-US" b="1" dirty="0">
                    <a:solidFill>
                      <a:schemeClr val="accent2"/>
                    </a:solidFill>
                  </a:rPr>
                  <a:t>scaled sigmoid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charset="0"/>
                      </a:rPr>
                      <m:t>=2</m:t>
                    </m:r>
                    <m:r>
                      <a:rPr lang="en-US" i="1">
                        <a:latin typeface="Cambria Math" charset="0"/>
                      </a:rPr>
                      <m:t>𝑠𝑖𝑔𝑚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Ορθογώνιο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230" y="2790669"/>
                <a:ext cx="6534417" cy="1295163"/>
              </a:xfrm>
              <a:prstGeom prst="rect">
                <a:avLst/>
              </a:prstGeom>
              <a:blipFill>
                <a:blip r:embed="rId3"/>
                <a:stretch>
                  <a:fillRect l="-1026" b="-80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Ορθογώνιο 1"/>
          <p:cNvSpPr/>
          <p:nvPr/>
        </p:nvSpPr>
        <p:spPr>
          <a:xfrm>
            <a:off x="960791" y="5169413"/>
            <a:ext cx="3898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“squashes” it into range between -1 and 1. 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0466" y="4454566"/>
                <a:ext cx="1430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−1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66" y="4454566"/>
                <a:ext cx="1430200" cy="307777"/>
              </a:xfrm>
              <a:prstGeom prst="rect">
                <a:avLst/>
              </a:prstGeom>
              <a:blipFill>
                <a:blip r:embed="rId4"/>
                <a:stretch>
                  <a:fillRect l="-3846" b="-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66" y="1975480"/>
            <a:ext cx="2993318" cy="211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F21F45-F95A-62B9-DD70-5FFF4B70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201867"/>
            <a:ext cx="10058400" cy="1369074"/>
          </a:xfrm>
        </p:spPr>
        <p:txBody>
          <a:bodyPr/>
          <a:lstStyle/>
          <a:p>
            <a:r>
              <a:rPr lang="en-IN"/>
              <a:t>Classification : ReVISIT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2E92EB2-D279-DC7B-F901-C1E0C351F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42519"/>
              </p:ext>
            </p:extLst>
          </p:nvPr>
        </p:nvGraphicFramePr>
        <p:xfrm>
          <a:off x="1508115" y="2227785"/>
          <a:ext cx="832167" cy="373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2">
                  <a:extLst>
                    <a:ext uri="{9D8B030D-6E8A-4147-A177-3AD203B41FA5}">
                      <a16:colId xmlns:a16="http://schemas.microsoft.com/office/drawing/2014/main" val="3972465266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339028301"/>
                    </a:ext>
                  </a:extLst>
                </a:gridCol>
              </a:tblGrid>
              <a:tr h="286139">
                <a:tc>
                  <a:txBody>
                    <a:bodyPr/>
                    <a:lstStyle/>
                    <a:p>
                      <a:r>
                        <a:rPr lang="en-IN" sz="1400" b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582870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273245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639052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769426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39416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28168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46735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75778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09901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380066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rgbClr val="FF0000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60805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694408"/>
                  </a:ext>
                </a:extLst>
              </a:tr>
              <a:tr h="286139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61836"/>
                  </a:ext>
                </a:extLst>
              </a:tr>
            </a:tbl>
          </a:graphicData>
        </a:graphic>
      </p:graphicFrame>
      <p:pic>
        <p:nvPicPr>
          <p:cNvPr id="6" name="Picture 5" descr="A diagram of a number line&#10;&#10;Description automatically generated">
            <a:extLst>
              <a:ext uri="{FF2B5EF4-FFF2-40B4-BE49-F238E27FC236}">
                <a16:creationId xmlns:a16="http://schemas.microsoft.com/office/drawing/2014/main" id="{4B5B7FFD-AA49-4AC8-83C0-DD5E22E8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547" y="2839910"/>
            <a:ext cx="7182365" cy="17716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BBDC175-60A4-CF5C-59B4-8F7EB01FBF5C}"/>
              </a:ext>
            </a:extLst>
          </p:cNvPr>
          <p:cNvGrpSpPr/>
          <p:nvPr/>
        </p:nvGrpSpPr>
        <p:grpSpPr>
          <a:xfrm>
            <a:off x="6196184" y="2597118"/>
            <a:ext cx="2133599" cy="1073071"/>
            <a:chOff x="4909762" y="1228916"/>
            <a:chExt cx="2133599" cy="107307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BCCD49-AAD1-CC65-4C0D-485174AF68A5}"/>
                </a:ext>
              </a:extLst>
            </p:cNvPr>
            <p:cNvCxnSpPr>
              <a:cxnSpLocks/>
            </p:cNvCxnSpPr>
            <p:nvPr/>
          </p:nvCxnSpPr>
          <p:spPr>
            <a:xfrm>
              <a:off x="5783580" y="1228916"/>
              <a:ext cx="0" cy="63798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28E1CF-5124-DA75-CA61-FEAC8A49F070}"/>
                    </a:ext>
                  </a:extLst>
                </p:cNvPr>
                <p:cNvSpPr txBox="1"/>
                <p:nvPr/>
              </p:nvSpPr>
              <p:spPr>
                <a:xfrm flipH="1">
                  <a:off x="4909762" y="1840322"/>
                  <a:ext cx="2133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scadia Code" panose="020B0609020000020004" pitchFamily="49" charset="0"/>
                        </a:rPr>
                        <m:t>𝜃</m:t>
                      </m:r>
                    </m:oMath>
                  </a14:m>
                  <a:r>
                    <a:rPr lang="en-US" sz="120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ea typeface="Cascadia Code" panose="020B0609020000020004" pitchFamily="49" charset="0"/>
                      <a:cs typeface="Times New Roman" panose="02020603050405020304" pitchFamily="18" charset="0"/>
                    </a:rPr>
                    <a:t> </a:t>
                  </a:r>
                  <a:r>
                    <a:rPr lang="en-IN" sz="1200">
                      <a:solidFill>
                        <a:schemeClr val="accent1">
                          <a:lumMod val="75000"/>
                        </a:schemeClr>
                      </a:solidFill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= 4.5</a:t>
                  </a:r>
                  <a:endParaRPr lang="en-US" sz="1200">
                    <a:solidFill>
                      <a:schemeClr val="accent1">
                        <a:lumMod val="75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  <a:p>
                  <a:pPr algn="ctr"/>
                  <a:r>
                    <a:rPr lang="en-US" sz="1200">
                      <a:solidFill>
                        <a:schemeClr val="accent1">
                          <a:lumMod val="75000"/>
                        </a:schemeClr>
                      </a:solidFill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Decision Boundry</a:t>
                  </a:r>
                  <a:endParaRPr lang="en-IN" sz="1200">
                    <a:solidFill>
                      <a:schemeClr val="accent1">
                        <a:lumMod val="75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728E1CF-5124-DA75-CA61-FEAC8A49F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09762" y="1840322"/>
                  <a:ext cx="213359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86591F-81F4-0112-DC2A-21A0B9D2F7B5}"/>
                  </a:ext>
                </a:extLst>
              </p:cNvPr>
              <p:cNvSpPr txBox="1"/>
              <p:nvPr/>
            </p:nvSpPr>
            <p:spPr>
              <a:xfrm>
                <a:off x="7772570" y="4297416"/>
                <a:ext cx="2562225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Predict(p)</a:t>
                </a:r>
              </a:p>
              <a:p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  <a:p>
                <a:pPr lvl="1"/>
                <a:r>
                  <a:rPr lang="en-US" sz="1600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600">
                    <a:solidFill>
                      <a:schemeClr val="accent1">
                        <a:lumMod val="75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 -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" panose="020B0609020000020004" pitchFamily="49" charset="0"/>
                      </a:rPr>
                      <m:t>𝜃</m:t>
                    </m:r>
                  </m:oMath>
                </a14:m>
                <a:r>
                  <a:rPr lang="en-US" sz="1600">
                    <a:solidFill>
                      <a:schemeClr val="accent1">
                        <a:lumMod val="75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&lt; 0 </a:t>
                </a:r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</a:t>
                </a:r>
              </a:p>
              <a:p>
                <a:pPr lvl="1"/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1600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return</a:t>
                </a:r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600">
                    <a:solidFill>
                      <a:srgbClr val="C000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</a:t>
                </a:r>
              </a:p>
              <a:p>
                <a:pPr lvl="1"/>
                <a:r>
                  <a:rPr lang="en-US" sz="1600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else</a:t>
                </a:r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</a:t>
                </a:r>
              </a:p>
              <a:p>
                <a:pPr lvl="1"/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1600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return</a:t>
                </a:r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600">
                    <a:solidFill>
                      <a:schemeClr val="accent3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</a:t>
                </a:r>
                <a:endParaRPr lang="en-IN" sz="1600">
                  <a:solidFill>
                    <a:schemeClr val="accent3">
                      <a:lumMod val="50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86591F-81F4-0112-DC2A-21A0B9D2F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570" y="4297416"/>
                <a:ext cx="2562225" cy="1569660"/>
              </a:xfrm>
              <a:prstGeom prst="rect">
                <a:avLst/>
              </a:prstGeom>
              <a:blipFill>
                <a:blip r:embed="rId4"/>
                <a:stretch>
                  <a:fillRect l="-948" t="-772" b="-3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0D09A53-0540-C3A0-1452-C764DE8742BF}"/>
              </a:ext>
            </a:extLst>
          </p:cNvPr>
          <p:cNvSpPr txBox="1"/>
          <p:nvPr/>
        </p:nvSpPr>
        <p:spPr>
          <a:xfrm>
            <a:off x="1381275" y="1714697"/>
            <a:ext cx="10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Dataset</a:t>
            </a:r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79B8C0-BC86-5FE8-ABD1-3789A5289B08}"/>
              </a:ext>
            </a:extLst>
          </p:cNvPr>
          <p:cNvSpPr txBox="1"/>
          <p:nvPr/>
        </p:nvSpPr>
        <p:spPr>
          <a:xfrm>
            <a:off x="2978298" y="5008487"/>
            <a:ext cx="280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Binary Classification </a:t>
            </a:r>
            <a:endParaRPr lang="en-IN" b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484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734595" y="941939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Activation: </a:t>
            </a:r>
            <a:r>
              <a:rPr lang="en-US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ReLU</a:t>
            </a:r>
            <a:endParaRPr lang="en-US" sz="3600" spc="-5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2" name="Ορθογώνιο 1"/>
          <p:cNvSpPr/>
          <p:nvPr/>
        </p:nvSpPr>
        <p:spPr>
          <a:xfrm>
            <a:off x="905081" y="5441182"/>
            <a:ext cx="389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thresholds it at zero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05953" y="4891437"/>
                <a:ext cx="1026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53" y="4891437"/>
                <a:ext cx="1026755" cy="307777"/>
              </a:xfrm>
              <a:prstGeom prst="rect">
                <a:avLst/>
              </a:prstGeom>
              <a:blipFill>
                <a:blip r:embed="rId3"/>
                <a:stretch>
                  <a:fillRect l="-5325" r="-1775" b="-1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47" y="1935466"/>
            <a:ext cx="2993318" cy="21408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08617" y="1857755"/>
            <a:ext cx="6602283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Deep Networks use </a:t>
            </a:r>
            <a:r>
              <a:rPr lang="en-US" dirty="0" err="1"/>
              <a:t>ReLU</a:t>
            </a:r>
            <a:r>
              <a:rPr lang="en-US" dirty="0"/>
              <a:t> nowadays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Trains much </a:t>
            </a:r>
            <a:r>
              <a:rPr lang="en-US" b="1" dirty="0">
                <a:solidFill>
                  <a:schemeClr val="accent2"/>
                </a:solidFill>
              </a:rPr>
              <a:t>faster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accelerates the convergence of SGD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due to linear, non-saturating form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Less expensive operations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compared to sigmoid/</a:t>
            </a:r>
            <a:r>
              <a:rPr lang="en-US" dirty="0" err="1"/>
              <a:t>tanh</a:t>
            </a:r>
            <a:r>
              <a:rPr lang="en-US" dirty="0"/>
              <a:t> (exponentials etc.)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implemented by simply thresholding a matrix at zero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More </a:t>
            </a:r>
            <a:r>
              <a:rPr lang="en-US" b="1" dirty="0">
                <a:solidFill>
                  <a:schemeClr val="accent2"/>
                </a:solidFill>
              </a:rPr>
              <a:t>expressive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Prevents the </a:t>
            </a:r>
            <a:r>
              <a:rPr lang="en-US" b="1" dirty="0">
                <a:solidFill>
                  <a:schemeClr val="accent2"/>
                </a:solidFill>
              </a:rPr>
              <a:t>gradient vanishing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/>
              <p:cNvSpPr/>
              <p:nvPr/>
            </p:nvSpPr>
            <p:spPr>
              <a:xfrm>
                <a:off x="973679" y="4408148"/>
                <a:ext cx="1948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⁡(0,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Ορθογώνιο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9" y="4408148"/>
                <a:ext cx="194835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240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-734595" y="941939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Activation: </a:t>
            </a:r>
            <a:r>
              <a:rPr lang="en-US" sz="36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ReLU</a:t>
            </a:r>
            <a:endParaRPr lang="en-US" sz="3600" spc="-5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2" name="Ορθογώνιο 1"/>
          <p:cNvSpPr/>
          <p:nvPr/>
        </p:nvSpPr>
        <p:spPr>
          <a:xfrm>
            <a:off x="905081" y="5441182"/>
            <a:ext cx="389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Takes a real-valued number and thresholds it at zero</a:t>
            </a:r>
          </a:p>
          <a:p>
            <a:pPr>
              <a:defRPr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05953" y="4891437"/>
                <a:ext cx="1026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p>
                      <m:r>
                        <a:rPr lang="is-IS" sz="2000" i="1">
                          <a:latin typeface="Cambria Math" charset="0"/>
                        </a:rPr>
                        <m:t>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+</m:t>
                          </m:r>
                        </m:sub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l-GR" sz="2000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53" y="4891437"/>
                <a:ext cx="1026755" cy="307777"/>
              </a:xfrm>
              <a:prstGeom prst="rect">
                <a:avLst/>
              </a:prstGeom>
              <a:blipFill>
                <a:blip r:embed="rId3"/>
                <a:stretch>
                  <a:fillRect l="-5325" r="-1775" b="-137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47" y="1935466"/>
            <a:ext cx="2993318" cy="21408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08617" y="1857755"/>
            <a:ext cx="6602283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Most Deep Networks use </a:t>
            </a:r>
            <a:r>
              <a:rPr lang="en-US" dirty="0" err="1"/>
              <a:t>ReLU</a:t>
            </a:r>
            <a:r>
              <a:rPr lang="en-US" dirty="0"/>
              <a:t> nowadays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Trains much </a:t>
            </a:r>
            <a:r>
              <a:rPr lang="en-US" b="1" dirty="0">
                <a:solidFill>
                  <a:schemeClr val="accent2"/>
                </a:solidFill>
              </a:rPr>
              <a:t>faster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accelerates the convergence of SGD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due to linear, non-saturating form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Less expensive operations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compared to sigmoid/</a:t>
            </a:r>
            <a:r>
              <a:rPr lang="en-US" dirty="0" err="1"/>
              <a:t>tanh</a:t>
            </a:r>
            <a:r>
              <a:rPr lang="en-US" dirty="0"/>
              <a:t> (exponentials etc.)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implemented by simply thresholding a matrix at zero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More </a:t>
            </a:r>
            <a:r>
              <a:rPr lang="en-US" b="1" dirty="0">
                <a:solidFill>
                  <a:schemeClr val="accent2"/>
                </a:solidFill>
              </a:rPr>
              <a:t>expressive </a:t>
            </a:r>
          </a:p>
          <a:p>
            <a:pPr marL="285750" indent="-285750">
              <a:lnSpc>
                <a:spcPct val="150000"/>
              </a:lnSpc>
              <a:buFont typeface="AppleColorEmoji" charset="0"/>
              <a:buChar char="🙂"/>
            </a:pPr>
            <a:r>
              <a:rPr lang="en-US" dirty="0"/>
              <a:t>Prevents the </a:t>
            </a:r>
            <a:r>
              <a:rPr lang="en-US" b="1" dirty="0">
                <a:solidFill>
                  <a:schemeClr val="accent2"/>
                </a:solidFill>
              </a:rPr>
              <a:t>gradient vanishing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 7"/>
              <p:cNvSpPr/>
              <p:nvPr/>
            </p:nvSpPr>
            <p:spPr>
              <a:xfrm>
                <a:off x="973679" y="4408148"/>
                <a:ext cx="19483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charset="0"/>
                        </a:rPr>
                        <m:t>max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⁡(0,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Ορθογώνιο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9" y="4408148"/>
                <a:ext cx="194835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634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35" y="1780030"/>
            <a:ext cx="3821145" cy="2044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09" y="3544212"/>
            <a:ext cx="738212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L2 = weight decay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Regularization term that penalizes big weights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Weight decay value determines how dominant regularization is during gradient computation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Big weight decay coefficient </a:t>
            </a:r>
            <a:r>
              <a:rPr lang="en-US" sz="1600" dirty="0">
                <a:sym typeface="Wingdings"/>
              </a:rPr>
              <a:t> big </a:t>
            </a:r>
            <a:r>
              <a:rPr lang="en-US" sz="1600" dirty="0"/>
              <a:t>penalty for big weights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50532" y="998490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Regularization</a:t>
            </a:r>
          </a:p>
        </p:txBody>
      </p:sp>
      <p:sp>
        <p:nvSpPr>
          <p:cNvPr id="9" name="Ορθογώνιο 8"/>
          <p:cNvSpPr/>
          <p:nvPr/>
        </p:nvSpPr>
        <p:spPr>
          <a:xfrm>
            <a:off x="5898715" y="1427908"/>
            <a:ext cx="5934696" cy="21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Dropout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Randomly drop units (along with their connections) during training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Each unit retained with fixed probability p, independent of other units 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Hyper-parameter</a:t>
            </a:r>
            <a:r>
              <a:rPr lang="en-US" sz="1600" dirty="0"/>
              <a:t> p to be chosen (tuned)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8635" y="5279120"/>
            <a:ext cx="83043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Early-stopping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Use validation error to decide when to stop training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Stop when monitored quantity has not improved after n subsequent epochs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1600" dirty="0"/>
              <a:t>n is called patience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91692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050532" y="998490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spc="-5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Optimization Methods</a:t>
            </a:r>
            <a:endParaRPr lang="en-US" sz="3600" spc="-5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71624-F570-47DB-8F59-0E6D3D3F27DB}"/>
              </a:ext>
            </a:extLst>
          </p:cNvPr>
          <p:cNvSpPr txBox="1"/>
          <p:nvPr/>
        </p:nvSpPr>
        <p:spPr>
          <a:xfrm>
            <a:off x="1173165" y="2082063"/>
            <a:ext cx="61218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/>
              <a:t>Gradient Descent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/>
              <a:t>Stochastic Gradient Descent (SGD)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/>
              <a:t>Mini Batch Stochastic Gradient Descent (MB-SGD)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/>
              <a:t>SGD with momentum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/>
              <a:t>Nesterov Accelerated Gradient (NAG)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/>
              <a:t>Adaptive Gradient (AdaGrad)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/>
              <a:t>AdaDelta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/>
              <a:t>RMSprop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/>
              <a:t>Adam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D0EA82-9F6A-4D1D-9647-388B6F429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205" y="1814448"/>
            <a:ext cx="1869191" cy="53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692738-4CAA-4888-A62B-B3275E74A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361" y="3003387"/>
            <a:ext cx="2440420" cy="49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F94CB6-9812-469C-95CA-768DE7E1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47" y="3999808"/>
            <a:ext cx="2720901" cy="5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C674BC0-55DA-447E-AF29-D9099E22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111" y="2906797"/>
            <a:ext cx="2116986" cy="65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7C25C02-33AB-42F7-B79F-C9765233A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102" y="4028065"/>
            <a:ext cx="2440421" cy="52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A9E9371-0ABC-41AF-9AF6-980888D3C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94" y="5328267"/>
            <a:ext cx="3413414" cy="6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50B025-74DC-43FE-A6F4-1CA0CF35FB52}"/>
              </a:ext>
            </a:extLst>
          </p:cNvPr>
          <p:cNvSpPr txBox="1"/>
          <p:nvPr/>
        </p:nvSpPr>
        <p:spPr>
          <a:xfrm>
            <a:off x="9119478" y="5983273"/>
            <a:ext cx="164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Adadelta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6A4FF-EDCC-474F-B1BF-79A6A7F2BF71}"/>
              </a:ext>
            </a:extLst>
          </p:cNvPr>
          <p:cNvSpPr txBox="1"/>
          <p:nvPr/>
        </p:nvSpPr>
        <p:spPr>
          <a:xfrm>
            <a:off x="8785248" y="2314056"/>
            <a:ext cx="244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Gradient Descent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A20E3D-68B8-44D4-A7DD-CF65A465CF12}"/>
              </a:ext>
            </a:extLst>
          </p:cNvPr>
          <p:cNvSpPr txBox="1"/>
          <p:nvPr/>
        </p:nvSpPr>
        <p:spPr>
          <a:xfrm>
            <a:off x="9066790" y="3467400"/>
            <a:ext cx="178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Adagrad</a:t>
            </a:r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37E87-3115-4D84-91A0-B27857540AEF}"/>
              </a:ext>
            </a:extLst>
          </p:cNvPr>
          <p:cNvSpPr txBox="1"/>
          <p:nvPr/>
        </p:nvSpPr>
        <p:spPr>
          <a:xfrm>
            <a:off x="9066790" y="4567905"/>
            <a:ext cx="16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RMSprop</a:t>
            </a:r>
            <a:endParaRPr lang="en-IN">
              <a:solidFill>
                <a:srgbClr val="FF0000"/>
              </a:solidFill>
            </a:endParaRPr>
          </a:p>
        </p:txBody>
      </p:sp>
      <p:pic>
        <p:nvPicPr>
          <p:cNvPr id="1038" name="Picture 14" descr="Optimization Algorithms in Deep Learning | by Ashwin Singh | Medium">
            <a:extLst>
              <a:ext uri="{FF2B5EF4-FFF2-40B4-BE49-F238E27FC236}">
                <a16:creationId xmlns:a16="http://schemas.microsoft.com/office/drawing/2014/main" id="{072BB638-9CA2-47B2-9563-C5378907657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523" y="4166366"/>
            <a:ext cx="3098401" cy="232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14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050532" y="998490"/>
            <a:ext cx="8041440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spc="-5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Loss Functions</a:t>
            </a:r>
            <a:endParaRPr lang="en-US" sz="3600" spc="-5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2050" name="Picture 2" descr="Deep Learning: Which Loss and Activation Functions should I use? | by  Stacey Ronaghan | Towards Data Science">
            <a:extLst>
              <a:ext uri="{FF2B5EF4-FFF2-40B4-BE49-F238E27FC236}">
                <a16:creationId xmlns:a16="http://schemas.microsoft.com/office/drawing/2014/main" id="{5F1425E0-AB90-40C6-B50B-F414D915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32" y="2371026"/>
            <a:ext cx="5418257" cy="146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oss Functions -when to use which one | by Namrata Kapoor | Towards Data  Science">
            <a:extLst>
              <a:ext uri="{FF2B5EF4-FFF2-40B4-BE49-F238E27FC236}">
                <a16:creationId xmlns:a16="http://schemas.microsoft.com/office/drawing/2014/main" id="{5FAC3278-4DF9-4BF6-BF53-834EB986B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555" y="2895137"/>
            <a:ext cx="4999197" cy="320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WD - Thinking With Data">
            <a:extLst>
              <a:ext uri="{FF2B5EF4-FFF2-40B4-BE49-F238E27FC236}">
                <a16:creationId xmlns:a16="http://schemas.microsoft.com/office/drawing/2014/main" id="{C978C11E-2528-4DCB-AEED-3CBF0C47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625" y="4011908"/>
            <a:ext cx="3346945" cy="20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128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1050532" y="998490"/>
            <a:ext cx="9007868" cy="8588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n-ea"/>
                <a:cs typeface="+mn-cs"/>
              </a:rPr>
              <a:t>Implementation of XOR Gate MLP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04C31-4E9F-4C5F-88FC-414FAE35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2052637"/>
            <a:ext cx="8157923" cy="37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82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3253"/>
            <a:ext cx="10058400" cy="1450757"/>
          </a:xfrm>
        </p:spPr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Deep Neural Networks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9218" name="Picture 2" descr="Image result for deep neural network">
            <a:extLst>
              <a:ext uri="{FF2B5EF4-FFF2-40B4-BE49-F238E27FC236}">
                <a16:creationId xmlns:a16="http://schemas.microsoft.com/office/drawing/2014/main" id="{CB6F228C-93F5-45D9-AE8D-B175B34A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195513"/>
            <a:ext cx="8970232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383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AF61-627E-4704-A91C-B68B16C4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04" y="3192680"/>
            <a:ext cx="10058401" cy="1095375"/>
          </a:xfrm>
        </p:spPr>
        <p:txBody>
          <a:bodyPr>
            <a:normAutofit/>
          </a:bodyPr>
          <a:lstStyle/>
          <a:p>
            <a:pPr algn="ctr"/>
            <a:r>
              <a:rPr lang="en-US" sz="3600" spc="-50" dirty="0">
                <a:latin typeface="Lucida Console" panose="020B0609040504020204" pitchFamily="49" charset="0"/>
              </a:rPr>
              <a:t>ANY QUERIES ?</a:t>
            </a:r>
            <a:endParaRPr lang="en-IN" sz="3600" spc="-50" dirty="0">
              <a:latin typeface="Lucida Console" panose="020B06090405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91A13-E17A-4119-9708-13E89138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55" y="33423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Lucida Console" panose="020B0609040504020204" pitchFamily="49" charset="0"/>
                <a:ea typeface="+mn-ea"/>
                <a:cs typeface="+mn-cs"/>
              </a:rPr>
              <a:t>Thank You</a:t>
            </a:r>
            <a:endParaRPr lang="en-IN" sz="40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78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rectangular object with red dots and arrows&#10;&#10;Description automatically generated">
            <a:extLst>
              <a:ext uri="{FF2B5EF4-FFF2-40B4-BE49-F238E27FC236}">
                <a16:creationId xmlns:a16="http://schemas.microsoft.com/office/drawing/2014/main" id="{9D0DEDAD-8A0B-B36E-E836-A5087BA76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32" y="886404"/>
            <a:ext cx="5030661" cy="38839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3F21F45-F95A-62B9-DD70-5FFF4B70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201867"/>
            <a:ext cx="10058400" cy="1369074"/>
          </a:xfrm>
        </p:spPr>
        <p:txBody>
          <a:bodyPr/>
          <a:lstStyle/>
          <a:p>
            <a:r>
              <a:rPr lang="en-IN"/>
              <a:t>Classification : ReVISIT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57A7FD-E8B5-62A2-FD99-F3DE18DAEB04}"/>
                  </a:ext>
                </a:extLst>
              </p:cNvPr>
              <p:cNvSpPr txBox="1"/>
              <p:nvPr/>
            </p:nvSpPr>
            <p:spPr>
              <a:xfrm>
                <a:off x="7430288" y="4883913"/>
                <a:ext cx="3679705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Predict(p,q,r)</a:t>
                </a:r>
              </a:p>
              <a:p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  <a:p>
                <a:pPr lvl="1"/>
                <a:r>
                  <a:rPr lang="en-US" sz="1600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600">
                    <a:solidFill>
                      <a:schemeClr val="accent1">
                        <a:lumMod val="75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ap + bq + cr + d &lt; 0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" panose="020B0609020000020004" pitchFamily="49" charset="0"/>
                      </a:rPr>
                      <m:t> </m:t>
                    </m:r>
                  </m:oMath>
                </a14:m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</a:t>
                </a:r>
              </a:p>
              <a:p>
                <a:pPr lvl="1"/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1600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return</a:t>
                </a:r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600">
                    <a:solidFill>
                      <a:srgbClr val="C000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</a:t>
                </a:r>
              </a:p>
              <a:p>
                <a:pPr lvl="1"/>
                <a:r>
                  <a:rPr lang="en-US" sz="1600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else</a:t>
                </a:r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</a:t>
                </a:r>
              </a:p>
              <a:p>
                <a:pPr lvl="1"/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1600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return</a:t>
                </a:r>
                <a:r>
                  <a:rPr lang="en-US" sz="160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600">
                    <a:solidFill>
                      <a:schemeClr val="accent3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</a:t>
                </a:r>
                <a:endParaRPr lang="en-IN" sz="1600">
                  <a:solidFill>
                    <a:schemeClr val="accent3">
                      <a:lumMod val="50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757A7FD-E8B5-62A2-FD99-F3DE18DAE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288" y="4883913"/>
                <a:ext cx="3679705" cy="1569660"/>
              </a:xfrm>
              <a:prstGeom prst="rect">
                <a:avLst/>
              </a:prstGeom>
              <a:blipFill>
                <a:blip r:embed="rId3"/>
                <a:stretch>
                  <a:fillRect l="-825" t="-769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E0F73651-DF3D-D305-98EA-BD166047A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7" y="1376561"/>
            <a:ext cx="4176713" cy="41048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CDB701-DBB4-48DA-7978-8A10025C1677}"/>
              </a:ext>
            </a:extLst>
          </p:cNvPr>
          <p:cNvSpPr txBox="1"/>
          <p:nvPr/>
        </p:nvSpPr>
        <p:spPr>
          <a:xfrm>
            <a:off x="2846109" y="4982359"/>
            <a:ext cx="318597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Predict(p,q)</a:t>
            </a:r>
          </a:p>
          <a:p>
            <a:r>
              <a:rPr lang="en-US" sz="16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</a:p>
          <a:p>
            <a:pPr lvl="1"/>
            <a:r>
              <a:rPr lang="en-US" sz="160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6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 + bq + c &lt; 0</a:t>
            </a:r>
            <a:r>
              <a:rPr lang="en-US" sz="16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lvl="1"/>
            <a:r>
              <a:rPr lang="en-US" sz="16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60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6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pPr lvl="1"/>
            <a:r>
              <a:rPr lang="en-US" sz="160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n-US" sz="16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</a:t>
            </a:r>
          </a:p>
          <a:p>
            <a:pPr lvl="1"/>
            <a:r>
              <a:rPr lang="en-US" sz="16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1600">
                <a:solidFill>
                  <a:srgbClr val="7030A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16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>
                <a:solidFill>
                  <a:schemeClr val="accent3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</a:t>
            </a:r>
            <a:endParaRPr lang="en-IN" sz="1600">
              <a:solidFill>
                <a:schemeClr val="accent3">
                  <a:lumMod val="50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2497E-1B09-9BFA-C969-05575A39ABD6}"/>
              </a:ext>
            </a:extLst>
          </p:cNvPr>
          <p:cNvSpPr txBox="1"/>
          <p:nvPr/>
        </p:nvSpPr>
        <p:spPr>
          <a:xfrm>
            <a:off x="836295" y="1305122"/>
            <a:ext cx="13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2D - data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DA075C-BC10-E655-236F-27A2B3D3C9F9}"/>
              </a:ext>
            </a:extLst>
          </p:cNvPr>
          <p:cNvSpPr txBox="1"/>
          <p:nvPr/>
        </p:nvSpPr>
        <p:spPr>
          <a:xfrm>
            <a:off x="6852762" y="1253366"/>
            <a:ext cx="13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3D - data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9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F21F45-F95A-62B9-DD70-5FFF4B70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201867"/>
            <a:ext cx="10058400" cy="1369074"/>
          </a:xfrm>
        </p:spPr>
        <p:txBody>
          <a:bodyPr/>
          <a:lstStyle/>
          <a:p>
            <a:r>
              <a:rPr lang="en-IN"/>
              <a:t>Classification : ReVISIT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CDB701-DBB4-48DA-7978-8A10025C1677}"/>
                  </a:ext>
                </a:extLst>
              </p:cNvPr>
              <p:cNvSpPr txBox="1"/>
              <p:nvPr/>
            </p:nvSpPr>
            <p:spPr>
              <a:xfrm>
                <a:off x="4004834" y="4287034"/>
                <a:ext cx="3748516" cy="17553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Predict(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,…..,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</a:p>
              <a:p>
                <a:pPr lvl="1"/>
                <a:r>
                  <a:rPr lang="en-US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if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IN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</a:t>
                </a:r>
              </a:p>
              <a:p>
                <a:pPr lvl="1"/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return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>
                    <a:solidFill>
                      <a:srgbClr val="C000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</a:t>
                </a:r>
              </a:p>
              <a:p>
                <a:pPr lvl="1"/>
                <a:r>
                  <a:rPr lang="en-US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else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</a:t>
                </a:r>
              </a:p>
              <a:p>
                <a:pPr lvl="1"/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>
                    <a:solidFill>
                      <a:srgbClr val="7030A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return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>
                    <a:solidFill>
                      <a:schemeClr val="accent3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</a:t>
                </a:r>
                <a:endParaRPr lang="en-IN">
                  <a:solidFill>
                    <a:schemeClr val="accent3">
                      <a:lumMod val="50000"/>
                    </a:schemeClr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CDB701-DBB4-48DA-7978-8A10025C1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834" y="4287034"/>
                <a:ext cx="3748516" cy="1755352"/>
              </a:xfrm>
              <a:prstGeom prst="rect">
                <a:avLst/>
              </a:prstGeom>
              <a:blipFill>
                <a:blip r:embed="rId2"/>
                <a:stretch>
                  <a:fillRect l="-1297" t="-1379" b="-4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D0BC1C9-B383-5B7D-09C3-2DCF9E4B21B0}"/>
              </a:ext>
            </a:extLst>
          </p:cNvPr>
          <p:cNvSpPr txBox="1"/>
          <p:nvPr/>
        </p:nvSpPr>
        <p:spPr>
          <a:xfrm flipH="1">
            <a:off x="1445892" y="1875641"/>
            <a:ext cx="485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Generalizing to n-dimensional space</a:t>
            </a:r>
            <a:endParaRPr lang="en-IN" b="1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3F5A2B-51E6-D8C0-4851-C85CA29F291D}"/>
                  </a:ext>
                </a:extLst>
              </p:cNvPr>
              <p:cNvSpPr txBox="1"/>
              <p:nvPr/>
            </p:nvSpPr>
            <p:spPr>
              <a:xfrm flipH="1">
                <a:off x="1445892" y="2549673"/>
                <a:ext cx="3995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Data 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= &lt;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,…..,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IN" baseline="-250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3F5A2B-51E6-D8C0-4851-C85CA29F2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5892" y="2549673"/>
                <a:ext cx="3995683" cy="369332"/>
              </a:xfrm>
              <a:prstGeom prst="rect">
                <a:avLst/>
              </a:prstGeom>
              <a:blipFill>
                <a:blip r:embed="rId3"/>
                <a:stretch>
                  <a:fillRect l="-1220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AE31D8-FDCA-9E0A-D73F-3E5358D92B4F}"/>
                  </a:ext>
                </a:extLst>
              </p:cNvPr>
              <p:cNvSpPr txBox="1"/>
              <p:nvPr/>
            </p:nvSpPr>
            <p:spPr>
              <a:xfrm flipH="1">
                <a:off x="1445890" y="3218466"/>
                <a:ext cx="8602984" cy="370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Decision Boundary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IN" baseline="-25000"/>
                  <a:t>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AE31D8-FDCA-9E0A-D73F-3E5358D9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5890" y="3218466"/>
                <a:ext cx="8602984" cy="370358"/>
              </a:xfrm>
              <a:prstGeom prst="rect">
                <a:avLst/>
              </a:prstGeom>
              <a:blipFill>
                <a:blip r:embed="rId4"/>
                <a:stretch>
                  <a:fillRect l="-567" t="-118033" b="-1852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647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D0A2-AFF3-4C64-BD8E-4402F6B3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First neural network learning model in the 1960’s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Simple and limited (single layer models)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Basic concepts are similar for multi-layer models so this is a good learning tool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ＭＳ Ｐゴシック" pitchFamily="1" charset="-128"/>
                <a:cs typeface="ＭＳ Ｐゴシック" pitchFamily="1" charset="-128"/>
              </a:rPr>
              <a:t>Still used in many current applications (modems, etc.)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Perceptron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2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Perceptron Model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1026" name="Picture 2" descr="Image result for perceptron algorithm">
            <a:extLst>
              <a:ext uri="{FF2B5EF4-FFF2-40B4-BE49-F238E27FC236}">
                <a16:creationId xmlns:a16="http://schemas.microsoft.com/office/drawing/2014/main" id="{878F7E0D-FF1C-44D9-8BCF-E923E17A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895264"/>
            <a:ext cx="8286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33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Perceptron Algorithm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3074" name="Picture 2" descr="Image result for simple perceptron algorithm">
            <a:extLst>
              <a:ext uri="{FF2B5EF4-FFF2-40B4-BE49-F238E27FC236}">
                <a16:creationId xmlns:a16="http://schemas.microsoft.com/office/drawing/2014/main" id="{33C4DF6B-3F56-4AD2-8640-36581691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1838325"/>
            <a:ext cx="4859607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18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11850-CDCA-841F-4D89-001EAD83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76271-5007-4325-96DB-66A7AC3F2765}" type="datetime3">
              <a:rPr lang="en-US" smtClean="0"/>
              <a:t>3 October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561D4-E2C5-0526-AC0A-E4A3A4A2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Understanding The Core  : ML to DL 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CB027-CF04-07FF-6D82-B62E6671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t>9</a:t>
            </a:fld>
            <a:endParaRPr lang="tr-T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77DD6-F856-43FE-85C5-339478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Lucida Console" panose="020B0609040504020204" pitchFamily="49" charset="0"/>
                <a:ea typeface="+mn-ea"/>
                <a:cs typeface="+mn-cs"/>
              </a:rPr>
              <a:t>Perceptron Model</a:t>
            </a:r>
            <a:endParaRPr lang="en-IN" sz="3600" dirty="0"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pic>
        <p:nvPicPr>
          <p:cNvPr id="3074" name="Picture 2" descr="Perceptron Definition | DeepAI">
            <a:extLst>
              <a:ext uri="{FF2B5EF4-FFF2-40B4-BE49-F238E27FC236}">
                <a16:creationId xmlns:a16="http://schemas.microsoft.com/office/drawing/2014/main" id="{F6EFED0F-10A5-22B2-F2C0-23CF3461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988840"/>
            <a:ext cx="6232144" cy="329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547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662862D-5399-4FC4-B157-AD1AE483EC83}" vid="{8C08712B-1774-474B-8735-2C976359AC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2861</TotalTime>
  <Words>1664</Words>
  <Application>Microsoft Office PowerPoint</Application>
  <PresentationFormat>Widescreen</PresentationFormat>
  <Paragraphs>433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.AppleSystemUIFont</vt:lpstr>
      <vt:lpstr>AppleColorEmoji</vt:lpstr>
      <vt:lpstr>Arial</vt:lpstr>
      <vt:lpstr>Calibri</vt:lpstr>
      <vt:lpstr>Cambria Math</vt:lpstr>
      <vt:lpstr>Cascadia Code</vt:lpstr>
      <vt:lpstr>Consolas</vt:lpstr>
      <vt:lpstr>Lucida Console</vt:lpstr>
      <vt:lpstr>Times New Roman</vt:lpstr>
      <vt:lpstr>Verdana</vt:lpstr>
      <vt:lpstr>Wingdings</vt:lpstr>
      <vt:lpstr>Theme1</vt:lpstr>
      <vt:lpstr>Artificial Neural Networks</vt:lpstr>
      <vt:lpstr>Equation of a LIne</vt:lpstr>
      <vt:lpstr>Classification : ReVISIT</vt:lpstr>
      <vt:lpstr>Classification : ReVISIT</vt:lpstr>
      <vt:lpstr>Classification : ReVISIT</vt:lpstr>
      <vt:lpstr>Perceptron</vt:lpstr>
      <vt:lpstr>Perceptron Model</vt:lpstr>
      <vt:lpstr>Perceptron Algorithm</vt:lpstr>
      <vt:lpstr>Perceptron Model</vt:lpstr>
      <vt:lpstr>Learning AND gate</vt:lpstr>
      <vt:lpstr>Learning AND gate</vt:lpstr>
      <vt:lpstr>Learning AND gate</vt:lpstr>
      <vt:lpstr>Implementing AND gate</vt:lpstr>
      <vt:lpstr>More Gates</vt:lpstr>
      <vt:lpstr>Multi Layer Perceptron(MLP)</vt:lpstr>
      <vt:lpstr>Again to XOR problem</vt:lpstr>
      <vt:lpstr>Solution XOR problem</vt:lpstr>
      <vt:lpstr>Solution XOR problem</vt:lpstr>
      <vt:lpstr>Solution XOR problem</vt:lpstr>
      <vt:lpstr>Three layer networks</vt:lpstr>
      <vt:lpstr>Three layer networks</vt:lpstr>
      <vt:lpstr>Three layer networks</vt:lpstr>
      <vt:lpstr>What do each of these layer do ?</vt:lpstr>
      <vt:lpstr>What do each of these layer do ?</vt:lpstr>
      <vt:lpstr>Backpropagation learning algorithm ‘BP’</vt:lpstr>
      <vt:lpstr>Backpropagation learning algorithm ‘BP’</vt:lpstr>
      <vt:lpstr>Backpropagation learning algorithm ‘BP’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Deep Neural Networks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Shailesh Sivan</dc:creator>
  <cp:lastModifiedBy>Shailesh Sivan</cp:lastModifiedBy>
  <cp:revision>44</cp:revision>
  <dcterms:created xsi:type="dcterms:W3CDTF">2019-03-14T04:06:34Z</dcterms:created>
  <dcterms:modified xsi:type="dcterms:W3CDTF">2023-10-03T10:30:47Z</dcterms:modified>
</cp:coreProperties>
</file>