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q/z09rzEqqc+WHzeX2EWvToj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fc84f2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fc84f27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fc84f277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639b582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639b582f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9639b582f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88909c7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88909c76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b88909c7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2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-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ee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ng.com/ck/a?!&amp;&amp;p=4dedb4c49f7d0554JmltdHM9MTY2ODY0MzIwMCZpZ3VpZD0wZTRmODVmZC0wM2M4LTZlNzEtMjk3OC05N2ExMDI5YTZmZDgmaW5zaWQ9NTE5OQ&amp;ptn=3&amp;hsh=3&amp;fclid=0e4f85fd-03c8-6e71-2978-97a1029a6fd8&amp;psq=tiobe+index+for+python&amp;u=a1aHR0cHM6Ly93d3cudGlvYmUuY29tL3Rpb2JlLWluZGV4Lw&amp;ntb=1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" descr="https://www.prisma-informatik.de/newsroom/wp-content/uploads/2017/05/NAV07_17_Machine_Learn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067" y="100715"/>
            <a:ext cx="1912723" cy="191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 flipH="1">
            <a:off x="3928228" y="3307873"/>
            <a:ext cx="47496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Brushing Up Python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368483" y="4737228"/>
            <a:ext cx="318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Su-ada M</a:t>
            </a:r>
            <a:endParaRPr b="1"/>
          </a:p>
        </p:txBody>
      </p:sp>
      <p:sp>
        <p:nvSpPr>
          <p:cNvPr id="109" name="Google Shape;109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11/17/2022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12" name="Google Shape;112;p1" descr="DesignwithAI | Artificial Intelligence Driven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7740" y="4005064"/>
            <a:ext cx="2141414" cy="214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 descr="Python - Wikivers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732" y="1241239"/>
            <a:ext cx="1544397" cy="15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 descr="How Machine Learning Tools Transform Operational Efficienc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8716" y="1240874"/>
            <a:ext cx="1544397" cy="15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2375176" y="2125575"/>
            <a:ext cx="229007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'int'&gt;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1.5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'float'&gt;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'str'&gt;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7709590" y="2462561"/>
            <a:ext cx="254384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'bool'&gt;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3j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(5+3j)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'complex'&gt;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645764" y="2177312"/>
            <a:ext cx="229007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ab_dif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ab_dif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4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ab_pro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ab_pro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7693125" y="2177312"/>
            <a:ext cx="281043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2.3333333333333335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ab_iquo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ab_iquo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ab_pow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343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21" name="Google Shape;22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22" name="Google Shape;222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6674842" y="4437582"/>
            <a:ext cx="34547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uses words instead of symbols like &amp;&amp;, ||, ! for Boolean 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2212019" y="162020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Operations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2987879" y="2229290"/>
            <a:ext cx="457200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679035" y="2153615"/>
            <a:ext cx="457200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2987879" y="5237801"/>
            <a:ext cx="393024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Other relational opeators &lt;=, &gt;=, ==, !=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2090256" y="115759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String Operations</a:t>
            </a:r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2308371" y="1496153"/>
            <a:ext cx="45720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'world'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'%s %s %d'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 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7240499" y="1326876"/>
            <a:ext cx="45720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 world how are you'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['hello', 'world', 'how', 'are', 'you']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'book'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beek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'jewellery'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'well'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'is'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-1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7029061" y="2166896"/>
            <a:ext cx="1711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– elif - else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2254086" y="2166896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'Not 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123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3 digit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029061" y="2580986"/>
            <a:ext cx="4572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'Are you familiar with python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can skip this course :-|"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are at the right place :-)"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'Sorry wrong input :-('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Are you familiar with python : no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You are at the right place :-)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2212019" y="167726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- else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254086" y="4243449"/>
            <a:ext cx="39302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Take care of indentation !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Don’t forget to put  ‘ : ’ at the end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Remember its </a:t>
            </a:r>
            <a:r>
              <a:rPr lang="en-IN" sz="1600" b="1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not </a:t>
            </a:r>
            <a:r>
              <a:rPr lang="en-IN" sz="1600" b="1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endParaRPr sz="1600" b="1">
              <a:solidFill>
                <a:srgbClr val="08A5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7614444" y="2167116"/>
            <a:ext cx="3401735" cy="2523768"/>
          </a:xfrm>
          <a:prstGeom prst="rect">
            <a:avLst/>
          </a:prstGeom>
          <a:noFill/>
          <a:ln w="9525" cap="flat" cmpd="sng">
            <a:solidFill>
              <a:srgbClr val="EF52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F951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[0, 1, 2, 3, 4, 5, 6, 7, 8,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7, 8,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3, 5, 7,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2212019" y="1873696"/>
            <a:ext cx="45720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1 2 3 4 5 6 7 8 9 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a limit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"Odd sum = 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a limit : 15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Odd sum = 64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7534370" y="171600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2212019" y="2121902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1254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12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7534370" y="2054563"/>
            <a:ext cx="397638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is_divisible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400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 3 5 7 11 13 17 19 23 29 31 37 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212019" y="171600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2098768" y="121911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- List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098768" y="1575609"/>
            <a:ext cx="4572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'new']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new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'new',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6947483" y="1219111"/>
            <a:ext cx="3825258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[1, 2, 3]]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1, 2, 3]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['h', 'e', 'l', 'l', 'o']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List Slicing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2579038" y="1895296"/>
            <a:ext cx="370152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[6, 7, 8, 9, 10]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[6, 7, 8, 9, 10]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[9, 10]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400223" y="4242407"/>
            <a:ext cx="321274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list_name[a:b] =&gt; where it slices out a subset from the index a to b-1</a:t>
            </a:r>
            <a:endParaRPr sz="1600" b="1">
              <a:solidFill>
                <a:srgbClr val="08A5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List comprehension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2212019" y="2090171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4, 9, 16, 25, 36, 49]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6712591" y="2006282"/>
            <a:ext cx="509631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##List Comprehension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4, 9, 16, 25, 36, 49]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## List comprehension with a filter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odd_square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odd_square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9, 25, 49]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3671703" y="4690043"/>
            <a:ext cx="622463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[(4, 6), (4, 8), (4, 9), (6, 4), (6, 8), (6, 9), (8, 4), (8, 6), (8, 9), (9, 4), (9, 6), (9, 8)]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c84f2775_0_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21" name="Google Shape;121;g18fc84f2775_0_0"/>
          <p:cNvSpPr txBox="1"/>
          <p:nvPr/>
        </p:nvSpPr>
        <p:spPr>
          <a:xfrm>
            <a:off x="0" y="175580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EF5223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Programming Languages in 2022</a:t>
            </a:r>
            <a:r>
              <a:rPr lang="en-IN" sz="3600">
                <a:solidFill>
                  <a:srgbClr val="EF52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IN" sz="3600">
                <a:solidFill>
                  <a:srgbClr val="EF522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is still No. 1 . </a:t>
            </a:r>
            <a:r>
              <a:rPr lang="en-IN" sz="3600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i="1"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18fc84f2775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8fc84f2775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8fc84f2775_0_0"/>
          <p:cNvSpPr txBox="1"/>
          <p:nvPr/>
        </p:nvSpPr>
        <p:spPr>
          <a:xfrm>
            <a:off x="567475" y="2594150"/>
            <a:ext cx="1093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i="1">
                <a:solidFill>
                  <a:srgbClr val="0D0D0D"/>
                </a:solidFill>
                <a:highlight>
                  <a:schemeClr val="lt1"/>
                </a:highlight>
              </a:rPr>
              <a:t>IEEE Spectrum - an award-winning technology magazine and the flagship publication of the</a:t>
            </a:r>
            <a:r>
              <a:rPr lang="en-IN" sz="1800" i="1">
                <a:solidFill>
                  <a:srgbClr val="0D0D0D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800" i="1" u="sng">
                <a:solidFill>
                  <a:srgbClr val="0D0D0D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lang="en-IN" sz="3600" i="1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i="1"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8fc84f2775_0_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1436037" y="148384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Dictionary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6649674" y="4833055"/>
            <a:ext cx="510050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 dictionary is a collection which is unordered, changeable and indexed. In Python dictionaries are written with curly brackets, and they have keys and values.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24000" y="1822403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'Manu'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'sex'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'sex'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'male'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{'name': 'Manu', 'age': 28, 'sex': 'male'}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name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age 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sex male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7178181" y="2040107"/>
            <a:ext cx="438534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'\t:\t'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Name 	:	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Age 	:	 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Sex 	:	 male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dict_keys(['name', 'age', 'sex'])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1524000" y="136640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- Tuples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1637129" y="1704957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(1, 2, 3) (4, 5, 6)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(1, 2, 3, 4, 5, 6)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tuple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('a', 'b', 'c', 'd')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----&gt; 1 lt[2] = 'x'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TypeError: 'tuple' object does not support item assignment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866200" y="2413337"/>
            <a:ext cx="2688671" cy="2031325"/>
          </a:xfrm>
          <a:prstGeom prst="rect">
            <a:avLst/>
          </a:prstGeom>
          <a:noFill/>
          <a:ln w="9525" cap="flat" cmpd="sng">
            <a:solidFill>
              <a:srgbClr val="EF52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 with single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#&lt;class 'int'&gt;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#&lt;class 'tuple'&gt;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Sets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2333537" y="1873889"/>
            <a:ext cx="45720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{1, 2, 3} &lt;class 'set'&gt;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{'apple', 'cherry'}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{'apple', 'cherry’}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553202" y="1814013"/>
            <a:ext cx="376246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{1, 2, 3, 'b', 'c', 'a'}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"google"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"microsoft"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intersection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{'apple’}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2604116" y="145918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4095226" y="1967169"/>
            <a:ext cx="6858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factor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factor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the number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the number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1524000" y="127412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1524000" y="1443400"/>
            <a:ext cx="4572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 7 11 13 17 19 23 29 31 37 41 43 47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#7 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7501157" y="2846997"/>
            <a:ext cx="437485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1150.0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1300.0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5150.0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8063219" y="1985223"/>
            <a:ext cx="30660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support function with default arguments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3482893" y="3813100"/>
            <a:ext cx="224399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supports more than one return values</a:t>
            </a:r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sp>
        <p:nvSpPr>
          <p:cNvPr id="373" name="Google Shape;373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1679197" y="131622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6683231" y="948853"/>
            <a:ext cx="492853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 object-oriented programming, a class is a blueprint for creating objects (a particular data structure), providing initial values for state (member variables or attributes), and implementations of behavior (member functions or methods).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‘_’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symbol before the data member - protected  member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‘__’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symbol before the data member - private  member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1419139" y="1561000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#constructor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#setter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#self variable name can be anything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#getter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__sum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740364" y="3895032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#9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84" name="Google Shape;38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4942515" y="2573216"/>
            <a:ext cx="257961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39b582f7_0_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32" name="Google Shape;132;g19639b582f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28" y="1320700"/>
            <a:ext cx="10767718" cy="38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9639b582f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0" y="869325"/>
            <a:ext cx="107973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9639b582f7_0_16"/>
          <p:cNvSpPr txBox="1"/>
          <p:nvPr/>
        </p:nvSpPr>
        <p:spPr>
          <a:xfrm>
            <a:off x="0" y="-4345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EF522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TIOBE Index </a:t>
            </a:r>
            <a:endParaRPr sz="3600">
              <a:solidFill>
                <a:srgbClr val="EF5223"/>
              </a:solidFill>
            </a:endParaRPr>
          </a:p>
        </p:txBody>
      </p:sp>
      <p:sp>
        <p:nvSpPr>
          <p:cNvPr id="135" name="Google Shape;135;g19639b582f7_0_16"/>
          <p:cNvSpPr txBox="1"/>
          <p:nvPr/>
        </p:nvSpPr>
        <p:spPr>
          <a:xfrm>
            <a:off x="415050" y="5565650"/>
            <a:ext cx="1102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TIOBE Programming Community index is</a:t>
            </a:r>
            <a:r>
              <a:rPr lang="en-IN" sz="1200" b="1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 indicator of the popularity of programming languages.</a:t>
            </a:r>
            <a:r>
              <a:rPr lang="en-IN" sz="1200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index is updated once a month. The ratings are based on the number of skilled engineers world-wide, courses and third party vendors</a:t>
            </a:r>
            <a:endParaRPr i="1"/>
          </a:p>
        </p:txBody>
      </p:sp>
      <p:sp>
        <p:nvSpPr>
          <p:cNvPr id="136" name="Google Shape;136;g19639b582f7_0_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/>
        </p:nvSpPr>
        <p:spPr>
          <a:xfrm>
            <a:off x="2218677" y="754604"/>
            <a:ext cx="7754647" cy="497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Managers and Virtual Environments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Fundamentals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Operations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2362940" y="385273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44" name="Google Shape;14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BRUBRUSHING UP PYTHON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/>
        </p:nvSpPr>
        <p:spPr>
          <a:xfrm>
            <a:off x="2216457" y="1138614"/>
            <a:ext cx="90729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widely used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general-purpose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programming language.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designed by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Guido van Rossum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developed by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Software Foundation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major Python versions :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popular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Python: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Web Development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Science-including machine learning, data analysis, and data visualization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2216457" y="211448"/>
            <a:ext cx="4984810" cy="58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Introduction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2101048" y="1001284"/>
            <a:ext cx="8886549" cy="52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Download and Install the Python 3 Installer (https://www.python.org/downloads/windows/)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Linux(ubuntu)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There is a very good chance your Linux distribution has Python installed already; otherwise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sudo apt-get update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sudo apt-get install python3.X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AI/ML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Install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[about 3 GB to install over 720+ packages (many of the packages are never used)</a:t>
            </a:r>
            <a:endParaRPr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[Know what package(s) you need to install]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(https://docs.conda.io/en/latest/miniconda.html) </a:t>
            </a:r>
            <a:endParaRPr/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4" descr="Using WSL to Build a Python Development Environment on Windows - Practical  Business Python"/>
          <p:cNvPicPr preferRelativeResize="0"/>
          <p:nvPr/>
        </p:nvPicPr>
        <p:blipFill rotWithShape="1">
          <a:blip r:embed="rId4">
            <a:alphaModFix/>
          </a:blip>
          <a:srcRect l="1560" t="6420" r="5413" b="20211"/>
          <a:stretch/>
        </p:blipFill>
        <p:spPr>
          <a:xfrm>
            <a:off x="7611653" y="1487620"/>
            <a:ext cx="2479300" cy="95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 descr="Anaconda (Python distribution)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3212" y="4886959"/>
            <a:ext cx="1588331" cy="79238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2111514" y="1324463"/>
            <a:ext cx="7357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 Managers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utility intended to simplify the tasks of locating, installing, upgrading and removing Python packages.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- pip 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package management system used to install and manage software packages along with its dependencies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$pip install &lt; you package &gt; 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is an open source package management system and environment management system that runs on Windows, macOS and Linux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1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$conda install &lt; you package &gt;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4913275" y="368407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‘Hello World’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4950963" y="4308317"/>
            <a:ext cx="22900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‘Hello World’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3298" y="1290127"/>
            <a:ext cx="4745405" cy="204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88909c76b_0_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92" name="Google Shape;192;g1b88909c76b_0_1"/>
          <p:cNvSpPr txBox="1"/>
          <p:nvPr/>
        </p:nvSpPr>
        <p:spPr>
          <a:xfrm>
            <a:off x="0" y="2384800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rgbClr val="FF0000"/>
                </a:solidFill>
              </a:rPr>
              <a:t>Google Colab</a:t>
            </a:r>
            <a:endParaRPr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Microsoft Office PowerPoint</Application>
  <PresentationFormat>Widescreen</PresentationFormat>
  <Paragraphs>623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Courier New</vt:lpstr>
      <vt:lpstr>Calibri</vt:lpstr>
      <vt:lpstr>Arial</vt:lpstr>
      <vt:lpstr>Times New Roman</vt:lpstr>
      <vt:lpstr>Roboto</vt:lpstr>
      <vt:lpstr>Noto Sans Symbols</vt:lpstr>
      <vt:lpstr>Consolas</vt:lpstr>
      <vt:lpstr>Source Sans Pro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Sivan</dc:creator>
  <cp:lastModifiedBy>Shailesh Sivan</cp:lastModifiedBy>
  <cp:revision>1</cp:revision>
  <dcterms:created xsi:type="dcterms:W3CDTF">2021-06-14T11:59:35Z</dcterms:created>
  <dcterms:modified xsi:type="dcterms:W3CDTF">2023-04-18T05:40:12Z</dcterms:modified>
</cp:coreProperties>
</file>