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71" r:id="rId11"/>
    <p:sldId id="267" r:id="rId12"/>
    <p:sldId id="268" r:id="rId13"/>
    <p:sldId id="269" r:id="rId14"/>
    <p:sldId id="270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C941F-9F79-4A4E-BF3A-A8E962C477D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35E08-0426-4D0A-9EAC-56F0F108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23/08/2021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Shailesh Sivan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23/08/2021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Shailesh Sivan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8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23/08/2021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Shailesh Sivan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466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23/08/2021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Shailesh Sivan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0081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23/08/2021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Shailesh Sivan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50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23/08/2021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Shailesh Sivan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53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23/08/2021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Shailesh Sivan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66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23/08/2021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Shailesh Sivan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87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23/08/2021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Shailesh Sivan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08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23/08/2021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Shailesh Sivan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23/08/2021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Shailesh Sivan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23/08/2021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Shailesh Sivan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7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23/08/2021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Shailesh Sivan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0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23/08/2021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Shailesh Sivan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8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23/08/2021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Shailesh Sivan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7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23/08/2021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Shailesh Sivan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5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23/08/2021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Shailesh Sivan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49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23/08/2021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Shailesh Sivan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757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33A69-FAA4-4B3B-9E3B-7ACA2A618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23/08/2021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F93F8-D516-4455-A7E6-285E5DA1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Shailesh Sivan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E5A2F-D7D6-4776-87B0-D1AD9CD4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55CE53-916D-4C35-A7F3-259287B639AC}"/>
              </a:ext>
            </a:extLst>
          </p:cNvPr>
          <p:cNvSpPr txBox="1"/>
          <p:nvPr/>
        </p:nvSpPr>
        <p:spPr>
          <a:xfrm flipH="1">
            <a:off x="2993889" y="2436786"/>
            <a:ext cx="6608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Numerical and Scientific Packages</a:t>
            </a:r>
            <a:endParaRPr lang="en-IN" sz="3200">
              <a:latin typeface="Amasis MT Pro Black" panose="020B060402020202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E1DE6C-AD14-464E-9D91-FB39AB21BCC4}"/>
              </a:ext>
            </a:extLst>
          </p:cNvPr>
          <p:cNvSpPr txBox="1"/>
          <p:nvPr/>
        </p:nvSpPr>
        <p:spPr>
          <a:xfrm>
            <a:off x="4848854" y="3748516"/>
            <a:ext cx="318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Dr. Shailesh Sivan</a:t>
            </a:r>
          </a:p>
        </p:txBody>
      </p:sp>
    </p:spTree>
    <p:extLst>
      <p:ext uri="{BB962C8B-B14F-4D97-AF65-F5344CB8AC3E}">
        <p14:creationId xmlns:p14="http://schemas.microsoft.com/office/powerpoint/2010/main" val="174214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945436" cy="4023360"/>
          </a:xfrm>
        </p:spPr>
        <p:txBody>
          <a:bodyPr/>
          <a:lstStyle/>
          <a:p>
            <a:r>
              <a:rPr lang="en-US" dirty="0"/>
              <a:t>Printing an array can be done with the print statement.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387407" y="1580051"/>
            <a:ext cx="512660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numpy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np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a)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[0 1 2]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array([0, 1, 2])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b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9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reshape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b)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[[0 1 2]  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[3 4 5]  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[6 7 8]]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c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8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reshape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(c)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[[[0 1] 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 [2 3]]  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[[4 5] 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 [6 7]]]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88627-B33F-45B2-B51E-D0A9BE05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23/08/2021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D6917-515D-40FA-B58F-686A77C2E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Shailesh Sivan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B6C08-EAF6-4949-B9A4-EE59A51F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24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Single-dimension indexing is accomplished as usual.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Multi-dimensional arrays support multi-dimensional indexing.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566930" y="216377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2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[-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8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16526" y="4372224"/>
            <a:ext cx="73602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shape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now x is 2-dimensional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8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,-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9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6" name="Double Bracket 5"/>
          <p:cNvSpPr/>
          <p:nvPr/>
        </p:nvSpPr>
        <p:spPr>
          <a:xfrm>
            <a:off x="6749614" y="2670620"/>
            <a:ext cx="2912235" cy="46363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0  1  2  3  4  5  6  7  8  9</a:t>
            </a:r>
          </a:p>
        </p:txBody>
      </p:sp>
      <p:sp>
        <p:nvSpPr>
          <p:cNvPr id="7" name="Double Bracket 6"/>
          <p:cNvSpPr/>
          <p:nvPr/>
        </p:nvSpPr>
        <p:spPr>
          <a:xfrm>
            <a:off x="8091712" y="4725196"/>
            <a:ext cx="1387799" cy="77138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0  1  2  3  4  5  6  7  8  9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26B5FD2-4765-4A18-B531-480DF1A8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23/08/2021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50F2ABA-3E88-42DB-8125-8D41F6C4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Shailesh Sivan 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7E1C006-2CC8-40C6-B3D2-78FE39FA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fewer dimensions to index will result in a subarray.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means that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j] == x[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][j] </a:t>
            </a:r>
            <a:r>
              <a:rPr lang="en-US" dirty="0"/>
              <a:t>but the second method is less efficient.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770866" y="22339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array([0, 1, 2, 3, 4])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291C1-D28C-4437-9845-BCA3A0C6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23/08/2021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5F010-8EE4-4B14-81DD-A8172FE1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Shailesh Sivan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5A025-C8B7-4034-94DC-03D86E10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6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Slicing is possible just as it is for typical Python sequences.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869206" y="250123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array([2, 3, 4]) </a:t>
            </a:r>
          </a:p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[:-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7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array([0, 1, 2]) </a:t>
            </a:r>
          </a:p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7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array([1, 3, 5]) </a:t>
            </a:r>
          </a:p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y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reshape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7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,::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array([[ 7, 10, 13], [21, 24, 27]])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21AF6-F4E3-4FDA-A7C8-B5F273C3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23/08/2021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A8323-5E5F-49D4-8217-40DD0BEB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Shailesh Sivan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20651-5D45-43EC-8FF6-C90CD06D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96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3092" y="2146852"/>
            <a:ext cx="5353217" cy="4097539"/>
          </a:xfrm>
        </p:spPr>
        <p:txBody>
          <a:bodyPr/>
          <a:lstStyle/>
          <a:p>
            <a:r>
              <a:rPr lang="en-US" dirty="0"/>
              <a:t>Basic operations apply element-wise. The result is a new array with the resultant elements.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Operations like *= and += will modify the existing array.</a:t>
            </a:r>
          </a:p>
        </p:txBody>
      </p:sp>
      <p:sp>
        <p:nvSpPr>
          <p:cNvPr id="4" name="Rectangle 3"/>
          <p:cNvSpPr/>
          <p:nvPr/>
        </p:nvSpPr>
        <p:spPr>
          <a:xfrm>
            <a:off x="1316210" y="2055181"/>
            <a:ext cx="86510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b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b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array([0, 2, 4, 6, 8]) </a:t>
            </a:r>
          </a:p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 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array([0, 0, 0, 0, 0]) </a:t>
            </a:r>
          </a:p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array([ 0,  1,  4,  9, 16]) </a:t>
            </a:r>
          </a:p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array([False, False, False, False,  True],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dtype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=bool) </a:t>
            </a:r>
          </a:p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sin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array([ 0., 8.41470985, 9.09297427, 1.41120008, -7.56802495])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array([ 0,  1,  4,  9, 16])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25AFC-B999-44FE-A786-8B1D5F91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23/08/2021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00D3E-BB92-4C10-AA0D-58A6F2E4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Shailesh Sivan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C0C94-A33A-40F7-BD96-6C7287A2B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377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096512" cy="4023360"/>
          </a:xfrm>
        </p:spPr>
        <p:txBody>
          <a:bodyPr/>
          <a:lstStyle/>
          <a:p>
            <a:r>
              <a:rPr lang="en-US" dirty="0"/>
              <a:t>Since multiplication is done element-wise, you need to specifically perform a dot product to perform matrix multiplication.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518231" y="158005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zeros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reshape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array([[ 0.,  0.],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       [ 0.,  0.]])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b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reshape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b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array([[0, 1], 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       [2, 3]])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array([[ 0.,  0.], 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       [ 0.,  3.]])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np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dot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array([[ 0.,  1.], 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       [ 2.,  3.]])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3260-7AA8-4AD6-A93F-C79A0ACA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23/08/2021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25025-E8B4-4BEC-A2AD-9E1AB035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Shailesh Sivan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F3956-0076-4081-B6A1-6D226072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50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some built-in</a:t>
            </a:r>
            <a:br>
              <a:rPr lang="en-US" dirty="0"/>
            </a:br>
            <a:r>
              <a:rPr lang="en-US" dirty="0"/>
              <a:t>methods of </a:t>
            </a:r>
            <a:r>
              <a:rPr lang="en-US" dirty="0" err="1"/>
              <a:t>ndarray</a:t>
            </a:r>
            <a:r>
              <a:rPr lang="en-US" dirty="0"/>
              <a:t> objects.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Universal functions which </a:t>
            </a:r>
            <a:br>
              <a:rPr lang="en-US" dirty="0"/>
            </a:br>
            <a:r>
              <a:rPr lang="en-US" dirty="0"/>
              <a:t>may also be applied </a:t>
            </a:r>
            <a:br>
              <a:rPr lang="en-US" dirty="0"/>
            </a:br>
            <a:r>
              <a:rPr lang="en-US" dirty="0"/>
              <a:t>include </a:t>
            </a:r>
            <a:r>
              <a:rPr lang="en-US" dirty="0" err="1"/>
              <a:t>exp</a:t>
            </a:r>
            <a:r>
              <a:rPr lang="en-US" dirty="0"/>
              <a:t>, </a:t>
            </a:r>
            <a:r>
              <a:rPr lang="en-US" dirty="0" err="1"/>
              <a:t>sqrt</a:t>
            </a:r>
            <a:r>
              <a:rPr lang="en-US" dirty="0"/>
              <a:t>, add, sin, </a:t>
            </a:r>
            <a:br>
              <a:rPr lang="en-US" dirty="0"/>
            </a:br>
            <a:r>
              <a:rPr lang="en-US" dirty="0" err="1"/>
              <a:t>cos</a:t>
            </a:r>
            <a:r>
              <a:rPr lang="en-US" dirty="0"/>
              <a:t>, etc… 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4995" y="2589520"/>
            <a:ext cx="70448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random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random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array([[ 0.68166391, 0.98943098, 0.69361582], 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      [ 0.78888081, 0.62197125, 0.40517936]])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sum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4.1807421388722164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min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0.4051793610379143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max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axis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array([ 0.78888081, 0.98943098, 0.69361582])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min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axis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array([ 0.68166391, 0.40517936])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87BCD-8ECB-4C40-A817-6E4C9A86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23/08/2021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EF5DE-A091-4896-AF44-43A74257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Shailesh Sivan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D28D4-A79E-4FE5-980B-83916ED01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21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-18288"/>
            <a:ext cx="10353762" cy="970450"/>
          </a:xfrm>
        </p:spPr>
        <p:txBody>
          <a:bodyPr/>
          <a:lstStyle/>
          <a:p>
            <a:r>
              <a:rPr lang="en-US" dirty="0"/>
              <a:t>Array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1658112"/>
            <a:ext cx="3659190" cy="4023360"/>
          </a:xfrm>
        </p:spPr>
        <p:txBody>
          <a:bodyPr/>
          <a:lstStyle/>
          <a:p>
            <a:r>
              <a:rPr lang="en-US" dirty="0"/>
              <a:t>An array shape can be manipulated by a number of methods.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resize(size) will modify an array in place.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reshape(size) will return a copy of the array with a new shape.  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0999" y="952162"/>
            <a:ext cx="726484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floor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random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random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((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)))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a)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[[ 9. 8. 7. 9.] </a:t>
            </a:r>
            <a:b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[ 7. 5. 9. 7.] </a:t>
            </a:r>
            <a:b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[ 8. 2. 7. 5.]]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shape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(3, 4)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ravel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array([ 9., 8., 7., 9., 7., 5., 9., 7., 8., 2., 7., 5.])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shape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6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a)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[[ 9. 8.] </a:t>
            </a:r>
            <a:b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[ 7. 9.] </a:t>
            </a:r>
            <a:b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[ 7. 5.] </a:t>
            </a:r>
            <a:b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[ 9. 7.] </a:t>
            </a:r>
            <a:b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[ 8. 2.] </a:t>
            </a:r>
            <a:b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[ 7. 5.]]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transpose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array([[ 9., 7., 7., 9., 8., 7.], </a:t>
            </a:r>
            <a:b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      [ 8., 9., 5., 7., 2., 5.]]) </a:t>
            </a:r>
            <a:endParaRPr lang="en-US" sz="16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E40D5-2C6C-486C-919B-8BAABB395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23/08/2021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2632C-AEC0-4FCB-9A87-7C301042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5965571"/>
            <a:ext cx="6672865" cy="365125"/>
          </a:xfrm>
        </p:spPr>
        <p:txBody>
          <a:bodyPr/>
          <a:lstStyle/>
          <a:p>
            <a:r>
              <a:rPr lang="en-US"/>
              <a:t>Shailesh Sivan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4FB14-CDB5-43D8-94F7-4D5ACFF0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0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and scientific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you might expect, there are a number of third-party packages available for numerical and scientific computing that extend Python’s basic math module. </a:t>
            </a:r>
          </a:p>
          <a:p>
            <a:r>
              <a:rPr lang="en-US" dirty="0"/>
              <a:t>These include: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/</a:t>
            </a:r>
            <a:r>
              <a:rPr lang="en-US" dirty="0" err="1"/>
              <a:t>SciPy</a:t>
            </a:r>
            <a:r>
              <a:rPr lang="en-US" dirty="0"/>
              <a:t> – numerical and scientific function libraries.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Numba</a:t>
            </a:r>
            <a:r>
              <a:rPr lang="en-US" dirty="0"/>
              <a:t> – Python compiler that support JIT compilation.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ALGLIB – numerical analysis library.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Pandas – high-performance data structures and data analysis tools.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PyGSL</a:t>
            </a:r>
            <a:r>
              <a:rPr lang="en-US" dirty="0"/>
              <a:t> – Python interface for GNU Scientific Library.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ScientificPython</a:t>
            </a:r>
            <a:r>
              <a:rPr lang="en-US" dirty="0"/>
              <a:t> – collection of scientific computing modules.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14368-2F59-4CB8-80B8-2F354DFA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23/08/2021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AD298-0E97-407D-BBC2-FCA67A3F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Shailesh Sivan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8393D-C69D-4865-8521-0B4DF131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r>
              <a:rPr lang="en-US" dirty="0"/>
              <a:t> and friends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far, the most commonly used packages are those in the </a:t>
            </a:r>
            <a:r>
              <a:rPr lang="en-US" dirty="0" err="1"/>
              <a:t>SciPy</a:t>
            </a:r>
            <a:r>
              <a:rPr lang="en-US" dirty="0"/>
              <a:t> stack. We will focus on these in this class. These packages include: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NumPy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SciPy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Matplotlib</a:t>
            </a:r>
            <a:r>
              <a:rPr lang="en-US" dirty="0"/>
              <a:t> – plotting library.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IPython</a:t>
            </a:r>
            <a:r>
              <a:rPr lang="en-US" dirty="0"/>
              <a:t> – interactive computing.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Pandas – data analysis library.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SymPy</a:t>
            </a:r>
            <a:r>
              <a:rPr lang="en-US" dirty="0"/>
              <a:t> – symbolic computation library.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D155F-B815-479A-B634-490556F3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23/08/2021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FC902-E1D3-46CB-8E3F-AC24328A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Shailesh Sivan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274BF-5176-4B18-89CF-91CC9D96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6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start with </a:t>
            </a:r>
            <a:r>
              <a:rPr lang="en-US" dirty="0" err="1"/>
              <a:t>NumPy</a:t>
            </a:r>
            <a:r>
              <a:rPr lang="en-US" dirty="0"/>
              <a:t>. Among other things, </a:t>
            </a:r>
            <a:r>
              <a:rPr lang="en-US" dirty="0" err="1"/>
              <a:t>NumPy</a:t>
            </a:r>
            <a:r>
              <a:rPr lang="en-US" dirty="0"/>
              <a:t> contains: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powerful N-dimensional array object.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Sophisticated functions.</a:t>
            </a:r>
          </a:p>
          <a:p>
            <a:r>
              <a:rPr lang="en-US" dirty="0"/>
              <a:t>Besides its obvious scientific uses, NumPy can also be used as an efficient multi-dimensional container of generic data.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78C2C-D937-4CEF-9D3E-0D4DC3339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23/08/2021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912E3-2D1E-454F-BFE5-0CB30741F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Shailesh Sivan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DDFDC-CA45-41AE-835A-557A5413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2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key to </a:t>
            </a:r>
            <a:r>
              <a:rPr lang="en-US" dirty="0" err="1"/>
              <a:t>NumPy</a:t>
            </a:r>
            <a:r>
              <a:rPr lang="en-US" dirty="0"/>
              <a:t> is the </a:t>
            </a:r>
            <a:r>
              <a:rPr lang="en-US" dirty="0" err="1"/>
              <a:t>ndarray</a:t>
            </a:r>
            <a:r>
              <a:rPr lang="en-US" dirty="0"/>
              <a:t> object, an </a:t>
            </a:r>
            <a:r>
              <a:rPr lang="en-US" i="1" dirty="0"/>
              <a:t>n</a:t>
            </a:r>
            <a:r>
              <a:rPr lang="en-US" dirty="0"/>
              <a:t>-dimensional array of homogeneous data types, with many operations being performed in compiled code for performance. There are several important differences between </a:t>
            </a:r>
            <a:r>
              <a:rPr lang="en-US" dirty="0" err="1"/>
              <a:t>NumPy</a:t>
            </a:r>
            <a:r>
              <a:rPr lang="en-US" dirty="0"/>
              <a:t> arrays and the standard Python sequences: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 arrays have a fixed size. Modifying the size means creating a new array.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 arrays must be of the same data type, but this can include Python objects.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More efficient mathematical operations than built-in sequence types.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042D0-DA06-4EAC-A7AD-F00C75C6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23/08/2021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5DF4C-251B-4E1A-8A6C-18D0B7D9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Shailesh Sivan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DF682-9AB6-4BB3-99DC-8F5194E53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06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couple of mechanisms for creating arrays in </a:t>
            </a:r>
            <a:r>
              <a:rPr lang="en-US" dirty="0" err="1"/>
              <a:t>NumPy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Conversion from other Python structures (e.g., lists, tuples).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Built-in </a:t>
            </a:r>
            <a:r>
              <a:rPr lang="en-US" dirty="0" err="1"/>
              <a:t>NumPy</a:t>
            </a:r>
            <a:r>
              <a:rPr lang="en-US" dirty="0"/>
              <a:t> array creation (e.g., </a:t>
            </a:r>
            <a:r>
              <a:rPr lang="en-US" dirty="0" err="1"/>
              <a:t>arange</a:t>
            </a:r>
            <a:r>
              <a:rPr lang="en-US" dirty="0"/>
              <a:t>, ones, zeros,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Reading arrays from disk, either from standard or custom formats (e.g. reading in from a CSV file).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and others …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6CDC0-BE40-4290-BF96-2C76334D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23/08/2021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6B737-3C67-4CA5-949E-C30C7B0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Shailesh Sivan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584C2-CE56-4DD2-8045-F51934FC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48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any numerical data that is stored in an array-like container can be converted to an </a:t>
            </a:r>
            <a:r>
              <a:rPr lang="en-US" dirty="0" err="1"/>
              <a:t>ndarray</a:t>
            </a:r>
            <a:r>
              <a:rPr lang="en-US" dirty="0"/>
              <a:t> through use of the array() function. The most obvious examples are sequence types like lists and tuples.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3441" y="3907287"/>
            <a:ext cx="10436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2.0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],[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],(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1j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)])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0.j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0.j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0.j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0.j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1.j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0.j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]])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13C05-3FDF-4E20-808A-59EA846E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23/08/2021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1E66F-DFAE-4145-B060-386D024D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Shailesh Sivan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BE331-B7E2-4DD4-85A0-5012582F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9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0737"/>
            <a:ext cx="10353762" cy="970450"/>
          </a:xfrm>
        </p:spPr>
        <p:txBody>
          <a:bodyPr/>
          <a:lstStyle/>
          <a:p>
            <a:r>
              <a:rPr lang="en-US" dirty="0"/>
              <a:t>NumPy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201187"/>
            <a:ext cx="10353762" cy="4058751"/>
          </a:xfrm>
        </p:spPr>
        <p:txBody>
          <a:bodyPr>
            <a:normAutofit/>
          </a:bodyPr>
          <a:lstStyle/>
          <a:p>
            <a:r>
              <a:rPr lang="en-US" dirty="0"/>
              <a:t>There are a couple of built-in </a:t>
            </a:r>
            <a:r>
              <a:rPr lang="en-US" dirty="0" err="1"/>
              <a:t>NumPy</a:t>
            </a:r>
            <a:r>
              <a:rPr lang="en-US" dirty="0"/>
              <a:t> functions which will create arrays from scratch.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zeros(shape) -- creates an array filled with 0 values with the specified shape. The default </a:t>
            </a:r>
            <a:r>
              <a:rPr lang="en-US" dirty="0" err="1"/>
              <a:t>dtype</a:t>
            </a:r>
            <a:r>
              <a:rPr lang="en-US" dirty="0"/>
              <a:t> is float64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ones(shape) -- creates an array filled with 1 values.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arange</a:t>
            </a:r>
            <a:r>
              <a:rPr lang="en-US" dirty="0"/>
              <a:t>() -- creates arrays with regularly incrementing values.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2352" y="23686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pt-BR" dirty="0">
                <a:solidFill>
                  <a:srgbClr val="FFFFFF"/>
                </a:solidFill>
                <a:latin typeface="Courier New" panose="02070309020205020404" pitchFamily="49" charset="0"/>
              </a:rPr>
              <a:t> np</a:t>
            </a:r>
            <a:r>
              <a:rPr lang="pt-BR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pt-BR" dirty="0">
                <a:solidFill>
                  <a:srgbClr val="FFFFFF"/>
                </a:solidFill>
                <a:latin typeface="Courier New" panose="02070309020205020404" pitchFamily="49" charset="0"/>
              </a:rPr>
              <a:t>zeros</a:t>
            </a:r>
            <a:r>
              <a:rPr lang="pt-BR" b="1" dirty="0">
                <a:solidFill>
                  <a:srgbClr val="FFCC00"/>
                </a:solidFill>
                <a:latin typeface="Courier New" panose="02070309020205020404" pitchFamily="49" charset="0"/>
              </a:rPr>
              <a:t>((</a:t>
            </a:r>
            <a:r>
              <a:rPr lang="pt-BR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pt-BR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pt-BR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pt-BR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pt-BR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pt-BR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array([[ 0., 0., 0.], [ 0., 0., 0.]]) </a:t>
            </a:r>
            <a:endParaRPr lang="pt-BR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41679" y="4128949"/>
            <a:ext cx="89422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array([0, 1, 2, 3, 4, 5, 6, 7, 8, 9])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dtype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float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array([ 2., 3., 4., 5., 6., 7., 8., 9.])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array([ 2. , 2.1, 2.2, 2.3, 2.4, 2.5, 2.6, 2.7, 2.8, 2.9])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E6B17-ACEC-4FE0-81AD-AC58D4A0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23/08/2021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011B758-EF44-441E-B34E-1892D2990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Shailesh Sivan 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606DD2-938D-414D-B46E-0174550D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44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linspace</a:t>
            </a:r>
            <a:r>
              <a:rPr lang="en-US" dirty="0"/>
              <a:t>() -- creates arrays with a specified number of elements, and spaced equally between the specified beginning and end values.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random.random</a:t>
            </a:r>
            <a:r>
              <a:rPr lang="en-US" dirty="0"/>
              <a:t>(shape) – creates arrays with random floats over the interval [0,1).</a:t>
            </a:r>
          </a:p>
        </p:txBody>
      </p:sp>
      <p:sp>
        <p:nvSpPr>
          <p:cNvPr id="4" name="Rectangle 3"/>
          <p:cNvSpPr/>
          <p:nvPr/>
        </p:nvSpPr>
        <p:spPr>
          <a:xfrm>
            <a:off x="1329234" y="26219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linspace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6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array([ 1. , 1.6, 2.2, 2.8, 3.4, 4. ])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29234" y="4068070"/>
            <a:ext cx="70021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random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random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array([[ 0.75688597, 0.41759916, 0.35007419], 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      [ 0.77164187, 0.05869089, 0.98792864]])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3BE13-473D-4C2B-8A9C-2E02E3688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23/08/2021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9C3DC7-38AF-444E-8C96-AADD81BE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Shailesh Sivan 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BD3DC9-B053-487D-A09A-0A3328A6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92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1236</TotalTime>
  <Words>1887</Words>
  <Application>Microsoft Office PowerPoint</Application>
  <PresentationFormat>Widescreen</PresentationFormat>
  <Paragraphs>157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Amasis MT Pro Black</vt:lpstr>
      <vt:lpstr>Arial</vt:lpstr>
      <vt:lpstr>Calibri</vt:lpstr>
      <vt:lpstr>Calisto MT</vt:lpstr>
      <vt:lpstr>Courier New</vt:lpstr>
      <vt:lpstr>Wingdings 2</vt:lpstr>
      <vt:lpstr>Slate</vt:lpstr>
      <vt:lpstr>PowerPoint Presentation</vt:lpstr>
      <vt:lpstr>Numeric and scientific applications</vt:lpstr>
      <vt:lpstr>Scipy and friends</vt:lpstr>
      <vt:lpstr>Numpy</vt:lpstr>
      <vt:lpstr>Numpy</vt:lpstr>
      <vt:lpstr>NumPy arrays</vt:lpstr>
      <vt:lpstr>NumPy arrays</vt:lpstr>
      <vt:lpstr>NumPy arrays</vt:lpstr>
      <vt:lpstr>NumPy arrays</vt:lpstr>
      <vt:lpstr>NumPy arrays</vt:lpstr>
      <vt:lpstr>Indexing</vt:lpstr>
      <vt:lpstr>Indexing</vt:lpstr>
      <vt:lpstr>Indexing</vt:lpstr>
      <vt:lpstr>Array operations</vt:lpstr>
      <vt:lpstr>Array operations</vt:lpstr>
      <vt:lpstr>Array operations</vt:lpstr>
      <vt:lpstr>Array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Yasser Atiya</dc:creator>
  <cp:lastModifiedBy>Shailesh Sivan</cp:lastModifiedBy>
  <cp:revision>95</cp:revision>
  <dcterms:created xsi:type="dcterms:W3CDTF">2015-03-15T17:18:36Z</dcterms:created>
  <dcterms:modified xsi:type="dcterms:W3CDTF">2021-11-10T18:20:34Z</dcterms:modified>
</cp:coreProperties>
</file>