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10234600" cy="70993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7" roundtripDataSignature="AMtx7mhxhlhptKqg1DPnL+F/kzj56l9L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28E77C-18CB-4202-ADF0-22A09035ADA4}">
  <a:tblStyle styleId="{FC28E77C-18CB-4202-ADF0-22A09035AD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236" orient="horz"/>
        <p:guide pos="322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550" y="0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51138" y="531813"/>
            <a:ext cx="4730750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2751138" y="531813"/>
            <a:ext cx="4730750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7125453fb_3_4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17125453fb_3_4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7125453fb_3_14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17125453fb_3_14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7125453fb_3_30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17125453fb_3_30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7125453fb_3_84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17125453fb_3_84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7125453fb_3_135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7125453fb_3_135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17125453fb_3_135:notes"/>
          <p:cNvSpPr txBox="1"/>
          <p:nvPr>
            <p:ph idx="12" type="sldNum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7125453fb_3_41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17125453fb_3_41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:notes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:notes"/>
          <p:cNvSpPr/>
          <p:nvPr>
            <p:ph idx="2" type="sldImg"/>
          </p:nvPr>
        </p:nvSpPr>
        <p:spPr>
          <a:xfrm>
            <a:off x="2751138" y="531813"/>
            <a:ext cx="4730750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6d65cda52_0_1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6d65cda52_0_1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16d65cda52_0_1:notes"/>
          <p:cNvSpPr txBox="1"/>
          <p:nvPr>
            <p:ph idx="12" type="sldNum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709d8fe33_0_0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709d8fe33_0_0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f709d8fe33_0_0:notes"/>
          <p:cNvSpPr txBox="1"/>
          <p:nvPr>
            <p:ph idx="12" type="sldNum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6d65cda52_0_26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6d65cda52_0_26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16d65cda52_0_26:notes"/>
          <p:cNvSpPr txBox="1"/>
          <p:nvPr>
            <p:ph idx="12" type="sldNum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6d65cda52_0_19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6d65cda52_0_19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16d65cda52_0_19:notes"/>
          <p:cNvSpPr txBox="1"/>
          <p:nvPr>
            <p:ph idx="12" type="sldNum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7125453fb_3_112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17125453fb_3_112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709d8fe33_0_5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709d8fe33_0_5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f709d8fe33_0_5:notes"/>
          <p:cNvSpPr txBox="1"/>
          <p:nvPr>
            <p:ph idx="12" type="sldNum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7125453fb_1_0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7125453fb_1_0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17125453fb_1_0:notes"/>
          <p:cNvSpPr txBox="1"/>
          <p:nvPr>
            <p:ph idx="12" type="sldNum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7125453fb_1_12:notes"/>
          <p:cNvSpPr/>
          <p:nvPr>
            <p:ph idx="2" type="sldImg"/>
          </p:nvPr>
        </p:nvSpPr>
        <p:spPr>
          <a:xfrm>
            <a:off x="2751138" y="531813"/>
            <a:ext cx="47307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7125453fb_1_12:notes"/>
          <p:cNvSpPr txBox="1"/>
          <p:nvPr>
            <p:ph idx="1" type="body"/>
          </p:nvPr>
        </p:nvSpPr>
        <p:spPr>
          <a:xfrm>
            <a:off x="1023938" y="3371850"/>
            <a:ext cx="8186700" cy="319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17125453fb_1_12:notes"/>
          <p:cNvSpPr txBox="1"/>
          <p:nvPr>
            <p:ph idx="12" type="sldNum"/>
          </p:nvPr>
        </p:nvSpPr>
        <p:spPr>
          <a:xfrm>
            <a:off x="5797550" y="6742113"/>
            <a:ext cx="4435500" cy="3555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5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4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4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4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9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9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4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3" name="Google Shape;83;p5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5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43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4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hyperlink" Target="https://www.turing.com/kb/natural-language-processing-function-in-a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prisma-informatik.de/newsroom/wp-content/uploads/2017/05/NAV07_17_Machine_Learning.jpg"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067" y="188639"/>
            <a:ext cx="2638125" cy="26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 flipH="1">
            <a:off x="2567612" y="2784729"/>
            <a:ext cx="813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INTRODUCTION TO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NATURAL LANGUAGE PROCESSING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4637838" y="4583785"/>
            <a:ext cx="31863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Shilpa Shaju</a:t>
            </a:r>
            <a:endParaRPr/>
          </a:p>
        </p:txBody>
      </p:sp>
      <p:sp>
        <p:nvSpPr>
          <p:cNvPr id="109" name="Google Shape;109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8/26/2022</a:t>
            </a:r>
            <a:endParaRPr/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NATURAL LANGUAGE PROCESSING</a:t>
            </a:r>
            <a:endParaRPr/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esignwithAI | Artificial Intelligence Driven Design" id="112" name="Google Shape;1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7740" y="4005064"/>
            <a:ext cx="2141414" cy="214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7125453fb_3_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FOR TEXT ANALYTICS</a:t>
            </a:r>
            <a:endParaRPr/>
          </a:p>
        </p:txBody>
      </p:sp>
      <p:sp>
        <p:nvSpPr>
          <p:cNvPr id="198" name="Google Shape;198;g217125453fb_3_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217125453fb_3_4"/>
          <p:cNvSpPr txBox="1"/>
          <p:nvPr>
            <p:ph type="title"/>
          </p:nvPr>
        </p:nvSpPr>
        <p:spPr>
          <a:xfrm>
            <a:off x="1193212" y="1844824"/>
            <a:ext cx="9535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None/>
            </a:pPr>
            <a:r>
              <a:rPr b="0" i="0" lang="en-US" sz="2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Bag of Words(BOW) Limitation</a:t>
            </a:r>
            <a:b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descr="Text vectorization – From Data to Decisions" id="200" name="Google Shape;200;g217125453fb_3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432" y="3949676"/>
            <a:ext cx="10660654" cy="17281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g217125453fb_3_4"/>
          <p:cNvGraphicFramePr/>
          <p:nvPr/>
        </p:nvGraphicFramePr>
        <p:xfrm>
          <a:off x="1193212" y="19967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{FC28E77C-18CB-4202-ADF0-22A09035ADA4}</a:tableStyleId>
              </a:tblPr>
              <a:tblGrid>
                <a:gridCol w="4038700"/>
              </a:tblGrid>
              <a:tr h="176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'The</a:t>
                      </a: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sky </a:t>
                      </a:r>
                      <a:r>
                        <a:rPr b="0" i="0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</a:t>
                      </a: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blue </a:t>
                      </a:r>
                      <a:r>
                        <a:rPr b="0" i="0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beautiful',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'The</a:t>
                      </a: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king </a:t>
                      </a:r>
                      <a:r>
                        <a:rPr b="0" i="0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</a:t>
                      </a: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old </a:t>
                      </a:r>
                      <a:r>
                        <a:rPr b="0" i="0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queen </a:t>
                      </a:r>
                      <a:r>
                        <a:rPr b="0" i="0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</a:t>
                      </a: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beautiful',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'Love </a:t>
                      </a:r>
                      <a:r>
                        <a:rPr b="0" i="0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</a:t>
                      </a: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beautiful blue sky',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'The</a:t>
                      </a: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beautiful queen </a:t>
                      </a:r>
                      <a:r>
                        <a:rPr b="0" i="0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r>
                        <a:rPr b="0" i="0" lang="en-US" sz="18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old king'</a:t>
                      </a:r>
                      <a:r>
                        <a:rPr b="0" i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2" name="Google Shape;202;g217125453fb_3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9942" y="2031848"/>
            <a:ext cx="4868321" cy="157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17125453fb_3_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8/26/2022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7125453fb_3_1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FOR TEXT ANALYTICS</a:t>
            </a:r>
            <a:endParaRPr/>
          </a:p>
        </p:txBody>
      </p:sp>
      <p:sp>
        <p:nvSpPr>
          <p:cNvPr id="209" name="Google Shape;209;g217125453fb_3_1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g217125453fb_3_14"/>
          <p:cNvSpPr txBox="1"/>
          <p:nvPr>
            <p:ph type="title"/>
          </p:nvPr>
        </p:nvSpPr>
        <p:spPr>
          <a:xfrm>
            <a:off x="1193212" y="1844824"/>
            <a:ext cx="9535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None/>
            </a:pPr>
            <a:r>
              <a:rPr b="0" i="0" lang="en-US" sz="2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Term Document – Inverse Document Frequnecy Matrix</a:t>
            </a:r>
            <a:b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211" name="Google Shape;211;g217125453fb_3_14"/>
          <p:cNvSpPr txBox="1"/>
          <p:nvPr/>
        </p:nvSpPr>
        <p:spPr>
          <a:xfrm>
            <a:off x="987600" y="1908278"/>
            <a:ext cx="609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The </a:t>
            </a:r>
            <a:r>
              <a:rPr b="0" i="1" lang="en-US" sz="1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b="0" i="0" lang="en-US" sz="1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 is a ratio of the count of a word’s occurrence in a document and the number of words in the document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17125453fb_3_14"/>
          <p:cNvSpPr txBox="1"/>
          <p:nvPr/>
        </p:nvSpPr>
        <p:spPr>
          <a:xfrm>
            <a:off x="7824192" y="1736902"/>
            <a:ext cx="3786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3333FF"/>
                </a:solidFill>
                <a:latin typeface="Georgia"/>
                <a:ea typeface="Georgia"/>
                <a:cs typeface="Georgia"/>
                <a:sym typeface="Georgia"/>
              </a:rPr>
              <a:t>The </a:t>
            </a:r>
            <a:r>
              <a:rPr b="0" i="1" lang="en-US" sz="1800">
                <a:solidFill>
                  <a:srgbClr val="3333FF"/>
                </a:solidFill>
                <a:latin typeface="Georgia"/>
                <a:ea typeface="Georgia"/>
                <a:cs typeface="Georgia"/>
                <a:sym typeface="Georgia"/>
              </a:rPr>
              <a:t>document frequency</a:t>
            </a:r>
            <a:r>
              <a:rPr b="0" i="0" lang="en-US" sz="1800">
                <a:solidFill>
                  <a:srgbClr val="3333FF"/>
                </a:solidFill>
                <a:latin typeface="Georgia"/>
                <a:ea typeface="Georgia"/>
                <a:cs typeface="Georgia"/>
                <a:sym typeface="Georgia"/>
              </a:rPr>
              <a:t> of word </a:t>
            </a:r>
            <a:r>
              <a:rPr b="0" i="1" lang="en-US" sz="1800">
                <a:solidFill>
                  <a:srgbClr val="3333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0" i="0" lang="en-US" sz="1800">
                <a:solidFill>
                  <a:srgbClr val="3333FF"/>
                </a:solidFill>
                <a:latin typeface="Georgia"/>
                <a:ea typeface="Georgia"/>
                <a:cs typeface="Georgia"/>
                <a:sym typeface="Georgia"/>
              </a:rPr>
              <a:t> represents the number of documents in the corpus with word </a:t>
            </a:r>
            <a:r>
              <a:rPr b="0" i="1" lang="en-US" sz="1800">
                <a:solidFill>
                  <a:srgbClr val="3333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0" i="0" lang="en-US" sz="1800">
                <a:solidFill>
                  <a:srgbClr val="3333FF"/>
                </a:solidFill>
                <a:latin typeface="Georgia"/>
                <a:ea typeface="Georgia"/>
                <a:cs typeface="Georgia"/>
                <a:sym typeface="Georgia"/>
              </a:rPr>
              <a:t> in them</a:t>
            </a:r>
            <a:endParaRPr sz="18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17125453fb_3_14"/>
          <p:cNvSpPr/>
          <p:nvPr/>
        </p:nvSpPr>
        <p:spPr>
          <a:xfrm>
            <a:off x="987600" y="2821580"/>
            <a:ext cx="52308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Font typeface="Georgia"/>
              <a:buNone/>
            </a:pPr>
            <a:r>
              <a:rPr b="0" i="0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Let us show the count of word </a:t>
            </a:r>
            <a:r>
              <a:rPr b="0" i="1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0" i="0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 in document </a:t>
            </a:r>
            <a:r>
              <a:rPr b="0" i="1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b="0" i="0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 by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      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f_{ij}" id="214" name="Google Shape;214;g217125453fb_3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5462" y="2942514"/>
            <a:ext cx="288033" cy="20573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17125453fb_3_14"/>
          <p:cNvSpPr/>
          <p:nvPr/>
        </p:nvSpPr>
        <p:spPr>
          <a:xfrm>
            <a:off x="987600" y="3224883"/>
            <a:ext cx="7056900" cy="107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Font typeface="Georgia"/>
              <a:buNone/>
            </a:pPr>
            <a:r>
              <a:rPr b="0" i="0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Let us represent document frequency for word </a:t>
            </a:r>
            <a:r>
              <a:rPr b="0" i="1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0" i="0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 by          . With </a:t>
            </a:r>
            <a:r>
              <a:rPr b="0" i="1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 as the number of documents in the corpus, the tf-idf weight             for word </a:t>
            </a:r>
            <a:r>
              <a:rPr b="0" i="1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0" i="0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 in document </a:t>
            </a:r>
            <a:r>
              <a:rPr b="0" i="1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b="0" i="0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 is computed by the following formula: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1600" u="none" cap="none" strike="noStrike">
                <a:solidFill>
                  <a:srgbClr val="383838"/>
                </a:solidFill>
                <a:latin typeface="Georgia"/>
                <a:ea typeface="Georgia"/>
                <a:cs typeface="Georgia"/>
                <a:sym typeface="Georgia"/>
              </a:rPr>
              <a:t>                                          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f_i" id="216" name="Google Shape;216;g217125453fb_3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3495" y="3326561"/>
            <a:ext cx="248791" cy="203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ij}" id="217" name="Google Shape;217;g217125453fb_3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2286" y="3606320"/>
            <a:ext cx="339260" cy="203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F-IDF - Machine Learning for Mobile [Book]" id="218" name="Google Shape;218;g217125453fb_3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69833" y="2990857"/>
            <a:ext cx="3346398" cy="84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rm Frequency and Inverse Document Frequency Calculation" id="219" name="Google Shape;219;g217125453fb_3_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7517" y="4171187"/>
            <a:ext cx="7639008" cy="195246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17125453fb_3_1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8/26/2022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7125453fb_3_3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Text Embedding</a:t>
            </a:r>
            <a:endParaRPr/>
          </a:p>
        </p:txBody>
      </p:sp>
      <p:sp>
        <p:nvSpPr>
          <p:cNvPr id="226" name="Google Shape;226;g217125453fb_3_3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0" i="0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Word Embedding is the representation of text in the form of vectors. The underlying idea here is that similar words will have a minimum distance between their vectors.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7" name="Google Shape;227;g217125453fb_3_3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8/26/2022</a:t>
            </a:r>
            <a:endParaRPr/>
          </a:p>
        </p:txBody>
      </p:sp>
      <p:sp>
        <p:nvSpPr>
          <p:cNvPr id="228" name="Google Shape;228;g217125453fb_3_3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FOR TEXT ANALYTICS</a:t>
            </a:r>
            <a:endParaRPr/>
          </a:p>
        </p:txBody>
      </p:sp>
      <p:sp>
        <p:nvSpPr>
          <p:cNvPr id="229" name="Google Shape;229;g217125453fb_3_3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isualizing Word Embedding with PCA and t-SNE | by Ruben Winastwan |  Towards Data Science" id="230" name="Google Shape;230;g217125453fb_3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60" y="2375026"/>
            <a:ext cx="5559150" cy="360367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17125453fb_3_30"/>
          <p:cNvSpPr txBox="1"/>
          <p:nvPr/>
        </p:nvSpPr>
        <p:spPr>
          <a:xfrm>
            <a:off x="4559067" y="5000565"/>
            <a:ext cx="151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Doc2Vec</a:t>
            </a:r>
            <a:endParaRPr/>
          </a:p>
        </p:txBody>
      </p:sp>
      <p:pic>
        <p:nvPicPr>
          <p:cNvPr descr="Word2Vec - Deep Learning" id="232" name="Google Shape;232;g217125453fb_3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092" y="3075483"/>
            <a:ext cx="5129933" cy="2202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7125453fb_3_8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Text Classification -Pipeline</a:t>
            </a:r>
            <a:endParaRPr/>
          </a:p>
        </p:txBody>
      </p:sp>
      <p:sp>
        <p:nvSpPr>
          <p:cNvPr id="238" name="Google Shape;238;g217125453fb_3_8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8/26/2022</a:t>
            </a:r>
            <a:endParaRPr/>
          </a:p>
        </p:txBody>
      </p:sp>
      <p:sp>
        <p:nvSpPr>
          <p:cNvPr id="239" name="Google Shape;239;g217125453fb_3_8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FOR TEXT ANALYTICS</a:t>
            </a:r>
            <a:endParaRPr/>
          </a:p>
        </p:txBody>
      </p:sp>
      <p:sp>
        <p:nvSpPr>
          <p:cNvPr id="240" name="Google Shape;240;g217125453fb_3_8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uilding an NLP Sentiment Analysis Pipeline In Python | by Luke Clarke |  Medium" id="241" name="Google Shape;241;g217125453fb_3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520" y="2492896"/>
            <a:ext cx="8946564" cy="2148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7125453fb_3_1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r>
              <a:rPr lang="en-US"/>
              <a:t> Question</a:t>
            </a:r>
            <a:endParaRPr/>
          </a:p>
        </p:txBody>
      </p:sp>
      <p:sp>
        <p:nvSpPr>
          <p:cNvPr id="248" name="Google Shape;248;g217125453fb_3_13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17125453fb_3_13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7125453fb_3_41"/>
          <p:cNvSpPr txBox="1"/>
          <p:nvPr>
            <p:ph type="title"/>
          </p:nvPr>
        </p:nvSpPr>
        <p:spPr>
          <a:xfrm>
            <a:off x="4094968" y="841122"/>
            <a:ext cx="40323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Droid Sans Mono"/>
              <a:buNone/>
            </a:pP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Thank You</a:t>
            </a:r>
            <a:endParaRPr/>
          </a:p>
        </p:txBody>
      </p:sp>
      <p:sp>
        <p:nvSpPr>
          <p:cNvPr id="255" name="Google Shape;255;g217125453fb_3_4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g217125453fb_3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9696" y="2276872"/>
            <a:ext cx="4951087" cy="329806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17125453fb_3_4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8/26/2022</a:t>
            </a:r>
            <a:endParaRPr/>
          </a:p>
        </p:txBody>
      </p:sp>
      <p:sp>
        <p:nvSpPr>
          <p:cNvPr id="258" name="Google Shape;258;g217125453fb_3_4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FOR TEXT ANALYTICS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8/26/2022</a:t>
            </a:r>
            <a:endParaRPr/>
          </a:p>
        </p:txBody>
      </p:sp>
      <p:sp>
        <p:nvSpPr>
          <p:cNvPr id="264" name="Google Shape;264;p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FOR TEXT ANALYTICS</a:t>
            </a:r>
            <a:endParaRPr/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teractive Any Question Slide For PPT" id="266" name="Google Shape;266;p42"/>
          <p:cNvPicPr preferRelativeResize="0"/>
          <p:nvPr/>
        </p:nvPicPr>
        <p:blipFill rotWithShape="1">
          <a:blip r:embed="rId3">
            <a:alphaModFix/>
          </a:blip>
          <a:srcRect b="5806" l="3342" r="42913" t="3801"/>
          <a:stretch/>
        </p:blipFill>
        <p:spPr>
          <a:xfrm>
            <a:off x="4007768" y="1484784"/>
            <a:ext cx="4795260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2"/>
          <p:cNvSpPr txBox="1"/>
          <p:nvPr/>
        </p:nvSpPr>
        <p:spPr>
          <a:xfrm>
            <a:off x="4674583" y="557650"/>
            <a:ext cx="3461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QUESTION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6d65cda52_0_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216d65cda52_0_1"/>
          <p:cNvSpPr txBox="1"/>
          <p:nvPr>
            <p:ph idx="4294967295"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is NLP??</a:t>
            </a:r>
            <a:endParaRPr/>
          </a:p>
        </p:txBody>
      </p:sp>
      <p:sp>
        <p:nvSpPr>
          <p:cNvPr id="120" name="Google Shape;120;g216d65cda52_0_1"/>
          <p:cNvSpPr txBox="1"/>
          <p:nvPr/>
        </p:nvSpPr>
        <p:spPr>
          <a:xfrm>
            <a:off x="1245175" y="1934800"/>
            <a:ext cx="9693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 (NLP)- A branch of Artificial Intelligence that gives machines the ability to understand natural human langauge.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16d65cda52_0_1"/>
          <p:cNvSpPr txBox="1"/>
          <p:nvPr/>
        </p:nvSpPr>
        <p:spPr>
          <a:xfrm>
            <a:off x="1953950" y="4099475"/>
            <a:ext cx="26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216d65cda5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375" y="3828350"/>
            <a:ext cx="2487488" cy="165531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16d65cda52_0_1"/>
          <p:cNvSpPr txBox="1"/>
          <p:nvPr/>
        </p:nvSpPr>
        <p:spPr>
          <a:xfrm>
            <a:off x="4693300" y="4499675"/>
            <a:ext cx="572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latin typeface="Calibri"/>
                <a:ea typeface="Calibri"/>
                <a:cs typeface="Calibri"/>
                <a:sym typeface="Calibri"/>
              </a:rPr>
              <a:t>billions of text data being generated every day and most of them are unstructured.</a:t>
            </a:r>
            <a:endParaRPr i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709d8fe33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g1f709d8fe33_0_0"/>
          <p:cNvPicPr preferRelativeResize="0"/>
          <p:nvPr/>
        </p:nvPicPr>
        <p:blipFill rotWithShape="1">
          <a:blip r:embed="rId3">
            <a:alphaModFix/>
          </a:blip>
          <a:srcRect b="-2420" l="0" r="0" t="2420"/>
          <a:stretch/>
        </p:blipFill>
        <p:spPr>
          <a:xfrm>
            <a:off x="229875" y="153250"/>
            <a:ext cx="11211594" cy="63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f709d8fe33_0_0"/>
          <p:cNvSpPr/>
          <p:nvPr/>
        </p:nvSpPr>
        <p:spPr>
          <a:xfrm>
            <a:off x="9999650" y="153250"/>
            <a:ext cx="1311900" cy="10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6d65cda52_0_2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g216d65cda5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150" y="1701275"/>
            <a:ext cx="5655699" cy="45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16d65cda52_0_26"/>
          <p:cNvSpPr txBox="1"/>
          <p:nvPr>
            <p:ph idx="4294967295"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Python Libraries for NLP</a:t>
            </a:r>
            <a:endParaRPr/>
          </a:p>
        </p:txBody>
      </p:sp>
      <p:sp>
        <p:nvSpPr>
          <p:cNvPr id="140" name="Google Shape;140;g216d65cda52_0_26"/>
          <p:cNvSpPr/>
          <p:nvPr/>
        </p:nvSpPr>
        <p:spPr>
          <a:xfrm>
            <a:off x="6245000" y="3658875"/>
            <a:ext cx="2679000" cy="2183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6d65cda52_0_1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g216d65cda52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4213"/>
            <a:ext cx="11887203" cy="349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16d65cda52_0_19"/>
          <p:cNvSpPr txBox="1"/>
          <p:nvPr/>
        </p:nvSpPr>
        <p:spPr>
          <a:xfrm>
            <a:off x="5632000" y="5517050"/>
            <a:ext cx="9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16d65cda52_0_19"/>
          <p:cNvSpPr/>
          <p:nvPr/>
        </p:nvSpPr>
        <p:spPr>
          <a:xfrm>
            <a:off x="481125" y="1185900"/>
            <a:ext cx="11141400" cy="134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16d65cda52_0_19"/>
          <p:cNvSpPr/>
          <p:nvPr/>
        </p:nvSpPr>
        <p:spPr>
          <a:xfrm>
            <a:off x="8240250" y="1374225"/>
            <a:ext cx="3846300" cy="43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16d65cda52_0_19"/>
          <p:cNvSpPr txBox="1"/>
          <p:nvPr>
            <p:ph idx="4294967295"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Common Terminologies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7125453fb_3_112"/>
          <p:cNvSpPr txBox="1"/>
          <p:nvPr>
            <p:ph type="title"/>
          </p:nvPr>
        </p:nvSpPr>
        <p:spPr>
          <a:xfrm>
            <a:off x="2135560" y="286605"/>
            <a:ext cx="8246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Droid Sans Mono"/>
              <a:buNone/>
            </a:pPr>
            <a:r>
              <a:rPr lang="en-US" sz="4000">
                <a:latin typeface="Droid Sans Mono"/>
                <a:ea typeface="Droid Sans Mono"/>
                <a:cs typeface="Droid Sans Mono"/>
                <a:sym typeface="Droid Sans Mono"/>
              </a:rPr>
              <a:t>Text Features Extraction</a:t>
            </a:r>
            <a:endParaRPr sz="40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7" name="Google Shape;157;g217125453fb_3_11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FOR TEXT ANALYTICS</a:t>
            </a:r>
            <a:endParaRPr/>
          </a:p>
        </p:txBody>
      </p:sp>
      <p:sp>
        <p:nvSpPr>
          <p:cNvPr id="158" name="Google Shape;158;g217125453fb_3_11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g217125453fb_3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117" y="2276872"/>
            <a:ext cx="5173707" cy="28437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 Encoding: A Review - DataScienceCentral.com" id="160" name="Google Shape;160;g217125453fb_3_112"/>
          <p:cNvPicPr preferRelativeResize="0"/>
          <p:nvPr/>
        </p:nvPicPr>
        <p:blipFill rotWithShape="1">
          <a:blip r:embed="rId4">
            <a:alphaModFix/>
          </a:blip>
          <a:srcRect b="12144" l="0" r="0" t="38101"/>
          <a:stretch/>
        </p:blipFill>
        <p:spPr>
          <a:xfrm>
            <a:off x="5951984" y="2528350"/>
            <a:ext cx="6106692" cy="234081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17125453fb_3_112"/>
          <p:cNvSpPr txBox="1"/>
          <p:nvPr/>
        </p:nvSpPr>
        <p:spPr>
          <a:xfrm>
            <a:off x="1602368" y="5420880"/>
            <a:ext cx="931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urning text into vectors that can be then fed to machine learning models in a classical way</a:t>
            </a:r>
            <a:endParaRPr b="1"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17125453fb_3_11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8/26/2022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709d8fe33_0_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g1f709d8fe33_0_5"/>
          <p:cNvSpPr txBox="1"/>
          <p:nvPr>
            <p:ph idx="4294967295"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Types</a:t>
            </a:r>
            <a:endParaRPr/>
          </a:p>
        </p:txBody>
      </p:sp>
      <p:sp>
        <p:nvSpPr>
          <p:cNvPr id="170" name="Google Shape;170;g1f709d8fe33_0_5"/>
          <p:cNvSpPr txBox="1"/>
          <p:nvPr/>
        </p:nvSpPr>
        <p:spPr>
          <a:xfrm>
            <a:off x="969825" y="2200500"/>
            <a:ext cx="104160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Machine learning algorithms cannot work with raw text directly; the text must be converted into numbers. Specifically, vectors of numbers.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f709d8fe33_0_5"/>
          <p:cNvSpPr/>
          <p:nvPr/>
        </p:nvSpPr>
        <p:spPr>
          <a:xfrm>
            <a:off x="306500" y="3160800"/>
            <a:ext cx="2241300" cy="1762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N- Grams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72" name="Google Shape;172;g1f709d8fe33_0_5"/>
          <p:cNvSpPr/>
          <p:nvPr/>
        </p:nvSpPr>
        <p:spPr>
          <a:xfrm>
            <a:off x="3140800" y="3160800"/>
            <a:ext cx="2241300" cy="1762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Bag-of-Words</a:t>
            </a:r>
            <a:endParaRPr b="1" sz="1600"/>
          </a:p>
        </p:txBody>
      </p:sp>
      <p:sp>
        <p:nvSpPr>
          <p:cNvPr id="173" name="Google Shape;173;g1f709d8fe33_0_5"/>
          <p:cNvSpPr/>
          <p:nvPr/>
        </p:nvSpPr>
        <p:spPr>
          <a:xfrm>
            <a:off x="5975100" y="3160800"/>
            <a:ext cx="2241300" cy="1762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Term Frequency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(TF-IDF)</a:t>
            </a:r>
            <a:endParaRPr b="1" sz="1600"/>
          </a:p>
        </p:txBody>
      </p:sp>
      <p:sp>
        <p:nvSpPr>
          <p:cNvPr id="174" name="Google Shape;174;g1f709d8fe33_0_5"/>
          <p:cNvSpPr/>
          <p:nvPr/>
        </p:nvSpPr>
        <p:spPr>
          <a:xfrm>
            <a:off x="8914375" y="3160800"/>
            <a:ext cx="2241300" cy="1762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Word Embedding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7125453fb_1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217125453fb_1_0"/>
          <p:cNvSpPr txBox="1"/>
          <p:nvPr>
            <p:ph idx="4294967295" type="title"/>
          </p:nvPr>
        </p:nvSpPr>
        <p:spPr>
          <a:xfrm>
            <a:off x="1066805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N-grams</a:t>
            </a:r>
            <a:endParaRPr sz="6600"/>
          </a:p>
        </p:txBody>
      </p:sp>
      <p:pic>
        <p:nvPicPr>
          <p:cNvPr id="182" name="Google Shape;182;g217125453f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124" y="3169708"/>
            <a:ext cx="7920327" cy="24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17125453fb_1_0"/>
          <p:cNvSpPr txBox="1"/>
          <p:nvPr/>
        </p:nvSpPr>
        <p:spPr>
          <a:xfrm>
            <a:off x="969825" y="2200500"/>
            <a:ext cx="10416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N-grams are the combination of multiple words used together. Ngrams with N=1 are called unigrams. Similarly, bigrams (N=2), trigrams (N=3) and so on can also be used.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7125453fb_1_1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217125453fb_1_12"/>
          <p:cNvSpPr txBox="1"/>
          <p:nvPr>
            <p:ph idx="4294967295" type="title"/>
          </p:nvPr>
        </p:nvSpPr>
        <p:spPr>
          <a:xfrm>
            <a:off x="1066805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 of Words (BoW)</a:t>
            </a:r>
            <a:endParaRPr sz="6600"/>
          </a:p>
        </p:txBody>
      </p:sp>
      <p:pic>
        <p:nvPicPr>
          <p:cNvPr descr="Python - Text Classification using Bag-of-words Model - Data Analytics" id="191" name="Google Shape;191;g217125453fb_1_12"/>
          <p:cNvPicPr preferRelativeResize="0"/>
          <p:nvPr/>
        </p:nvPicPr>
        <p:blipFill rotWithShape="1">
          <a:blip r:embed="rId3">
            <a:alphaModFix/>
          </a:blip>
          <a:srcRect b="6363" l="0" r="139" t="9134"/>
          <a:stretch/>
        </p:blipFill>
        <p:spPr>
          <a:xfrm>
            <a:off x="1265649" y="3013926"/>
            <a:ext cx="9859551" cy="27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17125453fb_1_12"/>
          <p:cNvSpPr txBox="1"/>
          <p:nvPr/>
        </p:nvSpPr>
        <p:spPr>
          <a:xfrm>
            <a:off x="1436725" y="1819850"/>
            <a:ext cx="985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used to analyze text and documents based on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word count.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 does not account for word order within a document.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2005-01-24T14:46:28Z</dcterms:created>
  <dc:creator>ethem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0.21.0.2123</vt:lpwstr>
  </property>
</Properties>
</file>