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1"/>
  </p:sldMasterIdLst>
  <p:notesMasterIdLst>
    <p:notesMasterId r:id="rId22"/>
  </p:notesMasterIdLst>
  <p:handoutMasterIdLst>
    <p:handoutMasterId r:id="rId23"/>
  </p:handoutMasterIdLst>
  <p:sldIdLst>
    <p:sldId id="264" r:id="rId2"/>
    <p:sldId id="440" r:id="rId3"/>
    <p:sldId id="422" r:id="rId4"/>
    <p:sldId id="423" r:id="rId5"/>
    <p:sldId id="438" r:id="rId6"/>
    <p:sldId id="439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4" r:id="rId17"/>
    <p:sldId id="435" r:id="rId18"/>
    <p:sldId id="436" r:id="rId19"/>
    <p:sldId id="437" r:id="rId20"/>
    <p:sldId id="421" r:id="rId21"/>
  </p:sldIdLst>
  <p:sldSz cx="9144000" cy="6858000" type="screen4x3"/>
  <p:notesSz cx="10234613" cy="7099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67" autoAdjust="0"/>
  </p:normalViewPr>
  <p:slideViewPr>
    <p:cSldViewPr>
      <p:cViewPr varScale="1">
        <p:scale>
          <a:sx n="109" d="100"/>
          <a:sy n="109" d="100"/>
        </p:scale>
        <p:origin x="16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1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702" y="-84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xmlns="" id="{48FCF8EB-65B5-428B-BE4F-9A7D2A948A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xmlns="" id="{43DC4865-92AD-414E-9D86-4026B81DC7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129028" name="Rectangle 4">
            <a:extLst>
              <a:ext uri="{FF2B5EF4-FFF2-40B4-BE49-F238E27FC236}">
                <a16:creationId xmlns:a16="http://schemas.microsoft.com/office/drawing/2014/main" xmlns="" id="{55688414-AFAB-43E4-965F-C79984F1576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Ch. </a:t>
            </a:r>
            <a:r>
              <a:rPr lang="en-US" err="1"/>
              <a:t>Eick</a:t>
            </a:r>
            <a:r>
              <a:rPr lang="en-US"/>
              <a:t>: COSC 6342: ML</a:t>
            </a:r>
            <a:endParaRPr lang="tr-TR"/>
          </a:p>
        </p:txBody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xmlns="" id="{A1040CDB-18F6-4324-A914-20CD136E762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AE9236FE-815C-4B2A-B170-8A86AAC60056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4508746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160C7EBC-1C14-4832-A0D9-2B27EFD1FF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EF2CF622-4D59-4161-90A0-11CAC8E807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xmlns="" id="{F1B7557F-573C-41FD-AF9C-F179BABC597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xmlns="" id="{098C7FE9-272E-4D95-82E3-137BFA8BAA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79878" name="Rectangle 6">
            <a:extLst>
              <a:ext uri="{FF2B5EF4-FFF2-40B4-BE49-F238E27FC236}">
                <a16:creationId xmlns:a16="http://schemas.microsoft.com/office/drawing/2014/main" xmlns="" id="{19ACF789-D002-4EAA-84FE-99D8883FA78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9879" name="Rectangle 7">
            <a:extLst>
              <a:ext uri="{FF2B5EF4-FFF2-40B4-BE49-F238E27FC236}">
                <a16:creationId xmlns:a16="http://schemas.microsoft.com/office/drawing/2014/main" xmlns="" id="{E299EB21-70CA-4F92-B930-993B7E6ADD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EA81DDC4-6406-437C-89B7-41EDEE3A3063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69593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Ch. Eick: COSC 6342 ML Topic`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BFD6C-FF80-4CF0-AABB-2AC6BFC614FC}" type="slidenum">
              <a:rPr lang="tr-TR" altLang="en-US" smtClean="0"/>
              <a:pPr/>
              <a:t>‹#›</a:t>
            </a:fld>
            <a:endParaRPr lang="tr-T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5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C4A-EC6E-40E8-9145-34703132768D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68673655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C4A-EC6E-40E8-9145-34703132768D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4322901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748865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C4A-EC6E-40E8-9145-34703132768D}" type="slidenum">
              <a:rPr lang="tr-TR" altLang="en-US" smtClean="0"/>
              <a:pPr/>
              <a:t>‹#›</a:t>
            </a:fld>
            <a:endParaRPr lang="tr-T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11726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C4A-EC6E-40E8-9145-34703132768D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0732759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C4A-EC6E-40E8-9145-34703132768D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89414793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C4A-EC6E-40E8-9145-34703132768D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56521408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C4A-EC6E-40E8-9145-34703132768D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7558848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5E2C4A-EC6E-40E8-9145-34703132768D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423589354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11/3/2020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2C4A-EC6E-40E8-9145-34703132768D}" type="slidenum">
              <a:rPr lang="tr-TR" altLang="en-US" smtClean="0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72781506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11/3/2020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Alpaydin &amp; Christoph F. Eick: COSC 6342; Topic1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75E2C4A-EC6E-40E8-9145-34703132768D}" type="slidenum">
              <a:rPr lang="tr-TR" altLang="en-US" smtClean="0"/>
              <a:pPr/>
              <a:t>‹#›</a:t>
            </a:fld>
            <a:endParaRPr lang="tr-T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81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elitedatascience.com/machine-learning-algorithms#cluste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xmlns="" id="{87B1459D-AD09-4C20-8B5F-E7D23FF7968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95536" y="764704"/>
            <a:ext cx="7543800" cy="475828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 smtClean="0">
                <a:latin typeface="Lucida Console" panose="020B0609040504020204" pitchFamily="49" charset="0"/>
              </a:rPr>
              <a:t>FDP </a:t>
            </a:r>
            <a:r>
              <a:rPr lang="en-US" altLang="en-US" sz="3600" b="1" dirty="0">
                <a:latin typeface="Lucida Console" panose="020B0609040504020204" pitchFamily="49" charset="0"/>
              </a:rPr>
              <a:t>on Machine </a:t>
            </a:r>
            <a:r>
              <a:rPr lang="en-US" altLang="en-US" sz="3600" b="1" dirty="0" smtClean="0">
                <a:latin typeface="Lucida Console" panose="020B0609040504020204" pitchFamily="49" charset="0"/>
              </a:rPr>
              <a:t>Learning</a:t>
            </a:r>
            <a:r>
              <a:rPr lang="en-US" altLang="en-US" sz="3600" b="1" dirty="0">
                <a:latin typeface="Lucida Console" panose="020B0609040504020204" pitchFamily="49" charset="0"/>
              </a:rPr>
              <a:t/>
            </a:r>
            <a:br>
              <a:rPr lang="en-US" altLang="en-US" sz="3600" b="1" dirty="0">
                <a:latin typeface="Lucida Console" panose="020B0609040504020204" pitchFamily="49" charset="0"/>
              </a:rPr>
            </a:br>
            <a:r>
              <a:rPr lang="en-US" altLang="en-US" sz="3600" b="1" dirty="0"/>
              <a:t/>
            </a:r>
            <a:br>
              <a:rPr lang="en-US" altLang="en-US" sz="3600" b="1" dirty="0"/>
            </a:br>
            <a:r>
              <a:rPr lang="en-US" altLang="en-US" sz="2200" b="1" dirty="0"/>
              <a:t>organized by</a:t>
            </a:r>
            <a:r>
              <a:rPr lang="en-US" altLang="en-US" sz="3600" b="1" dirty="0"/>
              <a:t/>
            </a:r>
            <a:br>
              <a:rPr lang="en-US" altLang="en-US" sz="3600" b="1" dirty="0"/>
            </a:br>
            <a:r>
              <a:rPr lang="en-US" altLang="en-US" sz="3600" b="1" dirty="0"/>
              <a:t/>
            </a:r>
            <a:br>
              <a:rPr lang="en-US" altLang="en-US" sz="3600" b="1" dirty="0"/>
            </a:br>
            <a:r>
              <a:rPr lang="en-US" altLang="en-US" sz="3600" b="1" dirty="0" smtClean="0"/>
              <a:t>SITTTR, </a:t>
            </a:r>
            <a:r>
              <a:rPr lang="en-US" altLang="en-US" sz="3600" b="1" dirty="0" err="1" smtClean="0"/>
              <a:t>Kalamaserry</a:t>
            </a:r>
            <a:r>
              <a:rPr lang="en-US" altLang="en-US" sz="2200" b="1" dirty="0"/>
              <a:t/>
            </a:r>
            <a:br>
              <a:rPr lang="en-US" altLang="en-US" sz="2200" b="1" dirty="0"/>
            </a:br>
            <a:r>
              <a:rPr lang="en-US" altLang="en-US" sz="2200" b="1" dirty="0"/>
              <a:t/>
            </a:r>
            <a:br>
              <a:rPr lang="en-US" altLang="en-US" sz="2200" b="1" dirty="0"/>
            </a:br>
            <a:r>
              <a:rPr lang="en-US" altLang="en-US" sz="2700" dirty="0"/>
              <a:t/>
            </a:r>
            <a:br>
              <a:rPr lang="en-US" altLang="en-US" sz="2700" dirty="0"/>
            </a:br>
            <a:r>
              <a:rPr lang="en-US" altLang="en-US" sz="2700" b="1" dirty="0">
                <a:latin typeface="Lucida Console" panose="020B0609040504020204" pitchFamily="49" charset="0"/>
              </a:rPr>
              <a:t>Shailesh S</a:t>
            </a:r>
            <a:br>
              <a:rPr lang="en-US" altLang="en-US" sz="2700" b="1" dirty="0">
                <a:latin typeface="Lucida Console" panose="020B0609040504020204" pitchFamily="49" charset="0"/>
              </a:rPr>
            </a:br>
            <a:r>
              <a:rPr lang="en-US" altLang="en-US" sz="2200" b="1" dirty="0">
                <a:latin typeface="Lucida Console" panose="020B0609040504020204" pitchFamily="49" charset="0"/>
              </a:rPr>
              <a:t/>
            </a:r>
            <a:br>
              <a:rPr lang="en-US" altLang="en-US" sz="2200" b="1" dirty="0">
                <a:latin typeface="Lucida Console" panose="020B0609040504020204" pitchFamily="49" charset="0"/>
              </a:rPr>
            </a:br>
            <a:r>
              <a:rPr lang="en-US" altLang="en-US" sz="2200" b="1" dirty="0">
                <a:latin typeface="Lucida Console" panose="020B0609040504020204" pitchFamily="49" charset="0"/>
              </a:rPr>
              <a:t/>
            </a:r>
            <a:br>
              <a:rPr lang="en-US" altLang="en-US" sz="2200" b="1" dirty="0">
                <a:latin typeface="Lucida Console" panose="020B0609040504020204" pitchFamily="49" charset="0"/>
              </a:rPr>
            </a:br>
            <a:r>
              <a:rPr lang="en-US" altLang="en-US" sz="2200" b="1" dirty="0">
                <a:latin typeface="Lucida Console" panose="020B0609040504020204" pitchFamily="49" charset="0"/>
              </a:rPr>
              <a:t/>
            </a:r>
            <a:br>
              <a:rPr lang="en-US" altLang="en-US" sz="2200" b="1" dirty="0">
                <a:latin typeface="Lucida Console" panose="020B0609040504020204" pitchFamily="49" charset="0"/>
              </a:rPr>
            </a:br>
            <a:r>
              <a:rPr lang="en-US" altLang="en-US" sz="2200" b="1">
                <a:latin typeface="Lucida Console" panose="020B0609040504020204" pitchFamily="49" charset="0"/>
              </a:rPr>
              <a:t/>
            </a:r>
            <a:br>
              <a:rPr lang="en-US" altLang="en-US" sz="2200" b="1">
                <a:latin typeface="Lucida Console" panose="020B0609040504020204" pitchFamily="49" charset="0"/>
              </a:rPr>
            </a:br>
            <a:r>
              <a:rPr lang="en-US" altLang="en-US" sz="2000" b="1" smtClean="0">
                <a:latin typeface="Lucida Console" panose="020B0609040504020204" pitchFamily="49" charset="0"/>
              </a:rPr>
              <a:t>shaileshsivan@gmail.com</a:t>
            </a:r>
            <a:endParaRPr lang="tr-TR" altLang="en-US" sz="3600" b="1" dirty="0"/>
          </a:p>
        </p:txBody>
      </p:sp>
      <p:pic>
        <p:nvPicPr>
          <p:cNvPr id="6148" name="Picture 4" descr="https://www.prisma-informatik.de/newsroom/wp-content/uploads/2017/05/NAV07_17_Machine_Learning.jpg">
            <a:extLst>
              <a:ext uri="{FF2B5EF4-FFF2-40B4-BE49-F238E27FC236}">
                <a16:creationId xmlns:a16="http://schemas.microsoft.com/office/drawing/2014/main" xmlns="" id="{0F44E557-C9D4-44F9-B2E4-6FD7EA43D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952" y="116632"/>
            <a:ext cx="1578424" cy="157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5FAAFF-CECF-46FA-B5D2-1B2F0E7E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86604"/>
            <a:ext cx="8246690" cy="1450757"/>
          </a:xfrm>
        </p:spPr>
        <p:txBody>
          <a:bodyPr/>
          <a:lstStyle/>
          <a:p>
            <a:r>
              <a:rPr lang="en-US" sz="4000" dirty="0">
                <a:latin typeface="Lucida Console" panose="020B0609040504020204" pitchFamily="49" charset="0"/>
              </a:rPr>
              <a:t>Features in iris data set</a:t>
            </a:r>
            <a:endParaRPr lang="en-IN" sz="4000" dirty="0">
              <a:latin typeface="Lucida Console" panose="020B06090405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30E45F-3D89-420E-8ED6-42E485DC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D8DC0D-6327-4512-A85F-3D44ADD9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pPr/>
              <a:t>10</a:t>
            </a:fld>
            <a:endParaRPr lang="tr-T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DDFF296-B06F-4AD8-86F8-E778497B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180537"/>
            <a:ext cx="3318430" cy="3528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8534C7-2DA0-4934-BC4C-3A49E9BC7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974" y="3620697"/>
            <a:ext cx="4935821" cy="2088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7E3FC8C-1B16-4DB4-AC07-BA90DF5A6814}"/>
              </a:ext>
            </a:extLst>
          </p:cNvPr>
          <p:cNvSpPr txBox="1"/>
          <p:nvPr/>
        </p:nvSpPr>
        <p:spPr>
          <a:xfrm>
            <a:off x="3995936" y="2590972"/>
            <a:ext cx="399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 : Kaggle</a:t>
            </a:r>
          </a:p>
          <a:p>
            <a:r>
              <a:rPr lang="en-IN" dirty="0"/>
              <a:t>https://www.kaggle.com/uciml/iris</a:t>
            </a:r>
          </a:p>
        </p:txBody>
      </p:sp>
    </p:spTree>
    <p:extLst>
      <p:ext uri="{BB962C8B-B14F-4D97-AF65-F5344CB8AC3E}">
        <p14:creationId xmlns:p14="http://schemas.microsoft.com/office/powerpoint/2010/main" val="250822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5FAAFF-CECF-46FA-B5D2-1B2F0E7E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66" y="1088284"/>
            <a:ext cx="8726828" cy="684625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Lucida Console" panose="020B0609040504020204" pitchFamily="49" charset="0"/>
              </a:rPr>
              <a:t>Iris dataset in scikit-learn</a:t>
            </a:r>
            <a:endParaRPr lang="en-IN" sz="3800" dirty="0">
              <a:latin typeface="Lucida Console" panose="020B06090405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30E45F-3D89-420E-8ED6-42E485DC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D8DC0D-6327-4512-A85F-3D44ADD9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pPr/>
              <a:t>11</a:t>
            </a:fld>
            <a:endParaRPr lang="tr-T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D649183-C2C3-4180-AEE0-BBC210A1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6" y="3914050"/>
            <a:ext cx="5628133" cy="22512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D71CBBA-3D9B-4061-A83B-361C02E0A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260" y="3773192"/>
            <a:ext cx="2967096" cy="25457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1D7D2AA-F73B-47F2-9F73-268E8F000D2C}"/>
              </a:ext>
            </a:extLst>
          </p:cNvPr>
          <p:cNvSpPr/>
          <p:nvPr/>
        </p:nvSpPr>
        <p:spPr>
          <a:xfrm>
            <a:off x="512767" y="1926533"/>
            <a:ext cx="833695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Lucida Console" panose="020B0609040504020204" pitchFamily="49" charset="0"/>
              </a:rPr>
              <a:t>scikit-learn</a:t>
            </a:r>
            <a:r>
              <a:rPr lang="en-US" sz="2400" dirty="0">
                <a:latin typeface="Lucida Console" panose="020B0609040504020204" pitchFamily="49" charset="0"/>
              </a:rPr>
              <a:t> – machine learning in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ucida Console" panose="020B0609040504020204" pitchFamily="49" charset="0"/>
              </a:rPr>
              <a:t>Simple and efficient tools for data mining and data analysis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Lucida Console" panose="020B0609040504020204" pitchFamily="49" charset="0"/>
              </a:rPr>
              <a:t>several machine learning algorithms</a:t>
            </a:r>
          </a:p>
          <a:p>
            <a:r>
              <a:rPr lang="en-US" i="1" dirty="0">
                <a:solidFill>
                  <a:srgbClr val="FFFFFF"/>
                </a:solidFill>
                <a:latin typeface="Helvetica" panose="020B0604020202020204" pitchFamily="34" charset="0"/>
              </a:rPr>
              <a:t>Machine Learning in Python</a:t>
            </a:r>
            <a:endParaRPr lang="en-US" b="0" i="1" dirty="0">
              <a:solidFill>
                <a:srgbClr val="FFFFFF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5FAAFF-CECF-46FA-B5D2-1B2F0E7E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740" y="1090957"/>
            <a:ext cx="8726828" cy="6846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Lucida Console" panose="020B0609040504020204" pitchFamily="49" charset="0"/>
              </a:rPr>
              <a:t>Dimensionality Reduction</a:t>
            </a:r>
            <a:endParaRPr lang="en-IN" sz="4000" dirty="0">
              <a:latin typeface="Lucida Console" panose="020B06090405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30E45F-3D89-420E-8ED6-42E485DC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D8DC0D-6327-4512-A85F-3D44ADD9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pPr/>
              <a:t>12</a:t>
            </a:fld>
            <a:endParaRPr lang="tr-T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1D7D2AA-F73B-47F2-9F73-268E8F000D2C}"/>
              </a:ext>
            </a:extLst>
          </p:cNvPr>
          <p:cNvSpPr/>
          <p:nvPr/>
        </p:nvSpPr>
        <p:spPr>
          <a:xfrm>
            <a:off x="530967" y="1904438"/>
            <a:ext cx="787839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Lucida Console" panose="020B0609040504020204" pitchFamily="49" charset="0"/>
              </a:rPr>
              <a:t>Dimensionality</a:t>
            </a:r>
            <a:r>
              <a:rPr lang="en-US" sz="2400" b="1" dirty="0">
                <a:latin typeface="Helvetica" panose="020B0604020202020204" pitchFamily="34" charset="0"/>
              </a:rPr>
              <a:t> </a:t>
            </a:r>
            <a:r>
              <a:rPr lang="en-US" sz="2400" b="1" spc="-50" dirty="0">
                <a:latin typeface="Lucida Console" panose="020B0609040504020204" pitchFamily="49" charset="0"/>
                <a:ea typeface="+mj-ea"/>
                <a:cs typeface="+mj-cs"/>
              </a:rPr>
              <a:t>reduction </a:t>
            </a:r>
            <a:r>
              <a:rPr lang="en-US" sz="2400" spc="-50" dirty="0">
                <a:latin typeface="Lucida Console" panose="020B0609040504020204" pitchFamily="49" charset="0"/>
                <a:ea typeface="+mj-ea"/>
                <a:cs typeface="+mj-cs"/>
              </a:rPr>
              <a:t>- Reducing the number of random variables to consider</a:t>
            </a:r>
            <a:r>
              <a:rPr lang="en-US" sz="2400" dirty="0">
                <a:latin typeface="Helvetica" panose="020B0604020202020204" pitchFamily="34" charset="0"/>
              </a:rPr>
              <a:t>.</a:t>
            </a:r>
            <a:r>
              <a:rPr lang="en-US" i="1" dirty="0">
                <a:solidFill>
                  <a:srgbClr val="FFFFFF"/>
                </a:solidFill>
                <a:latin typeface="Helvetica" panose="020B0604020202020204" pitchFamily="34" charset="0"/>
              </a:rPr>
              <a:t> Learning in Python</a:t>
            </a:r>
            <a:endParaRPr lang="en-US" b="0" i="1" dirty="0">
              <a:solidFill>
                <a:srgbClr val="FFFFFF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94C64BA-C21E-4CC3-938B-D2E2BC627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67" y="2708920"/>
            <a:ext cx="4713838" cy="349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5FAAFF-CECF-46FA-B5D2-1B2F0E7E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740" y="1090957"/>
            <a:ext cx="8726828" cy="6846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Lucida Console" panose="020B0609040504020204" pitchFamily="49" charset="0"/>
              </a:rPr>
              <a:t>Dimensionality Reduction</a:t>
            </a:r>
            <a:endParaRPr lang="en-IN" sz="4000" dirty="0">
              <a:latin typeface="Lucida Console" panose="020B06090405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30E45F-3D89-420E-8ED6-42E485DC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D8DC0D-6327-4512-A85F-3D44ADD9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pPr/>
              <a:t>13</a:t>
            </a:fld>
            <a:endParaRPr lang="tr-T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01D7D2AA-F73B-47F2-9F73-268E8F000D2C}"/>
              </a:ext>
            </a:extLst>
          </p:cNvPr>
          <p:cNvSpPr/>
          <p:nvPr/>
        </p:nvSpPr>
        <p:spPr>
          <a:xfrm>
            <a:off x="467544" y="1790880"/>
            <a:ext cx="8433521" cy="4196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spc="-50" dirty="0">
                <a:latin typeface="Lucida Console" panose="020B0609040504020204" pitchFamily="49" charset="0"/>
                <a:ea typeface="+mj-ea"/>
                <a:cs typeface="+mj-cs"/>
              </a:rPr>
              <a:t>‘</a:t>
            </a:r>
            <a:r>
              <a:rPr lang="en-US" sz="2000" b="1" spc="-50" dirty="0">
                <a:latin typeface="Lucida Console" panose="020B0609040504020204" pitchFamily="49" charset="0"/>
                <a:ea typeface="+mj-ea"/>
                <a:cs typeface="+mj-cs"/>
              </a:rPr>
              <a:t>Dimensionality</a:t>
            </a:r>
            <a:r>
              <a:rPr lang="en-US" sz="2000" spc="-50" dirty="0">
                <a:latin typeface="Lucida Console" panose="020B0609040504020204" pitchFamily="49" charset="0"/>
                <a:ea typeface="+mj-ea"/>
                <a:cs typeface="+mj-cs"/>
              </a:rPr>
              <a:t>’ - simply refers to the number of features (i.e. input variables) in your dataset.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spc="-50" dirty="0">
                <a:latin typeface="Lucida Console" panose="020B0609040504020204" pitchFamily="49" charset="0"/>
                <a:ea typeface="+mj-ea"/>
                <a:cs typeface="+mj-cs"/>
              </a:rPr>
              <a:t>When the number of features is very large relative to the number of observations in your dataset, certain algorithms struggle to train effective models. 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spc="-50" dirty="0">
                <a:latin typeface="Lucida Console" panose="020B0609040504020204" pitchFamily="49" charset="0"/>
                <a:ea typeface="+mj-ea"/>
                <a:cs typeface="+mj-cs"/>
              </a:rPr>
              <a:t>This is called the “Curse of Dimensionality,”</a:t>
            </a:r>
          </a:p>
          <a:p>
            <a:pPr marL="342900" indent="-342900" defTabSz="914400" fontAlgn="base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spc="-50" dirty="0">
                <a:latin typeface="Lucida Console" panose="020B0609040504020204" pitchFamily="49" charset="0"/>
                <a:ea typeface="+mj-ea"/>
                <a:cs typeface="+mj-cs"/>
              </a:rPr>
              <a:t>It’s especially relevant for </a:t>
            </a:r>
            <a:r>
              <a:rPr lang="en-US" sz="2000" spc="-50" dirty="0">
                <a:latin typeface="Lucida Console" panose="020B0609040504020204" pitchFamily="49" charset="0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clustering</a:t>
            </a:r>
            <a:r>
              <a:rPr lang="en-US" sz="2000" spc="-50" dirty="0">
                <a:latin typeface="Lucida Console" panose="020B0609040504020204" pitchFamily="49" charset="0"/>
                <a:ea typeface="+mj-ea"/>
                <a:cs typeface="+mj-cs"/>
              </a:rPr>
              <a:t> algorithms that rely on distance calculations.</a:t>
            </a:r>
          </a:p>
        </p:txBody>
      </p:sp>
    </p:spTree>
    <p:extLst>
      <p:ext uri="{BB962C8B-B14F-4D97-AF65-F5344CB8AC3E}">
        <p14:creationId xmlns:p14="http://schemas.microsoft.com/office/powerpoint/2010/main" val="38815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5FAAFF-CECF-46FA-B5D2-1B2F0E7E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106074"/>
            <a:ext cx="7451623" cy="684625"/>
          </a:xfrm>
        </p:spPr>
        <p:txBody>
          <a:bodyPr>
            <a:noAutofit/>
          </a:bodyPr>
          <a:lstStyle/>
          <a:p>
            <a:r>
              <a:rPr lang="en-IN" sz="3200" dirty="0">
                <a:latin typeface="Lucida Console" panose="020B0609040504020204" pitchFamily="49" charset="0"/>
              </a:rPr>
              <a:t>Components of </a:t>
            </a:r>
            <a:r>
              <a:rPr lang="en-US" sz="3200" dirty="0">
                <a:latin typeface="Lucida Console" panose="020B0609040504020204" pitchFamily="49" charset="0"/>
              </a:rPr>
              <a:t>Dimensionality Reduction </a:t>
            </a:r>
            <a:endParaRPr lang="en-IN" sz="3200" dirty="0">
              <a:latin typeface="Lucida Console" panose="020B06090405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30E45F-3D89-420E-8ED6-42E485DC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D8DC0D-6327-4512-A85F-3D44ADD9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pPr/>
              <a:t>14</a:t>
            </a:fld>
            <a:endParaRPr lang="tr-T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C4CD394-75AD-45E0-B5DD-67A44B6D6C23}"/>
              </a:ext>
            </a:extLst>
          </p:cNvPr>
          <p:cNvSpPr txBox="1"/>
          <p:nvPr/>
        </p:nvSpPr>
        <p:spPr>
          <a:xfrm>
            <a:off x="683568" y="2398735"/>
            <a:ext cx="77768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</a:pPr>
            <a:r>
              <a:rPr lang="en-US"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j-ea"/>
                <a:cs typeface="+mj-cs"/>
              </a:rPr>
              <a:t>Feature selection</a:t>
            </a:r>
            <a:r>
              <a:rPr lang="en-US" sz="2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j-ea"/>
                <a:cs typeface="+mj-cs"/>
              </a:rPr>
              <a:t>: you select a subset of the original feature set.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</a:pPr>
            <a:endParaRPr lang="en-US" sz="2400" spc="-50" dirty="0">
              <a:solidFill>
                <a:schemeClr val="tx1">
                  <a:lumMod val="75000"/>
                  <a:lumOff val="25000"/>
                </a:schemeClr>
              </a:solidFill>
              <a:latin typeface="Lucida Console" panose="020B0609040504020204" pitchFamily="49" charset="0"/>
              <a:ea typeface="+mj-ea"/>
              <a:cs typeface="+mj-cs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</a:pPr>
            <a:r>
              <a:rPr lang="en-US" sz="24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j-ea"/>
                <a:cs typeface="+mj-cs"/>
              </a:rPr>
              <a:t>Feature extraction</a:t>
            </a:r>
            <a:r>
              <a:rPr lang="en-US" sz="24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  <a:ea typeface="+mj-ea"/>
                <a:cs typeface="+mj-cs"/>
              </a:rPr>
              <a:t>: you build a new set of features from the original feature 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803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5FAAFF-CECF-46FA-B5D2-1B2F0E7E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764704"/>
            <a:ext cx="7451623" cy="102599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Lucida Console" panose="020B0609040504020204" pitchFamily="49" charset="0"/>
              </a:rPr>
              <a:t>Methods of Dimensionality Reduction</a:t>
            </a:r>
            <a:endParaRPr lang="en-IN" sz="3200" dirty="0">
              <a:latin typeface="Lucida Console" panose="020B06090405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30E45F-3D89-420E-8ED6-42E485DC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D8DC0D-6327-4512-A85F-3D44ADD9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pPr/>
              <a:t>15</a:t>
            </a:fld>
            <a:endParaRPr lang="tr-T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C4CD394-75AD-45E0-B5DD-67A44B6D6C23}"/>
              </a:ext>
            </a:extLst>
          </p:cNvPr>
          <p:cNvSpPr txBox="1"/>
          <p:nvPr/>
        </p:nvSpPr>
        <p:spPr>
          <a:xfrm>
            <a:off x="755576" y="1916832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400" dirty="0">
                <a:latin typeface="Lucida Console" panose="020B0609040504020204" pitchFamily="49" charset="0"/>
              </a:rPr>
              <a:t>Principal Component Analysis (PCA)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IN" sz="2400" dirty="0">
                <a:latin typeface="Lucida Console" panose="020B0609040504020204" pitchFamily="49" charset="0"/>
              </a:rPr>
              <a:t>Linear Discriminant Analysis (LDA)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5BE72D0-2E6B-4DF9-91FE-CBD7AD28B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28" y="3327011"/>
            <a:ext cx="3247036" cy="1915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9424D0E-E06D-4567-BE9C-3451CF8CA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914" y="3654872"/>
            <a:ext cx="4505658" cy="22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5FAAFF-CECF-46FA-B5D2-1B2F0E7E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764704"/>
            <a:ext cx="7451623" cy="102599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Lucida Console" panose="020B0609040504020204" pitchFamily="49" charset="0"/>
              </a:rPr>
              <a:t>Feature Reduction Iris Dataset</a:t>
            </a:r>
            <a:endParaRPr lang="en-IN" sz="3200" dirty="0">
              <a:latin typeface="Lucida Console" panose="020B06090405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30E45F-3D89-420E-8ED6-42E485DC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D8DC0D-6327-4512-A85F-3D44ADD9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pPr/>
              <a:t>16</a:t>
            </a:fld>
            <a:endParaRPr lang="tr-T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4D034AA-8F8B-4D8E-8F74-A510741B4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22" y="1903339"/>
            <a:ext cx="7974150" cy="43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4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5FAAFF-CECF-46FA-B5D2-1B2F0E7E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764704"/>
            <a:ext cx="7451623" cy="102599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Lucida Console" panose="020B0609040504020204" pitchFamily="49" charset="0"/>
              </a:rPr>
              <a:t>Feature Reduction Iris Dataset</a:t>
            </a:r>
            <a:endParaRPr lang="en-IN" sz="3200" dirty="0">
              <a:latin typeface="Lucida Console" panose="020B06090405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30E45F-3D89-420E-8ED6-42E485DC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D8DC0D-6327-4512-A85F-3D44ADD9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pPr/>
              <a:t>17</a:t>
            </a:fld>
            <a:endParaRPr lang="tr-T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7F3B8B35-191E-4561-AF7D-68AE829374C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28274" y="1900680"/>
            <a:ext cx="8623108" cy="65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-142830" bIns="-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r-T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tr-TR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xmlns="" id="{5D59B0C4-C36F-48A6-9D86-2A4EA8837C4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97673" y="1790699"/>
            <a:ext cx="7367427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PCA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[[-2.68412563 0.31939725] [-2.71414169 -0.17700123] [-2.88899057 -0.14494943] [-2.74534286 -0.31829898] [-2.72871654 0.32675451] [-2.28085963 0.74133045] [-2.82053775 -0.08946138] [-2.62614497 0.16338496] [-2.88638273 -0.57831175]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r>
              <a:rPr kumimoji="0" lang="tr-T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[ 2.15943764 -0.21727758] [ 1.44416124 -0.14341341] [ 1.78129481 -0.49990168] [ 3.07649993 0.68808568] [ 2.14424331 0.1400642 ] [ 1.90509815 0.04930053] [ 1.16932634 -0.16499026] [ 2.10761114 0.37228787] [ 2.31415471 0.18365128] [ 1.9222678 0.40920347] [ 1.41523588 -0.57491635] [ 2.56301338 0.2778626 ] [ 2.41874618 0.3047982 ] [ 1.94410979 0.1875323 ] [ 1.52716661 -0.37531698] [ 1.76434572 0.07885885] [ 1.90094161 0.11662796] [ 1.39018886 -0.28266094]]</a:t>
            </a:r>
            <a:endParaRPr kumimoji="0" lang="tr-TR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8DE871AC-7F1E-4FFC-993F-3C8500EF6D6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4637" y="4306774"/>
            <a:ext cx="7367427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OUTPUT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[[-8.06179978e+00 3.00420621e-01] [-7.12868772e+00 -7.86660426e-01] [-7.48982797e+00 -2.65384488e-01] [-6.81320057e+00 -6.70631068e-01] [-8.13230933e+00 5.14462530e-01] [-7.70194674e+00 1.46172097e+00] [-7.21261762e+00 3.55836209e-01] </a:t>
            </a:r>
            <a:r>
              <a:rPr lang="en-US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------------------------------------------------------------------------------------------------------------------------------------------------------------------------------------------------------------------------------------------------</a:t>
            </a:r>
            <a:r>
              <a:rPr lang="tr-TR" alt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[ 9.97610366e-01 -4.90530602e-01] [ 3.83525931e+00 -1.40595806e+00] [ 2.25741249e+00 -1.42679423e+00] [ 1.25571326e+00 -5.46424197e-01] [ 1.43755762e+00 -1.34424979e-01] [ 2.45906137e+00 -9.35277280e-01] [ 3.51848495e+00 1.60588866e-01] [ 2.58979871e+00 -1.74611728e-01] [-3.07487884e-01 -1.31887146e+00] [ 4.96774090e+00 8.21140550e-01] [ 5.88614539e+00 2.34509051e+00] [ 4.68315426e+00 3.32033811e-01]]</a:t>
            </a:r>
            <a:r>
              <a:rPr lang="tr-TR" altLang="en-US" sz="1000" dirty="0">
                <a:latin typeface="Palatino Linotype" panose="02040502050505030304" pitchFamily="18" charset="0"/>
              </a:rPr>
              <a:t> 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5FAAFF-CECF-46FA-B5D2-1B2F0E7E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764704"/>
            <a:ext cx="7451623" cy="102599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Lucida Console" panose="020B0609040504020204" pitchFamily="49" charset="0"/>
              </a:rPr>
              <a:t>Preprocessing</a:t>
            </a:r>
            <a:endParaRPr lang="en-IN" sz="3200" dirty="0">
              <a:latin typeface="Lucida Console" panose="020B06090405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30E45F-3D89-420E-8ED6-42E485DC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D8DC0D-6327-4512-A85F-3D44ADD9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pPr/>
              <a:t>18</a:t>
            </a:fld>
            <a:endParaRPr lang="tr-T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7F3B8B35-191E-4561-AF7D-68AE829374C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28274" y="1900680"/>
            <a:ext cx="8623108" cy="65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-142830" bIns="-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r-T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tr-TR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3141D962-9C47-4A68-AF61-EA864FF77D20}"/>
                  </a:ext>
                </a:extLst>
              </p:cNvPr>
              <p:cNvSpPr txBox="1"/>
              <p:nvPr/>
            </p:nvSpPr>
            <p:spPr>
              <a:xfrm>
                <a:off x="843064" y="1772816"/>
                <a:ext cx="7560840" cy="2783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Lucida Console" panose="020B0609040504020204" pitchFamily="49" charset="0"/>
                  </a:rPr>
                  <a:t>Scaling</a:t>
                </a:r>
              </a:p>
              <a:p>
                <a:pPr marL="285750" lvl="0" indent="-28575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tr-TR" altLang="en-US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The </a:t>
                </a:r>
                <a:r>
                  <a:rPr lang="en-US" altLang="en-US" b="1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MinMaxScaler</a:t>
                </a:r>
                <a:r>
                  <a:rPr lang="tr-TR" altLang="en-US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 is the probably the most famous scaling algorithm, and follows the following formula for each feature:</a:t>
                </a:r>
                <a:endParaRPr lang="en-US" altLang="en-US" dirty="0">
                  <a:solidFill>
                    <a:srgbClr val="000000"/>
                  </a:solidFill>
                  <a:latin typeface="Lucida Console" panose="020B0609040504020204" pitchFamily="49" charset="0"/>
                </a:endParaRPr>
              </a:p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endParaRPr lang="tr-TR" altLang="en-US" sz="800" dirty="0">
                  <a:latin typeface="Lucida Console" panose="020B0609040504020204" pitchFamily="49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000" dirty="0">
                    <a:solidFill>
                      <a:srgbClr val="CE3785"/>
                    </a:solidFill>
                  </a:rPr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altLang="en-US" sz="2000" i="1" dirty="0" smtClean="0">
                            <a:solidFill>
                              <a:srgbClr val="CE3785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altLang="en-US" sz="2000" i="1" dirty="0">
                            <a:solidFill>
                              <a:srgbClr val="CE378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altLang="en-US" sz="1200" i="1" dirty="0">
                            <a:solidFill>
                              <a:srgbClr val="CE3785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alt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–</m:t>
                        </m:r>
                        <m:r>
                          <m:rPr>
                            <m:sty m:val="p"/>
                          </m:rPr>
                          <a:rPr lang="tr-TR" altLang="en-US" sz="2000" i="1" dirty="0">
                            <a:solidFill>
                              <a:srgbClr val="CE3785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tr-TR" alt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tr-TR" altLang="en-US" sz="2000" i="1" dirty="0">
                            <a:solidFill>
                              <a:srgbClr val="CE378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alt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tr-TR" altLang="en-US" sz="2000" i="1" dirty="0">
                            <a:solidFill>
                              <a:srgbClr val="CE3785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tr-TR" alt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tr-TR" altLang="en-US" sz="2000" i="1" dirty="0">
                            <a:solidFill>
                              <a:srgbClr val="CE378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alt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)–</m:t>
                        </m:r>
                        <m:r>
                          <m:rPr>
                            <m:sty m:val="p"/>
                          </m:rPr>
                          <a:rPr lang="tr-TR" altLang="en-US" sz="2000" i="1" dirty="0">
                            <a:solidFill>
                              <a:srgbClr val="CE3785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tr-TR" alt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tr-TR" altLang="en-US" sz="2000" i="1" dirty="0">
                            <a:solidFill>
                              <a:srgbClr val="CE378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alt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000000"/>
                            </a:solidFill>
                            <a:latin typeface="MathJax_Main"/>
                          </a:rPr>
                          <m:t> </m:t>
                        </m:r>
                      </m:den>
                    </m:f>
                  </m:oMath>
                </a14:m>
                <a:endParaRPr lang="en-US" altLang="en-US" sz="2000" dirty="0">
                  <a:solidFill>
                    <a:srgbClr val="000000"/>
                  </a:solidFill>
                  <a:latin typeface="MathJax_Main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latin typeface="Lucida Console" panose="020B0609040504020204" pitchFamily="49" charset="0"/>
                  </a:rPr>
                  <a:t>								</a:t>
                </a:r>
              </a:p>
              <a:p>
                <a:endParaRPr lang="en-US" dirty="0"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41D962-9C47-4A68-AF61-EA864FF77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64" y="1772816"/>
                <a:ext cx="7560840" cy="2783262"/>
              </a:xfrm>
              <a:prstGeom prst="rect">
                <a:avLst/>
              </a:prstGeom>
              <a:blipFill>
                <a:blip r:embed="rId2"/>
                <a:stretch>
                  <a:fillRect l="-645" t="-10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317C2CD8-2D21-4AC8-8815-A389E5DC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1532"/>
            <a:ext cx="65" cy="110026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/>
            </a:r>
            <a:br>
              <a:rPr kumimoji="0" lang="tr-T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</a:br>
            <a:endParaRPr kumimoji="0" lang="tr-TR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07FA389-33A0-4BF0-BD35-24AEC5E54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3375568"/>
            <a:ext cx="4843295" cy="29337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40211D3-6D7C-4E4D-8AE0-E1A0DD6ADA4A}"/>
              </a:ext>
            </a:extLst>
          </p:cNvPr>
          <p:cNvSpPr/>
          <p:nvPr/>
        </p:nvSpPr>
        <p:spPr>
          <a:xfrm>
            <a:off x="855949" y="4051639"/>
            <a:ext cx="315895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Shrinks the range such that the range is now between 0 and 1 (or -1 to 1 if there are negative values).</a:t>
            </a:r>
            <a:endParaRPr lang="tr-TR" altLang="en-US" sz="800" dirty="0">
              <a:solidFill>
                <a:srgbClr val="C00000"/>
              </a:solidFill>
              <a:latin typeface="Lucida Console" panose="020B0609040504020204" pitchFamily="49" charset="0"/>
            </a:endParaRPr>
          </a:p>
          <a:p>
            <a:r>
              <a:rPr lang="en-US" b="1" dirty="0">
                <a:latin typeface="Lucida Console" panose="020B0609040504020204" pitchFamily="49" charset="0"/>
              </a:rPr>
              <a:t>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4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5FAAFF-CECF-46FA-B5D2-1B2F0E7E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764704"/>
            <a:ext cx="7451623" cy="102599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Lucida Console" panose="020B0609040504020204" pitchFamily="49" charset="0"/>
              </a:rPr>
              <a:t>Preprocessing</a:t>
            </a:r>
            <a:endParaRPr lang="en-IN" sz="3200" dirty="0">
              <a:latin typeface="Lucida Console" panose="020B06090405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30E45F-3D89-420E-8ED6-42E485DC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D8DC0D-6327-4512-A85F-3D44ADD9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pPr/>
              <a:t>19</a:t>
            </a:fld>
            <a:endParaRPr lang="tr-T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7F3B8B35-191E-4561-AF7D-68AE829374C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28274" y="1900680"/>
            <a:ext cx="8623108" cy="65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-142830" bIns="-1904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tr-TR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tr-TR" alt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141D962-9C47-4A68-AF61-EA864FF77D20}"/>
              </a:ext>
            </a:extLst>
          </p:cNvPr>
          <p:cNvSpPr txBox="1"/>
          <p:nvPr/>
        </p:nvSpPr>
        <p:spPr>
          <a:xfrm>
            <a:off x="700967" y="1945989"/>
            <a:ext cx="75608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ucida Console" panose="020B0609040504020204" pitchFamily="49" charset="0"/>
              </a:rPr>
              <a:t>Label Encoding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Used to transform non-numerical labels that is categorical values to numerical labels.</a:t>
            </a:r>
            <a:endParaRPr lang="tr-TR" altLang="en-US" sz="800" dirty="0">
              <a:latin typeface="Lucida Console" panose="020B060904050402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CE3785"/>
                </a:solidFill>
              </a:rPr>
              <a:t>               </a:t>
            </a:r>
            <a:endParaRPr lang="en-US" altLang="en-US" sz="2000" dirty="0">
              <a:solidFill>
                <a:srgbClr val="000000"/>
              </a:solidFill>
              <a:latin typeface="MathJax_Main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317C2CD8-2D21-4AC8-8815-A389E5DC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1532"/>
            <a:ext cx="65" cy="1100265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4264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  <a:t/>
            </a:r>
            <a:br>
              <a:rPr kumimoji="0" lang="tr-TR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alatino Linotype" panose="02040502050505030304" pitchFamily="18" charset="0"/>
              </a:rPr>
            </a:br>
            <a:endParaRPr kumimoji="0" lang="tr-TR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alatino Linotype" panose="020405020505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F8B3909-784A-4144-ACA3-BE5AA4906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68" y="3296915"/>
            <a:ext cx="7708396" cy="242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EF16E-81E8-49A1-BE92-8B84FCC4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Lucida Console" panose="020B0609040504020204" pitchFamily="49" charset="0"/>
              </a:rPr>
              <a:t>Overview</a:t>
            </a:r>
            <a:endParaRPr lang="en-IN" sz="4000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5E4D22-F338-402C-B29E-818A380F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121907"/>
            <a:ext cx="754380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Lucida Console" panose="020B0609040504020204" pitchFamily="49" charset="0"/>
              </a:rPr>
              <a:t>Dimensionality Reduction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Lucida Console" panose="020B0609040504020204" pitchFamily="49" charset="0"/>
              </a:rPr>
              <a:t>Components of Dimensionality Reduction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Lucida Console" panose="020B0609040504020204" pitchFamily="49" charset="0"/>
              </a:rPr>
              <a:t>Methods of Dimensionality Reduction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Lucida Console" panose="020B0609040504020204" pitchFamily="49" charset="0"/>
              </a:rPr>
              <a:t>Feature Reduction Iris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Lucida Console" panose="020B0609040504020204" pitchFamily="49" charset="0"/>
              </a:rPr>
              <a:t>Preprocessing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Lucida Console" panose="020B06090405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BAB3A2-238A-4153-96FA-7DC9671E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A7A19-E7C3-4BFC-9261-5AF8A0C5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pPr/>
              <a:t>2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177674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4FED51-E275-4395-AE1C-32F82604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968" y="841122"/>
            <a:ext cx="4032448" cy="846192"/>
          </a:xfrm>
        </p:spPr>
        <p:txBody>
          <a:bodyPr/>
          <a:lstStyle/>
          <a:p>
            <a:r>
              <a:rPr lang="en-US" altLang="en-US" dirty="0">
                <a:latin typeface="Lucida Console" panose="020B0609040504020204" pitchFamily="49" charset="0"/>
              </a:rPr>
              <a:t>Thank You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138E312-AA09-4B62-8F5F-3BA4CE9A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pPr/>
              <a:t>20</a:t>
            </a:fld>
            <a:endParaRPr lang="tr-TR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E45F4F1-902A-4AE9-B02F-475815D9B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276872"/>
            <a:ext cx="4951088" cy="329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EF16E-81E8-49A1-BE92-8B84FCC4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86604"/>
            <a:ext cx="8424936" cy="14507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Lucida Console" panose="020B0609040504020204" pitchFamily="49" charset="0"/>
              </a:rPr>
              <a:t>What machine learning does?</a:t>
            </a:r>
            <a:endParaRPr lang="en-IN" sz="4000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5E4D22-F338-402C-B29E-818A380F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Lucida Console" panose="020B06090405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BAB3A2-238A-4153-96FA-7DC9671E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A7A19-E7C3-4BFC-9261-5AF8A0C5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pPr/>
              <a:t>3</a:t>
            </a:fld>
            <a:endParaRPr lang="tr-T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4F80BE4-80CB-49F2-8C3E-F0A6C8FF5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46" y="2123229"/>
            <a:ext cx="78962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1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EF16E-81E8-49A1-BE92-8B84FCC4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86604"/>
            <a:ext cx="8424936" cy="14507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Lucida Console" panose="020B0609040504020204" pitchFamily="49" charset="0"/>
              </a:rPr>
              <a:t>Some Facts</a:t>
            </a:r>
            <a:endParaRPr lang="en-IN" sz="4000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5E4D22-F338-402C-B29E-818A380F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Lucida Console" panose="020B06090405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BAB3A2-238A-4153-96FA-7DC9671E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A7A19-E7C3-4BFC-9261-5AF8A0C5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pPr/>
              <a:t>4</a:t>
            </a:fld>
            <a:endParaRPr lang="tr-T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EEFC2CE-7DAC-4137-BAAD-16E8033E198F}"/>
              </a:ext>
            </a:extLst>
          </p:cNvPr>
          <p:cNvSpPr txBox="1"/>
          <p:nvPr/>
        </p:nvSpPr>
        <p:spPr>
          <a:xfrm>
            <a:off x="721590" y="1845734"/>
            <a:ext cx="75994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Expectation : </a:t>
            </a:r>
            <a:endParaRPr lang="en-US" sz="24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ucida Console" panose="020B0609040504020204" pitchFamily="49" charset="0"/>
              </a:rPr>
              <a:t>We have good enough data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ucida Console" panose="020B0609040504020204" pitchFamily="49" charset="0"/>
              </a:rPr>
              <a:t>Do focus on designing better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ucida Console" panose="020B06090405040202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Lucida Console" panose="020B0609040504020204" pitchFamily="49" charset="0"/>
              </a:rPr>
              <a:t>Reality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ucida Console" panose="020B0609040504020204" pitchFamily="49" charset="0"/>
              </a:rPr>
              <a:t>We have large amount of data but not </a:t>
            </a:r>
            <a:r>
              <a:rPr lang="en-US" sz="2400" i="1" dirty="0">
                <a:latin typeface="Lucida Console" panose="020B0609040504020204" pitchFamily="49" charset="0"/>
              </a:rPr>
              <a:t>good enough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Lucida Console" panose="020B0609040504020204" pitchFamily="49" charset="0"/>
              </a:rPr>
              <a:t>How to transform your data into learning compactable ?</a:t>
            </a:r>
            <a:endParaRPr lang="en-US" sz="2400" i="1" dirty="0">
              <a:latin typeface="Lucida Console" panose="020B0609040504020204" pitchFamily="49" charset="0"/>
            </a:endParaRPr>
          </a:p>
          <a:p>
            <a:endParaRPr lang="en-IN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30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EF16E-81E8-49A1-BE92-8B84FCC4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86604"/>
            <a:ext cx="8424936" cy="14507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Lucida Console" panose="020B0609040504020204" pitchFamily="49" charset="0"/>
              </a:rPr>
              <a:t>What is a Feature in ML</a:t>
            </a:r>
            <a:endParaRPr lang="en-IN" sz="4000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5E4D22-F338-402C-B29E-818A380F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Lucida Console" panose="020B06090405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BAB3A2-238A-4153-96FA-7DC9671E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A7A19-E7C3-4BFC-9261-5AF8A0C5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pPr/>
              <a:t>5</a:t>
            </a:fld>
            <a:endParaRPr lang="tr-T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EEFC2CE-7DAC-4137-BAAD-16E8033E198F}"/>
              </a:ext>
            </a:extLst>
          </p:cNvPr>
          <p:cNvSpPr txBox="1"/>
          <p:nvPr/>
        </p:nvSpPr>
        <p:spPr>
          <a:xfrm>
            <a:off x="539552" y="1935471"/>
            <a:ext cx="75994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A </a:t>
            </a:r>
            <a:r>
              <a:rPr lang="en-US" b="1" dirty="0">
                <a:latin typeface="Lucida Console" panose="020B0609040504020204" pitchFamily="49" charset="0"/>
              </a:rPr>
              <a:t>feature</a:t>
            </a:r>
            <a:r>
              <a:rPr lang="en-US" dirty="0">
                <a:latin typeface="Lucida Console" panose="020B0609040504020204" pitchFamily="49" charset="0"/>
              </a:rPr>
              <a:t> is a measurable property of the object you’re trying to analyze. In datasets, features appear as columns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Lucida Console" panose="020B0609040504020204" pitchFamily="49" charset="0"/>
              </a:rPr>
              <a:t>Feature engineering </a:t>
            </a:r>
            <a:r>
              <a:rPr lang="en-US" dirty="0">
                <a:latin typeface="Lucida Console" panose="020B0609040504020204" pitchFamily="49" charset="0"/>
              </a:rPr>
              <a:t>is the process of transforming raw data into features that better represent the underlying problem to the predictive models, resulting in improved model accuracy on unseen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Lucida Console" panose="020B0609040504020204" pitchFamily="49" charset="0"/>
              </a:rPr>
              <a:t>Feature engineering </a:t>
            </a:r>
            <a:r>
              <a:rPr lang="en-US" dirty="0">
                <a:latin typeface="Lucida Console" panose="020B0609040504020204" pitchFamily="49" charset="0"/>
              </a:rPr>
              <a:t>turn your inputs into things the algorithm can understand </a:t>
            </a:r>
          </a:p>
          <a:p>
            <a:endParaRPr lang="en-IN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35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EF16E-81E8-49A1-BE92-8B84FCC4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86604"/>
            <a:ext cx="8424936" cy="14507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Lucida Console" panose="020B0609040504020204" pitchFamily="49" charset="0"/>
              </a:rPr>
              <a:t>Types of Features</a:t>
            </a:r>
            <a:endParaRPr lang="en-IN" sz="4000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5E4D22-F338-402C-B29E-818A380F4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Lucida Console" panose="020B0609040504020204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Lucida Console" panose="020B06090405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ABAB3A2-238A-4153-96FA-7DC9671E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A7A19-E7C3-4BFC-9261-5AF8A0C5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pPr/>
              <a:t>6</a:t>
            </a:fld>
            <a:endParaRPr lang="tr-TR" altLang="en-US"/>
          </a:p>
        </p:txBody>
      </p:sp>
      <p:pic>
        <p:nvPicPr>
          <p:cNvPr id="54274" name="Picture 2" descr="Image result for numeric and categorical features">
            <a:extLst>
              <a:ext uri="{FF2B5EF4-FFF2-40B4-BE49-F238E27FC236}">
                <a16:creationId xmlns:a16="http://schemas.microsoft.com/office/drawing/2014/main" xmlns="" id="{3242C44A-1668-408A-B5BB-EE916EF8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55" y="2060848"/>
            <a:ext cx="7663581" cy="427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8AD235E-2391-4552-A0B1-118490C0BBA0}"/>
              </a:ext>
            </a:extLst>
          </p:cNvPr>
          <p:cNvSpPr txBox="1"/>
          <p:nvPr/>
        </p:nvSpPr>
        <p:spPr>
          <a:xfrm>
            <a:off x="3419871" y="2132856"/>
            <a:ext cx="22322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Features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5989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326C78-BCBC-4BDA-B6B5-6AB22DE1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709480" cy="1450757"/>
          </a:xfrm>
        </p:spPr>
        <p:txBody>
          <a:bodyPr/>
          <a:lstStyle/>
          <a:p>
            <a:r>
              <a:rPr lang="en-US" sz="4000" dirty="0">
                <a:latin typeface="Lucida Console" panose="020B0609040504020204" pitchFamily="49" charset="0"/>
              </a:rPr>
              <a:t>Features from observation</a:t>
            </a:r>
            <a:endParaRPr lang="en-IN" sz="4000" dirty="0">
              <a:latin typeface="Lucida Console" panose="020B0609040504020204" pitchFamily="49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D66813BF-3FDA-4D7F-9F73-F3AAE0165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958" y="1846263"/>
            <a:ext cx="5538534" cy="40227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869643-69F0-4D5E-AE9A-40D4A7BD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A9A45B-BFAE-41D9-BABD-D71CB060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pPr/>
              <a:t>7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01959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326C78-BCBC-4BDA-B6B5-6AB22DE1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709480" cy="1450757"/>
          </a:xfrm>
        </p:spPr>
        <p:txBody>
          <a:bodyPr/>
          <a:lstStyle/>
          <a:p>
            <a:r>
              <a:rPr lang="en-US" sz="4000" dirty="0">
                <a:latin typeface="Lucida Console" panose="020B0609040504020204" pitchFamily="49" charset="0"/>
              </a:rPr>
              <a:t>Features from observation</a:t>
            </a:r>
            <a:endParaRPr lang="en-IN" sz="4000" dirty="0">
              <a:latin typeface="Lucida Console" panose="020B06090405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869643-69F0-4D5E-AE9A-40D4A7BD0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BA9A45B-BFAE-41D9-BABD-D71CB060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pPr/>
              <a:t>8</a:t>
            </a:fld>
            <a:endParaRPr lang="tr-TR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C98BD0F-3AB6-4063-A63A-7E3650175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56" y="1916832"/>
            <a:ext cx="7544598" cy="342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0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5FAAFF-CECF-46FA-B5D2-1B2F0E7E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Lucida Console" panose="020B0609040504020204" pitchFamily="49" charset="0"/>
              </a:rPr>
              <a:t>Feature Engineering</a:t>
            </a:r>
            <a:endParaRPr lang="en-IN" sz="4000" dirty="0">
              <a:latin typeface="Lucida Console" panose="020B060904050402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30E45F-3D89-420E-8ED6-42E485DCC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Alpydin &amp; Ch. Eick: ML Topic1</a:t>
            </a:r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D8DC0D-6327-4512-A85F-3D44ADD9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E764-B8A9-453E-9072-BCEEF062CD7B}" type="slidenum">
              <a:rPr lang="tr-TR" altLang="en-US" smtClean="0"/>
              <a:pPr/>
              <a:t>9</a:t>
            </a:fld>
            <a:endParaRPr lang="tr-T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E73DABA-78D7-441C-9C56-9D596CB6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844824"/>
            <a:ext cx="8572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4685</TotalTime>
  <Words>702</Words>
  <Application>Microsoft Office PowerPoint</Application>
  <PresentationFormat>On-screen Show (4:3)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Helvetica</vt:lpstr>
      <vt:lpstr>Lucida Console</vt:lpstr>
      <vt:lpstr>MathJax_Main</vt:lpstr>
      <vt:lpstr>Palatino Linotype</vt:lpstr>
      <vt:lpstr>Wingdings</vt:lpstr>
      <vt:lpstr>Retrospect</vt:lpstr>
      <vt:lpstr>FDP on Machine Learning  organized by  SITTTR, Kalamaserry   Shailesh S     shaileshsivan@gmail.com</vt:lpstr>
      <vt:lpstr>Overview</vt:lpstr>
      <vt:lpstr>What machine learning does?</vt:lpstr>
      <vt:lpstr>Some Facts</vt:lpstr>
      <vt:lpstr>What is a Feature in ML</vt:lpstr>
      <vt:lpstr>Types of Features</vt:lpstr>
      <vt:lpstr>Features from observation</vt:lpstr>
      <vt:lpstr>Features from observation</vt:lpstr>
      <vt:lpstr>Feature Engineering</vt:lpstr>
      <vt:lpstr>Features in iris data set</vt:lpstr>
      <vt:lpstr>Iris dataset in scikit-learn</vt:lpstr>
      <vt:lpstr>Dimensionality Reduction</vt:lpstr>
      <vt:lpstr>Dimensionality Reduction</vt:lpstr>
      <vt:lpstr>Components of Dimensionality Reduction </vt:lpstr>
      <vt:lpstr>Methods of Dimensionality Reduction</vt:lpstr>
      <vt:lpstr>Feature Reduction Iris Dataset</vt:lpstr>
      <vt:lpstr>Feature Reduction Iris Dataset</vt:lpstr>
      <vt:lpstr>Preprocessing</vt:lpstr>
      <vt:lpstr>Preprocessing</vt:lpstr>
      <vt:lpstr>Thank You</vt:lpstr>
    </vt:vector>
  </TitlesOfParts>
  <Company>BOGAZICI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Microsoft account</cp:lastModifiedBy>
  <cp:revision>235</cp:revision>
  <dcterms:created xsi:type="dcterms:W3CDTF">2005-01-24T14:46:28Z</dcterms:created>
  <dcterms:modified xsi:type="dcterms:W3CDTF">2020-11-03T15:13:39Z</dcterms:modified>
</cp:coreProperties>
</file>