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cqtjT/qLgZ5ndvmH+QNt45M/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44462E-4118-4D58-A996-C74A5C4E884B}">
  <a:tblStyle styleId="{0F44462E-4118-4D58-A996-C74A5C4E88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5eb27f2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15eb27f28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61af677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61af67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5eb27f2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15eb27f28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5eb27f28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5eb27f2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4" name="Google Shape;14;p4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0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40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40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40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22;p40"/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6" name="Google Shape;216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nsolas"/>
              <a:buNone/>
              <a:defRPr b="0"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2417873" y="4663440"/>
            <a:ext cx="73562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6" name="Google Shape;26;p41"/>
          <p:cNvCxnSpPr/>
          <p:nvPr/>
        </p:nvCxnSpPr>
        <p:spPr>
          <a:xfrm>
            <a:off x="1158240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1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41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41"/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41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41"/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5" name="Google Shape;35;p41"/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6" name="Google Shape;36;p41"/>
            <p:cNvSpPr/>
            <p:nvPr/>
          </p:nvSpPr>
          <p:spPr>
            <a:xfrm>
              <a:off x="495300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10359435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42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42"/>
          <p:cNvSpPr/>
          <p:nvPr>
            <p:ph idx="2" type="pic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1097279" y="2322728"/>
            <a:ext cx="4144096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42"/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42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42"/>
          <p:cNvSpPr/>
          <p:nvPr/>
        </p:nvSpPr>
        <p:spPr>
          <a:xfrm flipH="1" rot="10800000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9" name="Google Shape;49;p42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50" name="Google Shape;50;p42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42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42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42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42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" name="Google Shape;55;p42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6" name="Google Shape;56;p42"/>
          <p:cNvSpPr txBox="1"/>
          <p:nvPr>
            <p:ph type="title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" name="Google Shape;61;p43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62" name="Google Shape;62;p43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Google Shape;64;p43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Google Shape;65;p43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43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8" name="Google Shape;68;p43"/>
          <p:cNvSpPr txBox="1"/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/>
          <p:nvPr>
            <p:ph idx="2" type="pic"/>
          </p:nvPr>
        </p:nvSpPr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70" name="Google Shape;70;p43"/>
          <p:cNvSpPr txBox="1"/>
          <p:nvPr>
            <p:ph idx="1" type="body"/>
          </p:nvPr>
        </p:nvSpPr>
        <p:spPr>
          <a:xfrm>
            <a:off x="1097278" y="2322728"/>
            <a:ext cx="5751389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44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78" name="Google Shape;78;p44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4" name="Google Shape;84;p44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44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" name="Google Shape;94;p45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95" name="Google Shape;95;p45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1" name="Google Shape;101;p45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45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45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45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9"/>
          <p:cNvSpPr/>
          <p:nvPr>
            <p:ph idx="2" type="pic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9"/>
          <p:cNvSpPr/>
          <p:nvPr>
            <p:ph idx="3" type="pic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9"/>
          <p:cNvSpPr/>
          <p:nvPr>
            <p:ph idx="4" type="pic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1097279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49"/>
          <p:cNvSpPr txBox="1"/>
          <p:nvPr>
            <p:ph idx="5" type="body"/>
          </p:nvPr>
        </p:nvSpPr>
        <p:spPr>
          <a:xfrm>
            <a:off x="4666773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49"/>
          <p:cNvSpPr txBox="1"/>
          <p:nvPr>
            <p:ph idx="6" type="body"/>
          </p:nvPr>
        </p:nvSpPr>
        <p:spPr>
          <a:xfrm>
            <a:off x="8236267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116" name="Google Shape;116;p49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17" name="Google Shape;117;p49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9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5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5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" name="Google Shape;132;p50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33" name="Google Shape;133;p50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50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5" name="Google Shape;135;p50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6" name="Google Shape;136;p50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Google Shape;137;p50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Google Shape;138;p50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9" name="Google Shape;139;p50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0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50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50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50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" name="Google Shape;148;p51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9" name="Google Shape;149;p51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1" name="Google Shape;151;p51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2" name="Google Shape;152;p51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p51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4" name="Google Shape;154;p51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5" name="Google Shape;155;p51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1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51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51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51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.python.org/2/library/datetim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onsolas"/>
              <a:buNone/>
            </a:pPr>
            <a:r>
              <a:rPr b="1" lang="en-US" sz="3200"/>
              <a:t>Data Processing &amp; Visualization Using Python</a:t>
            </a:r>
            <a:endParaRPr b="1" sz="3200"/>
          </a:p>
        </p:txBody>
      </p:sp>
      <p:sp>
        <p:nvSpPr>
          <p:cNvPr id="244" name="Google Shape;244;p1"/>
          <p:cNvSpPr txBox="1"/>
          <p:nvPr>
            <p:ph idx="1" type="subTitle"/>
          </p:nvPr>
        </p:nvSpPr>
        <p:spPr>
          <a:xfrm>
            <a:off x="1100050" y="4645151"/>
            <a:ext cx="4995949" cy="206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latin typeface="Consolas"/>
                <a:ea typeface="Consolas"/>
                <a:cs typeface="Consolas"/>
                <a:sym typeface="Consolas"/>
              </a:rPr>
              <a:t>SHILPA SHAJU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Research Scholar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100" cap="none">
                <a:latin typeface="Consolas"/>
                <a:ea typeface="Consolas"/>
                <a:cs typeface="Consolas"/>
                <a:sym typeface="Consolas"/>
              </a:rPr>
              <a:t>DCS,CUSAT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The Importance of Data Analytics in Delivering Value in a Business Analytics  Project | by Xinyu Zhang | Medium" id="245" name="Google Shape;245;p1"/>
          <p:cNvPicPr preferRelativeResize="0"/>
          <p:nvPr/>
        </p:nvPicPr>
        <p:blipFill rotWithShape="1">
          <a:blip r:embed="rId3">
            <a:alphaModFix/>
          </a:blip>
          <a:srcRect b="0" l="0" r="0" t="9724"/>
          <a:stretch/>
        </p:blipFill>
        <p:spPr>
          <a:xfrm>
            <a:off x="3557806" y="943191"/>
            <a:ext cx="4646627" cy="2485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"/>
          <p:cNvSpPr/>
          <p:nvPr/>
        </p:nvSpPr>
        <p:spPr>
          <a:xfrm>
            <a:off x="5899525" y="975000"/>
            <a:ext cx="1602900" cy="4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methods</a:t>
            </a:r>
            <a:endParaRPr/>
          </a:p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5" name="Google Shape;325;p15"/>
          <p:cNvGraphicFramePr/>
          <p:nvPr/>
        </p:nvGraphicFramePr>
        <p:xfrm>
          <a:off x="927725" y="241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{0F44462E-4118-4D58-A996-C74A5C4E884B}</a:tableStyleId>
              </a:tblPr>
              <a:tblGrid>
                <a:gridCol w="2564975"/>
                <a:gridCol w="5866150"/>
              </a:tblGrid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df.method()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head( [n] ), tail( [n] 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first/last</a:t>
                      </a:r>
                      <a:r>
                        <a:rPr lang="en-US" sz="1800"/>
                        <a:t> n rows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describe()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generate descriptive statistics (for numeric columns only)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max(), min()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max/min</a:t>
                      </a:r>
                      <a:r>
                        <a:rPr lang="en-US" sz="1800"/>
                        <a:t> values for all numeric columns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mean(), median()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mean/median</a:t>
                      </a:r>
                      <a:r>
                        <a:rPr lang="en-US" sz="1800"/>
                        <a:t> values for all numeric columns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standard deviation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sample([n])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a random sample of the</a:t>
                      </a:r>
                      <a:r>
                        <a:rPr lang="en-US" sz="1800"/>
                        <a:t> data frame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dropna()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all the records with missing values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6" name="Google Shape;326;p15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attributes, python methods have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parenthesis.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attributes and methods can be listed with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dir(df)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Selecting a column in a Data Frame</a:t>
            </a:r>
            <a:endParaRPr/>
          </a:p>
        </p:txBody>
      </p:sp>
      <p:sp>
        <p:nvSpPr>
          <p:cNvPr id="332" name="Google Shape;33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1:   </a:t>
            </a:r>
            <a:r>
              <a:rPr lang="en-US"/>
              <a:t>Subset the data frame using column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df['sex']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2</a:t>
            </a:r>
            <a:r>
              <a:rPr lang="en-US"/>
              <a:t>:   Use the column name as an attribute: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df.sex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</a:t>
            </a:r>
            <a:r>
              <a:rPr i="1" lang="en-US" sz="2000">
                <a:solidFill>
                  <a:srgbClr val="7F7F7F"/>
                </a:solidFill>
              </a:rPr>
              <a:t>Note:</a:t>
            </a:r>
            <a:r>
              <a:rPr lang="en-US" sz="2000">
                <a:solidFill>
                  <a:srgbClr val="7F7F7F"/>
                </a:solidFill>
              </a:rPr>
              <a:t> there is an attribute </a:t>
            </a:r>
            <a:r>
              <a:rPr i="1" lang="en-US" sz="2000">
                <a:solidFill>
                  <a:srgbClr val="7F7F7F"/>
                </a:solidFill>
              </a:rPr>
              <a:t>rank</a:t>
            </a:r>
            <a:r>
              <a:rPr lang="en-US" sz="2000">
                <a:solidFill>
                  <a:srgbClr val="7F7F7F"/>
                </a:solidFill>
              </a:rPr>
              <a:t> for pandas data frames, so to select a column with a name "rank" we should use method 1.</a:t>
            </a:r>
            <a:endParaRPr/>
          </a:p>
        </p:txBody>
      </p:sp>
      <p:sp>
        <p:nvSpPr>
          <p:cNvPr id="333" name="Google Shape;3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39" name="Google Shape;3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"group by" method we can: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the data into groups based on some criteria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statistics (or apply a function) to each group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dplyr() function in R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#Group data using rank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df_rank = df.groupby(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'rank'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value for each numeric column per each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df_rank.mean()</a:t>
            </a:r>
            <a:endParaRPr/>
          </a:p>
        </p:txBody>
      </p:sp>
      <p:pic>
        <p:nvPicPr>
          <p:cNvPr id="345" name="Google Shape;3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244" y="5244117"/>
            <a:ext cx="3185436" cy="152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51" name="Google Shape;3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groupby object is create we can calculate various statistics for each group:</a:t>
            </a:r>
            <a:endParaRPr/>
          </a:p>
        </p:txBody>
      </p:sp>
      <p:sp>
        <p:nvSpPr>
          <p:cNvPr id="353" name="Google Shape;353;p18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54" name="Google Shape;354;p18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salary for each professor rank: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'rank'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]].mean()</a:t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If single brackets are used to specify the column (e.g. salary), then the output is Pandas Series object. When double brackets are used the output is a Data Frame</a:t>
            </a:r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913" y="4058122"/>
            <a:ext cx="1928027" cy="143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62" name="Google Shape;3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performance notes: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no grouping/splitting occurs until it's needed. Creating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only verifies that you have passed a valid mapping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by default the group keys are sorted during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operation. You may want to pass sort=False for potential speedup: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salary for each professor rank: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'rank']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sort=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]].mean()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Frame: filtering</a:t>
            </a:r>
            <a:endParaRPr/>
          </a:p>
        </p:txBody>
      </p:sp>
      <p:sp>
        <p:nvSpPr>
          <p:cNvPr id="371" name="Google Shape;3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subset the data we can apply Boolean indexing. This indexing is commonly known as a filter.  For example if we want to subset the rows in which the salary value is greater than $120K: 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salary for each professor rank: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 = df[ df[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'salary']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120000 ]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76" name="Google Shape;376;p20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only those rows that contain female professors: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df_f = df[ df[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'sex']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'Female'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Boolean operator can be used to subset the data: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  greater;     &gt;= greater or equal;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  less;           &lt;= less or equal;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 equal;        != not equal;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83" name="Google Shape;3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 number of ways to subset the Data Frame: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or more columns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or more rows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subset of rows and columns</a:t>
            </a:r>
            <a:endParaRPr/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Rows and columns can be selected by their position or label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90" name="Google Shape;39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selecting one column, it is possible to use single set of brackets, but the resulting object will be  a Series (not a DataFrame): 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salary: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need to select more than one column and/or make the output to be a DataFrame, we should use double brackets:</a:t>
            </a:r>
            <a:endParaRPr/>
          </a:p>
        </p:txBody>
      </p:sp>
      <p:sp>
        <p:nvSpPr>
          <p:cNvPr id="395" name="Google Shape;395;p22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salary: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'rank'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Selecting rows</a:t>
            </a:r>
            <a:endParaRPr/>
          </a:p>
        </p:txBody>
      </p:sp>
      <p:sp>
        <p:nvSpPr>
          <p:cNvPr id="402" name="Google Shape;4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we can specify the range using ":" 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position: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Notice that the first row has a position 0, and the last value in the range is omitted: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for 0:10 range the first 10 rows are returned with the positions starting with 0 and ending with 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loc</a:t>
            </a:r>
            <a:endParaRPr/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using their labels we can use method loc:</a:t>
            </a:r>
            <a:endParaRPr/>
          </a:p>
        </p:txBody>
      </p:sp>
      <p:sp>
        <p:nvSpPr>
          <p:cNvPr id="414" name="Google Shape;414;p24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1648913" y="2919336"/>
            <a:ext cx="10268400" cy="64620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df_sub.loc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'rank','sex','salary'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/>
          </a:p>
        </p:txBody>
      </p:sp>
      <p:sp>
        <p:nvSpPr>
          <p:cNvPr id="416" name="Google Shape;416;p24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17" name="Google Shape;4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159" y="3803294"/>
            <a:ext cx="2286319" cy="255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215eb27f28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650" y="-682325"/>
            <a:ext cx="10364273" cy="74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15eb27f28b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started…</a:t>
            </a:r>
            <a:endParaRPr/>
          </a:p>
        </p:txBody>
      </p:sp>
      <p:sp>
        <p:nvSpPr>
          <p:cNvPr id="253" name="Google Shape;253;g215eb27f28b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15eb27f28b_0_22"/>
          <p:cNvSpPr txBox="1"/>
          <p:nvPr/>
        </p:nvSpPr>
        <p:spPr>
          <a:xfrm>
            <a:off x="1049635" y="3082641"/>
            <a:ext cx="1141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15eb27f28b_0_22"/>
          <p:cNvSpPr txBox="1"/>
          <p:nvPr/>
        </p:nvSpPr>
        <p:spPr>
          <a:xfrm>
            <a:off x="594900" y="1916925"/>
            <a:ext cx="4676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Calibri"/>
              <a:buChar char="➔"/>
            </a:pPr>
            <a:r>
              <a:rPr lang="en-US" sz="27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open-source library specially designed for data analysis and data manipulation 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Calibri"/>
              <a:buChar char="➔"/>
            </a:pPr>
            <a:r>
              <a:rPr lang="en-US" sz="27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built on the top of the NumPy package</a:t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Calibri"/>
              <a:buChar char="➔"/>
            </a:pPr>
            <a:r>
              <a:rPr lang="en-US" sz="27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hence it fundamentally relies on NumPy.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</a:t>
            </a:r>
            <a:endParaRPr/>
          </a:p>
        </p:txBody>
      </p:sp>
      <p:sp>
        <p:nvSpPr>
          <p:cNvPr id="423" name="Google Shape;42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 and/or columns, using their positions we can use method iloc:</a:t>
            </a:r>
            <a:endParaRPr/>
          </a:p>
        </p:txBody>
      </p:sp>
      <p:sp>
        <p:nvSpPr>
          <p:cNvPr id="425" name="Google Shape;425;p25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26" name="Google Shape;426;p25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0, 3, 4, 5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28" name="Google Shape;4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913" y="3612849"/>
            <a:ext cx="2400508" cy="31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 (summary)</a:t>
            </a:r>
            <a:endParaRPr/>
          </a:p>
        </p:txBody>
      </p:sp>
      <p:sp>
        <p:nvSpPr>
          <p:cNvPr id="434" name="Google Shape;4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row of a data frame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#(i+1)th 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6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column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0:7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 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7 rows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:, 0:2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2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1:3, 0:2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#Second through third rows and first 2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1,3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#1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6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rows and 2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4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Sorting</a:t>
            </a:r>
            <a:endParaRPr/>
          </a:p>
        </p:txBody>
      </p:sp>
      <p:sp>
        <p:nvSpPr>
          <p:cNvPr id="443" name="Google Shape;4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sort the data by a value in the column. By default the sorting will occur in ascending order and a new data frame is return. </a:t>
            </a:r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new data frame from the original sorted by the column Salary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df_sorted = df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.sort_values( by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'service'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df_sorted.head()</a:t>
            </a:r>
            <a:endParaRPr/>
          </a:p>
        </p:txBody>
      </p:sp>
      <p:sp>
        <p:nvSpPr>
          <p:cNvPr id="447" name="Google Shape;447;p27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48" name="Google Shape;4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913" y="4378943"/>
            <a:ext cx="3566469" cy="166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Sorting</a:t>
            </a:r>
            <a:endParaRPr/>
          </a:p>
        </p:txBody>
      </p:sp>
      <p:sp>
        <p:nvSpPr>
          <p:cNvPr id="454" name="Google Shape;4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8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sort the data using 2 or more columns:</a:t>
            </a:r>
            <a:endParaRPr/>
          </a:p>
        </p:txBody>
      </p:sp>
      <p:sp>
        <p:nvSpPr>
          <p:cNvPr id="456" name="Google Shape;456;p28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df_sorted = df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.sort_values( by</a:t>
            </a:r>
            <a:r>
              <a:rPr b="0" i="0" lang="en-US" sz="16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=[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'service'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'salary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'], ascending = [</a:t>
            </a:r>
            <a:r>
              <a:rPr b="1" i="0" lang="en-US" sz="16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df_sorted.head(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59" name="Google Shape;4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357" y="3578891"/>
            <a:ext cx="3642676" cy="310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Missing Values</a:t>
            </a:r>
            <a:endParaRPr/>
          </a:p>
        </p:txBody>
      </p:sp>
      <p:sp>
        <p:nvSpPr>
          <p:cNvPr id="465" name="Google Shape;46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670539" y="1778044"/>
            <a:ext cx="104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values are marked as NaN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68" name="Google Shape;468;p29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Read a dataset with missing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flights = pd.read_csv(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"flights.csv"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70" name="Google Shape;470;p2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Select the rows that have at least one missing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flights[flights.isnull().any(axis=1)].head()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72" name="Google Shape;4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501" y="4079954"/>
            <a:ext cx="8740897" cy="173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Missing Values</a:t>
            </a:r>
            <a:endParaRPr/>
          </a:p>
        </p:txBody>
      </p:sp>
      <p:sp>
        <p:nvSpPr>
          <p:cNvPr id="478" name="Google Shape;4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0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 number of methods to deal with missing values in the data frame:</a:t>
            </a:r>
            <a:endParaRPr/>
          </a:p>
        </p:txBody>
      </p:sp>
      <p:graphicFrame>
        <p:nvGraphicFramePr>
          <p:cNvPr id="480" name="Google Shape;480;p30"/>
          <p:cNvGraphicFramePr/>
          <p:nvPr/>
        </p:nvGraphicFramePr>
        <p:xfrm>
          <a:off x="927725" y="241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{0F44462E-4118-4D58-A996-C74A5C4E884B}</a:tableStyleId>
              </a:tblPr>
              <a:tblGrid>
                <a:gridCol w="2564975"/>
                <a:gridCol w="5866150"/>
              </a:tblGrid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df.method()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dropna()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missing observations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dropna(how='all')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observations where all cells is 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dropna(axis=1, how='all')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column if all the values are</a:t>
                      </a:r>
                      <a:r>
                        <a:rPr lang="en-US" sz="1800"/>
                        <a:t> missing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dropna(thresh = 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rows that contain less than 5 non-missing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fillna(0)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Replace missing values with zeros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isnull()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if the value is missing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notnull()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True for non-missing values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Aggregation Functions in Pandas</a:t>
            </a:r>
            <a:endParaRPr/>
          </a:p>
        </p:txBody>
      </p:sp>
      <p:sp>
        <p:nvSpPr>
          <p:cNvPr id="486" name="Google Shape;48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Aggregation - computing a summary statistic about each group, i.e.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group sums or means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group sizes/counts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aggregation functions: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min, max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count, sum, prod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mean, median, mode, mad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std, var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Aggregation Functions in Pandas</a:t>
            </a:r>
            <a:endParaRPr/>
          </a:p>
        </p:txBody>
      </p:sp>
      <p:sp>
        <p:nvSpPr>
          <p:cNvPr id="493" name="Google Shape;49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agg() method are useful when multiple statistics are computed per column: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496" name="Google Shape;496;p33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flights[[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'dep_delay'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'arr_delay'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]].agg([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'min'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'mean'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'max'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33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  <a:endParaRPr/>
          </a:p>
        </p:txBody>
      </p: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898" y="3034395"/>
            <a:ext cx="2534004" cy="147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Descriptive Statistics</a:t>
            </a:r>
            <a:endParaRPr/>
          </a:p>
        </p:txBody>
      </p:sp>
      <p:sp>
        <p:nvSpPr>
          <p:cNvPr id="504" name="Google Shape;50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5" name="Google Shape;505;p34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{0F44462E-4118-4D58-A996-C74A5C4E884B}</a:tableStyleId>
              </a:tblPr>
              <a:tblGrid>
                <a:gridCol w="2564975"/>
                <a:gridCol w="5866150"/>
              </a:tblGrid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df.method()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describe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Basic statistics (count, mean, std, min, quantiles, max)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min, 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Minimum</a:t>
                      </a:r>
                      <a:r>
                        <a:rPr lang="en-US" sz="1800"/>
                        <a:t> and maximum values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mean, median, mode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Arithmetic average, median and 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var, std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Variance and standard deviation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Standard error of mean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skew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 skewness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kurt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kurtosis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61af677b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Matplotlib</a:t>
            </a:r>
            <a:endParaRPr/>
          </a:p>
        </p:txBody>
      </p:sp>
      <p:sp>
        <p:nvSpPr>
          <p:cNvPr id="511" name="Google Shape;511;g2161af677bf_0_0"/>
          <p:cNvSpPr txBox="1"/>
          <p:nvPr>
            <p:ph idx="1" type="body"/>
          </p:nvPr>
        </p:nvSpPr>
        <p:spPr>
          <a:xfrm>
            <a:off x="838200" y="1825625"/>
            <a:ext cx="5387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A comprehensive library for creating static, animated, and interactive visualizations in Python.</a:t>
            </a:r>
            <a:endParaRPr/>
          </a:p>
        </p:txBody>
      </p:sp>
      <p:pic>
        <p:nvPicPr>
          <p:cNvPr id="512" name="Google Shape;512;g2161af677b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849725"/>
            <a:ext cx="10744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5eb27f28b_0_6"/>
          <p:cNvSpPr txBox="1"/>
          <p:nvPr/>
        </p:nvSpPr>
        <p:spPr>
          <a:xfrm>
            <a:off x="203023" y="1865480"/>
            <a:ext cx="104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261" name="Google Shape;261;g215eb27f28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 pandas library</a:t>
            </a:r>
            <a:endParaRPr/>
          </a:p>
        </p:txBody>
      </p:sp>
      <p:sp>
        <p:nvSpPr>
          <p:cNvPr id="262" name="Google Shape;262;g215eb27f28b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15eb27f28b_0_6"/>
          <p:cNvSpPr txBox="1"/>
          <p:nvPr/>
        </p:nvSpPr>
        <p:spPr>
          <a:xfrm>
            <a:off x="1648913" y="1865480"/>
            <a:ext cx="10268400" cy="114990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i="1" lang="en-US" sz="180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</a:t>
            </a:r>
            <a:endParaRPr i="1" sz="1800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3B3838"/>
                </a:solidFill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lang="en-US" sz="1800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800">
                <a:solidFill>
                  <a:srgbClr val="3B3838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6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64" name="Google Shape;264;g215eb27f28b_0_6"/>
          <p:cNvSpPr txBox="1"/>
          <p:nvPr/>
        </p:nvSpPr>
        <p:spPr>
          <a:xfrm>
            <a:off x="779400" y="3200661"/>
            <a:ext cx="1141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Core components of pandas: Series and DataFrames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Series : A single column of data.Each value in the series has a label(or index)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DataFrame : An array that 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heterogeneous and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two-dimensional in format.[Table]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Colorful Images, Stock Photos &amp;amp; Vectors | Shutterstock" id="517" name="Google Shape;517;p37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2795588" y="2095500"/>
            <a:ext cx="6600825" cy="244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poster with colorful brush strokes Vector Image" id="522" name="Google Shape;522;p38"/>
          <p:cNvPicPr preferRelativeResize="0"/>
          <p:nvPr/>
        </p:nvPicPr>
        <p:blipFill rotWithShape="1">
          <a:blip r:embed="rId3">
            <a:alphaModFix/>
          </a:blip>
          <a:srcRect b="31836" l="0" r="0" t="21768"/>
          <a:stretch/>
        </p:blipFill>
        <p:spPr>
          <a:xfrm>
            <a:off x="1700212" y="2034073"/>
            <a:ext cx="8791575" cy="318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215eb27f28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81" y="1404625"/>
            <a:ext cx="11375500" cy="43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/>
        </p:nvSpPr>
        <p:spPr>
          <a:xfrm>
            <a:off x="203023" y="1865480"/>
            <a:ext cx="104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/>
          </a:p>
        </p:txBody>
      </p:sp>
      <p:sp>
        <p:nvSpPr>
          <p:cNvPr id="275" name="Google Shape;275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 using pandas</a:t>
            </a:r>
            <a:endParaRPr/>
          </a:p>
        </p:txBody>
      </p:sp>
      <p:sp>
        <p:nvSpPr>
          <p:cNvPr id="276" name="Google Shape;276;p10"/>
          <p:cNvSpPr txBox="1"/>
          <p:nvPr>
            <p:ph idx="12" type="sldNum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1648913" y="1865480"/>
            <a:ext cx="10268400" cy="61560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#Read csv 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b="0" i="0" lang="en-US" sz="16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"Salaries.csv"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78" name="Google Shape;278;p10"/>
          <p:cNvSpPr txBox="1"/>
          <p:nvPr/>
        </p:nvSpPr>
        <p:spPr>
          <a:xfrm>
            <a:off x="669560" y="3538091"/>
            <a:ext cx="114126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number of pandas commands to read other data formats: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pd.read_excel('myfile.xlsx',sheet_name='Sheet1', index_col=None, na_values=['NA'])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pd.read_stata('myfile.dta')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pd.read_sas('myfile.sas7bdat')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pd.read_hdf('myfile.h5','df')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543986" y="2574376"/>
            <a:ext cx="954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The above command has many optional arguments to fine-tune the data import process.In my case </a:t>
            </a: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 kept my .csv file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Mydrive—&gt;Workshop_dataset—&gt;Salaries.csv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[3]:</a:t>
            </a:r>
            <a:endParaRPr/>
          </a:p>
        </p:txBody>
      </p:sp>
      <p:sp>
        <p:nvSpPr>
          <p:cNvPr id="285" name="Google Shape;2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Exploring data frames</a:t>
            </a:r>
            <a:endParaRPr/>
          </a:p>
        </p:txBody>
      </p:sp>
      <p:sp>
        <p:nvSpPr>
          <p:cNvPr id="286" name="Google Shape;2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#List first 5 records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/>
          </a:p>
        </p:txBody>
      </p:sp>
      <p:sp>
        <p:nvSpPr>
          <p:cNvPr id="288" name="Google Shape;288;p11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Out[3]:</a:t>
            </a:r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106" y="2797381"/>
            <a:ext cx="5510425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Dataframe</a:t>
            </a:r>
            <a:r>
              <a:rPr lang="en-US"/>
              <a:t> data types</a:t>
            </a:r>
            <a:endParaRPr/>
          </a:p>
        </p:txBody>
      </p:sp>
      <p:graphicFrame>
        <p:nvGraphicFramePr>
          <p:cNvPr id="295" name="Google Shape;295;p12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{0F44462E-4118-4D58-A996-C74A5C4E884B}</a:tableStyleId>
              </a:tblPr>
              <a:tblGrid>
                <a:gridCol w="3051250"/>
                <a:gridCol w="3051250"/>
                <a:gridCol w="3051250"/>
              </a:tblGrid>
              <a:tr h="34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Pandas Type</a:t>
                      </a:r>
                      <a:endParaRPr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Native Python Type</a:t>
                      </a:r>
                      <a:endParaRPr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Description</a:t>
                      </a:r>
                      <a:endParaRPr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6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object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string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The most general dtype. Will be assigned to your column if column has mixed types (numbers and strings).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int64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 characters. 64 refers to the memory allocated to hold this character.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float64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float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 characters with decimals. If a column contains numbers and NaNs(see below), pandas will default to float64, in case your missing value has a decimal.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datetime64, timedelta[ns]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N/A (but see the </a:t>
                      </a:r>
                      <a:r>
                        <a:rPr lang="en-US" sz="1600" u="sng" cap="none" strike="noStrike">
                          <a:solidFill>
                            <a:srgbClr val="337AB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datetime</a:t>
                      </a:r>
                      <a:r>
                        <a:rPr lang="en-US" sz="1600" u="none" cap="none" strike="noStrike"/>
                        <a:t> module in Python’s standard library)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Values meant to hold time data. Look into these for time series experiments.</a:t>
                      </a:r>
                      <a:endParaRPr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[4]:</a:t>
            </a:r>
            <a:endParaRPr/>
          </a:p>
        </p:txBody>
      </p:sp>
      <p:sp>
        <p:nvSpPr>
          <p:cNvPr id="302" name="Google Shape;3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 data types</a:t>
            </a:r>
            <a:endParaRPr/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a particular column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'salary'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.dtype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dtype('int64')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[5]: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ourier New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types for all the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df.dtypes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</a:t>
            </a:r>
            <a:endParaRPr b="0" i="0" sz="16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discipline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sex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salary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dtype: object</a:t>
            </a:r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int64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attributes</a:t>
            </a:r>
            <a:endParaRPr/>
          </a:p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objects have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aphicFrame>
        <p:nvGraphicFramePr>
          <p:cNvPr id="318" name="Google Shape;318;p14"/>
          <p:cNvGraphicFramePr/>
          <p:nvPr/>
        </p:nvGraphicFramePr>
        <p:xfrm>
          <a:off x="927725" y="2363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{0F44462E-4118-4D58-A996-C74A5C4E884B}</a:tableStyleId>
              </a:tblPr>
              <a:tblGrid>
                <a:gridCol w="2200225"/>
                <a:gridCol w="6230900"/>
              </a:tblGrid>
              <a:tr h="48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df.attribute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dtypes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list the types of the columns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list the column names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axes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list the row labels</a:t>
                      </a:r>
                      <a:r>
                        <a:rPr lang="en-US" sz="1800"/>
                        <a:t> and column names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ndim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dimensions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elements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a tuple</a:t>
                      </a:r>
                      <a:r>
                        <a:rPr lang="en-US" sz="1800"/>
                        <a:t> representing the dimensionality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numpy</a:t>
                      </a:r>
                      <a:r>
                        <a:rPr lang="en-US" sz="1800"/>
                        <a:t> representation of the data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2021-06-03T05:54:42Z</dcterms:created>
  <dc:creator>Shailesh Sivan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SlidoAppVersion">
    <vt:lpwstr>0.18.2.1721</vt:lpwstr>
  </property>
</Properties>
</file>