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57" r:id="rId2"/>
    <p:sldId id="258" r:id="rId3"/>
    <p:sldId id="260" r:id="rId4"/>
    <p:sldId id="261" r:id="rId5"/>
    <p:sldId id="262" r:id="rId6"/>
    <p:sldId id="263" r:id="rId7"/>
    <p:sldId id="265" r:id="rId8"/>
    <p:sldId id="266" r:id="rId9"/>
    <p:sldId id="269" r:id="rId10"/>
    <p:sldId id="268"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4F9ACB0-276E-48C1-BE0E-E47E3A3A6D66}" type="slidenum">
              <a:rPr lang="en-IN" smtClean="0"/>
              <a:t>‹#›</a:t>
            </a:fld>
            <a:endParaRPr lang="en-IN"/>
          </a:p>
        </p:txBody>
      </p:sp>
    </p:spTree>
    <p:extLst>
      <p:ext uri="{BB962C8B-B14F-4D97-AF65-F5344CB8AC3E}">
        <p14:creationId xmlns:p14="http://schemas.microsoft.com/office/powerpoint/2010/main" val="253802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1276E-D1DC-4B41-92CB-36E43DA0BB8B}"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239187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945834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708173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2348551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41276E-D1DC-4B41-92CB-36E43DA0BB8B}"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809096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41276E-D1DC-4B41-92CB-36E43DA0BB8B}"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254926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1622737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247056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80115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41276E-D1DC-4B41-92CB-36E43DA0BB8B}" type="datetimeFigureOut">
              <a:rPr lang="en-IN" smtClean="0"/>
              <a:t>11-11-2021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1920761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41276E-D1DC-4B41-92CB-36E43DA0BB8B}"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77060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41276E-D1DC-4B41-92CB-36E43DA0BB8B}" type="datetimeFigureOut">
              <a:rPr lang="en-IN" smtClean="0"/>
              <a:t>11-11-2021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72794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41276E-D1DC-4B41-92CB-36E43DA0BB8B}" type="datetimeFigureOut">
              <a:rPr lang="en-IN" smtClean="0"/>
              <a:t>11-11-2021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28034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41276E-D1DC-4B41-92CB-36E43DA0BB8B}" type="datetimeFigureOut">
              <a:rPr lang="en-IN" smtClean="0"/>
              <a:t>11-11-2021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39877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1276E-D1DC-4B41-92CB-36E43DA0BB8B}"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198172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41276E-D1DC-4B41-92CB-36E43DA0BB8B}" type="datetimeFigureOut">
              <a:rPr lang="en-IN" smtClean="0"/>
              <a:t>11-11-2021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4F9ACB0-276E-48C1-BE0E-E47E3A3A6D66}" type="slidenum">
              <a:rPr lang="en-IN" smtClean="0"/>
              <a:t>‹#›</a:t>
            </a:fld>
            <a:endParaRPr lang="en-IN"/>
          </a:p>
        </p:txBody>
      </p:sp>
    </p:spTree>
    <p:extLst>
      <p:ext uri="{BB962C8B-B14F-4D97-AF65-F5344CB8AC3E}">
        <p14:creationId xmlns:p14="http://schemas.microsoft.com/office/powerpoint/2010/main" val="417567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741276E-D1DC-4B41-92CB-36E43DA0BB8B}" type="datetimeFigureOut">
              <a:rPr lang="en-IN" smtClean="0"/>
              <a:t>11-11-2021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4F9ACB0-276E-48C1-BE0E-E47E3A3A6D66}" type="slidenum">
              <a:rPr lang="en-IN" smtClean="0"/>
              <a:t>‹#›</a:t>
            </a:fld>
            <a:endParaRPr lang="en-IN"/>
          </a:p>
        </p:txBody>
      </p:sp>
    </p:spTree>
    <p:extLst>
      <p:ext uri="{BB962C8B-B14F-4D97-AF65-F5344CB8AC3E}">
        <p14:creationId xmlns:p14="http://schemas.microsoft.com/office/powerpoint/2010/main" val="870583117"/>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ah0bKzHIng" TargetMode="External"/><Relationship Id="rId2" Type="http://schemas.openxmlformats.org/officeDocument/2006/relationships/hyperlink" Target="https://youtu.be/riDzcEQbX6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B132-20A8-4913-9B66-8B3ED4A651C4}"/>
              </a:ext>
            </a:extLst>
          </p:cNvPr>
          <p:cNvSpPr>
            <a:spLocks noGrp="1"/>
          </p:cNvSpPr>
          <p:nvPr>
            <p:ph type="title"/>
          </p:nvPr>
        </p:nvSpPr>
        <p:spPr/>
        <p:txBody>
          <a:bodyPr/>
          <a:lstStyle/>
          <a:p>
            <a:r>
              <a:rPr lang="en-US" dirty="0"/>
              <a:t>Quiz Conducting App</a:t>
            </a:r>
            <a:endParaRPr lang="en-IN" dirty="0"/>
          </a:p>
        </p:txBody>
      </p:sp>
      <p:sp>
        <p:nvSpPr>
          <p:cNvPr id="3" name="Content Placeholder 2">
            <a:extLst>
              <a:ext uri="{FF2B5EF4-FFF2-40B4-BE49-F238E27FC236}">
                <a16:creationId xmlns:a16="http://schemas.microsoft.com/office/drawing/2014/main" id="{B12BB715-E1E0-4C9C-BB1D-163D5610A159}"/>
              </a:ext>
            </a:extLst>
          </p:cNvPr>
          <p:cNvSpPr>
            <a:spLocks noGrp="1"/>
          </p:cNvSpPr>
          <p:nvPr>
            <p:ph sz="half" idx="1"/>
          </p:nvPr>
        </p:nvSpPr>
        <p:spPr/>
        <p:txBody>
          <a:bodyPr/>
          <a:lstStyle/>
          <a:p>
            <a:r>
              <a:rPr lang="en-US" dirty="0"/>
              <a:t>Under the counselling of Sanket Sir.</a:t>
            </a:r>
            <a:endParaRPr lang="en-IN" dirty="0"/>
          </a:p>
        </p:txBody>
      </p:sp>
      <p:sp>
        <p:nvSpPr>
          <p:cNvPr id="4" name="Content Placeholder 3">
            <a:extLst>
              <a:ext uri="{FF2B5EF4-FFF2-40B4-BE49-F238E27FC236}">
                <a16:creationId xmlns:a16="http://schemas.microsoft.com/office/drawing/2014/main" id="{536580E4-B667-4CD1-8E61-6FC251C8D23C}"/>
              </a:ext>
            </a:extLst>
          </p:cNvPr>
          <p:cNvSpPr>
            <a:spLocks noGrp="1"/>
          </p:cNvSpPr>
          <p:nvPr>
            <p:ph sz="half" idx="2"/>
          </p:nvPr>
        </p:nvSpPr>
        <p:spPr/>
        <p:txBody>
          <a:bodyPr/>
          <a:lstStyle/>
          <a:p>
            <a:r>
              <a:rPr lang="en-US" dirty="0"/>
              <a:t>Prepared by </a:t>
            </a:r>
          </a:p>
          <a:p>
            <a:r>
              <a:rPr lang="en-US" dirty="0"/>
              <a:t>Rabadiya Dhyey (20IT118)</a:t>
            </a:r>
          </a:p>
          <a:p>
            <a:r>
              <a:rPr lang="en-US" dirty="0"/>
              <a:t>Shah Shail (20IT135)</a:t>
            </a:r>
          </a:p>
          <a:p>
            <a:r>
              <a:rPr lang="en-US" dirty="0"/>
              <a:t>Savaliya Jenil (20IT125)</a:t>
            </a:r>
          </a:p>
          <a:p>
            <a:r>
              <a:rPr lang="en-US" dirty="0"/>
              <a:t>We are students of 2</a:t>
            </a:r>
            <a:r>
              <a:rPr lang="en-US" baseline="30000" dirty="0"/>
              <a:t>nd</a:t>
            </a:r>
            <a:r>
              <a:rPr lang="en-US" dirty="0"/>
              <a:t> year (3</a:t>
            </a:r>
            <a:r>
              <a:rPr lang="en-US" baseline="30000" dirty="0"/>
              <a:t>rd</a:t>
            </a:r>
            <a:r>
              <a:rPr lang="en-US" dirty="0"/>
              <a:t> semester) IT department CSPIT.</a:t>
            </a:r>
            <a:endParaRPr lang="en-IN" dirty="0"/>
          </a:p>
          <a:p>
            <a:endParaRPr lang="en-IN" dirty="0"/>
          </a:p>
        </p:txBody>
      </p:sp>
    </p:spTree>
    <p:extLst>
      <p:ext uri="{BB962C8B-B14F-4D97-AF65-F5344CB8AC3E}">
        <p14:creationId xmlns:p14="http://schemas.microsoft.com/office/powerpoint/2010/main" val="283874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EEFA-B8AE-4275-B12F-7AFD4DEF276C}"/>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What Is Quiz Conducting Application</a:t>
            </a:r>
            <a:endParaRPr lang="en-IN" dirty="0"/>
          </a:p>
        </p:txBody>
      </p:sp>
      <p:sp>
        <p:nvSpPr>
          <p:cNvPr id="3" name="Content Placeholder 2">
            <a:extLst>
              <a:ext uri="{FF2B5EF4-FFF2-40B4-BE49-F238E27FC236}">
                <a16:creationId xmlns:a16="http://schemas.microsoft.com/office/drawing/2014/main" id="{CE06A293-99ED-4FC7-856B-064E680A7F3C}"/>
              </a:ext>
            </a:extLst>
          </p:cNvPr>
          <p:cNvSpPr>
            <a:spLocks noGrp="1"/>
          </p:cNvSpPr>
          <p:nvPr>
            <p:ph idx="1"/>
          </p:nvPr>
        </p:nvSpPr>
        <p:spPr/>
        <p:txBody>
          <a:bodyPr>
            <a:normAutofit/>
          </a:bodyPr>
          <a:lstStyle/>
          <a:p>
            <a:r>
              <a:rPr lang="en-US" sz="1900" i="0" dirty="0">
                <a:solidFill>
                  <a:schemeClr val="tx1"/>
                </a:solidFill>
                <a:effectLst/>
                <a:latin typeface="Times New Roman" panose="02020603050405020304" pitchFamily="18" charset="0"/>
                <a:cs typeface="Times New Roman" panose="02020603050405020304" pitchFamily="18" charset="0"/>
              </a:rPr>
              <a:t>As the name suggests, the quiz application is an application that allows one in organizing the online quiz. </a:t>
            </a:r>
            <a:endParaRPr lang="en-US" sz="1900" dirty="0">
              <a:solidFill>
                <a:schemeClr val="tx1"/>
              </a:solidFill>
              <a:latin typeface="Times New Roman" panose="02020603050405020304" pitchFamily="18" charset="0"/>
              <a:cs typeface="Times New Roman" panose="02020603050405020304" pitchFamily="18" charset="0"/>
            </a:endParaRPr>
          </a:p>
          <a:p>
            <a:r>
              <a:rPr lang="en-US" sz="1900" i="0" dirty="0">
                <a:solidFill>
                  <a:schemeClr val="tx1"/>
                </a:solidFill>
                <a:effectLst/>
                <a:latin typeface="Times New Roman" panose="02020603050405020304" pitchFamily="18" charset="0"/>
                <a:cs typeface="Times New Roman" panose="02020603050405020304" pitchFamily="18" charset="0"/>
              </a:rPr>
              <a:t>Quiz is the method of answering to the questions that has been asked based on the general knowledge, related to the recent covered topics and so on. </a:t>
            </a:r>
          </a:p>
          <a:p>
            <a:r>
              <a:rPr lang="en-US" sz="1900" i="0" dirty="0">
                <a:solidFill>
                  <a:schemeClr val="tx1"/>
                </a:solidFill>
                <a:effectLst/>
                <a:latin typeface="Times New Roman" panose="02020603050405020304" pitchFamily="18" charset="0"/>
                <a:cs typeface="Times New Roman" panose="02020603050405020304" pitchFamily="18" charset="0"/>
              </a:rPr>
              <a:t>The user interface must be simple and easy to understand even by the common man.</a:t>
            </a:r>
          </a:p>
          <a:p>
            <a:r>
              <a:rPr lang="en-US" sz="1900" i="0" dirty="0">
                <a:solidFill>
                  <a:schemeClr val="tx1"/>
                </a:solidFill>
                <a:effectLst/>
                <a:latin typeface="Times New Roman" panose="02020603050405020304" pitchFamily="18" charset="0"/>
                <a:cs typeface="Times New Roman" panose="02020603050405020304" pitchFamily="18" charset="0"/>
              </a:rPr>
              <a:t>The main goal of the application is to enable users to practice for subjective tests conducted for </a:t>
            </a:r>
            <a:r>
              <a:rPr lang="en-US" sz="1900" dirty="0">
                <a:solidFill>
                  <a:schemeClr val="tx1"/>
                </a:solidFill>
                <a:latin typeface="Times New Roman" panose="02020603050405020304" pitchFamily="18" charset="0"/>
                <a:cs typeface="Times New Roman" panose="02020603050405020304" pitchFamily="18" charset="0"/>
              </a:rPr>
              <a:t>national level exams</a:t>
            </a:r>
            <a:r>
              <a:rPr lang="en-US" sz="1900" i="0" dirty="0">
                <a:solidFill>
                  <a:schemeClr val="tx1"/>
                </a:solidFill>
                <a:effectLst/>
                <a:latin typeface="Times New Roman" panose="02020603050405020304" pitchFamily="18" charset="0"/>
                <a:cs typeface="Times New Roman" panose="02020603050405020304" pitchFamily="18" charset="0"/>
              </a:rPr>
              <a:t>.</a:t>
            </a:r>
          </a:p>
          <a:p>
            <a:pPr marL="0" indent="0">
              <a:buNone/>
            </a:pPr>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443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F158-3B09-4293-A988-7EE35AF4CB73}"/>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3E0482E-79ED-4E53-9F63-9592EE919C6C}"/>
              </a:ext>
            </a:extLst>
          </p:cNvPr>
          <p:cNvSpPr>
            <a:spLocks noGrp="1"/>
          </p:cNvSpPr>
          <p:nvPr>
            <p:ph idx="1"/>
          </p:nvPr>
        </p:nvSpPr>
        <p:spPr/>
        <p:txBody>
          <a:bodyPr/>
          <a:lstStyle/>
          <a:p>
            <a:r>
              <a:rPr lang="en-IN" dirty="0">
                <a:solidFill>
                  <a:schemeClr val="tx2">
                    <a:lumMod val="75000"/>
                  </a:schemeClr>
                </a:solidFill>
                <a:hlinkClick r:id="rId2">
                  <a:extLst>
                    <a:ext uri="{A12FA001-AC4F-418D-AE19-62706E023703}">
                      <ahyp:hlinkClr xmlns:ahyp="http://schemas.microsoft.com/office/drawing/2018/hyperlinkcolor" val="tx"/>
                    </a:ext>
                  </a:extLst>
                </a:hlinkClick>
              </a:rPr>
              <a:t>https://youtu.be/riDzcEQbX6k</a:t>
            </a:r>
            <a:endParaRPr lang="en-IN" dirty="0">
              <a:solidFill>
                <a:schemeClr val="tx2">
                  <a:lumMod val="75000"/>
                </a:schemeClr>
              </a:solidFill>
            </a:endParaRPr>
          </a:p>
          <a:p>
            <a:r>
              <a:rPr lang="en-IN" dirty="0">
                <a:solidFill>
                  <a:schemeClr val="tx2">
                    <a:lumMod val="75000"/>
                  </a:schemeClr>
                </a:solidFill>
                <a:hlinkClick r:id="rId3">
                  <a:extLst>
                    <a:ext uri="{A12FA001-AC4F-418D-AE19-62706E023703}">
                      <ahyp:hlinkClr xmlns:ahyp="http://schemas.microsoft.com/office/drawing/2018/hyperlinkcolor" val="tx"/>
                    </a:ext>
                  </a:extLst>
                </a:hlinkClick>
              </a:rPr>
              <a:t>https://www.youtube.com/watch?v=Yah0bKzHIng</a:t>
            </a:r>
            <a:endParaRPr lang="en-IN" dirty="0">
              <a:solidFill>
                <a:schemeClr val="tx2">
                  <a:lumMod val="75000"/>
                </a:schemeClr>
              </a:solidFill>
            </a:endParaRPr>
          </a:p>
          <a:p>
            <a:r>
              <a:rPr lang="en-IN" dirty="0">
                <a:solidFill>
                  <a:schemeClr val="tx2">
                    <a:lumMod val="75000"/>
                  </a:schemeClr>
                </a:solidFill>
              </a:rPr>
              <a:t>YouTube Channels:</a:t>
            </a:r>
          </a:p>
          <a:p>
            <a:r>
              <a:rPr lang="en-IN" dirty="0">
                <a:solidFill>
                  <a:schemeClr val="tx2">
                    <a:lumMod val="75000"/>
                  </a:schemeClr>
                </a:solidFill>
              </a:rPr>
              <a:t>Code With Harry</a:t>
            </a:r>
          </a:p>
          <a:p>
            <a:r>
              <a:rPr lang="en-IN" dirty="0">
                <a:solidFill>
                  <a:schemeClr val="tx2">
                    <a:lumMod val="75000"/>
                  </a:schemeClr>
                </a:solidFill>
              </a:rPr>
              <a:t>TCODE Studio</a:t>
            </a:r>
          </a:p>
        </p:txBody>
      </p:sp>
    </p:spTree>
    <p:extLst>
      <p:ext uri="{BB962C8B-B14F-4D97-AF65-F5344CB8AC3E}">
        <p14:creationId xmlns:p14="http://schemas.microsoft.com/office/powerpoint/2010/main" val="230211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0493-C5B7-4F2D-A5EC-298E7E1E644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FB85A71-DA6C-4FF0-B4A2-1E0EBEF1A44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Our main aim for this application is to provide better application with flexibility and reliability.</a:t>
            </a:r>
          </a:p>
          <a:p>
            <a:r>
              <a:rPr lang="en-US" b="0" i="0" dirty="0">
                <a:solidFill>
                  <a:srgbClr val="292929"/>
                </a:solidFill>
                <a:effectLst/>
                <a:latin typeface="Times New Roman" panose="02020603050405020304" pitchFamily="18" charset="0"/>
                <a:cs typeface="Times New Roman" panose="02020603050405020304" pitchFamily="18" charset="0"/>
              </a:rPr>
              <a:t>Quiz conducting application is very easy and simple to use and access. One can give the exams as per his/her choice and by adding that categories particular questions.</a:t>
            </a:r>
            <a:endParaRPr lang="en-US" dirty="0">
              <a:latin typeface="Times New Roman" panose="02020603050405020304" pitchFamily="18" charset="0"/>
              <a:cs typeface="Times New Roman" panose="02020603050405020304" pitchFamily="18" charset="0"/>
            </a:endParaRPr>
          </a:p>
          <a:p>
            <a:r>
              <a:rPr lang="en-US" b="0" i="0" dirty="0">
                <a:solidFill>
                  <a:srgbClr val="292929"/>
                </a:solidFill>
                <a:effectLst/>
                <a:latin typeface="Times New Roman" panose="02020603050405020304" pitchFamily="18" charset="0"/>
                <a:cs typeface="Times New Roman" panose="02020603050405020304" pitchFamily="18" charset="0"/>
              </a:rPr>
              <a:t>We have future plan to add the categories section so that the user does not have to enter the questions manually and it will be easy for the user to give the exam of that particular category.</a:t>
            </a:r>
          </a:p>
          <a:p>
            <a:endParaRPr lang="en-US" b="0" i="0" dirty="0">
              <a:solidFill>
                <a:srgbClr val="292929"/>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156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5AB68-377F-488F-8ACF-B27742A1B8EB}"/>
              </a:ext>
            </a:extLst>
          </p:cNvPr>
          <p:cNvSpPr>
            <a:spLocks noGrp="1"/>
          </p:cNvSpPr>
          <p:nvPr>
            <p:ph type="title"/>
          </p:nvPr>
        </p:nvSpPr>
        <p:spPr/>
        <p:txBody>
          <a:bodyPr/>
          <a:lstStyle/>
          <a:p>
            <a:r>
              <a:rPr lang="en-US" dirty="0"/>
              <a:t>Content</a:t>
            </a:r>
            <a:endParaRPr lang="en-IN" dirty="0"/>
          </a:p>
        </p:txBody>
      </p:sp>
      <p:sp>
        <p:nvSpPr>
          <p:cNvPr id="3" name="Content Placeholder 2">
            <a:extLst>
              <a:ext uri="{FF2B5EF4-FFF2-40B4-BE49-F238E27FC236}">
                <a16:creationId xmlns:a16="http://schemas.microsoft.com/office/drawing/2014/main" id="{2B2B7343-DC6D-4EB3-9495-D92AFED3134D}"/>
              </a:ext>
            </a:extLst>
          </p:cNvPr>
          <p:cNvSpPr>
            <a:spLocks noGrp="1"/>
          </p:cNvSpPr>
          <p:nvPr>
            <p:ph idx="1"/>
          </p:nvPr>
        </p:nvSpPr>
        <p:spPr/>
        <p:txBody>
          <a:bodyPr>
            <a:normAutofit/>
          </a:bodyPr>
          <a:lstStyle/>
          <a:p>
            <a:r>
              <a:rPr lang="en-US" dirty="0"/>
              <a:t>Definition</a:t>
            </a:r>
          </a:p>
          <a:p>
            <a:r>
              <a:rPr lang="en-US" dirty="0"/>
              <a:t>Time schedule of what we did till now</a:t>
            </a:r>
          </a:p>
          <a:p>
            <a:r>
              <a:rPr lang="en-US" dirty="0"/>
              <a:t>Functional and Non-functional requirements</a:t>
            </a:r>
          </a:p>
          <a:p>
            <a:r>
              <a:rPr lang="en-US" dirty="0"/>
              <a:t>Software, hardware and language requirement</a:t>
            </a:r>
          </a:p>
          <a:p>
            <a:r>
              <a:rPr lang="en-US" dirty="0"/>
              <a:t>Flowchart preparation</a:t>
            </a:r>
          </a:p>
          <a:p>
            <a:r>
              <a:rPr lang="en-US" dirty="0"/>
              <a:t>Detail note on our definition</a:t>
            </a:r>
          </a:p>
          <a:p>
            <a:r>
              <a:rPr lang="en-IN" dirty="0"/>
              <a:t>Reference for our project</a:t>
            </a:r>
          </a:p>
          <a:p>
            <a:r>
              <a:rPr lang="en-IN" dirty="0"/>
              <a:t>Conclusion of the project</a:t>
            </a:r>
          </a:p>
          <a:p>
            <a:pPr marL="0" indent="0">
              <a:buNone/>
            </a:pPr>
            <a:endParaRPr lang="en-IN" dirty="0"/>
          </a:p>
        </p:txBody>
      </p:sp>
    </p:spTree>
    <p:extLst>
      <p:ext uri="{BB962C8B-B14F-4D97-AF65-F5344CB8AC3E}">
        <p14:creationId xmlns:p14="http://schemas.microsoft.com/office/powerpoint/2010/main" val="3647879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EA2A-2CAE-4A8A-8013-42CF29DE52B5}"/>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E79D69A1-FDEC-44D7-A477-5E760C7D9930}"/>
              </a:ext>
            </a:extLst>
          </p:cNvPr>
          <p:cNvSpPr>
            <a:spLocks noGrp="1"/>
          </p:cNvSpPr>
          <p:nvPr>
            <p:ph idx="1"/>
          </p:nvPr>
        </p:nvSpPr>
        <p:spPr/>
        <p:txBody>
          <a:bodyPr/>
          <a:lstStyle/>
          <a:p>
            <a:r>
              <a:rPr lang="en-US" dirty="0"/>
              <a:t>Quiz conducting application for all languages.</a:t>
            </a:r>
            <a:endParaRPr lang="en-IN" dirty="0"/>
          </a:p>
          <a:p>
            <a:endParaRPr lang="en-IN" dirty="0"/>
          </a:p>
        </p:txBody>
      </p:sp>
      <p:pic>
        <p:nvPicPr>
          <p:cNvPr id="4" name="Content Placeholder 5">
            <a:extLst>
              <a:ext uri="{FF2B5EF4-FFF2-40B4-BE49-F238E27FC236}">
                <a16:creationId xmlns:a16="http://schemas.microsoft.com/office/drawing/2014/main" id="{C52F97F3-D6F1-4527-AD09-9E33D0C9C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301" y="3116347"/>
            <a:ext cx="4033380" cy="23906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34843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61DA-4A33-4045-93EE-DE6E985744D0}"/>
              </a:ext>
            </a:extLst>
          </p:cNvPr>
          <p:cNvSpPr>
            <a:spLocks noGrp="1"/>
          </p:cNvSpPr>
          <p:nvPr>
            <p:ph type="title"/>
          </p:nvPr>
        </p:nvSpPr>
        <p:spPr/>
        <p:txBody>
          <a:bodyPr/>
          <a:lstStyle/>
          <a:p>
            <a:r>
              <a:rPr lang="en-US" sz="3600" dirty="0">
                <a:solidFill>
                  <a:schemeClr val="bg1"/>
                </a:solidFill>
                <a:latin typeface="Times New Roman" panose="02020603050405020304" pitchFamily="18" charset="0"/>
                <a:cs typeface="Times New Roman" panose="02020603050405020304" pitchFamily="18" charset="0"/>
              </a:rPr>
              <a:t>Time Schedule Of What We Did Till Now</a:t>
            </a:r>
            <a:br>
              <a:rPr lang="en-US" sz="3600" dirty="0">
                <a:solidFill>
                  <a:schemeClr val="bg1"/>
                </a:solidFill>
                <a:latin typeface="Times New Roman" panose="02020603050405020304" pitchFamily="18" charset="0"/>
                <a:cs typeface="Times New Roman" panose="02020603050405020304" pitchFamily="18" charset="0"/>
              </a:rPr>
            </a:br>
            <a:endParaRPr lang="en-IN" dirty="0"/>
          </a:p>
        </p:txBody>
      </p:sp>
      <p:graphicFrame>
        <p:nvGraphicFramePr>
          <p:cNvPr id="3" name="Table 3">
            <a:extLst>
              <a:ext uri="{FF2B5EF4-FFF2-40B4-BE49-F238E27FC236}">
                <a16:creationId xmlns:a16="http://schemas.microsoft.com/office/drawing/2014/main" id="{6A099092-8D79-436F-9DA8-8D1EC5864380}"/>
              </a:ext>
            </a:extLst>
          </p:cNvPr>
          <p:cNvGraphicFramePr>
            <a:graphicFrameLocks noGrp="1"/>
          </p:cNvGraphicFramePr>
          <p:nvPr>
            <p:extLst>
              <p:ext uri="{D42A27DB-BD31-4B8C-83A1-F6EECF244321}">
                <p14:modId xmlns:p14="http://schemas.microsoft.com/office/powerpoint/2010/main" val="2836790819"/>
              </p:ext>
            </p:extLst>
          </p:nvPr>
        </p:nvGraphicFramePr>
        <p:xfrm>
          <a:off x="1960978" y="2619487"/>
          <a:ext cx="7857726" cy="3364065"/>
        </p:xfrm>
        <a:graphic>
          <a:graphicData uri="http://schemas.openxmlformats.org/drawingml/2006/table">
            <a:tbl>
              <a:tblPr firstRow="1" bandRow="1">
                <a:tableStyleId>{EB9631B5-78F2-41C9-869B-9F39066F8104}</a:tableStyleId>
              </a:tblPr>
              <a:tblGrid>
                <a:gridCol w="3928863">
                  <a:extLst>
                    <a:ext uri="{9D8B030D-6E8A-4147-A177-3AD203B41FA5}">
                      <a16:colId xmlns:a16="http://schemas.microsoft.com/office/drawing/2014/main" val="753811941"/>
                    </a:ext>
                  </a:extLst>
                </a:gridCol>
                <a:gridCol w="3928863">
                  <a:extLst>
                    <a:ext uri="{9D8B030D-6E8A-4147-A177-3AD203B41FA5}">
                      <a16:colId xmlns:a16="http://schemas.microsoft.com/office/drawing/2014/main" val="2137971133"/>
                    </a:ext>
                  </a:extLst>
                </a:gridCol>
              </a:tblGrid>
              <a:tr h="672813">
                <a:tc>
                  <a:txBody>
                    <a:bodyPr/>
                    <a:lstStyle/>
                    <a:p>
                      <a:r>
                        <a:rPr lang="en-US" sz="1500" dirty="0">
                          <a:latin typeface="Times New Roman" panose="02020603050405020304" pitchFamily="18" charset="0"/>
                          <a:cs typeface="Times New Roman" panose="02020603050405020304" pitchFamily="18" charset="0"/>
                        </a:rPr>
                        <a:t>Date</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Task</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2900164"/>
                  </a:ext>
                </a:extLst>
              </a:tr>
              <a:tr h="672813">
                <a:tc>
                  <a:txBody>
                    <a:bodyPr/>
                    <a:lstStyle/>
                    <a:p>
                      <a:r>
                        <a:rPr lang="en-US" sz="1500" dirty="0">
                          <a:latin typeface="Times New Roman" panose="02020603050405020304" pitchFamily="18" charset="0"/>
                          <a:cs typeface="Times New Roman" panose="02020603050405020304" pitchFamily="18" charset="0"/>
                        </a:rPr>
                        <a:t>31</a:t>
                      </a:r>
                      <a:r>
                        <a:rPr lang="en-US" sz="1500" baseline="30000" dirty="0">
                          <a:latin typeface="Times New Roman" panose="02020603050405020304" pitchFamily="18" charset="0"/>
                          <a:cs typeface="Times New Roman" panose="02020603050405020304" pitchFamily="18" charset="0"/>
                        </a:rPr>
                        <a:t>st</a:t>
                      </a:r>
                      <a:r>
                        <a:rPr lang="en-US" sz="1500" dirty="0">
                          <a:latin typeface="Times New Roman" panose="02020603050405020304" pitchFamily="18" charset="0"/>
                          <a:cs typeface="Times New Roman" panose="02020603050405020304" pitchFamily="18" charset="0"/>
                        </a:rPr>
                        <a:t> July </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Found the definition for SGP project.</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691058"/>
                  </a:ext>
                </a:extLst>
              </a:tr>
              <a:tr h="6728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500" dirty="0">
                          <a:effectLst/>
                          <a:latin typeface="Times New Roman" panose="02020603050405020304" pitchFamily="18" charset="0"/>
                          <a:cs typeface="Times New Roman" panose="02020603050405020304" pitchFamily="18" charset="0"/>
                        </a:rPr>
                        <a:t>1</a:t>
                      </a:r>
                      <a:r>
                        <a:rPr lang="en-IN" sz="1500" baseline="30000" dirty="0">
                          <a:effectLst/>
                          <a:latin typeface="Times New Roman" panose="02020603050405020304" pitchFamily="18" charset="0"/>
                          <a:cs typeface="Times New Roman" panose="02020603050405020304" pitchFamily="18" charset="0"/>
                        </a:rPr>
                        <a:t>st</a:t>
                      </a:r>
                      <a:r>
                        <a:rPr lang="en-IN" sz="1500" dirty="0">
                          <a:effectLst/>
                          <a:latin typeface="Times New Roman" panose="02020603050405020304" pitchFamily="18" charset="0"/>
                          <a:cs typeface="Times New Roman" panose="02020603050405020304" pitchFamily="18" charset="0"/>
                        </a:rPr>
                        <a:t> August – 28</a:t>
                      </a:r>
                      <a:r>
                        <a:rPr lang="en-IN" sz="1500" baseline="30000" dirty="0">
                          <a:effectLst/>
                          <a:latin typeface="Times New Roman" panose="02020603050405020304" pitchFamily="18" charset="0"/>
                          <a:cs typeface="Times New Roman" panose="02020603050405020304" pitchFamily="18" charset="0"/>
                        </a:rPr>
                        <a:t>th</a:t>
                      </a:r>
                      <a:r>
                        <a:rPr lang="en-IN" sz="1500" dirty="0">
                          <a:effectLst/>
                          <a:latin typeface="Times New Roman" panose="02020603050405020304" pitchFamily="18" charset="0"/>
                          <a:cs typeface="Times New Roman" panose="02020603050405020304" pitchFamily="18" charset="0"/>
                        </a:rPr>
                        <a:t> August </a:t>
                      </a:r>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We understood the definition and referred to some YouTube videos.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5480219"/>
                  </a:ext>
                </a:extLst>
              </a:tr>
              <a:tr h="6728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29</a:t>
                      </a:r>
                      <a:r>
                        <a:rPr lang="en-US" sz="1500" baseline="30000" dirty="0">
                          <a:latin typeface="Times New Roman" panose="02020603050405020304" pitchFamily="18" charset="0"/>
                          <a:cs typeface="Times New Roman" panose="02020603050405020304" pitchFamily="18" charset="0"/>
                        </a:rPr>
                        <a:t>th</a:t>
                      </a:r>
                      <a:r>
                        <a:rPr lang="en-US" sz="1500" dirty="0">
                          <a:latin typeface="Times New Roman" panose="02020603050405020304" pitchFamily="18" charset="0"/>
                          <a:cs typeface="Times New Roman" panose="02020603050405020304" pitchFamily="18" charset="0"/>
                        </a:rPr>
                        <a:t> August – 11</a:t>
                      </a:r>
                      <a:r>
                        <a:rPr lang="en-US" sz="1500" baseline="30000" dirty="0">
                          <a:latin typeface="Times New Roman" panose="02020603050405020304" pitchFamily="18" charset="0"/>
                          <a:cs typeface="Times New Roman" panose="02020603050405020304" pitchFamily="18" charset="0"/>
                        </a:rPr>
                        <a:t>th</a:t>
                      </a:r>
                      <a:r>
                        <a:rPr lang="en-US" sz="1500" dirty="0">
                          <a:latin typeface="Times New Roman" panose="02020603050405020304" pitchFamily="18" charset="0"/>
                          <a:cs typeface="Times New Roman" panose="02020603050405020304" pitchFamily="18" charset="0"/>
                        </a:rPr>
                        <a:t> September</a:t>
                      </a:r>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We learned Java Swing, AWT and how to use Apache NetBeans.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5891354"/>
                  </a:ext>
                </a:extLst>
              </a:tr>
              <a:tr h="672813">
                <a:tc>
                  <a:txBody>
                    <a:bodyPr/>
                    <a:lstStyle/>
                    <a:p>
                      <a:r>
                        <a:rPr lang="en-US" sz="1500" dirty="0">
                          <a:latin typeface="Times New Roman" panose="02020603050405020304" pitchFamily="18" charset="0"/>
                          <a:cs typeface="Times New Roman" panose="02020603050405020304" pitchFamily="18" charset="0"/>
                        </a:rPr>
                        <a:t>18</a:t>
                      </a:r>
                      <a:r>
                        <a:rPr lang="en-US" sz="1500" baseline="30000" dirty="0">
                          <a:latin typeface="Times New Roman" panose="02020603050405020304" pitchFamily="18" charset="0"/>
                          <a:cs typeface="Times New Roman" panose="02020603050405020304" pitchFamily="18" charset="0"/>
                        </a:rPr>
                        <a:t>th</a:t>
                      </a:r>
                      <a:r>
                        <a:rPr lang="en-US" sz="1500" dirty="0">
                          <a:latin typeface="Times New Roman" panose="02020603050405020304" pitchFamily="18" charset="0"/>
                          <a:cs typeface="Times New Roman" panose="02020603050405020304" pitchFamily="18" charset="0"/>
                        </a:rPr>
                        <a:t> September and so on.</a:t>
                      </a:r>
                      <a:endParaRPr lang="en-IN" sz="1500" dirty="0">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We are going to make quiz application and the code needed for it.</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99864218"/>
                  </a:ext>
                </a:extLst>
              </a:tr>
            </a:tbl>
          </a:graphicData>
        </a:graphic>
      </p:graphicFrame>
    </p:spTree>
    <p:extLst>
      <p:ext uri="{BB962C8B-B14F-4D97-AF65-F5344CB8AC3E}">
        <p14:creationId xmlns:p14="http://schemas.microsoft.com/office/powerpoint/2010/main" val="10109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3B23-2D92-437A-8AD1-7C54DBCCA47D}"/>
              </a:ext>
            </a:extLst>
          </p:cNvPr>
          <p:cNvSpPr>
            <a:spLocks noGrp="1"/>
          </p:cNvSpPr>
          <p:nvPr>
            <p:ph type="title"/>
          </p:nvPr>
        </p:nvSpPr>
        <p:spPr/>
        <p:txBody>
          <a:bodyPr/>
          <a:lstStyle/>
          <a:p>
            <a:r>
              <a:rPr lang="en-US" sz="2500" dirty="0">
                <a:latin typeface="Times New Roman" panose="02020603050405020304" pitchFamily="18" charset="0"/>
                <a:cs typeface="Times New Roman" panose="02020603050405020304" pitchFamily="18" charset="0"/>
              </a:rPr>
              <a:t>Functional and Non-functional requirements</a:t>
            </a:r>
            <a:br>
              <a:rPr lang="en-US" sz="2500" dirty="0">
                <a:latin typeface="Times New Roman" panose="02020603050405020304" pitchFamily="18" charset="0"/>
                <a:cs typeface="Times New Roman" panose="02020603050405020304" pitchFamily="18" charset="0"/>
              </a:rPr>
            </a:br>
            <a:endParaRPr lang="en-IN" sz="25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713FC5-86F4-4271-A315-5F024CFF48AE}"/>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Functional Requirements:</a:t>
            </a:r>
          </a:p>
          <a:p>
            <a:r>
              <a:rPr lang="en-US" dirty="0">
                <a:latin typeface="Times New Roman" panose="02020603050405020304" pitchFamily="18" charset="0"/>
                <a:cs typeface="Times New Roman" panose="02020603050405020304" pitchFamily="18" charset="0"/>
              </a:rPr>
              <a:t>Questions will get shuffled once you open the quiz page again.</a:t>
            </a:r>
          </a:p>
          <a:p>
            <a:r>
              <a:rPr lang="en-US" dirty="0">
                <a:latin typeface="Times New Roman" panose="02020603050405020304" pitchFamily="18" charset="0"/>
                <a:cs typeface="Times New Roman" panose="02020603050405020304" pitchFamily="18" charset="0"/>
              </a:rPr>
              <a:t>Students can see their score immediately after the completion of the quiz with the correct answers and explanation.</a:t>
            </a:r>
          </a:p>
          <a:p>
            <a:r>
              <a:rPr lang="en-US" dirty="0">
                <a:latin typeface="Times New Roman" panose="02020603050405020304" pitchFamily="18" charset="0"/>
                <a:cs typeface="Times New Roman" panose="02020603050405020304" pitchFamily="18" charset="0"/>
              </a:rPr>
              <a:t>Students can login from any credentials.</a:t>
            </a:r>
          </a:p>
          <a:p>
            <a:pPr marL="0" indent="0">
              <a:buNone/>
            </a:pPr>
            <a:r>
              <a:rPr lang="en-US" dirty="0">
                <a:latin typeface="Times New Roman" panose="02020603050405020304" pitchFamily="18" charset="0"/>
                <a:cs typeface="Times New Roman" panose="02020603050405020304" pitchFamily="18" charset="0"/>
              </a:rPr>
              <a:t>Non-functionalities Requirements:</a:t>
            </a:r>
          </a:p>
          <a:p>
            <a:r>
              <a:rPr lang="en-US" dirty="0">
                <a:latin typeface="Times New Roman" panose="02020603050405020304" pitchFamily="18" charset="0"/>
                <a:cs typeface="Times New Roman" panose="02020603050405020304" pitchFamily="18" charset="0"/>
              </a:rPr>
              <a:t>Reusability of the application</a:t>
            </a:r>
          </a:p>
          <a:p>
            <a:r>
              <a:rPr lang="en-US" dirty="0">
                <a:latin typeface="Times New Roman" panose="02020603050405020304" pitchFamily="18" charset="0"/>
                <a:cs typeface="Times New Roman" panose="02020603050405020304" pitchFamily="18" charset="0"/>
              </a:rPr>
              <a:t>Flexibility of the application </a:t>
            </a:r>
          </a:p>
          <a:p>
            <a:r>
              <a:rPr lang="en-US" dirty="0">
                <a:latin typeface="Times New Roman" panose="02020603050405020304" pitchFamily="18" charset="0"/>
                <a:cs typeface="Times New Roman" panose="02020603050405020304" pitchFamily="18" charset="0"/>
              </a:rPr>
              <a:t>It will work in all types of PCs/laptops.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84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7B588-3702-4530-9EB1-9A1AD29AB3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Hardware and Language Requirement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1FB31-98A4-4BCF-BA09-FC64DA8032EA}"/>
              </a:ext>
            </a:extLst>
          </p:cNvPr>
          <p:cNvSpPr>
            <a:spLocks noGrp="1"/>
          </p:cNvSpPr>
          <p:nvPr>
            <p:ph idx="1"/>
          </p:nvPr>
        </p:nvSpPr>
        <p:spPr/>
        <p:txBody>
          <a:bodyPr/>
          <a:lstStyle/>
          <a:p>
            <a:r>
              <a:rPr lang="en-US" dirty="0"/>
              <a:t>Software: Apache NetBeans.</a:t>
            </a:r>
          </a:p>
          <a:p>
            <a:r>
              <a:rPr lang="en-US" dirty="0"/>
              <a:t>Hardware:  Normal Pcs are allowed, i.e. i3/i5/i7 processor</a:t>
            </a:r>
          </a:p>
          <a:p>
            <a:pPr marL="0" indent="0">
              <a:buNone/>
            </a:pPr>
            <a:r>
              <a:rPr lang="en-US" dirty="0"/>
              <a:t>                          4 GB RAM barrier</a:t>
            </a:r>
          </a:p>
          <a:p>
            <a:r>
              <a:rPr lang="en-US" dirty="0"/>
              <a:t>Language: Java Swing and AWT for Frontend</a:t>
            </a:r>
          </a:p>
          <a:p>
            <a:pPr marL="0" indent="0">
              <a:buNone/>
            </a:pPr>
            <a:r>
              <a:rPr lang="en-US" dirty="0"/>
              <a:t>			    MySQL database for Backend</a:t>
            </a:r>
          </a:p>
          <a:p>
            <a:pPr marL="0" indent="0">
              <a:buNone/>
            </a:pPr>
            <a:endParaRPr lang="en-US" dirty="0"/>
          </a:p>
        </p:txBody>
      </p:sp>
    </p:spTree>
    <p:extLst>
      <p:ext uri="{BB962C8B-B14F-4D97-AF65-F5344CB8AC3E}">
        <p14:creationId xmlns:p14="http://schemas.microsoft.com/office/powerpoint/2010/main" val="197701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14CB-D231-4F8B-823D-FE63C2E383D2}"/>
              </a:ext>
            </a:extLst>
          </p:cNvPr>
          <p:cNvSpPr>
            <a:spLocks noGrp="1"/>
          </p:cNvSpPr>
          <p:nvPr>
            <p:ph type="title"/>
          </p:nvPr>
        </p:nvSpPr>
        <p:spPr/>
        <p:txBody>
          <a:bodyPr/>
          <a:lstStyle/>
          <a:p>
            <a:r>
              <a:rPr lang="en-US" dirty="0"/>
              <a:t>Flow Of The Project</a:t>
            </a:r>
            <a:endParaRPr lang="en-IN" dirty="0"/>
          </a:p>
        </p:txBody>
      </p:sp>
      <p:sp>
        <p:nvSpPr>
          <p:cNvPr id="8" name="Oval 7">
            <a:extLst>
              <a:ext uri="{FF2B5EF4-FFF2-40B4-BE49-F238E27FC236}">
                <a16:creationId xmlns:a16="http://schemas.microsoft.com/office/drawing/2014/main" id="{FDE469DB-615A-4FC9-80D3-3E4580CC4727}"/>
              </a:ext>
            </a:extLst>
          </p:cNvPr>
          <p:cNvSpPr/>
          <p:nvPr/>
        </p:nvSpPr>
        <p:spPr>
          <a:xfrm>
            <a:off x="278908" y="3102747"/>
            <a:ext cx="2405848" cy="118295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Planning for the Definition</a:t>
            </a:r>
            <a:endParaRPr lang="en-IN" dirty="0"/>
          </a:p>
        </p:txBody>
      </p:sp>
      <p:sp>
        <p:nvSpPr>
          <p:cNvPr id="10" name="Oval 9">
            <a:extLst>
              <a:ext uri="{FF2B5EF4-FFF2-40B4-BE49-F238E27FC236}">
                <a16:creationId xmlns:a16="http://schemas.microsoft.com/office/drawing/2014/main" id="{C70FEBFE-9453-470C-9A32-71BFA0363D42}"/>
              </a:ext>
            </a:extLst>
          </p:cNvPr>
          <p:cNvSpPr/>
          <p:nvPr/>
        </p:nvSpPr>
        <p:spPr>
          <a:xfrm>
            <a:off x="3522955" y="3102747"/>
            <a:ext cx="2305235" cy="11540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Learned basics of Java Swing</a:t>
            </a:r>
          </a:p>
        </p:txBody>
      </p:sp>
      <p:sp>
        <p:nvSpPr>
          <p:cNvPr id="11" name="Arrow: Right 10">
            <a:extLst>
              <a:ext uri="{FF2B5EF4-FFF2-40B4-BE49-F238E27FC236}">
                <a16:creationId xmlns:a16="http://schemas.microsoft.com/office/drawing/2014/main" id="{5F47ECBA-0642-4421-B39F-C9B52772E20C}"/>
              </a:ext>
            </a:extLst>
          </p:cNvPr>
          <p:cNvSpPr/>
          <p:nvPr/>
        </p:nvSpPr>
        <p:spPr>
          <a:xfrm>
            <a:off x="2786849" y="3392381"/>
            <a:ext cx="639192" cy="60368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B7F36D70-CDF9-4BD1-9F5A-029065FF42BA}"/>
              </a:ext>
            </a:extLst>
          </p:cNvPr>
          <p:cNvSpPr/>
          <p:nvPr/>
        </p:nvSpPr>
        <p:spPr>
          <a:xfrm>
            <a:off x="5963574" y="3391271"/>
            <a:ext cx="565210" cy="577049"/>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030B7DD1-3A12-43C5-8FD6-1B656CEF157F}"/>
              </a:ext>
            </a:extLst>
          </p:cNvPr>
          <p:cNvSpPr/>
          <p:nvPr/>
        </p:nvSpPr>
        <p:spPr>
          <a:xfrm>
            <a:off x="6617194" y="3046230"/>
            <a:ext cx="2305234" cy="126950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Design for the quiz app</a:t>
            </a:r>
            <a:endParaRPr lang="en-IN" dirty="0"/>
          </a:p>
        </p:txBody>
      </p:sp>
      <p:sp>
        <p:nvSpPr>
          <p:cNvPr id="14" name="Arrow: Right 13">
            <a:extLst>
              <a:ext uri="{FF2B5EF4-FFF2-40B4-BE49-F238E27FC236}">
                <a16:creationId xmlns:a16="http://schemas.microsoft.com/office/drawing/2014/main" id="{E7624B7C-CB5D-41CB-8F8F-6200AECC4981}"/>
              </a:ext>
            </a:extLst>
          </p:cNvPr>
          <p:cNvSpPr/>
          <p:nvPr/>
        </p:nvSpPr>
        <p:spPr>
          <a:xfrm>
            <a:off x="9010838" y="3386833"/>
            <a:ext cx="543017" cy="54153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5" name="Oval 14">
            <a:extLst>
              <a:ext uri="{FF2B5EF4-FFF2-40B4-BE49-F238E27FC236}">
                <a16:creationId xmlns:a16="http://schemas.microsoft.com/office/drawing/2014/main" id="{76A9BF9D-DB53-4AD9-9EBC-2322B17386AE}"/>
              </a:ext>
            </a:extLst>
          </p:cNvPr>
          <p:cNvSpPr/>
          <p:nvPr/>
        </p:nvSpPr>
        <p:spPr>
          <a:xfrm>
            <a:off x="9702553" y="3046230"/>
            <a:ext cx="2305234" cy="121061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Working on the code</a:t>
            </a:r>
            <a:endParaRPr lang="en-IN" dirty="0"/>
          </a:p>
        </p:txBody>
      </p:sp>
    </p:spTree>
    <p:extLst>
      <p:ext uri="{BB962C8B-B14F-4D97-AF65-F5344CB8AC3E}">
        <p14:creationId xmlns:p14="http://schemas.microsoft.com/office/powerpoint/2010/main" val="938684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7F3B-1489-4B7F-86DA-5ED774F21B74}"/>
              </a:ext>
            </a:extLst>
          </p:cNvPr>
          <p:cNvSpPr>
            <a:spLocks noGrp="1"/>
          </p:cNvSpPr>
          <p:nvPr>
            <p:ph type="title"/>
          </p:nvPr>
        </p:nvSpPr>
        <p:spPr/>
        <p:txBody>
          <a:bodyPr/>
          <a:lstStyle/>
          <a:p>
            <a:r>
              <a:rPr lang="en-US" sz="3000" dirty="0">
                <a:latin typeface="Times New Roman" panose="02020603050405020304" pitchFamily="18" charset="0"/>
                <a:cs typeface="Times New Roman" panose="02020603050405020304" pitchFamily="18" charset="0"/>
              </a:rPr>
              <a:t>Description Of Java Swing And Use Of It In Our Project</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FFA31-C754-4894-A4FE-68DB7111E8B9}"/>
              </a:ext>
            </a:extLst>
          </p:cNvPr>
          <p:cNvSpPr>
            <a:spLocks noGrp="1"/>
          </p:cNvSpPr>
          <p:nvPr>
            <p:ph idx="1"/>
          </p:nvPr>
        </p:nvSpPr>
        <p:spPr/>
        <p:txBody>
          <a:bodyPr>
            <a:normAutofit/>
          </a:bodyPr>
          <a:lstStyle/>
          <a:p>
            <a:r>
              <a:rPr lang="en-US" sz="1900" dirty="0">
                <a:solidFill>
                  <a:schemeClr val="tx1"/>
                </a:solidFill>
                <a:latin typeface="Times New Roman" panose="02020603050405020304" pitchFamily="18" charset="0"/>
                <a:cs typeface="Times New Roman" panose="02020603050405020304" pitchFamily="18" charset="0"/>
              </a:rPr>
              <a:t>Java Swing components are platform independent.</a:t>
            </a:r>
          </a:p>
          <a:p>
            <a:r>
              <a:rPr lang="en-US" sz="1900" dirty="0">
                <a:solidFill>
                  <a:schemeClr val="tx1"/>
                </a:solidFill>
                <a:latin typeface="Times New Roman" panose="02020603050405020304" pitchFamily="18" charset="0"/>
                <a:cs typeface="Times New Roman" panose="02020603050405020304" pitchFamily="18" charset="0"/>
              </a:rPr>
              <a:t>They are lightweight.</a:t>
            </a:r>
          </a:p>
          <a:p>
            <a:r>
              <a:rPr lang="en-US" sz="2000" b="0" i="0" dirty="0">
                <a:solidFill>
                  <a:srgbClr val="292929"/>
                </a:solidFill>
                <a:effectLst/>
                <a:latin typeface="Times New Roman" panose="02020603050405020304" pitchFamily="18" charset="0"/>
                <a:cs typeface="Times New Roman" panose="02020603050405020304" pitchFamily="18" charset="0"/>
              </a:rPr>
              <a:t>Swing provides more powerful components such as tables, lists, scroll panes, color chooser etc</a:t>
            </a:r>
            <a:r>
              <a:rPr lang="en-US" sz="1900" b="0" i="0" dirty="0">
                <a:solidFill>
                  <a:schemeClr val="tx1"/>
                </a:solidFill>
                <a:effectLst/>
                <a:latin typeface="Times New Roman" panose="02020603050405020304" pitchFamily="18" charset="0"/>
                <a:cs typeface="Times New Roman" panose="02020603050405020304" pitchFamily="18" charset="0"/>
              </a:rPr>
              <a:t>.</a:t>
            </a:r>
          </a:p>
          <a:p>
            <a:r>
              <a:rPr lang="en-US" sz="1900" dirty="0">
                <a:solidFill>
                  <a:schemeClr val="tx1"/>
                </a:solidFill>
                <a:latin typeface="Times New Roman" panose="02020603050405020304" pitchFamily="18" charset="0"/>
                <a:cs typeface="Times New Roman" panose="02020603050405020304" pitchFamily="18" charset="0"/>
              </a:rPr>
              <a:t>It is used in Front End in our project. </a:t>
            </a:r>
            <a:endParaRPr lang="en-US" sz="19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99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97CD-973C-4574-95F6-61E6759ABFA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Screenshot of some pages</a:t>
            </a:r>
            <a:endParaRPr lang="en-IN" sz="32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DB5630E-89B0-408D-A0A8-C44DAA00D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900" y="2847429"/>
            <a:ext cx="4913378" cy="3036903"/>
          </a:xfrm>
        </p:spPr>
      </p:pic>
      <p:pic>
        <p:nvPicPr>
          <p:cNvPr id="10" name="Picture 9">
            <a:extLst>
              <a:ext uri="{FF2B5EF4-FFF2-40B4-BE49-F238E27FC236}">
                <a16:creationId xmlns:a16="http://schemas.microsoft.com/office/drawing/2014/main" id="{97C5230E-DCCE-48B2-8F48-C058DB0EB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135" y="2845406"/>
            <a:ext cx="5129965" cy="3038926"/>
          </a:xfrm>
          <a:prstGeom prst="rect">
            <a:avLst/>
          </a:prstGeom>
        </p:spPr>
      </p:pic>
    </p:spTree>
    <p:extLst>
      <p:ext uri="{BB962C8B-B14F-4D97-AF65-F5344CB8AC3E}">
        <p14:creationId xmlns:p14="http://schemas.microsoft.com/office/powerpoint/2010/main" val="592162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200</TotalTime>
  <Words>558</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Quiz Conducting App</vt:lpstr>
      <vt:lpstr>Content</vt:lpstr>
      <vt:lpstr>Definition</vt:lpstr>
      <vt:lpstr>Time Schedule Of What We Did Till Now </vt:lpstr>
      <vt:lpstr>Functional and Non-functional requirements </vt:lpstr>
      <vt:lpstr>Software, Hardware and Language Requirement</vt:lpstr>
      <vt:lpstr>Flow Of The Project</vt:lpstr>
      <vt:lpstr>Description Of Java Swing And Use Of It In Our Project</vt:lpstr>
      <vt:lpstr>Screenshot of some pages</vt:lpstr>
      <vt:lpstr>What Is Quiz Conducting Application</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Conducting App</dc:title>
  <dc:creator>devanshi0919@outlook.com</dc:creator>
  <cp:lastModifiedBy>Shail Shah</cp:lastModifiedBy>
  <cp:revision>3</cp:revision>
  <dcterms:created xsi:type="dcterms:W3CDTF">2021-09-15T17:18:57Z</dcterms:created>
  <dcterms:modified xsi:type="dcterms:W3CDTF">2021-11-11T11:17:01Z</dcterms:modified>
</cp:coreProperties>
</file>