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996" r:id="rId1"/>
  </p:sldMasterIdLst>
  <p:notesMasterIdLst>
    <p:notesMasterId r:id="rId210"/>
  </p:notesMasterIdLst>
  <p:handoutMasterIdLst>
    <p:handoutMasterId r:id="rId211"/>
  </p:handoutMasterIdLst>
  <p:sldIdLst>
    <p:sldId id="256" r:id="rId2"/>
    <p:sldId id="257" r:id="rId3"/>
    <p:sldId id="350" r:id="rId4"/>
    <p:sldId id="351" r:id="rId5"/>
    <p:sldId id="352" r:id="rId6"/>
    <p:sldId id="353" r:id="rId7"/>
    <p:sldId id="354" r:id="rId8"/>
    <p:sldId id="355" r:id="rId9"/>
    <p:sldId id="356" r:id="rId10"/>
    <p:sldId id="357" r:id="rId11"/>
    <p:sldId id="358" r:id="rId12"/>
    <p:sldId id="361" r:id="rId13"/>
    <p:sldId id="370" r:id="rId14"/>
    <p:sldId id="371" r:id="rId15"/>
    <p:sldId id="372" r:id="rId16"/>
    <p:sldId id="373" r:id="rId17"/>
    <p:sldId id="258" r:id="rId18"/>
    <p:sldId id="262" r:id="rId19"/>
    <p:sldId id="259" r:id="rId20"/>
    <p:sldId id="260" r:id="rId21"/>
    <p:sldId id="261"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4" r:id="rId43"/>
    <p:sldId id="283" r:id="rId44"/>
    <p:sldId id="285" r:id="rId45"/>
    <p:sldId id="286" r:id="rId46"/>
    <p:sldId id="287" r:id="rId47"/>
    <p:sldId id="288" r:id="rId48"/>
    <p:sldId id="289" r:id="rId49"/>
    <p:sldId id="290" r:id="rId50"/>
    <p:sldId id="291" r:id="rId51"/>
    <p:sldId id="292" r:id="rId52"/>
    <p:sldId id="293" r:id="rId53"/>
    <p:sldId id="294" r:id="rId54"/>
    <p:sldId id="295" r:id="rId55"/>
    <p:sldId id="296" r:id="rId56"/>
    <p:sldId id="297" r:id="rId57"/>
    <p:sldId id="298" r:id="rId58"/>
    <p:sldId id="299" r:id="rId59"/>
    <p:sldId id="300" r:id="rId60"/>
    <p:sldId id="301" r:id="rId61"/>
    <p:sldId id="302" r:id="rId62"/>
    <p:sldId id="303" r:id="rId63"/>
    <p:sldId id="304" r:id="rId64"/>
    <p:sldId id="305" r:id="rId65"/>
    <p:sldId id="306" r:id="rId66"/>
    <p:sldId id="307" r:id="rId67"/>
    <p:sldId id="308" r:id="rId68"/>
    <p:sldId id="309" r:id="rId69"/>
    <p:sldId id="310" r:id="rId70"/>
    <p:sldId id="311" r:id="rId71"/>
    <p:sldId id="312" r:id="rId72"/>
    <p:sldId id="313" r:id="rId73"/>
    <p:sldId id="314" r:id="rId74"/>
    <p:sldId id="318" r:id="rId75"/>
    <p:sldId id="319" r:id="rId76"/>
    <p:sldId id="315" r:id="rId77"/>
    <p:sldId id="316" r:id="rId78"/>
    <p:sldId id="317" r:id="rId79"/>
    <p:sldId id="320" r:id="rId80"/>
    <p:sldId id="321" r:id="rId81"/>
    <p:sldId id="322" r:id="rId82"/>
    <p:sldId id="323" r:id="rId83"/>
    <p:sldId id="324" r:id="rId84"/>
    <p:sldId id="325" r:id="rId85"/>
    <p:sldId id="326" r:id="rId86"/>
    <p:sldId id="327" r:id="rId87"/>
    <p:sldId id="328" r:id="rId88"/>
    <p:sldId id="329" r:id="rId89"/>
    <p:sldId id="330" r:id="rId90"/>
    <p:sldId id="331" r:id="rId91"/>
    <p:sldId id="332" r:id="rId92"/>
    <p:sldId id="333" r:id="rId93"/>
    <p:sldId id="334" r:id="rId94"/>
    <p:sldId id="335" r:id="rId95"/>
    <p:sldId id="336" r:id="rId96"/>
    <p:sldId id="337" r:id="rId97"/>
    <p:sldId id="338" r:id="rId98"/>
    <p:sldId id="339" r:id="rId99"/>
    <p:sldId id="340" r:id="rId100"/>
    <p:sldId id="341" r:id="rId101"/>
    <p:sldId id="342" r:id="rId102"/>
    <p:sldId id="343" r:id="rId103"/>
    <p:sldId id="344" r:id="rId104"/>
    <p:sldId id="345" r:id="rId105"/>
    <p:sldId id="347" r:id="rId106"/>
    <p:sldId id="348" r:id="rId107"/>
    <p:sldId id="349" r:id="rId108"/>
    <p:sldId id="359" r:id="rId109"/>
    <p:sldId id="360" r:id="rId110"/>
    <p:sldId id="362" r:id="rId111"/>
    <p:sldId id="363" r:id="rId112"/>
    <p:sldId id="364" r:id="rId113"/>
    <p:sldId id="377" r:id="rId114"/>
    <p:sldId id="365" r:id="rId115"/>
    <p:sldId id="366" r:id="rId116"/>
    <p:sldId id="367" r:id="rId117"/>
    <p:sldId id="368" r:id="rId118"/>
    <p:sldId id="369" r:id="rId119"/>
    <p:sldId id="374" r:id="rId120"/>
    <p:sldId id="375" r:id="rId121"/>
    <p:sldId id="415" r:id="rId122"/>
    <p:sldId id="416" r:id="rId123"/>
    <p:sldId id="417" r:id="rId124"/>
    <p:sldId id="418" r:id="rId125"/>
    <p:sldId id="419" r:id="rId126"/>
    <p:sldId id="420" r:id="rId127"/>
    <p:sldId id="422" r:id="rId128"/>
    <p:sldId id="423" r:id="rId129"/>
    <p:sldId id="424" r:id="rId130"/>
    <p:sldId id="425" r:id="rId131"/>
    <p:sldId id="426" r:id="rId132"/>
    <p:sldId id="436" r:id="rId133"/>
    <p:sldId id="427" r:id="rId134"/>
    <p:sldId id="428" r:id="rId135"/>
    <p:sldId id="429" r:id="rId136"/>
    <p:sldId id="430" r:id="rId137"/>
    <p:sldId id="431" r:id="rId138"/>
    <p:sldId id="432" r:id="rId139"/>
    <p:sldId id="433" r:id="rId140"/>
    <p:sldId id="434" r:id="rId141"/>
    <p:sldId id="435" r:id="rId142"/>
    <p:sldId id="404" r:id="rId143"/>
    <p:sldId id="405" r:id="rId144"/>
    <p:sldId id="406" r:id="rId145"/>
    <p:sldId id="383" r:id="rId146"/>
    <p:sldId id="384" r:id="rId147"/>
    <p:sldId id="385" r:id="rId148"/>
    <p:sldId id="386" r:id="rId149"/>
    <p:sldId id="387" r:id="rId150"/>
    <p:sldId id="408" r:id="rId151"/>
    <p:sldId id="409" r:id="rId152"/>
    <p:sldId id="388" r:id="rId153"/>
    <p:sldId id="389" r:id="rId154"/>
    <p:sldId id="390" r:id="rId155"/>
    <p:sldId id="410" r:id="rId156"/>
    <p:sldId id="407" r:id="rId157"/>
    <p:sldId id="391" r:id="rId158"/>
    <p:sldId id="392" r:id="rId159"/>
    <p:sldId id="393" r:id="rId160"/>
    <p:sldId id="394" r:id="rId161"/>
    <p:sldId id="395" r:id="rId162"/>
    <p:sldId id="396" r:id="rId163"/>
    <p:sldId id="397" r:id="rId164"/>
    <p:sldId id="411" r:id="rId165"/>
    <p:sldId id="412" r:id="rId166"/>
    <p:sldId id="376" r:id="rId167"/>
    <p:sldId id="378" r:id="rId168"/>
    <p:sldId id="398" r:id="rId169"/>
    <p:sldId id="399" r:id="rId170"/>
    <p:sldId id="400" r:id="rId171"/>
    <p:sldId id="401" r:id="rId172"/>
    <p:sldId id="402" r:id="rId173"/>
    <p:sldId id="403" r:id="rId174"/>
    <p:sldId id="413" r:id="rId175"/>
    <p:sldId id="414" r:id="rId176"/>
    <p:sldId id="437" r:id="rId177"/>
    <p:sldId id="438" r:id="rId178"/>
    <p:sldId id="439" r:id="rId179"/>
    <p:sldId id="440" r:id="rId180"/>
    <p:sldId id="441" r:id="rId181"/>
    <p:sldId id="442" r:id="rId182"/>
    <p:sldId id="443" r:id="rId183"/>
    <p:sldId id="444" r:id="rId184"/>
    <p:sldId id="445" r:id="rId185"/>
    <p:sldId id="446" r:id="rId186"/>
    <p:sldId id="447" r:id="rId187"/>
    <p:sldId id="449" r:id="rId188"/>
    <p:sldId id="450" r:id="rId189"/>
    <p:sldId id="448" r:id="rId190"/>
    <p:sldId id="451" r:id="rId191"/>
    <p:sldId id="452" r:id="rId192"/>
    <p:sldId id="453" r:id="rId193"/>
    <p:sldId id="454" r:id="rId194"/>
    <p:sldId id="455" r:id="rId195"/>
    <p:sldId id="466" r:id="rId196"/>
    <p:sldId id="456" r:id="rId197"/>
    <p:sldId id="457" r:id="rId198"/>
    <p:sldId id="458" r:id="rId199"/>
    <p:sldId id="459" r:id="rId200"/>
    <p:sldId id="460" r:id="rId201"/>
    <p:sldId id="461" r:id="rId202"/>
    <p:sldId id="462" r:id="rId203"/>
    <p:sldId id="463" r:id="rId204"/>
    <p:sldId id="464" r:id="rId205"/>
    <p:sldId id="467" r:id="rId206"/>
    <p:sldId id="468" r:id="rId207"/>
    <p:sldId id="465" r:id="rId208"/>
    <p:sldId id="469" r:id="rId20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46" autoAdjust="0"/>
  </p:normalViewPr>
  <p:slideViewPr>
    <p:cSldViewPr>
      <p:cViewPr varScale="1">
        <p:scale>
          <a:sx n="68" d="100"/>
          <a:sy n="68" d="100"/>
        </p:scale>
        <p:origin x="1446" y="72"/>
      </p:cViewPr>
      <p:guideLst>
        <p:guide orient="horz" pos="2160"/>
        <p:guide pos="2880"/>
      </p:guideLst>
    </p:cSldViewPr>
  </p:slideViewPr>
  <p:outlineViewPr>
    <p:cViewPr>
      <p:scale>
        <a:sx n="33" d="100"/>
        <a:sy n="33" d="100"/>
      </p:scale>
      <p:origin x="0" y="1064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1"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presProps" Target="presProp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notesMaster" Target="notesMasters/notesMaster1.xml"/><Relationship Id="rId215"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44DA76E-31CB-48BE-9D50-0DF23DCBC6E0}" type="datetimeFigureOut">
              <a:rPr lang="en-US" smtClean="0"/>
              <a:pPr/>
              <a:t>4/7/2017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B154587-B5B5-4504-9F04-C5E311E2D6E0}" type="slidenum">
              <a:rPr lang="en-US" smtClean="0"/>
              <a:pPr/>
              <a:t>‹#›</a:t>
            </a:fld>
            <a:endParaRPr lang="en-US"/>
          </a:p>
        </p:txBody>
      </p:sp>
    </p:spTree>
    <p:extLst>
      <p:ext uri="{BB962C8B-B14F-4D97-AF65-F5344CB8AC3E}">
        <p14:creationId xmlns:p14="http://schemas.microsoft.com/office/powerpoint/2010/main" val="3244158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AA389F-66EF-4362-965A-5786930A349F}" type="datetimeFigureOut">
              <a:rPr lang="en-US" smtClean="0"/>
              <a:pPr/>
              <a:t>4/7/2017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45A7E0-40D0-41EE-A430-6ABFB38C7719}" type="slidenum">
              <a:rPr lang="en-US" smtClean="0"/>
              <a:pPr/>
              <a:t>‹#›</a:t>
            </a:fld>
            <a:endParaRPr lang="en-US"/>
          </a:p>
        </p:txBody>
      </p:sp>
    </p:spTree>
    <p:extLst>
      <p:ext uri="{BB962C8B-B14F-4D97-AF65-F5344CB8AC3E}">
        <p14:creationId xmlns:p14="http://schemas.microsoft.com/office/powerpoint/2010/main" val="3607400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45A7E0-40D0-41EE-A430-6ABFB38C7719}" type="slidenum">
              <a:rPr lang="en-US" smtClean="0"/>
              <a:pPr/>
              <a:t>1</a:t>
            </a:fld>
            <a:endParaRPr lang="en-US"/>
          </a:p>
        </p:txBody>
      </p:sp>
    </p:spTree>
    <p:extLst>
      <p:ext uri="{BB962C8B-B14F-4D97-AF65-F5344CB8AC3E}">
        <p14:creationId xmlns:p14="http://schemas.microsoft.com/office/powerpoint/2010/main" val="2659897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A45A7E0-40D0-41EE-A430-6ABFB38C7719}" type="slidenum">
              <a:rPr lang="en-US" smtClean="0"/>
              <a:pPr/>
              <a:t>94</a:t>
            </a:fld>
            <a:endParaRPr lang="en-US"/>
          </a:p>
        </p:txBody>
      </p:sp>
    </p:spTree>
    <p:extLst>
      <p:ext uri="{BB962C8B-B14F-4D97-AF65-F5344CB8AC3E}">
        <p14:creationId xmlns:p14="http://schemas.microsoft.com/office/powerpoint/2010/main" val="3472389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894FB6A-C536-486E-91F6-506B261CC394}" type="datetimeFigureOut">
              <a:rPr lang="en-US" smtClean="0"/>
              <a:pPr/>
              <a:t>4/7/2017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27D95B2-5F84-4B83-B01A-19B3C2E0BD2F}" type="slidenum">
              <a:rPr lang="en-US" smtClean="0"/>
              <a:pPr/>
              <a:t>‹#›</a:t>
            </a:fld>
            <a:endParaRPr lang="en-US"/>
          </a:p>
        </p:txBody>
      </p:sp>
    </p:spTree>
  </p:cSld>
  <p:clrMapOvr>
    <a:masterClrMapping/>
  </p:clrMapOvr>
  <p:transition>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894FB6A-C536-486E-91F6-506B261CC394}" type="datetimeFigureOut">
              <a:rPr lang="en-US" smtClean="0"/>
              <a:pPr/>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D95B2-5F84-4B83-B01A-19B3C2E0BD2F}" type="slidenum">
              <a:rPr lang="en-US" smtClean="0"/>
              <a:pPr/>
              <a:t>‹#›</a:t>
            </a:fld>
            <a:endParaRPr lang="en-US"/>
          </a:p>
        </p:txBody>
      </p:sp>
    </p:spTree>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894FB6A-C536-486E-91F6-506B261CC394}" type="datetimeFigureOut">
              <a:rPr lang="en-US" smtClean="0"/>
              <a:pPr/>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D95B2-5F84-4B83-B01A-19B3C2E0BD2F}" type="slidenum">
              <a:rPr lang="en-US" smtClean="0"/>
              <a:pPr/>
              <a:t>‹#›</a:t>
            </a:fld>
            <a:endParaRPr lang="en-US"/>
          </a:p>
        </p:txBody>
      </p:sp>
    </p:spTree>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894FB6A-C536-486E-91F6-506B261CC394}" type="datetimeFigureOut">
              <a:rPr lang="en-US" smtClean="0"/>
              <a:pPr/>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D95B2-5F84-4B83-B01A-19B3C2E0BD2F}" type="slidenum">
              <a:rPr lang="en-US" smtClean="0"/>
              <a:pPr/>
              <a:t>‹#›</a:t>
            </a:fld>
            <a:endParaRPr lang="en-US"/>
          </a:p>
        </p:txBody>
      </p:sp>
    </p:spTree>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894FB6A-C536-486E-91F6-506B261CC394}" type="datetimeFigureOut">
              <a:rPr lang="en-US" smtClean="0"/>
              <a:pPr/>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D95B2-5F84-4B83-B01A-19B3C2E0BD2F}" type="slidenum">
              <a:rPr lang="en-US" smtClean="0"/>
              <a:pPr/>
              <a:t>‹#›</a:t>
            </a:fld>
            <a:endParaRPr lang="en-US"/>
          </a:p>
        </p:txBody>
      </p:sp>
    </p:spTree>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894FB6A-C536-486E-91F6-506B261CC394}" type="datetimeFigureOut">
              <a:rPr lang="en-US" smtClean="0"/>
              <a:pPr/>
              <a:t>4/7/2017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7D95B2-5F84-4B83-B01A-19B3C2E0BD2F}" type="slidenum">
              <a:rPr lang="en-US" smtClean="0"/>
              <a:pPr/>
              <a:t>‹#›</a:t>
            </a:fld>
            <a:endParaRPr lang="en-US"/>
          </a:p>
        </p:txBody>
      </p:sp>
    </p:spTree>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894FB6A-C536-486E-91F6-506B261CC394}" type="datetimeFigureOut">
              <a:rPr lang="en-US" smtClean="0"/>
              <a:pPr/>
              <a:t>4/7/2017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7D95B2-5F84-4B83-B01A-19B3C2E0BD2F}" type="slidenum">
              <a:rPr lang="en-US" smtClean="0"/>
              <a:pPr/>
              <a:t>‹#›</a:t>
            </a:fld>
            <a:endParaRPr lang="en-US"/>
          </a:p>
        </p:txBody>
      </p:sp>
    </p:spTree>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894FB6A-C536-486E-91F6-506B261CC394}" type="datetimeFigureOut">
              <a:rPr lang="en-US" smtClean="0"/>
              <a:pPr/>
              <a:t>4/7/2017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7D95B2-5F84-4B83-B01A-19B3C2E0BD2F}" type="slidenum">
              <a:rPr lang="en-US" smtClean="0"/>
              <a:pPr/>
              <a:t>‹#›</a:t>
            </a:fld>
            <a:endParaRPr lang="en-US"/>
          </a:p>
        </p:txBody>
      </p:sp>
    </p:spTree>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94FB6A-C536-486E-91F6-506B261CC394}" type="datetimeFigureOut">
              <a:rPr lang="en-US" smtClean="0"/>
              <a:pPr/>
              <a:t>4/7/2017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7D95B2-5F84-4B83-B01A-19B3C2E0BD2F}" type="slidenum">
              <a:rPr lang="en-US" smtClean="0"/>
              <a:pPr/>
              <a:t>‹#›</a:t>
            </a:fld>
            <a:endParaRPr lang="en-US"/>
          </a:p>
        </p:txBody>
      </p:sp>
    </p:spTree>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894FB6A-C536-486E-91F6-506B261CC394}" type="datetimeFigureOut">
              <a:rPr lang="en-US" smtClean="0"/>
              <a:pPr/>
              <a:t>4/7/2017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7D95B2-5F84-4B83-B01A-19B3C2E0BD2F}" type="slidenum">
              <a:rPr lang="en-US" smtClean="0"/>
              <a:pPr/>
              <a:t>‹#›</a:t>
            </a:fld>
            <a:endParaRPr lang="en-US"/>
          </a:p>
        </p:txBody>
      </p:sp>
    </p:spTree>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894FB6A-C536-486E-91F6-506B261CC394}" type="datetimeFigureOut">
              <a:rPr lang="en-US" smtClean="0"/>
              <a:pPr/>
              <a:t>4/7/2017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27D95B2-5F84-4B83-B01A-19B3C2E0BD2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894FB6A-C536-486E-91F6-506B261CC394}" type="datetimeFigureOut">
              <a:rPr lang="en-US" smtClean="0"/>
              <a:pPr/>
              <a:t>4/7/2017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27D95B2-5F84-4B83-B01A-19B3C2E0BD2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ransition>
    <p:split orient="vert"/>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1"/>
          <p:cNvSpPr>
            <a:spLocks noChangeArrowheads="1"/>
          </p:cNvSpPr>
          <p:nvPr/>
        </p:nvSpPr>
        <p:spPr bwMode="auto">
          <a:xfrm>
            <a:off x="228600" y="838200"/>
            <a:ext cx="1309974"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Computer</a:t>
            </a:r>
            <a:endParaRPr kumimoji="0" lang="en-US" sz="2000" b="0" i="0" strike="noStrike" cap="none" normalizeH="0" baseline="0" dirty="0">
              <a:ln>
                <a:noFill/>
              </a:ln>
              <a:solidFill>
                <a:schemeClr val="tx1"/>
              </a:solidFill>
              <a:effectLst/>
              <a:latin typeface="Arial" pitchFamily="34" charset="0"/>
              <a:cs typeface="Arial" pitchFamily="34" charset="0"/>
            </a:endParaRPr>
          </a:p>
        </p:txBody>
      </p:sp>
      <p:sp>
        <p:nvSpPr>
          <p:cNvPr id="5" name="Rectangle 4"/>
          <p:cNvSpPr/>
          <p:nvPr/>
        </p:nvSpPr>
        <p:spPr>
          <a:xfrm>
            <a:off x="762000" y="1447800"/>
            <a:ext cx="7620000" cy="646331"/>
          </a:xfrm>
          <a:prstGeom prst="rect">
            <a:avLst/>
          </a:prstGeom>
        </p:spPr>
        <p:txBody>
          <a:bodyPr wrap="square">
            <a:spAutoFit/>
          </a:bodyPr>
          <a:lstStyle/>
          <a:p>
            <a:pPr algn="just"/>
            <a:r>
              <a:rPr lang="en-US" i="1" dirty="0">
                <a:latin typeface="Times New Roman" pitchFamily="18" charset="0"/>
                <a:cs typeface="Times New Roman" pitchFamily="18" charset="0"/>
              </a:rPr>
              <a:t>Computer is an electronic data processing machine which takes some input, process it and give us output as a result (information).</a:t>
            </a:r>
          </a:p>
        </p:txBody>
      </p:sp>
      <p:sp>
        <p:nvSpPr>
          <p:cNvPr id="7" name="Rectangle 6"/>
          <p:cNvSpPr>
            <a:spLocks noChangeArrowheads="1"/>
          </p:cNvSpPr>
          <p:nvPr/>
        </p:nvSpPr>
        <p:spPr bwMode="auto">
          <a:xfrm>
            <a:off x="5922059" y="3781425"/>
            <a:ext cx="1487805" cy="36195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1" u="none" strike="noStrike" cap="none" normalizeH="0" baseline="0" dirty="0">
                <a:ln>
                  <a:noFill/>
                </a:ln>
                <a:solidFill>
                  <a:schemeClr val="tx1"/>
                </a:solidFill>
                <a:effectLst/>
                <a:latin typeface="Cambria" pitchFamily="18" charset="0"/>
                <a:cs typeface="Arial" pitchFamily="34" charset="0"/>
              </a:rPr>
              <a:t>Information </a:t>
            </a:r>
            <a:endParaRPr kumimoji="0" lang="en-US" sz="1800" b="1" i="1" u="none" strike="noStrike" cap="none" normalizeH="0" baseline="0" dirty="0">
              <a:ln>
                <a:noFill/>
              </a:ln>
              <a:solidFill>
                <a:schemeClr val="tx1"/>
              </a:solidFill>
              <a:effectLst/>
              <a:latin typeface="Arial" pitchFamily="34" charset="0"/>
              <a:cs typeface="Arial" pitchFamily="34" charset="0"/>
            </a:endParaRPr>
          </a:p>
        </p:txBody>
      </p:sp>
      <p:sp>
        <p:nvSpPr>
          <p:cNvPr id="10" name="Rectangle 9"/>
          <p:cNvSpPr>
            <a:spLocks noChangeArrowheads="1"/>
          </p:cNvSpPr>
          <p:nvPr/>
        </p:nvSpPr>
        <p:spPr bwMode="auto">
          <a:xfrm>
            <a:off x="4028489" y="4191000"/>
            <a:ext cx="998806" cy="36195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1" u="none" strike="noStrike" cap="none" normalizeH="0" baseline="0" dirty="0">
                <a:ln>
                  <a:noFill/>
                </a:ln>
                <a:solidFill>
                  <a:schemeClr val="tx1"/>
                </a:solidFill>
                <a:effectLst/>
                <a:latin typeface="Cambria" pitchFamily="18" charset="0"/>
                <a:cs typeface="Arial" pitchFamily="34" charset="0"/>
              </a:rPr>
              <a:t>Logic </a:t>
            </a:r>
            <a:endParaRPr kumimoji="0" lang="en-US" sz="1800" b="1" i="1" u="none" strike="noStrike" cap="none" normalizeH="0" baseline="0" dirty="0">
              <a:ln>
                <a:noFill/>
              </a:ln>
              <a:solidFill>
                <a:schemeClr val="tx1"/>
              </a:solidFill>
              <a:effectLst/>
              <a:latin typeface="Arial" pitchFamily="34" charset="0"/>
              <a:cs typeface="Arial" pitchFamily="34" charset="0"/>
            </a:endParaRPr>
          </a:p>
        </p:txBody>
      </p:sp>
      <p:sp>
        <p:nvSpPr>
          <p:cNvPr id="16" name="Rectangle 15"/>
          <p:cNvSpPr>
            <a:spLocks noChangeArrowheads="1"/>
          </p:cNvSpPr>
          <p:nvPr/>
        </p:nvSpPr>
        <p:spPr bwMode="auto">
          <a:xfrm>
            <a:off x="6098931" y="3200400"/>
            <a:ext cx="998806" cy="361950"/>
          </a:xfrm>
          <a:prstGeom prst="rect">
            <a:avLst/>
          </a:prstGeom>
          <a:noFill/>
          <a:ln w="2857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1" u="none" strike="noStrike" cap="none" normalizeH="0" baseline="0" dirty="0">
                <a:ln>
                  <a:noFill/>
                </a:ln>
                <a:solidFill>
                  <a:schemeClr val="tx1"/>
                </a:solidFill>
                <a:effectLst/>
                <a:latin typeface="Cambria" pitchFamily="18" charset="0"/>
                <a:cs typeface="Arial" pitchFamily="34" charset="0"/>
              </a:rPr>
              <a:t>Output </a:t>
            </a:r>
            <a:endParaRPr kumimoji="0" lang="en-US" sz="1800" b="1" i="1" u="none" strike="noStrike" cap="none" normalizeH="0" baseline="0" dirty="0">
              <a:ln>
                <a:noFill/>
              </a:ln>
              <a:solidFill>
                <a:schemeClr val="tx1"/>
              </a:solidFill>
              <a:effectLst/>
              <a:latin typeface="Arial" pitchFamily="34" charset="0"/>
              <a:cs typeface="Arial" pitchFamily="34" charset="0"/>
            </a:endParaRPr>
          </a:p>
        </p:txBody>
      </p:sp>
      <p:sp>
        <p:nvSpPr>
          <p:cNvPr id="18" name="Oval 17"/>
          <p:cNvSpPr>
            <a:spLocks noChangeArrowheads="1"/>
          </p:cNvSpPr>
          <p:nvPr/>
        </p:nvSpPr>
        <p:spPr bwMode="auto">
          <a:xfrm>
            <a:off x="3810000" y="2819400"/>
            <a:ext cx="1425380" cy="1143000"/>
          </a:xfrm>
          <a:prstGeom prst="ellipse">
            <a:avLst/>
          </a:prstGeom>
          <a:noFill/>
          <a:ln w="28575">
            <a:solidFill>
              <a:schemeClr val="tx1"/>
            </a:solidFill>
            <a:round/>
            <a:headEnd/>
            <a:tailEnd/>
          </a:ln>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latin typeface="Cambria"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300" b="0" i="0" u="none" strike="noStrike" cap="none" normalizeH="0" baseline="0" dirty="0">
              <a:ln>
                <a:noFill/>
              </a:ln>
              <a:solidFill>
                <a:schemeClr val="tx1"/>
              </a:solidFill>
              <a:effectLst/>
              <a:latin typeface="Cambria"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300" b="0" i="0" u="none" strike="noStrike" cap="none" normalizeH="0" baseline="0" dirty="0">
              <a:ln>
                <a:noFill/>
              </a:ln>
              <a:solidFill>
                <a:schemeClr val="tx1"/>
              </a:solidFill>
              <a:effectLst/>
              <a:latin typeface="Cambria"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1" u="none" strike="noStrike" cap="none" normalizeH="0" baseline="0" dirty="0">
                <a:ln>
                  <a:noFill/>
                </a:ln>
                <a:solidFill>
                  <a:schemeClr val="tx1"/>
                </a:solidFill>
                <a:effectLst/>
                <a:latin typeface="Cambria" pitchFamily="18" charset="0"/>
                <a:cs typeface="Arial" pitchFamily="34" charset="0"/>
              </a:rPr>
              <a:t>Process</a:t>
            </a:r>
            <a:endParaRPr kumimoji="0" lang="en-US" sz="1800" b="1" i="1" u="none" strike="noStrike" cap="none" normalizeH="0" baseline="0" dirty="0">
              <a:ln>
                <a:noFill/>
              </a:ln>
              <a:solidFill>
                <a:schemeClr val="tx1"/>
              </a:solidFill>
              <a:effectLst/>
              <a:latin typeface="Arial" pitchFamily="34" charset="0"/>
              <a:cs typeface="Arial" pitchFamily="34" charset="0"/>
            </a:endParaRPr>
          </a:p>
        </p:txBody>
      </p:sp>
      <p:sp>
        <p:nvSpPr>
          <p:cNvPr id="21" name="Rectangle 20"/>
          <p:cNvSpPr>
            <a:spLocks noChangeArrowheads="1"/>
          </p:cNvSpPr>
          <p:nvPr/>
        </p:nvSpPr>
        <p:spPr bwMode="auto">
          <a:xfrm>
            <a:off x="2103706" y="3190875"/>
            <a:ext cx="832339" cy="361950"/>
          </a:xfrm>
          <a:prstGeom prst="rect">
            <a:avLst/>
          </a:prstGeom>
          <a:noFill/>
          <a:ln w="2857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1" u="none" strike="noStrike" cap="none" normalizeH="0" baseline="0" dirty="0">
                <a:ln>
                  <a:noFill/>
                </a:ln>
                <a:solidFill>
                  <a:schemeClr val="tx1"/>
                </a:solidFill>
                <a:effectLst/>
                <a:latin typeface="Cambria" pitchFamily="18" charset="0"/>
                <a:cs typeface="Arial" pitchFamily="34" charset="0"/>
              </a:rPr>
              <a:t>Input</a:t>
            </a:r>
            <a:endParaRPr kumimoji="0" lang="en-US" sz="1800" b="1" i="1" u="none" strike="noStrike" cap="none" normalizeH="0" baseline="0" dirty="0">
              <a:ln>
                <a:noFill/>
              </a:ln>
              <a:solidFill>
                <a:schemeClr val="tx1"/>
              </a:solidFill>
              <a:effectLst/>
              <a:latin typeface="Arial" pitchFamily="34" charset="0"/>
              <a:cs typeface="Arial" pitchFamily="34" charset="0"/>
            </a:endParaRPr>
          </a:p>
        </p:txBody>
      </p:sp>
      <p:cxnSp>
        <p:nvCxnSpPr>
          <p:cNvPr id="22" name="AutoShape 110"/>
          <p:cNvCxnSpPr>
            <a:cxnSpLocks noChangeShapeType="1"/>
          </p:cNvCxnSpPr>
          <p:nvPr/>
        </p:nvCxnSpPr>
        <p:spPr bwMode="auto">
          <a:xfrm>
            <a:off x="2936045" y="3381375"/>
            <a:ext cx="873955" cy="0"/>
          </a:xfrm>
          <a:prstGeom prst="straightConnector1">
            <a:avLst/>
          </a:prstGeom>
          <a:noFill/>
          <a:ln w="28575">
            <a:solidFill>
              <a:schemeClr val="tx1"/>
            </a:solidFill>
            <a:round/>
            <a:headEnd/>
            <a:tailEnd type="triangle" w="med" len="med"/>
          </a:ln>
        </p:spPr>
      </p:cxnSp>
      <p:cxnSp>
        <p:nvCxnSpPr>
          <p:cNvPr id="20" name="AutoShape 111"/>
          <p:cNvCxnSpPr>
            <a:cxnSpLocks noChangeShapeType="1"/>
          </p:cNvCxnSpPr>
          <p:nvPr/>
        </p:nvCxnSpPr>
        <p:spPr bwMode="auto">
          <a:xfrm>
            <a:off x="5235380" y="3381375"/>
            <a:ext cx="873955" cy="0"/>
          </a:xfrm>
          <a:prstGeom prst="straightConnector1">
            <a:avLst/>
          </a:prstGeom>
          <a:noFill/>
          <a:ln w="28575">
            <a:solidFill>
              <a:srgbClr val="000000"/>
            </a:solidFill>
            <a:round/>
            <a:headEnd/>
            <a:tailEnd type="triangle" w="med" len="med"/>
          </a:ln>
        </p:spPr>
      </p:cxnSp>
      <p:sp>
        <p:nvSpPr>
          <p:cNvPr id="14" name="Rectangle 13"/>
          <p:cNvSpPr>
            <a:spLocks noChangeArrowheads="1"/>
          </p:cNvSpPr>
          <p:nvPr/>
        </p:nvSpPr>
        <p:spPr bwMode="auto">
          <a:xfrm>
            <a:off x="1999664" y="3781425"/>
            <a:ext cx="998806" cy="36195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1" u="none" strike="noStrike" cap="none" normalizeH="0" baseline="0" dirty="0">
                <a:ln>
                  <a:noFill/>
                </a:ln>
                <a:solidFill>
                  <a:schemeClr val="tx1"/>
                </a:solidFill>
                <a:latin typeface="Cambria" pitchFamily="18" charset="0"/>
                <a:cs typeface="Arial" pitchFamily="34" charset="0"/>
              </a:rPr>
              <a:t>Data </a:t>
            </a:r>
            <a:endParaRPr kumimoji="0" lang="en-US" sz="1800" b="1" i="1" u="none" strike="noStrike" cap="none" normalizeH="0" baseline="0" dirty="0">
              <a:ln>
                <a:noFill/>
              </a:ln>
              <a:solidFill>
                <a:schemeClr val="tx1"/>
              </a:solidFill>
              <a:latin typeface="Arial" pitchFamily="34" charset="0"/>
              <a:cs typeface="Arial" pitchFamily="34" charset="0"/>
            </a:endParaRPr>
          </a:p>
        </p:txBody>
      </p:sp>
      <p:cxnSp>
        <p:nvCxnSpPr>
          <p:cNvPr id="15" name="AutoShape 113"/>
          <p:cNvCxnSpPr>
            <a:cxnSpLocks noChangeShapeType="1"/>
          </p:cNvCxnSpPr>
          <p:nvPr/>
        </p:nvCxnSpPr>
        <p:spPr bwMode="auto">
          <a:xfrm>
            <a:off x="2519876" y="3552825"/>
            <a:ext cx="0" cy="314325"/>
          </a:xfrm>
          <a:prstGeom prst="straightConnector1">
            <a:avLst/>
          </a:prstGeom>
          <a:noFill/>
          <a:ln w="28575">
            <a:solidFill>
              <a:srgbClr val="000000"/>
            </a:solidFill>
            <a:round/>
            <a:headEnd/>
            <a:tailEnd type="triangle" w="med" len="med"/>
          </a:ln>
        </p:spPr>
      </p:cxnSp>
      <p:cxnSp>
        <p:nvCxnSpPr>
          <p:cNvPr id="12" name="AutoShape 114"/>
          <p:cNvCxnSpPr>
            <a:cxnSpLocks noChangeShapeType="1"/>
          </p:cNvCxnSpPr>
          <p:nvPr/>
        </p:nvCxnSpPr>
        <p:spPr bwMode="auto">
          <a:xfrm>
            <a:off x="4527892" y="3971925"/>
            <a:ext cx="0" cy="314325"/>
          </a:xfrm>
          <a:prstGeom prst="straightConnector1">
            <a:avLst/>
          </a:prstGeom>
          <a:noFill/>
          <a:ln w="28575">
            <a:solidFill>
              <a:srgbClr val="000000"/>
            </a:solidFill>
            <a:round/>
            <a:headEnd/>
            <a:tailEnd type="triangle" w="med" len="med"/>
          </a:ln>
        </p:spPr>
      </p:cxnSp>
      <p:cxnSp>
        <p:nvCxnSpPr>
          <p:cNvPr id="9" name="AutoShape 115"/>
          <p:cNvCxnSpPr>
            <a:cxnSpLocks noChangeShapeType="1"/>
          </p:cNvCxnSpPr>
          <p:nvPr/>
        </p:nvCxnSpPr>
        <p:spPr bwMode="auto">
          <a:xfrm>
            <a:off x="6639951" y="3562350"/>
            <a:ext cx="0" cy="314325"/>
          </a:xfrm>
          <a:prstGeom prst="straightConnector1">
            <a:avLst/>
          </a:prstGeom>
          <a:noFill/>
          <a:ln w="28575">
            <a:solidFill>
              <a:srgbClr val="000000"/>
            </a:solidFill>
            <a:round/>
            <a:headEnd/>
            <a:tailEnd type="triangle" w="med" len="med"/>
          </a:ln>
        </p:spPr>
      </p:cxnSp>
      <p:sp>
        <p:nvSpPr>
          <p:cNvPr id="160770" name="Rectangle 2"/>
          <p:cNvSpPr>
            <a:spLocks noChangeArrowheads="1"/>
          </p:cNvSpPr>
          <p:nvPr/>
        </p:nvSpPr>
        <p:spPr bwMode="auto">
          <a:xfrm>
            <a:off x="2971800" y="5029200"/>
            <a:ext cx="3310522"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Block Diagram of Computer</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1"/>
          <p:cNvSpPr>
            <a:spLocks noChangeArrowheads="1"/>
          </p:cNvSpPr>
          <p:nvPr/>
        </p:nvSpPr>
        <p:spPr bwMode="auto">
          <a:xfrm>
            <a:off x="838200" y="1219200"/>
            <a:ext cx="7391400"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Interpreter</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sz="24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An interpreter is the language translator for the third generation programming languages.</a:t>
            </a:r>
            <a:endParaRPr kumimoji="0" lang="en-US" sz="2400"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sz="24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Rather than generating object code for the entire source code, this class of translators examines and executes source code on the line by line basis.</a:t>
            </a:r>
            <a:endParaRPr kumimoji="0" lang="en-US" sz="2400"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sz="2400" b="0" i="1"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sz="24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Interpreter is smaller than a complex and facilities the implementation of complex programming language constructs by translating, interpreting and executing each line one by one</a:t>
            </a:r>
            <a:r>
              <a:rPr kumimoji="0" lang="en-US" sz="2400" b="0" i="1"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sz="24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2400" b="0" i="1"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1"/>
          <p:cNvSpPr>
            <a:spLocks noChangeArrowheads="1"/>
          </p:cNvSpPr>
          <p:nvPr/>
        </p:nvSpPr>
        <p:spPr bwMode="auto">
          <a:xfrm>
            <a:off x="533400" y="1143000"/>
            <a:ext cx="80010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Method in C#</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Method Parameter</a:t>
            </a:r>
            <a:endParaRPr kumimoji="0" lang="en-US" b="0" i="0" strike="noStrike" cap="none" normalizeH="0" baseline="0" dirty="0">
              <a:ln>
                <a:noFill/>
              </a:ln>
              <a:solidFill>
                <a:schemeClr val="tx1"/>
              </a:solidFill>
              <a:effectLst/>
              <a:latin typeface="Times New Roman" pitchFamily="18" charset="0"/>
              <a:cs typeface="Times New Roman" pitchFamily="18" charset="0"/>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 method invocation creates a copy, specific to that invocation of the format parameters and local variables of that method.</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actual argument list of the invocation assigns values or variable references to the newly created formal parameters.</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Within the body of method, formal parameters can be used like any other variables.</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invocation involves not only passing the values into the method but also getting back the results from the method.</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For managing the process of passing values and getting back the results, C# employs four kinds of parameters –</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685800" lvl="1" indent="-228600" algn="just" eaLnBrk="0" fontAlgn="base" hangingPunct="0">
              <a:spcBef>
                <a:spcPct val="0"/>
              </a:spcBef>
              <a:spcAft>
                <a:spcPct val="0"/>
              </a:spcAft>
              <a:buFont typeface="+mj-lt"/>
              <a:buAutoNum type="alphaLcPeriod"/>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Value Parameters</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685800" lvl="1" indent="-228600" algn="just" eaLnBrk="0" fontAlgn="base" hangingPunct="0">
              <a:spcBef>
                <a:spcPct val="0"/>
              </a:spcBef>
              <a:spcAft>
                <a:spcPct val="0"/>
              </a:spcAft>
              <a:buFont typeface="+mj-lt"/>
              <a:buAutoNum type="alphaLcPeriod"/>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Reference Parameters</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685800" lvl="1" indent="-228600" algn="just" eaLnBrk="0" fontAlgn="base" hangingPunct="0">
              <a:spcBef>
                <a:spcPct val="0"/>
              </a:spcBef>
              <a:spcAft>
                <a:spcPct val="0"/>
              </a:spcAft>
              <a:buFont typeface="+mj-lt"/>
              <a:buAutoNum type="alphaLcPeriod"/>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Output Parameters</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685800" lvl="1" indent="-228600" algn="just" eaLnBrk="0" fontAlgn="base" hangingPunct="0">
              <a:spcBef>
                <a:spcPct val="0"/>
              </a:spcBef>
              <a:spcAft>
                <a:spcPct val="0"/>
              </a:spcAft>
              <a:buFont typeface="+mj-lt"/>
              <a:buAutoNum type="alphaLcPeriod"/>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Parameter Array</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1"/>
          <p:cNvSpPr>
            <a:spLocks noChangeArrowheads="1"/>
          </p:cNvSpPr>
          <p:nvPr/>
        </p:nvSpPr>
        <p:spPr bwMode="auto">
          <a:xfrm>
            <a:off x="152400" y="290691"/>
            <a:ext cx="876300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Value Parameter (Pass by value)</a:t>
            </a:r>
            <a:endParaRPr kumimoji="0" lang="en-US" b="0" i="0" strike="noStrike" cap="none" normalizeH="0" baseline="0" dirty="0">
              <a:ln>
                <a:noFill/>
              </a:ln>
              <a:solidFill>
                <a:schemeClr val="tx1"/>
              </a:solidFill>
              <a:effectLst/>
              <a:latin typeface="Times New Roman" pitchFamily="18" charset="0"/>
              <a:cs typeface="Times New Roman" pitchFamily="18" charset="0"/>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By default, method parameters are passed by value.</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That is a parameter declared with no modifier is passed and it is called a value parameter.</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When a method is invoked, the values of actual parameters are assigned to the corresponding format parameters.</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The value of actual parameter that is passed by value to a method is not changed by any changes made to the corresponding formal parameter within the body of the method.</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This is because the methods refer to only copies of those variables when they are passed by value.</a:t>
            </a:r>
          </a:p>
          <a:p>
            <a:endParaRPr lang="en-US" b="1" dirty="0">
              <a:latin typeface="Times New Roman" pitchFamily="18" charset="0"/>
              <a:cs typeface="Times New Roman" pitchFamily="18" charset="0"/>
            </a:endParaRPr>
          </a:p>
          <a:p>
            <a:r>
              <a:rPr lang="en-US" b="1" dirty="0">
                <a:latin typeface="Times New Roman" pitchFamily="18" charset="0"/>
                <a:cs typeface="Times New Roman" pitchFamily="18" charset="0"/>
              </a:rPr>
              <a:t>Example–</a:t>
            </a:r>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rPr>
              <a:t>static void callbyvalue (int x)</a:t>
            </a:r>
          </a:p>
          <a:p>
            <a:pPr lvl="1"/>
            <a:r>
              <a:rPr lang="en-US" dirty="0">
                <a:latin typeface="Times New Roman" pitchFamily="18" charset="0"/>
                <a:cs typeface="Times New Roman" pitchFamily="18" charset="0"/>
              </a:rPr>
              <a:t>{</a:t>
            </a:r>
          </a:p>
          <a:p>
            <a:pPr lvl="1"/>
            <a:r>
              <a:rPr lang="en-US" dirty="0">
                <a:latin typeface="Times New Roman" pitchFamily="18" charset="0"/>
                <a:cs typeface="Times New Roman" pitchFamily="18" charset="0"/>
              </a:rPr>
              <a:t>	x++;</a:t>
            </a:r>
          </a:p>
          <a:p>
            <a:pPr lvl="1"/>
            <a:r>
              <a:rPr lang="en-US" dirty="0">
                <a:latin typeface="Times New Roman" pitchFamily="18" charset="0"/>
                <a:cs typeface="Times New Roman" pitchFamily="18" charset="0"/>
              </a:rPr>
              <a:t>}</a:t>
            </a:r>
          </a:p>
          <a:p>
            <a:pPr lvl="1"/>
            <a:r>
              <a:rPr lang="en-US" dirty="0">
                <a:latin typeface="Times New Roman" pitchFamily="18" charset="0"/>
                <a:cs typeface="Times New Roman" pitchFamily="18" charset="0"/>
              </a:rPr>
              <a:t>static void Main(string [] args)</a:t>
            </a:r>
          </a:p>
          <a:p>
            <a:pPr lvl="1"/>
            <a:r>
              <a:rPr lang="en-US" dirty="0">
                <a:latin typeface="Times New Roman" pitchFamily="18" charset="0"/>
                <a:cs typeface="Times New Roman" pitchFamily="18" charset="0"/>
              </a:rPr>
              <a:t>{</a:t>
            </a:r>
          </a:p>
          <a:p>
            <a:pPr lvl="1"/>
            <a:r>
              <a:rPr lang="en-US" dirty="0">
                <a:latin typeface="Times New Roman" pitchFamily="18" charset="0"/>
                <a:cs typeface="Times New Roman" pitchFamily="18" charset="0"/>
              </a:rPr>
              <a:t>	int a = 10;</a:t>
            </a:r>
          </a:p>
          <a:p>
            <a:pPr lvl="1"/>
            <a:r>
              <a:rPr lang="en-US" dirty="0">
                <a:latin typeface="Times New Roman" pitchFamily="18" charset="0"/>
                <a:cs typeface="Times New Roman" pitchFamily="18" charset="0"/>
              </a:rPr>
              <a:t>	callbyvalue (a);</a:t>
            </a:r>
          </a:p>
          <a:p>
            <a:pPr lvl="1"/>
            <a:r>
              <a:rPr lang="en-US" dirty="0">
                <a:latin typeface="Times New Roman" pitchFamily="18" charset="0"/>
                <a:cs typeface="Times New Roman" pitchFamily="18" charset="0"/>
              </a:rPr>
              <a:t>	Console.WriteLine (a);  // 10</a:t>
            </a:r>
          </a:p>
          <a:p>
            <a:pPr lvl="1"/>
            <a:r>
              <a:rPr lang="en-US" dirty="0">
                <a:latin typeface="Times New Roman" pitchFamily="18" charset="0"/>
                <a:cs typeface="Times New Roman" pitchFamily="18" charset="0"/>
              </a:rPr>
              <a:t>	Console.ReadKey ();</a:t>
            </a:r>
          </a:p>
          <a:p>
            <a:pPr lvl="1"/>
            <a:r>
              <a:rPr lang="en-US" dirty="0">
                <a:latin typeface="Times New Roman" pitchFamily="18" charset="0"/>
                <a:cs typeface="Times New Roman" pitchFamily="18" charset="0"/>
              </a:rPr>
              <a:t>}</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1"/>
          <p:cNvSpPr>
            <a:spLocks noChangeArrowheads="1"/>
          </p:cNvSpPr>
          <p:nvPr/>
        </p:nvSpPr>
        <p:spPr bwMode="auto">
          <a:xfrm>
            <a:off x="304800" y="304800"/>
            <a:ext cx="853440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Reference Parameter (Pass by reference)</a:t>
            </a:r>
          </a:p>
          <a:p>
            <a:pPr marR="0" lvl="0" algn="just" defTabSz="914400" rtl="0" eaLnBrk="1" fontAlgn="base" latinLnBrk="0" hangingPunct="1">
              <a:lnSpc>
                <a:spcPct val="100000"/>
              </a:lnSpc>
              <a:spcBef>
                <a:spcPct val="0"/>
              </a:spcBef>
              <a:spcAft>
                <a:spcPct val="0"/>
              </a:spcAft>
              <a:buClrTx/>
              <a:buSzTx/>
              <a:buFontTx/>
              <a:buNone/>
              <a:tabLst/>
            </a:pPr>
            <a:endParaRPr kumimoji="0" lang="en-US" b="0" i="0" strike="noStrike" cap="none" normalizeH="0" baseline="0" dirty="0">
              <a:ln>
                <a:noFill/>
              </a:ln>
              <a:solidFill>
                <a:schemeClr val="tx1"/>
              </a:solidFill>
              <a:effectLst/>
              <a:latin typeface="Times New Roman" pitchFamily="18" charset="0"/>
              <a:cs typeface="Times New Roman" pitchFamily="18" charset="0"/>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Also pass parameters by reference, to use the </a:t>
            </a:r>
            <a:r>
              <a:rPr kumimoji="0" lang="en-US" b="1" i="1"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ref</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keyword.</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 parameter declared with the ref modifier is a reference parameter.</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1" i="1" strike="noStrike" cap="none" normalizeH="0" baseline="0" dirty="0">
                <a:ln>
                  <a:noFill/>
                </a:ln>
                <a:solidFill>
                  <a:schemeClr val="tx1"/>
                </a:solidFill>
                <a:effectLst/>
                <a:latin typeface="Times New Roman" pitchFamily="18" charset="0"/>
                <a:ea typeface="Calibri" pitchFamily="34" charset="0"/>
                <a:cs typeface="Times New Roman" pitchFamily="18" charset="0"/>
              </a:rPr>
              <a:t>Syntax –</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void Modify (ref int x)</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startAt="3"/>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Unlike a value parameter, a reference parameter does not create a new storage location.</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startAt="3"/>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Instead, it represents the same storage location as the actual parameter used in the method invocation.</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R="0" lvl="0" algn="just" defTabSz="914400" rtl="0" eaLnBrk="0" fontAlgn="base" latinLnBrk="0" hangingPunct="0">
              <a:lnSpc>
                <a:spcPct val="100000"/>
              </a:lnSpc>
              <a:spcBef>
                <a:spcPct val="0"/>
              </a:spcBef>
              <a:spcAft>
                <a:spcPct val="0"/>
              </a:spcAft>
              <a:buClrTx/>
              <a:buSzTx/>
              <a:buFontTx/>
              <a:buNone/>
              <a:tabLst/>
            </a:pPr>
            <a:endParaRPr kumimoji="0" lang="en-US"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R="0" lvl="0" algn="just" defTabSz="914400" rtl="0" eaLnBrk="0" fontAlgn="base" latinLnBrk="0" hangingPunct="0">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Example–</a:t>
            </a:r>
            <a:endParaRPr kumimoji="0" lang="en-US" b="0" i="0"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static void callbyref (int x)</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x++;</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static void Main(string [] args)</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int a = 10;</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callbyref (a);</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Console.WriteLine (a);  // 11</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Console.ReadKey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1"/>
          <p:cNvSpPr>
            <a:spLocks noChangeArrowheads="1"/>
          </p:cNvSpPr>
          <p:nvPr/>
        </p:nvSpPr>
        <p:spPr bwMode="auto">
          <a:xfrm>
            <a:off x="457200" y="586800"/>
            <a:ext cx="8153400" cy="550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just" defTabSz="914400" rtl="0" eaLnBrk="1" fontAlgn="base" latinLnBrk="0" hangingPunct="1">
              <a:lnSpc>
                <a:spcPct val="100000"/>
              </a:lnSpc>
              <a:spcBef>
                <a:spcPct val="0"/>
              </a:spcBef>
              <a:spcAft>
                <a:spcPct val="0"/>
              </a:spcAft>
              <a:buClrTx/>
              <a:buSzTx/>
              <a:buFontTx/>
              <a:buNone/>
              <a:tabLst/>
            </a:pPr>
            <a:r>
              <a:rPr kumimoji="0" lang="en-US" sz="1600"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The Output Parameter</a:t>
            </a:r>
            <a:endParaRPr kumimoji="0" lang="en-US" sz="1600" b="0" i="0" strike="noStrike" cap="none" normalizeH="0" baseline="0" dirty="0">
              <a:ln>
                <a:noFill/>
              </a:ln>
              <a:solidFill>
                <a:schemeClr val="tx1"/>
              </a:solidFill>
              <a:effectLst/>
              <a:latin typeface="Times New Roman" pitchFamily="18" charset="0"/>
              <a:cs typeface="Times New Roman" pitchFamily="18" charset="0"/>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sz="16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Output parameters are used to pass result back to the calling method.</a:t>
            </a:r>
            <a:endParaRPr kumimoji="0" lang="en-US" sz="1600" b="0" i="1" u="none" strike="noStrike" cap="none" normalizeH="0" baseline="0" dirty="0">
              <a:ln>
                <a:noFill/>
              </a:ln>
              <a:solidFill>
                <a:schemeClr val="tx1"/>
              </a:solidFill>
              <a:effectLst/>
              <a:latin typeface="Times New Roman" pitchFamily="18" charset="0"/>
              <a:cs typeface="Times New Roman" pitchFamily="18" charset="0"/>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sz="16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This is achieved by declaring the parameters with an </a:t>
            </a:r>
            <a:r>
              <a:rPr kumimoji="0" lang="en-US" sz="1600" b="1" i="1"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out</a:t>
            </a:r>
            <a:r>
              <a:rPr kumimoji="0" lang="en-US" sz="16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keyword.</a:t>
            </a:r>
            <a:endParaRPr kumimoji="0" lang="en-US" sz="1600" b="0" i="1" u="none" strike="noStrike" cap="none" normalizeH="0" baseline="0" dirty="0">
              <a:ln>
                <a:noFill/>
              </a:ln>
              <a:solidFill>
                <a:schemeClr val="tx1"/>
              </a:solidFill>
              <a:effectLst/>
              <a:latin typeface="Times New Roman" pitchFamily="18" charset="0"/>
              <a:cs typeface="Times New Roman" pitchFamily="18" charset="0"/>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sz="16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Similar to a reference parameter; an output parameter does not create a new storage location.</a:t>
            </a:r>
            <a:endParaRPr kumimoji="0" lang="en-US" sz="1600" b="0" i="1" u="none" strike="noStrike" cap="none" normalizeH="0" baseline="0" dirty="0">
              <a:ln>
                <a:noFill/>
              </a:ln>
              <a:solidFill>
                <a:schemeClr val="tx1"/>
              </a:solidFill>
              <a:effectLst/>
              <a:latin typeface="Times New Roman" pitchFamily="18" charset="0"/>
              <a:cs typeface="Times New Roman" pitchFamily="18" charset="0"/>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sz="16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Instead, it becomes an alias to the parameter in the calling method.</a:t>
            </a:r>
            <a:endParaRPr kumimoji="0" lang="en-US" sz="1600" b="0" i="1" u="none" strike="noStrike" cap="none" normalizeH="0" baseline="0" dirty="0">
              <a:ln>
                <a:noFill/>
              </a:ln>
              <a:solidFill>
                <a:schemeClr val="tx1"/>
              </a:solidFill>
              <a:effectLst/>
              <a:latin typeface="Times New Roman" pitchFamily="18" charset="0"/>
              <a:cs typeface="Times New Roman" pitchFamily="18" charset="0"/>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sz="16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When a formal parameter is declared as out, the corresponding actual parameter in the calling method must also be declared as out.</a:t>
            </a:r>
            <a:endParaRPr kumimoji="0" lang="en-US" sz="1600" b="0" i="1" u="none" strike="noStrike" cap="none" normalizeH="0" baseline="0" dirty="0">
              <a:ln>
                <a:noFill/>
              </a:ln>
              <a:solidFill>
                <a:schemeClr val="tx1"/>
              </a:solidFill>
              <a:effectLst/>
              <a:latin typeface="Times New Roman" pitchFamily="18" charset="0"/>
              <a:cs typeface="Times New Roman" pitchFamily="18" charset="0"/>
            </a:endParaRPr>
          </a:p>
          <a:p>
            <a:pPr marR="0" lvl="0" algn="just" defTabSz="914400" rtl="0" eaLnBrk="0" fontAlgn="base" latinLnBrk="0" hangingPunct="0">
              <a:lnSpc>
                <a:spcPct val="100000"/>
              </a:lnSpc>
              <a:spcBef>
                <a:spcPct val="0"/>
              </a:spcBef>
              <a:spcAft>
                <a:spcPct val="0"/>
              </a:spcAft>
              <a:buClrTx/>
              <a:buSzTx/>
              <a:buFontTx/>
              <a:buNone/>
              <a:tabLst/>
            </a:pPr>
            <a:endParaRPr kumimoji="0" lang="en-US"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R="0" lvl="0" algn="just" defTabSz="914400" rtl="0" eaLnBrk="0" fontAlgn="base" latinLnBrk="0" hangingPunct="0">
              <a:lnSpc>
                <a:spcPct val="100000"/>
              </a:lnSpc>
              <a:spcBef>
                <a:spcPct val="0"/>
              </a:spcBef>
              <a:spcAft>
                <a:spcPct val="0"/>
              </a:spcAft>
              <a:buClrTx/>
              <a:buSzTx/>
              <a:buFontTx/>
              <a:buNone/>
              <a:tabLst/>
            </a:pPr>
            <a:r>
              <a:rPr kumimoji="0" lang="en-US"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Example–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static void sumandmul( int a, int b, out int s, out int m)</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 = a + b;</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m = a * b;</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static void Main (string [] args)</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int x, y;</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sumandmul(15, 10, out x, out y);</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Console.WriteLine (“Sum = ”+ x);</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Console.WriteLine (“Multiply = ”+ y);</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Console.ReadKey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1"/>
          <p:cNvSpPr>
            <a:spLocks noChangeArrowheads="1"/>
          </p:cNvSpPr>
          <p:nvPr/>
        </p:nvSpPr>
        <p:spPr bwMode="auto">
          <a:xfrm>
            <a:off x="1447800" y="-5417"/>
            <a:ext cx="6324600" cy="68634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Variable Argument List (Parameter Array)</a:t>
            </a:r>
            <a:endParaRPr kumimoji="0" lang="en-US" b="0" i="0" strike="noStrike" cap="none" normalizeH="0" baseline="0" dirty="0">
              <a:ln>
                <a:noFill/>
              </a:ln>
              <a:solidFill>
                <a:schemeClr val="tx1"/>
              </a:solidFill>
              <a:effectLst/>
              <a:latin typeface="Times New Roman" pitchFamily="18" charset="0"/>
              <a:cs typeface="Times New Roman" pitchFamily="18" charset="0"/>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 C#, we can define methods that can handle variable number of arguments using what are known as parameter arrays.</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Parameter arrays are declared using the keyword </a:t>
            </a:r>
            <a:r>
              <a:rPr kumimoji="0" lang="en-US" b="1" i="1"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params.</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Syntax–</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void function1 (params int [] x)</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p>
          <a:p>
            <a:pPr lvl="1" algn="just" eaLnBrk="0" fontAlgn="base" hangingPunct="0">
              <a:spcBef>
                <a:spcPct val="0"/>
              </a:spcBef>
              <a:spcAft>
                <a:spcPct val="0"/>
              </a:spcAft>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R="0" lvl="0" algn="just" defTabSz="914400" rtl="0" eaLnBrk="0" fontAlgn="base" latinLnBrk="0" hangingPunct="0">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Example–</a:t>
            </a:r>
            <a:endParaRPr kumimoji="0" lang="en-US" b="0" i="0"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static int sum (params int [] ar)</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int s = 0;</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foreach (int x in ar)</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 += x;</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return (s);</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static void Main (string [] args)</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int x;</a:t>
            </a:r>
            <a:endParaRPr lang="en-US" sz="1600" dirty="0">
              <a:latin typeface="Times New Roman" pitchFamily="18" charset="0"/>
              <a:ea typeface="Calibri" pitchFamily="34" charset="0"/>
              <a:cs typeface="Times New Roman" pitchFamily="18" charset="0"/>
            </a:endParaRPr>
          </a:p>
          <a:p>
            <a:pPr lvl="1" algn="just"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x = sum(2, 8, 5);</a:t>
            </a:r>
            <a:endParaRPr lang="en-US" sz="1600" dirty="0">
              <a:latin typeface="Times New Roman" pitchFamily="18" charset="0"/>
              <a:ea typeface="Calibri" pitchFamily="34" charset="0"/>
              <a:cs typeface="Times New Roman" pitchFamily="18" charset="0"/>
            </a:endParaRPr>
          </a:p>
          <a:p>
            <a:pPr lvl="1" algn="just"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Console.WriteLine (x);</a:t>
            </a:r>
            <a:endParaRPr lang="en-US" sz="1600" dirty="0">
              <a:latin typeface="Times New Roman" pitchFamily="18" charset="0"/>
              <a:ea typeface="Calibri" pitchFamily="34" charset="0"/>
              <a:cs typeface="Times New Roman" pitchFamily="18" charset="0"/>
            </a:endParaRPr>
          </a:p>
          <a:p>
            <a:pPr lvl="1" algn="just"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Console.ReadKey ();</a:t>
            </a:r>
          </a:p>
          <a:p>
            <a:pPr marL="457200" lvl="5" algn="just"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0"/>
            <a:ext cx="6858000" cy="3416320"/>
          </a:xfrm>
          <a:prstGeom prst="rect">
            <a:avLst/>
          </a:prstGeom>
        </p:spPr>
        <p:txBody>
          <a:bodyPr wrap="square">
            <a:spAutoFit/>
          </a:bodyPr>
          <a:lstStyle/>
          <a:p>
            <a:pPr lvl="0" algn="ctr" fontAlgn="base">
              <a:spcBef>
                <a:spcPct val="0"/>
              </a:spcBef>
              <a:spcAft>
                <a:spcPct val="0"/>
              </a:spcAft>
            </a:pPr>
            <a:r>
              <a:rPr lang="en-US" b="1" u="sng" dirty="0">
                <a:latin typeface="Times New Roman" pitchFamily="18" charset="0"/>
                <a:ea typeface="Calibri" pitchFamily="34" charset="0"/>
                <a:cs typeface="Times New Roman" pitchFamily="18" charset="0"/>
              </a:rPr>
              <a:t>Method Overloading</a:t>
            </a:r>
            <a:endParaRPr lang="en-US" dirty="0">
              <a:latin typeface="Times New Roman" pitchFamily="18" charset="0"/>
              <a:cs typeface="Times New Roman" pitchFamily="18" charset="0"/>
            </a:endParaRPr>
          </a:p>
          <a:p>
            <a:pPr lvl="0" algn="just" eaLnBrk="0" fontAlgn="base" hangingPunct="0">
              <a:spcBef>
                <a:spcPct val="0"/>
              </a:spcBef>
              <a:spcAft>
                <a:spcPct val="0"/>
              </a:spcAft>
            </a:pPr>
            <a:endParaRPr lang="en-US" i="1" dirty="0">
              <a:latin typeface="Times New Roman" pitchFamily="18" charset="0"/>
              <a:ea typeface="Calibri" pitchFamily="34" charset="0"/>
              <a:cs typeface="Times New Roman" pitchFamily="18" charset="0"/>
            </a:endParaRPr>
          </a:p>
          <a:p>
            <a:pPr lvl="0" algn="just" eaLnBrk="0" fontAlgn="base" hangingPunct="0">
              <a:spcBef>
                <a:spcPct val="0"/>
              </a:spcBef>
              <a:spcAft>
                <a:spcPct val="0"/>
              </a:spcAft>
            </a:pPr>
            <a:r>
              <a:rPr lang="en-US" i="1" dirty="0">
                <a:latin typeface="Times New Roman" pitchFamily="18" charset="0"/>
                <a:ea typeface="Calibri" pitchFamily="34" charset="0"/>
                <a:cs typeface="Times New Roman" pitchFamily="18" charset="0"/>
              </a:rPr>
              <a:t>Compile time binding achieve through – </a:t>
            </a:r>
            <a:endParaRPr lang="en-US" i="1" dirty="0">
              <a:latin typeface="Times New Roman" pitchFamily="18" charset="0"/>
              <a:cs typeface="Times New Roman" pitchFamily="18" charset="0"/>
            </a:endParaRPr>
          </a:p>
          <a:p>
            <a:pPr marL="342900" lvl="0" indent="-342900" algn="just" eaLnBrk="0" fontAlgn="base" hangingPunct="0">
              <a:spcBef>
                <a:spcPct val="0"/>
              </a:spcBef>
              <a:spcAft>
                <a:spcPct val="0"/>
              </a:spcAft>
              <a:buFont typeface="+mj-lt"/>
              <a:buAutoNum type="arabicPeriod"/>
            </a:pPr>
            <a:r>
              <a:rPr lang="en-US" b="1" i="1" dirty="0">
                <a:latin typeface="Times New Roman" pitchFamily="18" charset="0"/>
                <a:ea typeface="Calibri" pitchFamily="34" charset="0"/>
                <a:cs typeface="Times New Roman" pitchFamily="18" charset="0"/>
              </a:rPr>
              <a:t>Differentiate by parameters</a:t>
            </a:r>
            <a:endParaRPr lang="en-US" b="1" i="1" dirty="0">
              <a:latin typeface="Times New Roman" pitchFamily="18" charset="0"/>
              <a:cs typeface="Times New Roman" pitchFamily="18" charset="0"/>
            </a:endParaRPr>
          </a:p>
          <a:p>
            <a:pPr lvl="0" algn="just" eaLnBrk="0" fontAlgn="base" hangingPunct="0">
              <a:spcBef>
                <a:spcPct val="0"/>
              </a:spcBef>
              <a:spcAft>
                <a:spcPct val="0"/>
              </a:spcAft>
            </a:pPr>
            <a:r>
              <a:rPr lang="en-US" sz="1600" b="1" dirty="0">
                <a:latin typeface="Times New Roman" pitchFamily="18" charset="0"/>
                <a:ea typeface="Calibri" pitchFamily="34" charset="0"/>
                <a:cs typeface="Times New Roman" pitchFamily="18" charset="0"/>
              </a:rPr>
              <a:t>For Example–</a:t>
            </a:r>
            <a:endParaRPr lang="en-US" sz="1600" dirty="0">
              <a:latin typeface="Times New Roman" pitchFamily="18" charset="0"/>
              <a:cs typeface="Times New Roman" pitchFamily="18" charset="0"/>
            </a:endParaRPr>
          </a:p>
          <a:p>
            <a:pPr lvl="0" algn="just" eaLnBrk="0" fontAlgn="base" hangingPunct="0">
              <a:spcBef>
                <a:spcPct val="0"/>
              </a:spcBef>
              <a:spcAft>
                <a:spcPct val="0"/>
              </a:spcAft>
            </a:pPr>
            <a:r>
              <a:rPr lang="en-US" sz="1600" dirty="0">
                <a:latin typeface="Times New Roman" pitchFamily="18" charset="0"/>
                <a:ea typeface="Calibri" pitchFamily="34" charset="0"/>
                <a:cs typeface="Times New Roman" pitchFamily="18" charset="0"/>
              </a:rPr>
              <a:t>	static int add( int x, int y)</a:t>
            </a:r>
            <a:endParaRPr lang="en-US" sz="1600" dirty="0">
              <a:latin typeface="Times New Roman" pitchFamily="18" charset="0"/>
              <a:cs typeface="Times New Roman" pitchFamily="18" charset="0"/>
            </a:endParaRPr>
          </a:p>
          <a:p>
            <a:pPr lvl="0" algn="just" eaLnBrk="0" fontAlgn="base" hangingPunct="0">
              <a:spcBef>
                <a:spcPct val="0"/>
              </a:spcBef>
              <a:spcAft>
                <a:spcPct val="0"/>
              </a:spcAft>
            </a:pPr>
            <a:r>
              <a:rPr lang="en-US" sz="1600" dirty="0">
                <a:latin typeface="Times New Roman" pitchFamily="18" charset="0"/>
                <a:ea typeface="Calibri" pitchFamily="34" charset="0"/>
                <a:cs typeface="Times New Roman" pitchFamily="18" charset="0"/>
              </a:rPr>
              <a:t>	{</a:t>
            </a:r>
            <a:endParaRPr lang="en-US" sz="1600" dirty="0">
              <a:latin typeface="Times New Roman" pitchFamily="18" charset="0"/>
              <a:cs typeface="Times New Roman" pitchFamily="18" charset="0"/>
            </a:endParaRPr>
          </a:p>
          <a:p>
            <a:pPr lvl="0" algn="just" eaLnBrk="0" fontAlgn="base" hangingPunct="0">
              <a:spcBef>
                <a:spcPct val="0"/>
              </a:spcBef>
              <a:spcAft>
                <a:spcPct val="0"/>
              </a:spcAft>
            </a:pPr>
            <a:r>
              <a:rPr lang="en-US" sz="1600" dirty="0">
                <a:latin typeface="Times New Roman" pitchFamily="18" charset="0"/>
                <a:ea typeface="Calibri" pitchFamily="34" charset="0"/>
                <a:cs typeface="Times New Roman" pitchFamily="18" charset="0"/>
              </a:rPr>
              <a:t>		return (x + y);</a:t>
            </a:r>
            <a:endParaRPr lang="en-US" sz="1600" dirty="0">
              <a:latin typeface="Times New Roman" pitchFamily="18" charset="0"/>
              <a:cs typeface="Times New Roman" pitchFamily="18" charset="0"/>
            </a:endParaRPr>
          </a:p>
          <a:p>
            <a:pPr lvl="0" algn="just" eaLnBrk="0" fontAlgn="base" hangingPunct="0">
              <a:spcBef>
                <a:spcPct val="0"/>
              </a:spcBef>
              <a:spcAft>
                <a:spcPct val="0"/>
              </a:spcAft>
            </a:pPr>
            <a:r>
              <a:rPr lang="en-US" sz="1600" dirty="0">
                <a:latin typeface="Times New Roman" pitchFamily="18" charset="0"/>
                <a:ea typeface="Calibri" pitchFamily="34" charset="0"/>
                <a:cs typeface="Times New Roman" pitchFamily="18" charset="0"/>
              </a:rPr>
              <a:t>	}</a:t>
            </a:r>
            <a:endParaRPr lang="en-US" sz="1600" dirty="0">
              <a:latin typeface="Times New Roman" pitchFamily="18" charset="0"/>
              <a:cs typeface="Times New Roman" pitchFamily="18" charset="0"/>
            </a:endParaRPr>
          </a:p>
          <a:p>
            <a:pPr lvl="0" algn="just" eaLnBrk="0" fontAlgn="base" hangingPunct="0">
              <a:spcBef>
                <a:spcPct val="0"/>
              </a:spcBef>
              <a:spcAft>
                <a:spcPct val="0"/>
              </a:spcAft>
            </a:pPr>
            <a:r>
              <a:rPr lang="en-US" sz="1600" dirty="0">
                <a:latin typeface="Times New Roman" pitchFamily="18" charset="0"/>
                <a:ea typeface="Calibri" pitchFamily="34" charset="0"/>
                <a:cs typeface="Times New Roman" pitchFamily="18" charset="0"/>
              </a:rPr>
              <a:t>	static int add( int x, int y, int z)</a:t>
            </a:r>
            <a:endParaRPr lang="en-US" sz="1600" dirty="0">
              <a:latin typeface="Times New Roman" pitchFamily="18" charset="0"/>
              <a:cs typeface="Times New Roman" pitchFamily="18" charset="0"/>
            </a:endParaRPr>
          </a:p>
          <a:p>
            <a:pPr lvl="0" algn="just" eaLnBrk="0" fontAlgn="base" hangingPunct="0">
              <a:spcBef>
                <a:spcPct val="0"/>
              </a:spcBef>
              <a:spcAft>
                <a:spcPct val="0"/>
              </a:spcAft>
            </a:pPr>
            <a:r>
              <a:rPr lang="en-US" sz="1600" dirty="0">
                <a:latin typeface="Times New Roman" pitchFamily="18" charset="0"/>
                <a:ea typeface="Calibri" pitchFamily="34" charset="0"/>
                <a:cs typeface="Times New Roman" pitchFamily="18" charset="0"/>
              </a:rPr>
              <a:t>	{</a:t>
            </a:r>
            <a:endParaRPr lang="en-US" sz="1600" dirty="0">
              <a:latin typeface="Times New Roman" pitchFamily="18" charset="0"/>
              <a:cs typeface="Times New Roman" pitchFamily="18" charset="0"/>
            </a:endParaRPr>
          </a:p>
          <a:p>
            <a:pPr lvl="0" algn="just" eaLnBrk="0" fontAlgn="base" hangingPunct="0">
              <a:spcBef>
                <a:spcPct val="0"/>
              </a:spcBef>
              <a:spcAft>
                <a:spcPct val="0"/>
              </a:spcAft>
            </a:pPr>
            <a:r>
              <a:rPr lang="en-US" sz="1600" dirty="0">
                <a:latin typeface="Times New Roman" pitchFamily="18" charset="0"/>
                <a:ea typeface="Calibri" pitchFamily="34" charset="0"/>
                <a:cs typeface="Times New Roman" pitchFamily="18" charset="0"/>
              </a:rPr>
              <a:t>		return (x + y + z);</a:t>
            </a:r>
            <a:endParaRPr lang="en-US" sz="1600" dirty="0">
              <a:latin typeface="Times New Roman" pitchFamily="18" charset="0"/>
              <a:cs typeface="Times New Roman" pitchFamily="18" charset="0"/>
            </a:endParaRPr>
          </a:p>
          <a:p>
            <a:pPr lvl="0" algn="just" eaLnBrk="0" fontAlgn="base" hangingPunct="0">
              <a:spcBef>
                <a:spcPct val="0"/>
              </a:spcBef>
              <a:spcAft>
                <a:spcPct val="0"/>
              </a:spcAft>
            </a:pPr>
            <a:r>
              <a:rPr lang="en-US" sz="1600" dirty="0">
                <a:latin typeface="Times New Roman" pitchFamily="18" charset="0"/>
                <a:ea typeface="Calibri" pitchFamily="34" charset="0"/>
                <a:cs typeface="Times New Roman" pitchFamily="18" charset="0"/>
              </a:rPr>
              <a:t>	}</a:t>
            </a:r>
            <a:endParaRPr lang="en-US" sz="1600" dirty="0">
              <a:latin typeface="Times New Roman" pitchFamily="18" charset="0"/>
              <a:cs typeface="Times New Roman" pitchFamily="18" charset="0"/>
            </a:endParaRPr>
          </a:p>
        </p:txBody>
      </p:sp>
      <p:sp>
        <p:nvSpPr>
          <p:cNvPr id="3" name="Rectangle 2"/>
          <p:cNvSpPr/>
          <p:nvPr/>
        </p:nvSpPr>
        <p:spPr>
          <a:xfrm>
            <a:off x="4876800" y="2286000"/>
            <a:ext cx="4267200" cy="2585323"/>
          </a:xfrm>
          <a:prstGeom prst="rect">
            <a:avLst/>
          </a:prstGeom>
        </p:spPr>
        <p:txBody>
          <a:bodyPr wrap="square">
            <a:spAutoFit/>
          </a:bodyPr>
          <a:lstStyle/>
          <a:p>
            <a:pPr lvl="0" indent="53975" algn="just" eaLnBrk="0" fontAlgn="base" hangingPunct="0">
              <a:spcBef>
                <a:spcPct val="0"/>
              </a:spcBef>
              <a:spcAft>
                <a:spcPct val="0"/>
              </a:spcAft>
              <a:buFont typeface="+mj-lt"/>
              <a:buAutoNum type="arabicPeriod" startAt="2"/>
            </a:pPr>
            <a:r>
              <a:rPr lang="en-US" b="1" i="1" dirty="0">
                <a:latin typeface="Times New Roman" pitchFamily="18" charset="0"/>
                <a:ea typeface="Calibri" pitchFamily="34" charset="0"/>
                <a:cs typeface="Times New Roman" pitchFamily="18" charset="0"/>
              </a:rPr>
              <a:t>If parameters same then using datatype</a:t>
            </a:r>
            <a:endParaRPr lang="en-US" b="1" i="1" dirty="0">
              <a:latin typeface="Times New Roman" pitchFamily="18" charset="0"/>
              <a:cs typeface="Times New Roman" pitchFamily="18" charset="0"/>
            </a:endParaRPr>
          </a:p>
          <a:p>
            <a:pPr lvl="0" indent="53975" algn="just" eaLnBrk="0" fontAlgn="base" hangingPunct="0">
              <a:spcBef>
                <a:spcPct val="0"/>
              </a:spcBef>
              <a:spcAft>
                <a:spcPct val="0"/>
              </a:spcAft>
            </a:pPr>
            <a:r>
              <a:rPr lang="en-US" sz="1600" b="1" dirty="0">
                <a:latin typeface="Times New Roman" pitchFamily="18" charset="0"/>
                <a:ea typeface="Calibri" pitchFamily="34" charset="0"/>
                <a:cs typeface="Times New Roman" pitchFamily="18" charset="0"/>
              </a:rPr>
              <a:t>For Example–</a:t>
            </a:r>
            <a:endParaRPr lang="en-US" sz="1600" dirty="0">
              <a:latin typeface="Times New Roman" pitchFamily="18" charset="0"/>
              <a:cs typeface="Times New Roman" pitchFamily="18" charset="0"/>
            </a:endParaRPr>
          </a:p>
          <a:p>
            <a:pPr lvl="0" indent="53975" algn="just" eaLnBrk="0" fontAlgn="base" hangingPunct="0">
              <a:spcBef>
                <a:spcPct val="0"/>
              </a:spcBef>
              <a:spcAft>
                <a:spcPct val="0"/>
              </a:spcAft>
            </a:pPr>
            <a:r>
              <a:rPr lang="en-US" sz="1600" dirty="0">
                <a:latin typeface="Times New Roman" pitchFamily="18" charset="0"/>
                <a:ea typeface="Calibri" pitchFamily="34" charset="0"/>
                <a:cs typeface="Times New Roman" pitchFamily="18" charset="0"/>
              </a:rPr>
              <a:t>	static float add( float x, float y)</a:t>
            </a:r>
            <a:endParaRPr lang="en-US" sz="1600" dirty="0">
              <a:latin typeface="Times New Roman" pitchFamily="18" charset="0"/>
              <a:cs typeface="Times New Roman" pitchFamily="18" charset="0"/>
            </a:endParaRPr>
          </a:p>
          <a:p>
            <a:pPr lvl="0" indent="53975" algn="just" eaLnBrk="0" fontAlgn="base" hangingPunct="0">
              <a:spcBef>
                <a:spcPct val="0"/>
              </a:spcBef>
              <a:spcAft>
                <a:spcPct val="0"/>
              </a:spcAft>
            </a:pPr>
            <a:r>
              <a:rPr lang="en-US" sz="1600" dirty="0">
                <a:latin typeface="Times New Roman" pitchFamily="18" charset="0"/>
                <a:ea typeface="Calibri" pitchFamily="34" charset="0"/>
                <a:cs typeface="Times New Roman" pitchFamily="18" charset="0"/>
              </a:rPr>
              <a:t>	{</a:t>
            </a:r>
            <a:endParaRPr lang="en-US" sz="1600" dirty="0">
              <a:latin typeface="Times New Roman" pitchFamily="18" charset="0"/>
              <a:cs typeface="Times New Roman" pitchFamily="18" charset="0"/>
            </a:endParaRPr>
          </a:p>
          <a:p>
            <a:pPr lvl="0" indent="53975" algn="just" eaLnBrk="0" fontAlgn="base" hangingPunct="0">
              <a:spcBef>
                <a:spcPct val="0"/>
              </a:spcBef>
              <a:spcAft>
                <a:spcPct val="0"/>
              </a:spcAft>
            </a:pPr>
            <a:r>
              <a:rPr lang="en-US" sz="1600" dirty="0">
                <a:latin typeface="Times New Roman" pitchFamily="18" charset="0"/>
                <a:ea typeface="Calibri" pitchFamily="34" charset="0"/>
                <a:cs typeface="Times New Roman" pitchFamily="18" charset="0"/>
              </a:rPr>
              <a:t>		return (x + y);</a:t>
            </a:r>
            <a:endParaRPr lang="en-US" sz="1600" dirty="0">
              <a:latin typeface="Times New Roman" pitchFamily="18" charset="0"/>
              <a:cs typeface="Times New Roman" pitchFamily="18" charset="0"/>
            </a:endParaRPr>
          </a:p>
          <a:p>
            <a:pPr lvl="0" indent="53975" algn="just" eaLnBrk="0" fontAlgn="base" hangingPunct="0">
              <a:spcBef>
                <a:spcPct val="0"/>
              </a:spcBef>
              <a:spcAft>
                <a:spcPct val="0"/>
              </a:spcAft>
            </a:pPr>
            <a:r>
              <a:rPr lang="en-US" sz="1600" dirty="0">
                <a:latin typeface="Times New Roman" pitchFamily="18" charset="0"/>
                <a:ea typeface="Calibri" pitchFamily="34" charset="0"/>
                <a:cs typeface="Times New Roman" pitchFamily="18" charset="0"/>
              </a:rPr>
              <a:t>	}</a:t>
            </a:r>
            <a:endParaRPr lang="en-US" sz="1600" dirty="0">
              <a:latin typeface="Times New Roman" pitchFamily="18" charset="0"/>
              <a:cs typeface="Times New Roman" pitchFamily="18" charset="0"/>
            </a:endParaRPr>
          </a:p>
          <a:p>
            <a:pPr lvl="0" indent="53975" algn="just" eaLnBrk="0" fontAlgn="base" hangingPunct="0">
              <a:spcBef>
                <a:spcPct val="0"/>
              </a:spcBef>
              <a:spcAft>
                <a:spcPct val="0"/>
              </a:spcAft>
            </a:pPr>
            <a:r>
              <a:rPr lang="en-US" sz="1600" dirty="0">
                <a:latin typeface="Times New Roman" pitchFamily="18" charset="0"/>
                <a:ea typeface="Calibri" pitchFamily="34" charset="0"/>
                <a:cs typeface="Times New Roman" pitchFamily="18" charset="0"/>
              </a:rPr>
              <a:t>	static int add( int x, float y)</a:t>
            </a:r>
            <a:endParaRPr lang="en-US" sz="1600" dirty="0">
              <a:latin typeface="Times New Roman" pitchFamily="18" charset="0"/>
              <a:cs typeface="Times New Roman" pitchFamily="18" charset="0"/>
            </a:endParaRPr>
          </a:p>
          <a:p>
            <a:pPr lvl="0" indent="53975" algn="just" eaLnBrk="0" fontAlgn="base" hangingPunct="0">
              <a:spcBef>
                <a:spcPct val="0"/>
              </a:spcBef>
              <a:spcAft>
                <a:spcPct val="0"/>
              </a:spcAft>
            </a:pPr>
            <a:r>
              <a:rPr lang="en-US" sz="1600" dirty="0">
                <a:latin typeface="Times New Roman" pitchFamily="18" charset="0"/>
                <a:ea typeface="Calibri" pitchFamily="34" charset="0"/>
                <a:cs typeface="Times New Roman" pitchFamily="18" charset="0"/>
              </a:rPr>
              <a:t>	{</a:t>
            </a:r>
            <a:endParaRPr lang="en-US" sz="1600" dirty="0">
              <a:latin typeface="Times New Roman" pitchFamily="18" charset="0"/>
              <a:cs typeface="Times New Roman" pitchFamily="18" charset="0"/>
            </a:endParaRPr>
          </a:p>
          <a:p>
            <a:pPr lvl="0" indent="53975" algn="just" eaLnBrk="0" fontAlgn="base" hangingPunct="0">
              <a:spcBef>
                <a:spcPct val="0"/>
              </a:spcBef>
              <a:spcAft>
                <a:spcPct val="0"/>
              </a:spcAft>
            </a:pPr>
            <a:r>
              <a:rPr lang="en-US" sz="1600" dirty="0">
                <a:latin typeface="Times New Roman" pitchFamily="18" charset="0"/>
                <a:ea typeface="Calibri" pitchFamily="34" charset="0"/>
                <a:cs typeface="Times New Roman" pitchFamily="18" charset="0"/>
              </a:rPr>
              <a:t>		return (x + y);</a:t>
            </a:r>
            <a:endParaRPr lang="en-US" sz="1600" dirty="0">
              <a:latin typeface="Times New Roman" pitchFamily="18" charset="0"/>
              <a:cs typeface="Times New Roman" pitchFamily="18" charset="0"/>
            </a:endParaRPr>
          </a:p>
          <a:p>
            <a:pPr lvl="0" indent="53975" algn="just" eaLnBrk="0" fontAlgn="base" hangingPunct="0">
              <a:spcBef>
                <a:spcPct val="0"/>
              </a:spcBef>
              <a:spcAft>
                <a:spcPct val="0"/>
              </a:spcAft>
            </a:pPr>
            <a:r>
              <a:rPr lang="en-US" sz="1600" dirty="0">
                <a:latin typeface="Times New Roman" pitchFamily="18" charset="0"/>
                <a:ea typeface="Calibri" pitchFamily="34" charset="0"/>
                <a:cs typeface="Times New Roman" pitchFamily="18" charset="0"/>
              </a:rPr>
              <a:t>	}</a:t>
            </a:r>
            <a:endParaRPr lang="en-US" sz="1600" dirty="0">
              <a:latin typeface="Times New Roman" pitchFamily="18" charset="0"/>
              <a:cs typeface="Times New Roman" pitchFamily="18" charset="0"/>
            </a:endParaRPr>
          </a:p>
        </p:txBody>
      </p:sp>
      <p:sp>
        <p:nvSpPr>
          <p:cNvPr id="4" name="Rectangle 3"/>
          <p:cNvSpPr/>
          <p:nvPr/>
        </p:nvSpPr>
        <p:spPr>
          <a:xfrm>
            <a:off x="228600" y="3810000"/>
            <a:ext cx="4572000" cy="2585323"/>
          </a:xfrm>
          <a:prstGeom prst="rect">
            <a:avLst/>
          </a:prstGeom>
        </p:spPr>
        <p:txBody>
          <a:bodyPr>
            <a:spAutoFit/>
          </a:bodyPr>
          <a:lstStyle/>
          <a:p>
            <a:pPr marL="342900" lvl="0" indent="-342900" algn="just" eaLnBrk="0" fontAlgn="base" hangingPunct="0">
              <a:spcBef>
                <a:spcPct val="0"/>
              </a:spcBef>
              <a:spcAft>
                <a:spcPct val="0"/>
              </a:spcAft>
              <a:buFont typeface="+mj-lt"/>
              <a:buAutoNum type="arabicPeriod" startAt="3"/>
            </a:pPr>
            <a:r>
              <a:rPr lang="en-US" b="1" i="1" dirty="0">
                <a:latin typeface="Times New Roman" pitchFamily="18" charset="0"/>
                <a:ea typeface="Calibri" pitchFamily="34" charset="0"/>
                <a:cs typeface="Times New Roman" pitchFamily="18" charset="0"/>
              </a:rPr>
              <a:t>If datatype same then changing sequence</a:t>
            </a:r>
            <a:endParaRPr lang="en-US" b="1" i="1" dirty="0">
              <a:latin typeface="Times New Roman" pitchFamily="18" charset="0"/>
              <a:cs typeface="Times New Roman" pitchFamily="18" charset="0"/>
            </a:endParaRPr>
          </a:p>
          <a:p>
            <a:pPr lvl="0" algn="just" eaLnBrk="0" fontAlgn="base" hangingPunct="0">
              <a:spcBef>
                <a:spcPct val="0"/>
              </a:spcBef>
              <a:spcAft>
                <a:spcPct val="0"/>
              </a:spcAft>
            </a:pPr>
            <a:r>
              <a:rPr lang="en-US" sz="1600" b="1" dirty="0">
                <a:latin typeface="Times New Roman" pitchFamily="18" charset="0"/>
                <a:ea typeface="Calibri" pitchFamily="34" charset="0"/>
                <a:cs typeface="Times New Roman" pitchFamily="18" charset="0"/>
              </a:rPr>
              <a:t>For Example–</a:t>
            </a:r>
            <a:endParaRPr lang="en-US" sz="1600" dirty="0">
              <a:latin typeface="Times New Roman" pitchFamily="18" charset="0"/>
              <a:cs typeface="Times New Roman" pitchFamily="18" charset="0"/>
            </a:endParaRPr>
          </a:p>
          <a:p>
            <a:pPr lvl="0" algn="just" eaLnBrk="0" fontAlgn="base" hangingPunct="0">
              <a:spcBef>
                <a:spcPct val="0"/>
              </a:spcBef>
              <a:spcAft>
                <a:spcPct val="0"/>
              </a:spcAft>
            </a:pPr>
            <a:r>
              <a:rPr lang="en-US" sz="1600" dirty="0">
                <a:latin typeface="Times New Roman" pitchFamily="18" charset="0"/>
                <a:ea typeface="Calibri" pitchFamily="34" charset="0"/>
                <a:cs typeface="Times New Roman" pitchFamily="18" charset="0"/>
              </a:rPr>
              <a:t>	static float add( float x, int y)</a:t>
            </a:r>
            <a:endParaRPr lang="en-US" sz="1600" dirty="0">
              <a:latin typeface="Times New Roman" pitchFamily="18" charset="0"/>
              <a:cs typeface="Times New Roman" pitchFamily="18" charset="0"/>
            </a:endParaRPr>
          </a:p>
          <a:p>
            <a:pPr lvl="0" algn="just" eaLnBrk="0" fontAlgn="base" hangingPunct="0">
              <a:spcBef>
                <a:spcPct val="0"/>
              </a:spcBef>
              <a:spcAft>
                <a:spcPct val="0"/>
              </a:spcAft>
            </a:pPr>
            <a:r>
              <a:rPr lang="en-US" sz="1600" dirty="0">
                <a:latin typeface="Times New Roman" pitchFamily="18" charset="0"/>
                <a:ea typeface="Calibri" pitchFamily="34" charset="0"/>
                <a:cs typeface="Times New Roman" pitchFamily="18" charset="0"/>
              </a:rPr>
              <a:t>	{</a:t>
            </a:r>
            <a:endParaRPr lang="en-US" sz="1600" dirty="0">
              <a:latin typeface="Times New Roman" pitchFamily="18" charset="0"/>
              <a:cs typeface="Times New Roman" pitchFamily="18" charset="0"/>
            </a:endParaRPr>
          </a:p>
          <a:p>
            <a:pPr lvl="0" algn="just" eaLnBrk="0" fontAlgn="base" hangingPunct="0">
              <a:spcBef>
                <a:spcPct val="0"/>
              </a:spcBef>
              <a:spcAft>
                <a:spcPct val="0"/>
              </a:spcAft>
            </a:pPr>
            <a:r>
              <a:rPr lang="en-US" sz="1600" dirty="0">
                <a:latin typeface="Times New Roman" pitchFamily="18" charset="0"/>
                <a:ea typeface="Calibri" pitchFamily="34" charset="0"/>
                <a:cs typeface="Times New Roman" pitchFamily="18" charset="0"/>
              </a:rPr>
              <a:t>		return (x + y);</a:t>
            </a:r>
            <a:endParaRPr lang="en-US" sz="1600" dirty="0">
              <a:latin typeface="Times New Roman" pitchFamily="18" charset="0"/>
              <a:cs typeface="Times New Roman" pitchFamily="18" charset="0"/>
            </a:endParaRPr>
          </a:p>
          <a:p>
            <a:pPr lvl="0" algn="just" eaLnBrk="0" fontAlgn="base" hangingPunct="0">
              <a:spcBef>
                <a:spcPct val="0"/>
              </a:spcBef>
              <a:spcAft>
                <a:spcPct val="0"/>
              </a:spcAft>
            </a:pPr>
            <a:r>
              <a:rPr lang="en-US" sz="1600" dirty="0">
                <a:latin typeface="Times New Roman" pitchFamily="18" charset="0"/>
                <a:ea typeface="Calibri" pitchFamily="34" charset="0"/>
                <a:cs typeface="Times New Roman" pitchFamily="18" charset="0"/>
              </a:rPr>
              <a:t>	}</a:t>
            </a:r>
            <a:endParaRPr lang="en-US" sz="1600" dirty="0">
              <a:latin typeface="Times New Roman" pitchFamily="18" charset="0"/>
              <a:cs typeface="Times New Roman" pitchFamily="18" charset="0"/>
            </a:endParaRPr>
          </a:p>
          <a:p>
            <a:pPr lvl="0" algn="just" eaLnBrk="0" fontAlgn="base" hangingPunct="0">
              <a:spcBef>
                <a:spcPct val="0"/>
              </a:spcBef>
              <a:spcAft>
                <a:spcPct val="0"/>
              </a:spcAft>
            </a:pPr>
            <a:r>
              <a:rPr lang="en-US" sz="1600" dirty="0">
                <a:latin typeface="Times New Roman" pitchFamily="18" charset="0"/>
                <a:ea typeface="Calibri" pitchFamily="34" charset="0"/>
                <a:cs typeface="Times New Roman" pitchFamily="18" charset="0"/>
              </a:rPr>
              <a:t>	static int add( int x, float y)</a:t>
            </a:r>
            <a:endParaRPr lang="en-US" sz="1600" dirty="0">
              <a:latin typeface="Times New Roman" pitchFamily="18" charset="0"/>
              <a:cs typeface="Times New Roman" pitchFamily="18" charset="0"/>
            </a:endParaRPr>
          </a:p>
          <a:p>
            <a:pPr lvl="0" algn="just" eaLnBrk="0" fontAlgn="base" hangingPunct="0">
              <a:spcBef>
                <a:spcPct val="0"/>
              </a:spcBef>
              <a:spcAft>
                <a:spcPct val="0"/>
              </a:spcAft>
            </a:pPr>
            <a:r>
              <a:rPr lang="en-US" sz="1600" dirty="0">
                <a:latin typeface="Times New Roman" pitchFamily="18" charset="0"/>
                <a:ea typeface="Calibri" pitchFamily="34" charset="0"/>
                <a:cs typeface="Times New Roman" pitchFamily="18" charset="0"/>
              </a:rPr>
              <a:t>	{</a:t>
            </a:r>
            <a:endParaRPr lang="en-US" sz="1600" dirty="0">
              <a:latin typeface="Times New Roman" pitchFamily="18" charset="0"/>
              <a:cs typeface="Times New Roman" pitchFamily="18" charset="0"/>
            </a:endParaRPr>
          </a:p>
          <a:p>
            <a:pPr lvl="0" algn="just" eaLnBrk="0" fontAlgn="base" hangingPunct="0">
              <a:spcBef>
                <a:spcPct val="0"/>
              </a:spcBef>
              <a:spcAft>
                <a:spcPct val="0"/>
              </a:spcAft>
            </a:pPr>
            <a:r>
              <a:rPr lang="en-US" sz="1600" dirty="0">
                <a:latin typeface="Times New Roman" pitchFamily="18" charset="0"/>
                <a:ea typeface="Calibri" pitchFamily="34" charset="0"/>
                <a:cs typeface="Times New Roman" pitchFamily="18" charset="0"/>
              </a:rPr>
              <a:t>		return (x + y);</a:t>
            </a:r>
            <a:endParaRPr lang="en-US" sz="1600" dirty="0">
              <a:latin typeface="Times New Roman" pitchFamily="18" charset="0"/>
              <a:cs typeface="Times New Roman" pitchFamily="18" charset="0"/>
            </a:endParaRPr>
          </a:p>
          <a:p>
            <a:pPr lvl="0" algn="just" eaLnBrk="0" fontAlgn="base" hangingPunct="0">
              <a:spcBef>
                <a:spcPct val="0"/>
              </a:spcBef>
              <a:spcAft>
                <a:spcPct val="0"/>
              </a:spcAft>
            </a:pPr>
            <a:r>
              <a:rPr lang="en-US" sz="1600" dirty="0">
                <a:latin typeface="Times New Roman" pitchFamily="18" charset="0"/>
                <a:ea typeface="Calibri" pitchFamily="34" charset="0"/>
                <a:cs typeface="Times New Roman" pitchFamily="18" charset="0"/>
              </a:rPr>
              <a:t>	}</a:t>
            </a:r>
            <a:endParaRPr lang="en-US" sz="1600" dirty="0">
              <a:latin typeface="Times New Roman" pitchFamily="18" charset="0"/>
              <a:cs typeface="Times New Roman" pitchFamily="18" charset="0"/>
            </a:endParaRPr>
          </a:p>
        </p:txBody>
      </p:sp>
    </p:spTree>
  </p:cSld>
  <p:clrMapOvr>
    <a:masterClrMapping/>
  </p:clrMapOvr>
  <p:transition>
    <p:split orient="vert"/>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81000" y="41493"/>
            <a:ext cx="8382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Variable in Object Oriented Programming</a:t>
            </a:r>
            <a:endParaRPr kumimoji="0" lang="en-US" b="0" i="0"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There are three types of variables used in object – oriented</a:t>
            </a:r>
            <a:r>
              <a:rPr kumimoji="0" lang="en-US" b="0" i="1" u="none" strike="noStrike" cap="none" normalizeH="0" dirty="0">
                <a:ln>
                  <a:noFill/>
                </a:ln>
                <a:solidFill>
                  <a:schemeClr val="tx1"/>
                </a:solidFill>
                <a:effectLst/>
                <a:latin typeface="Times New Roman" pitchFamily="18" charset="0"/>
                <a:ea typeface="Calibri" pitchFamily="34" charset="0"/>
                <a:cs typeface="Times New Roman" pitchFamily="18" charset="0"/>
              </a:rPr>
              <a:t>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programming.</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v"/>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Local Variable</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v"/>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Instance Variable</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v"/>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Class Variable</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Local Variable</a:t>
            </a:r>
            <a:endParaRPr kumimoji="0" lang="en-US" b="0" i="0"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Local variable are those variables which are declared inside the body of methods or between the curly braces.</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Instance Variable</a:t>
            </a:r>
            <a:endParaRPr kumimoji="0" lang="en-US" b="0" i="0"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Instance variables are those variables which are declared inside the body of class.</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Instance variable are created in every instantiation.</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Here creation means the memory are created by the compiler.</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Each object has separate space of instance variable.</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algn="just"/>
            <a:endParaRPr lang="en-US" b="1" dirty="0"/>
          </a:p>
          <a:p>
            <a:pPr algn="just"/>
            <a:r>
              <a:rPr lang="en-US" b="1" dirty="0">
                <a:latin typeface="Times New Roman" pitchFamily="18" charset="0"/>
                <a:cs typeface="Times New Roman" pitchFamily="18" charset="0"/>
              </a:rPr>
              <a:t>Class Variable</a:t>
            </a:r>
            <a:endParaRPr lang="en-US" dirty="0">
              <a:latin typeface="Times New Roman" pitchFamily="18" charset="0"/>
              <a:cs typeface="Times New Roman" pitchFamily="18" charset="0"/>
            </a:endParaRPr>
          </a:p>
          <a:p>
            <a:pPr marL="342900" lvl="0" indent="-342900" algn="just">
              <a:buFont typeface="+mj-lt"/>
              <a:buAutoNum type="arabicPeriod"/>
            </a:pPr>
            <a:r>
              <a:rPr lang="en-US" i="1" dirty="0">
                <a:latin typeface="Times New Roman" pitchFamily="18" charset="0"/>
                <a:cs typeface="Times New Roman" pitchFamily="18" charset="0"/>
              </a:rPr>
              <a:t>Class variables are those which are also declared inside the body of class.</a:t>
            </a:r>
          </a:p>
          <a:p>
            <a:pPr marL="342900" lvl="0" indent="-342900" algn="just">
              <a:buFont typeface="+mj-lt"/>
              <a:buAutoNum type="arabicPeriod"/>
            </a:pPr>
            <a:r>
              <a:rPr lang="en-US" i="1" dirty="0">
                <a:latin typeface="Times New Roman" pitchFamily="18" charset="0"/>
                <a:cs typeface="Times New Roman" pitchFamily="18" charset="0"/>
              </a:rPr>
              <a:t>But its memory is not created in every instantiation of the class.</a:t>
            </a:r>
          </a:p>
          <a:p>
            <a:pPr marL="342900" lvl="0" indent="-342900" algn="just">
              <a:buFont typeface="+mj-lt"/>
              <a:buAutoNum type="arabicPeriod"/>
            </a:pPr>
            <a:r>
              <a:rPr lang="en-US" i="1" dirty="0">
                <a:latin typeface="Times New Roman" pitchFamily="18" charset="0"/>
                <a:cs typeface="Times New Roman" pitchFamily="18" charset="0"/>
              </a:rPr>
              <a:t>So class variable are common to each object.</a:t>
            </a:r>
          </a:p>
          <a:p>
            <a:pPr marL="342900" lvl="0" indent="-342900" algn="just">
              <a:buFont typeface="+mj-lt"/>
              <a:buAutoNum type="arabicPeriod"/>
            </a:pPr>
            <a:r>
              <a:rPr lang="en-US" i="1" dirty="0">
                <a:latin typeface="Times New Roman" pitchFamily="18" charset="0"/>
                <a:cs typeface="Times New Roman" pitchFamily="18" charset="0"/>
              </a:rPr>
              <a:t>Class variable memory provided by the compiler implicitly at the time of compilation. This type of variables also called the sharable variable in the class level.</a:t>
            </a:r>
          </a:p>
          <a:p>
            <a:pPr marL="342900" lvl="0" indent="-342900" algn="just">
              <a:buFont typeface="+mj-lt"/>
              <a:buAutoNum type="arabicPeriod"/>
            </a:pPr>
            <a:r>
              <a:rPr lang="en-US" i="1" dirty="0">
                <a:latin typeface="Times New Roman" pitchFamily="18" charset="0"/>
                <a:cs typeface="Times New Roman" pitchFamily="18" charset="0"/>
              </a:rPr>
              <a:t>Class variables are created by the </a:t>
            </a:r>
            <a:r>
              <a:rPr lang="en-US" b="1" i="1" u="sng" dirty="0">
                <a:latin typeface="Times New Roman" pitchFamily="18" charset="0"/>
                <a:cs typeface="Times New Roman" pitchFamily="18" charset="0"/>
              </a:rPr>
              <a:t>static</a:t>
            </a:r>
            <a:r>
              <a:rPr lang="en-US" i="1" dirty="0">
                <a:latin typeface="Times New Roman" pitchFamily="18" charset="0"/>
                <a:cs typeface="Times New Roman" pitchFamily="18" charset="0"/>
              </a:rPr>
              <a:t> keyword. So this type of variable called as static variable.</a:t>
            </a: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1"/>
          <p:cNvSpPr>
            <a:spLocks noChangeArrowheads="1"/>
          </p:cNvSpPr>
          <p:nvPr/>
        </p:nvSpPr>
        <p:spPr bwMode="auto">
          <a:xfrm>
            <a:off x="1447800" y="0"/>
            <a:ext cx="5867400" cy="69095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Example   </a:t>
            </a:r>
            <a:r>
              <a:rPr kumimoji="0" lang="en-US" b="1" i="0" strike="noStrike" cap="none" normalizeH="0" baseline="0" dirty="0">
                <a:ln>
                  <a:noFill/>
                </a:ln>
                <a:solidFill>
                  <a:schemeClr val="tx1"/>
                </a:solidFill>
                <a:effectLst/>
                <a:latin typeface="Calibri"/>
                <a:ea typeface="Calibri" pitchFamily="34" charset="0"/>
                <a:cs typeface="Times New Roman" pitchFamily="18" charset="0"/>
              </a:rPr>
              <a:t>–    </a:t>
            </a:r>
            <a:r>
              <a:rPr kumimoji="0" lang="en-US" b="1" i="1" strike="noStrike" cap="none" normalizeH="0" baseline="0" dirty="0">
                <a:ln>
                  <a:noFill/>
                </a:ln>
                <a:solidFill>
                  <a:schemeClr val="tx1"/>
                </a:solidFill>
                <a:effectLst/>
                <a:latin typeface="Times New Roman" pitchFamily="18" charset="0"/>
                <a:ea typeface="Calibri" pitchFamily="34" charset="0"/>
                <a:cs typeface="Times New Roman" pitchFamily="18" charset="0"/>
              </a:rPr>
              <a:t>Class</a:t>
            </a:r>
            <a:r>
              <a:rPr kumimoji="0" lang="en-US" b="1" i="1" strike="noStrike" cap="none" normalizeH="0" dirty="0">
                <a:ln>
                  <a:noFill/>
                </a:ln>
                <a:solidFill>
                  <a:schemeClr val="tx1"/>
                </a:solidFill>
                <a:effectLst/>
                <a:latin typeface="Times New Roman" pitchFamily="18" charset="0"/>
                <a:ea typeface="Calibri" pitchFamily="34" charset="0"/>
                <a:cs typeface="Times New Roman" pitchFamily="18" charset="0"/>
              </a:rPr>
              <a:t> Variable and Instance Variable</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sz="125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class C1</a:t>
            </a:r>
            <a:endParaRPr kumimoji="0" lang="en-US" sz="1250"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250"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int x; </a:t>
            </a:r>
            <a:endParaRPr kumimoji="0" lang="en-US" sz="1250"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static int y; </a:t>
            </a:r>
            <a:endParaRPr kumimoji="0" lang="en-US" sz="1250"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250"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public void setdata (int a, int b)</a:t>
            </a:r>
            <a:endParaRPr kumimoji="0" lang="en-US" sz="1250"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250"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x = a;</a:t>
            </a:r>
            <a:endParaRPr kumimoji="0" lang="en-US" sz="1250"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y = b;</a:t>
            </a:r>
            <a:endParaRPr kumimoji="0" lang="en-US" sz="1250"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a:t>
            </a:r>
            <a:endParaRPr kumimoji="0" lang="en-US" sz="1250"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public void setdata (int a)</a:t>
            </a:r>
            <a:endParaRPr kumimoji="0" lang="en-US" sz="1250"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250"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x = a;</a:t>
            </a:r>
            <a:endParaRPr kumimoji="0" lang="en-US" sz="1250"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250"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public int sum( )</a:t>
            </a:r>
            <a:endParaRPr kumimoji="0" lang="en-US" sz="1250"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250"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return (x + y);</a:t>
            </a:r>
            <a:endParaRPr kumimoji="0" lang="en-US" sz="1250"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250"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250"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class Program</a:t>
            </a:r>
            <a:endParaRPr kumimoji="0" lang="en-US" sz="1250"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250"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static void Main (string [] args)</a:t>
            </a:r>
            <a:endParaRPr kumimoji="0" lang="en-US" sz="1250"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250"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C1 ob = new C1();</a:t>
            </a:r>
            <a:endParaRPr kumimoji="0" lang="en-US" sz="1250"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ob.setdata (15, 18);</a:t>
            </a:r>
            <a:endParaRPr kumimoji="0" lang="en-US" sz="1250"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C1 ob1 = new C1();</a:t>
            </a:r>
            <a:endParaRPr kumimoji="0" lang="en-US" sz="1250"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ob1.setdata (40);</a:t>
            </a:r>
            <a:endParaRPr kumimoji="0" lang="en-US" sz="1250"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int z = ob.sum();</a:t>
            </a:r>
            <a:endParaRPr kumimoji="0" lang="en-US" sz="1250"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Console.WriteLine (</a:t>
            </a:r>
            <a:r>
              <a:rPr kumimoji="0" lang="en-US" sz="1250" b="0" i="0"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sz="125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Sum = </a:t>
            </a:r>
            <a:r>
              <a:rPr kumimoji="0" lang="en-US" sz="1250" b="0" i="0"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sz="125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z):</a:t>
            </a:r>
            <a:endParaRPr kumimoji="0" lang="en-US" sz="1250"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z = ob1.sum();</a:t>
            </a:r>
            <a:endParaRPr kumimoji="0" lang="en-US" sz="1250"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Console.WriteLine (</a:t>
            </a:r>
            <a:r>
              <a:rPr kumimoji="0" lang="en-US" sz="1250" b="0" i="0"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sz="125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Sum = </a:t>
            </a:r>
            <a:r>
              <a:rPr kumimoji="0" lang="en-US" sz="1250" b="0" i="0"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sz="125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z):</a:t>
            </a:r>
            <a:endParaRPr kumimoji="0" lang="en-US" sz="1250"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Console.ReadKey ();</a:t>
            </a:r>
            <a:endParaRPr kumimoji="0" lang="en-US" sz="1250"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250"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250" b="0" i="0" u="none" strike="noStrike" cap="none" normalizeH="0" baseline="0" dirty="0">
              <a:ln>
                <a:noFill/>
              </a:ln>
              <a:solidFill>
                <a:schemeClr val="tx1"/>
              </a:solidFill>
              <a:effectLst/>
              <a:latin typeface="Arial" pitchFamily="34" charset="0"/>
              <a:cs typeface="Arial" pitchFamily="34" charset="0"/>
            </a:endParaRPr>
          </a:p>
        </p:txBody>
      </p:sp>
      <p:sp>
        <p:nvSpPr>
          <p:cNvPr id="4" name="Rectangular Callout 3"/>
          <p:cNvSpPr/>
          <p:nvPr/>
        </p:nvSpPr>
        <p:spPr>
          <a:xfrm>
            <a:off x="1066800" y="914400"/>
            <a:ext cx="1981200" cy="381000"/>
          </a:xfrm>
          <a:prstGeom prst="wedgeRectCallout">
            <a:avLst>
              <a:gd name="adj1" fmla="val 65964"/>
              <a:gd name="adj2" fmla="val -5615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solidFill>
                  <a:schemeClr val="tx1"/>
                </a:solidFill>
                <a:latin typeface="Times New Roman" pitchFamily="18" charset="0"/>
                <a:ea typeface="Calibri" pitchFamily="34" charset="0"/>
                <a:cs typeface="Times New Roman" pitchFamily="18" charset="0"/>
              </a:rPr>
              <a:t>Instance Variable</a:t>
            </a:r>
            <a:endParaRPr lang="en-US" sz="1900" dirty="0"/>
          </a:p>
        </p:txBody>
      </p:sp>
      <p:sp>
        <p:nvSpPr>
          <p:cNvPr id="5" name="TextBox 4"/>
          <p:cNvSpPr txBox="1"/>
          <p:nvPr/>
        </p:nvSpPr>
        <p:spPr>
          <a:xfrm>
            <a:off x="5105400" y="609600"/>
            <a:ext cx="3048000" cy="369332"/>
          </a:xfrm>
          <a:prstGeom prst="wedgeRectCallout">
            <a:avLst>
              <a:gd name="adj1" fmla="val -80833"/>
              <a:gd name="adj2" fmla="val 62501"/>
            </a:avLst>
          </a:prstGeom>
          <a:solidFill>
            <a:schemeClr val="tx2">
              <a:lumMod val="20000"/>
              <a:lumOff val="80000"/>
            </a:schemeClr>
          </a:solidFill>
          <a:ln w="28575">
            <a:solidFill>
              <a:schemeClr val="tx2"/>
            </a:solidFill>
          </a:ln>
        </p:spPr>
        <p:txBody>
          <a:bodyPr wrap="square" rtlCol="0">
            <a:spAutoFit/>
          </a:bodyPr>
          <a:lstStyle/>
          <a:p>
            <a:r>
              <a:rPr lang="en-US" dirty="0">
                <a:latin typeface="Times New Roman" pitchFamily="18" charset="0"/>
                <a:ea typeface="Calibri" pitchFamily="34" charset="0"/>
                <a:cs typeface="Times New Roman" pitchFamily="18" charset="0"/>
              </a:rPr>
              <a:t>Static Variable </a:t>
            </a:r>
            <a:r>
              <a:rPr lang="en-US" b="1" dirty="0">
                <a:latin typeface="Times New Roman" pitchFamily="18" charset="0"/>
                <a:ea typeface="Calibri" pitchFamily="34" charset="0"/>
                <a:cs typeface="Times New Roman" pitchFamily="18" charset="0"/>
              </a:rPr>
              <a:t>/ </a:t>
            </a:r>
            <a:r>
              <a:rPr lang="en-US" dirty="0">
                <a:latin typeface="Times New Roman" pitchFamily="18" charset="0"/>
                <a:ea typeface="Calibri" pitchFamily="34" charset="0"/>
                <a:cs typeface="Times New Roman" pitchFamily="18" charset="0"/>
              </a:rPr>
              <a:t>Class Variable</a:t>
            </a:r>
            <a:endParaRPr lang="en-US" dirty="0"/>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5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grpId="0" nodeType="clickEffect">
                                  <p:stCondLst>
                                    <p:cond delay="0"/>
                                  </p:stCondLst>
                                  <p:iterate type="lt">
                                    <p:tmPct val="50000"/>
                                  </p:iterate>
                                  <p:childTnLst>
                                    <p:set>
                                      <p:cBhvr>
                                        <p:cTn id="10" dur="1" fill="hold">
                                          <p:stCondLst>
                                            <p:cond delay="0"/>
                                          </p:stCondLst>
                                        </p:cTn>
                                        <p:tgtEl>
                                          <p:spTgt spid="4"/>
                                        </p:tgtEl>
                                        <p:attrNameLst>
                                          <p:attrName>style.visibility</p:attrName>
                                        </p:attrNameLst>
                                      </p:cBhvr>
                                      <p:to>
                                        <p:strVal val="visible"/>
                                      </p:to>
                                    </p:set>
                                    <p:anim calcmode="discrete" valueType="clr">
                                      <p:cBhvr override="childStyle">
                                        <p:cTn id="11"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4"/>
                                        </p:tgtEl>
                                        <p:attrNameLst>
                                          <p:attrName>fillcolor</p:attrName>
                                        </p:attrNameLst>
                                      </p:cBhvr>
                                      <p:tavLst>
                                        <p:tav tm="0">
                                          <p:val>
                                            <p:clrVal>
                                              <a:schemeClr val="accent2"/>
                                            </p:clrVal>
                                          </p:val>
                                        </p:tav>
                                        <p:tav tm="50000">
                                          <p:val>
                                            <p:clrVal>
                                              <a:schemeClr val="hlink"/>
                                            </p:clrVal>
                                          </p:val>
                                        </p:tav>
                                      </p:tavLst>
                                    </p:anim>
                                    <p:set>
                                      <p:cBhvr>
                                        <p:cTn id="13" dur="80"/>
                                        <p:tgtEl>
                                          <p:spTgt spid="4"/>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27" presetClass="entr" presetSubtype="0" fill="hold" grpId="0" nodeType="clickEffect">
                                  <p:stCondLst>
                                    <p:cond delay="0"/>
                                  </p:stCondLst>
                                  <p:iterate type="lt">
                                    <p:tmPct val="50000"/>
                                  </p:iterate>
                                  <p:childTnLst>
                                    <p:set>
                                      <p:cBhvr>
                                        <p:cTn id="17" dur="1" fill="hold">
                                          <p:stCondLst>
                                            <p:cond delay="0"/>
                                          </p:stCondLst>
                                        </p:cTn>
                                        <p:tgtEl>
                                          <p:spTgt spid="5"/>
                                        </p:tgtEl>
                                        <p:attrNameLst>
                                          <p:attrName>style.visibility</p:attrName>
                                        </p:attrNameLst>
                                      </p:cBhvr>
                                      <p:to>
                                        <p:strVal val="visible"/>
                                      </p:to>
                                    </p:set>
                                    <p:anim calcmode="discrete" valueType="clr">
                                      <p:cBhvr override="childStyle">
                                        <p:cTn id="18"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5"/>
                                        </p:tgtEl>
                                        <p:attrNameLst>
                                          <p:attrName>fillcolor</p:attrName>
                                        </p:attrNameLst>
                                      </p:cBhvr>
                                      <p:tavLst>
                                        <p:tav tm="0">
                                          <p:val>
                                            <p:clrVal>
                                              <a:schemeClr val="accent2"/>
                                            </p:clrVal>
                                          </p:val>
                                        </p:tav>
                                        <p:tav tm="50000">
                                          <p:val>
                                            <p:clrVal>
                                              <a:schemeClr val="hlink"/>
                                            </p:clrVal>
                                          </p:val>
                                        </p:tav>
                                      </p:tavLst>
                                    </p:anim>
                                    <p:set>
                                      <p:cBhvr>
                                        <p:cTn id="20" dur="80"/>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3" grpId="0"/>
      <p:bldP spid="4" grpId="0" animBg="1"/>
      <p:bldP spid="5"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457200" y="609600"/>
            <a:ext cx="82296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Constant in Object Oriented Programming</a:t>
            </a:r>
            <a:endParaRPr kumimoji="0" lang="en-US" b="0" i="0"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There are two types of constant we can make in object oriented programming–</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Class Level Constant</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Object Level Constant</a:t>
            </a:r>
            <a:endParaRPr kumimoji="0" lang="en-US" b="0" i="1" u="sng"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b="1" dirty="0">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Class Level Constant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Class level constants are those which are declared inside the body of class and common to all instance of class.</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Class constant can be declared using the modifier </a:t>
            </a:r>
            <a:r>
              <a:rPr kumimoji="0" lang="en-US" b="1" i="1"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const</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value must be assign at the time of declaration otherwise compiler gives an error.</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a:t>
            </a:r>
            <a:r>
              <a:rPr kumimoji="0" lang="en-US" b="1" i="1"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const</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members implicitly static.</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1" strike="noStrike" cap="none" normalizeH="0" baseline="0" dirty="0">
                <a:ln>
                  <a:noFill/>
                </a:ln>
                <a:solidFill>
                  <a:schemeClr val="tx1"/>
                </a:solidFill>
                <a:effectLst/>
                <a:latin typeface="Times New Roman" pitchFamily="18" charset="0"/>
                <a:ea typeface="Calibri" pitchFamily="34" charset="0"/>
                <a:cs typeface="Times New Roman" pitchFamily="18" charset="0"/>
              </a:rPr>
              <a:t>Note –</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Static data members are used in class as well as in function as a local.</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startAt="5"/>
              <a:tabLst/>
            </a:pPr>
            <a:r>
              <a:rPr kumimoji="0" lang="en-US" i="1"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1" i="1"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Const</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members as well as static member are accessed through its class name.</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startAt="5"/>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We cannot declared </a:t>
            </a:r>
            <a:r>
              <a:rPr kumimoji="0" lang="en-US" b="1" i="1"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const</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explicitly static.</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1"/>
          <p:cNvSpPr>
            <a:spLocks noChangeArrowheads="1"/>
          </p:cNvSpPr>
          <p:nvPr/>
        </p:nvSpPr>
        <p:spPr bwMode="auto">
          <a:xfrm>
            <a:off x="1524000" y="457200"/>
            <a:ext cx="6172200" cy="59093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Example– Class Level Constant</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b="0" i="0"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class C1</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algn="just" eaLnBrk="0" fontAlgn="base" hangingPunct="0">
              <a:spcBef>
                <a:spcPct val="0"/>
              </a:spcBef>
              <a:spcAft>
                <a:spcPct val="0"/>
              </a:spcAf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private const int x = 10;</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algn="just" eaLnBrk="0" fontAlgn="base" hangingPunct="0">
              <a:spcBef>
                <a:spcPct val="0"/>
              </a:spcBef>
              <a:spcAft>
                <a:spcPct val="0"/>
              </a:spcAf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public void disp ()</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algn="just" eaLnBrk="0" fontAlgn="base" hangingPunct="0">
              <a:spcBef>
                <a:spcPct val="0"/>
              </a:spcBef>
              <a:spcAft>
                <a:spcPct val="0"/>
              </a:spcAf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algn="just" eaLnBrk="0" fontAlgn="base" hangingPunct="0">
              <a:spcBef>
                <a:spcPct val="0"/>
              </a:spcBef>
              <a:spcAft>
                <a:spcPct val="0"/>
              </a:spcAf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Console.WriteLine (“X = ” + x);</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algn="just" eaLnBrk="0" fontAlgn="base" hangingPunct="0">
              <a:spcBef>
                <a:spcPct val="0"/>
              </a:spcBef>
              <a:spcAft>
                <a:spcPct val="0"/>
              </a:spcAf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class Program</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static void Main (string [] args)</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C1 ob = new C1 ();</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C1 ob1 = new C1 ();</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ob.disp ();</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ob1.disp ();</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Console.ReadKey ();</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85800" y="111456"/>
          <a:ext cx="7848600" cy="6624828"/>
        </p:xfrm>
        <a:graphic>
          <a:graphicData uri="http://schemas.openxmlformats.org/drawingml/2006/table">
            <a:tbl>
              <a:tblPr>
                <a:effectLst/>
              </a:tblPr>
              <a:tblGrid>
                <a:gridCol w="36576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145143">
                <a:tc>
                  <a:txBody>
                    <a:bodyPr/>
                    <a:lstStyle/>
                    <a:p>
                      <a:pPr marL="0" marR="0" algn="ctr">
                        <a:lnSpc>
                          <a:spcPct val="115000"/>
                        </a:lnSpc>
                        <a:spcBef>
                          <a:spcPts val="0"/>
                        </a:spcBef>
                        <a:spcAft>
                          <a:spcPts val="0"/>
                        </a:spcAft>
                      </a:pPr>
                      <a:r>
                        <a:rPr lang="en-US" sz="1800" b="1" dirty="0">
                          <a:latin typeface="Times New Roman"/>
                          <a:ea typeface="Calibri"/>
                          <a:cs typeface="Mangal"/>
                        </a:rPr>
                        <a:t>Interpreter</a:t>
                      </a:r>
                      <a:endParaRPr lang="en-US" sz="1800" dirty="0">
                        <a:latin typeface="Calibri"/>
                        <a:ea typeface="Calibri"/>
                        <a:cs typeface="Mangal"/>
                      </a:endParaRPr>
                    </a:p>
                  </a:txBody>
                  <a:tcPr marL="31553" marR="31553"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1" dirty="0">
                          <a:latin typeface="Times New Roman"/>
                          <a:ea typeface="Calibri"/>
                          <a:cs typeface="Mangal"/>
                        </a:rPr>
                        <a:t>Compiler</a:t>
                      </a:r>
                      <a:endParaRPr lang="en-US" sz="1800" dirty="0">
                        <a:latin typeface="Calibri"/>
                        <a:ea typeface="Calibri"/>
                        <a:cs typeface="Mangal"/>
                      </a:endParaRPr>
                    </a:p>
                  </a:txBody>
                  <a:tcPr marL="31553" marR="31553"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016000">
                <a:tc>
                  <a:txBody>
                    <a:bodyPr/>
                    <a:lstStyle/>
                    <a:p>
                      <a:pPr marL="0" marR="0" algn="l">
                        <a:lnSpc>
                          <a:spcPct val="115000"/>
                        </a:lnSpc>
                        <a:spcBef>
                          <a:spcPts val="0"/>
                        </a:spcBef>
                        <a:spcAft>
                          <a:spcPts val="0"/>
                        </a:spcAft>
                      </a:pPr>
                      <a:r>
                        <a:rPr lang="en-US" sz="1800" i="1" dirty="0">
                          <a:latin typeface="Times New Roman"/>
                          <a:ea typeface="Calibri"/>
                          <a:cs typeface="Mangal"/>
                        </a:rPr>
                        <a:t>It takes one statement of a high – level language program and translates it into a machine – a level instruction which is immediately executed.</a:t>
                      </a:r>
                      <a:endParaRPr lang="en-US" sz="1800" i="1" dirty="0">
                        <a:latin typeface="Calibri"/>
                        <a:ea typeface="Calibri"/>
                        <a:cs typeface="Mangal"/>
                      </a:endParaRPr>
                    </a:p>
                  </a:txBody>
                  <a:tcPr marL="31553" marR="31553"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algn="l">
                        <a:lnSpc>
                          <a:spcPct val="115000"/>
                        </a:lnSpc>
                        <a:spcBef>
                          <a:spcPts val="0"/>
                        </a:spcBef>
                        <a:spcAft>
                          <a:spcPts val="0"/>
                        </a:spcAft>
                      </a:pPr>
                      <a:r>
                        <a:rPr lang="en-US" sz="1800" i="1" dirty="0">
                          <a:latin typeface="Times New Roman"/>
                          <a:ea typeface="Calibri"/>
                          <a:cs typeface="Mangal"/>
                        </a:rPr>
                        <a:t>It is called so because it translate each high – level language instruction into a  set of machine – level language instructions rather than a single machine – level language instruction.</a:t>
                      </a:r>
                      <a:endParaRPr lang="en-US" sz="1800" i="1" dirty="0">
                        <a:latin typeface="Calibri"/>
                        <a:ea typeface="Calibri"/>
                        <a:cs typeface="Mangal"/>
                      </a:endParaRPr>
                    </a:p>
                  </a:txBody>
                  <a:tcPr marL="31553" marR="31553"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80571">
                <a:tc>
                  <a:txBody>
                    <a:bodyPr/>
                    <a:lstStyle/>
                    <a:p>
                      <a:pPr marL="0" marR="0" algn="l">
                        <a:lnSpc>
                          <a:spcPct val="115000"/>
                        </a:lnSpc>
                        <a:spcBef>
                          <a:spcPts val="0"/>
                        </a:spcBef>
                        <a:spcAft>
                          <a:spcPts val="0"/>
                        </a:spcAft>
                      </a:pPr>
                      <a:r>
                        <a:rPr lang="en-US" sz="1800" i="1" dirty="0">
                          <a:latin typeface="Times New Roman"/>
                          <a:ea typeface="Calibri"/>
                          <a:cs typeface="Mangal"/>
                        </a:rPr>
                        <a:t>Translation and execution are alternate for each statement encountered in the high – level language program.</a:t>
                      </a:r>
                      <a:endParaRPr lang="en-US" sz="1800" i="1" dirty="0">
                        <a:latin typeface="Calibri"/>
                        <a:ea typeface="Calibri"/>
                        <a:cs typeface="Mangal"/>
                      </a:endParaRPr>
                    </a:p>
                  </a:txBody>
                  <a:tcPr marL="31553" marR="31553"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algn="l">
                        <a:lnSpc>
                          <a:spcPct val="115000"/>
                        </a:lnSpc>
                        <a:spcBef>
                          <a:spcPts val="0"/>
                        </a:spcBef>
                        <a:spcAft>
                          <a:spcPts val="0"/>
                        </a:spcAft>
                      </a:pPr>
                      <a:r>
                        <a:rPr lang="en-US" sz="1800" i="1" dirty="0">
                          <a:latin typeface="Times New Roman"/>
                          <a:ea typeface="Calibri"/>
                          <a:cs typeface="Mangal"/>
                        </a:rPr>
                        <a:t>This merely translates the entire source program into an object program and is not involved in its execution.</a:t>
                      </a:r>
                      <a:endParaRPr lang="en-US" sz="1800" i="1" dirty="0">
                        <a:latin typeface="Calibri"/>
                        <a:ea typeface="Calibri"/>
                        <a:cs typeface="Mangal"/>
                      </a:endParaRPr>
                    </a:p>
                  </a:txBody>
                  <a:tcPr marL="31553" marR="31553"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161143">
                <a:tc>
                  <a:txBody>
                    <a:bodyPr/>
                    <a:lstStyle/>
                    <a:p>
                      <a:pPr marL="0" marR="0" algn="l">
                        <a:lnSpc>
                          <a:spcPct val="115000"/>
                        </a:lnSpc>
                        <a:spcBef>
                          <a:spcPts val="0"/>
                        </a:spcBef>
                        <a:spcAft>
                          <a:spcPts val="0"/>
                        </a:spcAft>
                      </a:pPr>
                      <a:r>
                        <a:rPr lang="en-US" sz="1800" i="1" dirty="0">
                          <a:latin typeface="Times New Roman"/>
                          <a:ea typeface="Calibri"/>
                          <a:cs typeface="Mangal"/>
                        </a:rPr>
                        <a:t>The object code is not saved for future use because the translation and the execution processes alternate.</a:t>
                      </a:r>
                      <a:endParaRPr lang="en-US" sz="1800" i="1" dirty="0">
                        <a:latin typeface="Calibri"/>
                        <a:ea typeface="Calibri"/>
                        <a:cs typeface="Mangal"/>
                      </a:endParaRPr>
                    </a:p>
                  </a:txBody>
                  <a:tcPr marL="31553" marR="31553"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algn="l">
                        <a:lnSpc>
                          <a:spcPct val="115000"/>
                        </a:lnSpc>
                        <a:spcBef>
                          <a:spcPts val="0"/>
                        </a:spcBef>
                        <a:spcAft>
                          <a:spcPts val="0"/>
                        </a:spcAft>
                      </a:pPr>
                      <a:r>
                        <a:rPr lang="en-US" sz="1800" i="1" dirty="0">
                          <a:latin typeface="Times New Roman"/>
                          <a:ea typeface="Calibri"/>
                          <a:cs typeface="Mangal"/>
                        </a:rPr>
                        <a:t>The whole source program is translated into its equivalent machine – level language program. The object code obtained is permanently saved for future use and is used every time the program is to be executed.</a:t>
                      </a:r>
                      <a:endParaRPr lang="en-US" sz="1800" i="1" dirty="0">
                        <a:latin typeface="Calibri"/>
                        <a:ea typeface="Calibri"/>
                        <a:cs typeface="Mangal"/>
                      </a:endParaRPr>
                    </a:p>
                  </a:txBody>
                  <a:tcPr marL="31553" marR="31553"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725714">
                <a:tc>
                  <a:txBody>
                    <a:bodyPr/>
                    <a:lstStyle/>
                    <a:p>
                      <a:pPr marL="0" marR="0" algn="l">
                        <a:lnSpc>
                          <a:spcPct val="115000"/>
                        </a:lnSpc>
                        <a:spcBef>
                          <a:spcPts val="0"/>
                        </a:spcBef>
                        <a:spcAft>
                          <a:spcPts val="0"/>
                        </a:spcAft>
                      </a:pPr>
                      <a:r>
                        <a:rPr lang="en-US" sz="1800" i="1" dirty="0">
                          <a:latin typeface="Times New Roman"/>
                          <a:ea typeface="Calibri"/>
                          <a:cs typeface="Mangal"/>
                        </a:rPr>
                        <a:t>As instruction is interpreted and translated into machine – level language every time changes are incorporated in the program.</a:t>
                      </a:r>
                      <a:endParaRPr lang="en-US" sz="1800" i="1" dirty="0">
                        <a:latin typeface="Calibri"/>
                        <a:ea typeface="Calibri"/>
                        <a:cs typeface="Mangal"/>
                      </a:endParaRPr>
                    </a:p>
                  </a:txBody>
                  <a:tcPr marL="31553" marR="31553"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algn="l">
                        <a:lnSpc>
                          <a:spcPct val="115000"/>
                        </a:lnSpc>
                        <a:spcBef>
                          <a:spcPts val="0"/>
                        </a:spcBef>
                        <a:spcAft>
                          <a:spcPts val="0"/>
                        </a:spcAft>
                      </a:pPr>
                      <a:r>
                        <a:rPr lang="en-US" sz="1800" i="1" dirty="0">
                          <a:latin typeface="Times New Roman"/>
                          <a:ea typeface="Calibri"/>
                          <a:cs typeface="Mangal"/>
                        </a:rPr>
                        <a:t>Repeated compilation is not necessary for repeated execution of a program.</a:t>
                      </a:r>
                      <a:endParaRPr lang="en-US" sz="1800" i="1" dirty="0">
                        <a:latin typeface="Calibri"/>
                        <a:ea typeface="Calibri"/>
                        <a:cs typeface="Mangal"/>
                      </a:endParaRPr>
                    </a:p>
                  </a:txBody>
                  <a:tcPr marL="31553" marR="31553"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35429">
                <a:tc>
                  <a:txBody>
                    <a:bodyPr/>
                    <a:lstStyle/>
                    <a:p>
                      <a:pPr marL="0" marR="0" algn="l">
                        <a:lnSpc>
                          <a:spcPct val="115000"/>
                        </a:lnSpc>
                        <a:spcBef>
                          <a:spcPts val="0"/>
                        </a:spcBef>
                        <a:spcAft>
                          <a:spcPts val="0"/>
                        </a:spcAft>
                      </a:pPr>
                      <a:r>
                        <a:rPr lang="en-US" sz="1800" i="1" dirty="0">
                          <a:latin typeface="Times New Roman"/>
                          <a:ea typeface="Calibri"/>
                          <a:cs typeface="Mangal"/>
                        </a:rPr>
                        <a:t>Interpreters are slower than compilers.</a:t>
                      </a:r>
                      <a:endParaRPr lang="en-US" sz="1800" i="1" dirty="0">
                        <a:latin typeface="Calibri"/>
                        <a:ea typeface="Calibri"/>
                        <a:cs typeface="Mangal"/>
                      </a:endParaRPr>
                    </a:p>
                  </a:txBody>
                  <a:tcPr marL="31553" marR="31553"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algn="l">
                        <a:lnSpc>
                          <a:spcPct val="115000"/>
                        </a:lnSpc>
                        <a:spcBef>
                          <a:spcPts val="0"/>
                        </a:spcBef>
                        <a:spcAft>
                          <a:spcPts val="0"/>
                        </a:spcAft>
                      </a:pPr>
                      <a:r>
                        <a:rPr lang="en-US" sz="1800" i="1" dirty="0">
                          <a:latin typeface="Times New Roman"/>
                          <a:ea typeface="Calibri"/>
                          <a:cs typeface="Mangal"/>
                        </a:rPr>
                        <a:t>A compiled program runs much faster than an interpreted program.</a:t>
                      </a:r>
                      <a:endParaRPr lang="en-US" sz="1800" i="1" dirty="0">
                        <a:latin typeface="Calibri"/>
                        <a:ea typeface="Calibri"/>
                        <a:cs typeface="Mangal"/>
                      </a:endParaRPr>
                    </a:p>
                  </a:txBody>
                  <a:tcPr marL="31553" marR="31553"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cSld>
  <p:clrMapOvr>
    <a:masterClrMapping/>
  </p:clrMapOvr>
  <p:transition>
    <p:split orient="vert"/>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1"/>
          <p:cNvSpPr>
            <a:spLocks noChangeArrowheads="1"/>
          </p:cNvSpPr>
          <p:nvPr/>
        </p:nvSpPr>
        <p:spPr bwMode="auto">
          <a:xfrm>
            <a:off x="914400" y="1066800"/>
            <a:ext cx="71628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Object Level Constant</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b="0" i="0"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There are situations where we would like to decide the value of constant member at run time.</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We may also like to have different object of the class.</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So overcomes these short coming C# provides at the modifier </a:t>
            </a:r>
            <a:r>
              <a:rPr kumimoji="0" lang="en-US" b="1" i="1"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readonly</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Using </a:t>
            </a:r>
            <a:r>
              <a:rPr kumimoji="0" lang="en-US" b="1" i="1"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readonly</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keyword we can make readonly data members.</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This type of data member has ability to take the constant value at the runtime.</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This type of data member takes each constant value at the runtime of object creation (instantiation) and only has ability to constructor.</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This process are done only at the runtime of object instantiation using help of constructor and after initializing readonly data member by constructor it cannot be modified by any other method.</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readonly members may be declared as either static or instance base.</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1"/>
          <p:cNvSpPr>
            <a:spLocks noChangeArrowheads="1"/>
          </p:cNvSpPr>
          <p:nvPr/>
        </p:nvSpPr>
        <p:spPr bwMode="auto">
          <a:xfrm>
            <a:off x="1676400" y="0"/>
            <a:ext cx="5943600" cy="68172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600"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Example– Object level constant</a:t>
            </a:r>
            <a:endParaRPr kumimoji="0" lang="en-US" sz="1600" b="0" i="0"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5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class  C1</a:t>
            </a:r>
            <a:endParaRPr kumimoji="0" lang="en-US" sz="1500"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5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1500"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5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readonly int x;</a:t>
            </a:r>
            <a:endParaRPr kumimoji="0" lang="en-US" sz="1500"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5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static readonly int y;</a:t>
            </a:r>
            <a:endParaRPr kumimoji="0" lang="en-US" sz="1500"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5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public C1 (int a)</a:t>
            </a:r>
            <a:endParaRPr kumimoji="0" lang="en-US" sz="1500"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5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500"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5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x  = a;</a:t>
            </a:r>
            <a:endParaRPr kumimoji="0" lang="en-US" sz="1500"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5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500"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5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public static C1 ()</a:t>
            </a:r>
            <a:endParaRPr kumimoji="0" lang="en-US" sz="1500"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5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500"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5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y = 100;</a:t>
            </a:r>
            <a:endParaRPr kumimoji="0" lang="en-US" sz="1500"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5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500"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5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public void disp ()</a:t>
            </a:r>
            <a:endParaRPr kumimoji="0" lang="en-US" sz="1500"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5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500"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5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Console.WriteLine (“Readonly = ” + x);</a:t>
            </a:r>
            <a:endParaRPr kumimoji="0" lang="en-US" sz="1500"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5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Console.WriteLine (“Static Readonly = ” + y);</a:t>
            </a:r>
            <a:endParaRPr kumimoji="0" lang="en-US" sz="1500"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5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500"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5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1500"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5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class Program</a:t>
            </a:r>
            <a:endParaRPr kumimoji="0" lang="en-US" sz="1500"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5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1500"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5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static void Main (string [] args)</a:t>
            </a:r>
            <a:endParaRPr kumimoji="0" lang="en-US" sz="1500"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5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500"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5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C1 ob = new C1 (8);</a:t>
            </a:r>
            <a:endParaRPr kumimoji="0" lang="en-US" sz="1500"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5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ob.disp();</a:t>
            </a:r>
            <a:endParaRPr kumimoji="0" lang="en-US" sz="1500"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5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Console.ReadKey ();</a:t>
            </a:r>
            <a:endParaRPr kumimoji="0" lang="en-US" sz="1500"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5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500"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5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1500" b="0" i="1"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1"/>
          <p:cNvSpPr>
            <a:spLocks noChangeArrowheads="1"/>
          </p:cNvSpPr>
          <p:nvPr/>
        </p:nvSpPr>
        <p:spPr bwMode="auto">
          <a:xfrm>
            <a:off x="609600" y="304800"/>
            <a:ext cx="792480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65138" marR="0" lvl="0" indent="-34290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Properties</a:t>
            </a:r>
            <a:r>
              <a:rPr kumimoji="0" lang="en-US" b="1" i="0" strike="noStrike" cap="none" normalizeH="0" baseline="0" dirty="0">
                <a:ln>
                  <a:noFill/>
                </a:ln>
                <a:solidFill>
                  <a:schemeClr val="tx1"/>
                </a:solidFill>
                <a:effectLst/>
                <a:latin typeface="Calibri"/>
                <a:ea typeface="Calibri" pitchFamily="34" charset="0"/>
                <a:cs typeface="Times New Roman" pitchFamily="18" charset="0"/>
              </a:rPr>
              <a:t>–</a:t>
            </a:r>
            <a:endParaRPr kumimoji="0" lang="en-US" b="0" i="0" strike="noStrike" cap="none" normalizeH="0" baseline="0" dirty="0">
              <a:ln>
                <a:noFill/>
              </a:ln>
              <a:solidFill>
                <a:schemeClr val="tx1"/>
              </a:solidFill>
              <a:effectLst/>
              <a:latin typeface="Arial" pitchFamily="34" charset="0"/>
              <a:cs typeface="Arial" pitchFamily="34" charset="0"/>
            </a:endParaRPr>
          </a:p>
          <a:p>
            <a:pPr marL="465138"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One of the design goals of object – oriented</a:t>
            </a:r>
            <a:r>
              <a:rPr kumimoji="0" lang="en-US" b="0" i="1" u="none" strike="noStrike" cap="none" normalizeH="0" dirty="0">
                <a:ln>
                  <a:noFill/>
                </a:ln>
                <a:solidFill>
                  <a:schemeClr val="tx1"/>
                </a:solidFill>
                <a:effectLst/>
                <a:latin typeface="Times New Roman" pitchFamily="18" charset="0"/>
                <a:ea typeface="Calibri" pitchFamily="34" charset="0"/>
                <a:cs typeface="Times New Roman" pitchFamily="18" charset="0"/>
              </a:rPr>
              <a:t>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programming is not to permit any direct access of data members because the implications of integrity.</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465138"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When we construct an object then there are we make the private data members. Means we can restrict the accessibilities of these data member outside of fixed declaration </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definition.</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465138"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These provisions we make because improve data security.</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465138"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But this condition dare are not accessible outside show because object function depends on the data value. So we construct a method in which through we provide these private data members value.</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465138"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So we make a functional unit in which through we supply the input data are say that assign that values to these private data members.</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465138"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This types of method in which through we supply or assign the values to the data member are known as </a:t>
            </a:r>
            <a:r>
              <a:rPr kumimoji="0" lang="en-US" b="1" i="1"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setter method</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or </a:t>
            </a:r>
            <a:r>
              <a:rPr kumimoji="0" lang="en-US" b="1" i="1"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mutator method</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465138"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When we assign values to these data members for achieving features of data abstractions means in which through we provide the information of these data members in outside without present its background detail.</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465138"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So making these provisions we have to make methods these provide the features of data abstraction and encapsulation.</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465138"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So this type of method known as </a:t>
            </a:r>
            <a:r>
              <a:rPr kumimoji="0" lang="en-US" b="1" i="1"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accessor method</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465138"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 another object – oriented</a:t>
            </a:r>
            <a:r>
              <a:rPr kumimoji="0" lang="en-US" b="0" i="1" u="none" strike="noStrike" cap="none" normalizeH="0" dirty="0">
                <a:ln>
                  <a:noFill/>
                </a:ln>
                <a:solidFill>
                  <a:schemeClr val="tx1"/>
                </a:solidFill>
                <a:effectLst/>
                <a:latin typeface="Times New Roman" pitchFamily="18" charset="0"/>
                <a:ea typeface="Calibri" pitchFamily="34" charset="0"/>
                <a:cs typeface="Times New Roman" pitchFamily="18" charset="0"/>
              </a:rPr>
              <a:t>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programming language like C, C++, Java, we make this type of methods to doing this task.</a:t>
            </a:r>
            <a:endParaRPr kumimoji="0" lang="en-US" b="0" i="1"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763000" cy="6186309"/>
          </a:xfrm>
          <a:prstGeom prst="rect">
            <a:avLst/>
          </a:prstGeom>
        </p:spPr>
        <p:txBody>
          <a:bodyPr wrap="square">
            <a:spAutoFit/>
          </a:bodyPr>
          <a:lstStyle/>
          <a:p>
            <a:pPr marL="465138" lvl="0" indent="-342900" algn="just" eaLnBrk="0" fontAlgn="base" hangingPunct="0">
              <a:spcBef>
                <a:spcPct val="0"/>
              </a:spcBef>
              <a:spcAft>
                <a:spcPct val="0"/>
              </a:spcAft>
              <a:buFont typeface="+mj-lt"/>
              <a:buAutoNum type="arabicPeriod" startAt="11"/>
            </a:pPr>
            <a:r>
              <a:rPr lang="en-US" i="1" dirty="0">
                <a:latin typeface="Times New Roman" pitchFamily="18" charset="0"/>
                <a:ea typeface="Calibri" pitchFamily="34" charset="0"/>
                <a:cs typeface="Times New Roman" pitchFamily="18" charset="0"/>
              </a:rPr>
              <a:t>These are the simple task which is performed by setter accessor methods have including overheads methods.</a:t>
            </a:r>
            <a:endParaRPr lang="en-US" i="1" dirty="0">
              <a:latin typeface="Arial" pitchFamily="34" charset="0"/>
              <a:cs typeface="Arial" pitchFamily="34" charset="0"/>
            </a:endParaRPr>
          </a:p>
          <a:p>
            <a:pPr marL="465138" lvl="0" indent="-342900" algn="just" eaLnBrk="0" fontAlgn="base" hangingPunct="0">
              <a:spcBef>
                <a:spcPct val="0"/>
              </a:spcBef>
              <a:spcAft>
                <a:spcPct val="0"/>
              </a:spcAft>
              <a:buFont typeface="+mj-lt"/>
              <a:buAutoNum type="arabicPeriod" startAt="11"/>
            </a:pPr>
            <a:r>
              <a:rPr lang="en-US" i="1" dirty="0">
                <a:latin typeface="Times New Roman" pitchFamily="18" charset="0"/>
                <a:ea typeface="Calibri" pitchFamily="34" charset="0"/>
                <a:cs typeface="Times New Roman" pitchFamily="18" charset="0"/>
              </a:rPr>
              <a:t>C++ is remove these overheads problem to make inline functions and </a:t>
            </a:r>
            <a:r>
              <a:rPr lang="en-US" b="1" i="1" u="sng" dirty="0">
                <a:latin typeface="Times New Roman" pitchFamily="18" charset="0"/>
                <a:ea typeface="Calibri" pitchFamily="34" charset="0"/>
                <a:cs typeface="Times New Roman" pitchFamily="18" charset="0"/>
              </a:rPr>
              <a:t>C# are used properties</a:t>
            </a:r>
            <a:r>
              <a:rPr lang="en-US" i="1" dirty="0">
                <a:latin typeface="Times New Roman" pitchFamily="18" charset="0"/>
                <a:ea typeface="Calibri" pitchFamily="34" charset="0"/>
                <a:cs typeface="Times New Roman" pitchFamily="18" charset="0"/>
              </a:rPr>
              <a:t>.</a:t>
            </a:r>
            <a:endParaRPr lang="en-US" i="1" dirty="0">
              <a:latin typeface="Arial" pitchFamily="34" charset="0"/>
              <a:cs typeface="Arial" pitchFamily="34" charset="0"/>
            </a:endParaRPr>
          </a:p>
          <a:p>
            <a:pPr marL="465138" lvl="0" indent="-342900" algn="just" eaLnBrk="0" fontAlgn="base" hangingPunct="0">
              <a:spcBef>
                <a:spcPct val="0"/>
              </a:spcBef>
              <a:spcAft>
                <a:spcPct val="0"/>
              </a:spcAft>
              <a:buFont typeface="+mj-lt"/>
              <a:buAutoNum type="arabicPeriod" startAt="11"/>
            </a:pPr>
            <a:r>
              <a:rPr lang="en-US" i="1" dirty="0">
                <a:latin typeface="Times New Roman" pitchFamily="18" charset="0"/>
                <a:ea typeface="Calibri" pitchFamily="34" charset="0"/>
                <a:cs typeface="Times New Roman" pitchFamily="18" charset="0"/>
              </a:rPr>
              <a:t>Properties are sometimes reference to as smart fields.</a:t>
            </a:r>
            <a:endParaRPr lang="en-US" i="1" dirty="0">
              <a:latin typeface="Arial" pitchFamily="34" charset="0"/>
              <a:cs typeface="Arial" pitchFamily="34" charset="0"/>
            </a:endParaRPr>
          </a:p>
          <a:p>
            <a:pPr marL="465138" lvl="0" indent="-342900" algn="just" eaLnBrk="0" fontAlgn="base" hangingPunct="0">
              <a:spcBef>
                <a:spcPct val="0"/>
              </a:spcBef>
              <a:spcAft>
                <a:spcPct val="0"/>
              </a:spcAft>
              <a:buFont typeface="+mj-lt"/>
              <a:buAutoNum type="arabicPeriod" startAt="11"/>
            </a:pPr>
            <a:r>
              <a:rPr lang="en-US" i="1" dirty="0">
                <a:latin typeface="Times New Roman" pitchFamily="18" charset="0"/>
                <a:ea typeface="Calibri" pitchFamily="34" charset="0"/>
                <a:cs typeface="Times New Roman" pitchFamily="18" charset="0"/>
              </a:rPr>
              <a:t>We can make three types of properties in C# objects.</a:t>
            </a:r>
          </a:p>
          <a:p>
            <a:pPr marL="465138" lvl="0" indent="-342900" algn="just" eaLnBrk="0" fontAlgn="base" hangingPunct="0">
              <a:spcBef>
                <a:spcPct val="0"/>
              </a:spcBef>
              <a:spcAft>
                <a:spcPct val="0"/>
              </a:spcAft>
            </a:pPr>
            <a:endParaRPr lang="en-US" i="1" dirty="0">
              <a:latin typeface="Arial" pitchFamily="34" charset="0"/>
              <a:cs typeface="Arial" pitchFamily="34" charset="0"/>
            </a:endParaRPr>
          </a:p>
          <a:p>
            <a:pPr marL="465138" lvl="1" indent="-342900" algn="just">
              <a:buFont typeface="Wingdings" pitchFamily="2" charset="2"/>
              <a:buChar char="v"/>
            </a:pPr>
            <a:r>
              <a:rPr lang="en-US" b="1" u="sng" dirty="0">
                <a:latin typeface="Times New Roman" pitchFamily="18" charset="0"/>
                <a:cs typeface="Times New Roman" pitchFamily="18" charset="0"/>
              </a:rPr>
              <a:t>Read – Write Property</a:t>
            </a:r>
            <a:endParaRPr lang="en-US" dirty="0">
              <a:latin typeface="Times New Roman" pitchFamily="18" charset="0"/>
              <a:cs typeface="Times New Roman" pitchFamily="18" charset="0"/>
            </a:endParaRPr>
          </a:p>
          <a:p>
            <a:pPr marL="465138" lvl="1" indent="-342900" algn="just"/>
            <a:r>
              <a:rPr lang="en-US" i="1" dirty="0">
                <a:latin typeface="Times New Roman" pitchFamily="18" charset="0"/>
                <a:cs typeface="Times New Roman" pitchFamily="18" charset="0"/>
              </a:rPr>
              <a:t>		A property body have both set and get class.</a:t>
            </a:r>
          </a:p>
          <a:p>
            <a:pPr marL="465138" lvl="1" indent="-342900" algn="just"/>
            <a:endParaRPr lang="en-US" i="1" dirty="0">
              <a:latin typeface="Times New Roman" pitchFamily="18" charset="0"/>
              <a:cs typeface="Times New Roman" pitchFamily="18" charset="0"/>
            </a:endParaRPr>
          </a:p>
          <a:p>
            <a:pPr marL="465138" lvl="1" indent="-342900" algn="just">
              <a:buFont typeface="Wingdings" pitchFamily="2" charset="2"/>
              <a:buChar char="v"/>
            </a:pPr>
            <a:r>
              <a:rPr lang="en-US" b="1" u="sng" dirty="0">
                <a:latin typeface="Times New Roman" pitchFamily="18" charset="0"/>
                <a:cs typeface="Times New Roman" pitchFamily="18" charset="0"/>
              </a:rPr>
              <a:t>Readonly Property</a:t>
            </a:r>
            <a:endParaRPr lang="en-US" dirty="0">
              <a:latin typeface="Times New Roman" pitchFamily="18" charset="0"/>
              <a:cs typeface="Times New Roman" pitchFamily="18" charset="0"/>
            </a:endParaRPr>
          </a:p>
          <a:p>
            <a:pPr marL="465138" lvl="1" indent="-342900" algn="just"/>
            <a:r>
              <a:rPr lang="en-US" i="1" dirty="0">
                <a:latin typeface="Times New Roman" pitchFamily="18" charset="0"/>
                <a:cs typeface="Times New Roman" pitchFamily="18" charset="0"/>
              </a:rPr>
              <a:t>		A property body has only get class. </a:t>
            </a:r>
          </a:p>
          <a:p>
            <a:pPr marL="465138" lvl="1" indent="-342900" algn="just"/>
            <a:endParaRPr lang="en-US" i="1" dirty="0">
              <a:latin typeface="Times New Roman" pitchFamily="18" charset="0"/>
              <a:cs typeface="Times New Roman" pitchFamily="18" charset="0"/>
            </a:endParaRPr>
          </a:p>
          <a:p>
            <a:pPr marL="465138" lvl="1" indent="-342900" algn="just">
              <a:buFont typeface="Wingdings" pitchFamily="2" charset="2"/>
              <a:buChar char="v"/>
            </a:pPr>
            <a:r>
              <a:rPr lang="en-US" b="1" u="sng" dirty="0">
                <a:latin typeface="Times New Roman" pitchFamily="18" charset="0"/>
                <a:cs typeface="Times New Roman" pitchFamily="18" charset="0"/>
              </a:rPr>
              <a:t>Writeonly Property</a:t>
            </a:r>
            <a:endParaRPr lang="en-US" dirty="0">
              <a:latin typeface="Times New Roman" pitchFamily="18" charset="0"/>
              <a:cs typeface="Times New Roman" pitchFamily="18" charset="0"/>
            </a:endParaRPr>
          </a:p>
          <a:p>
            <a:pPr marL="465138" lvl="1" indent="-342900" algn="just"/>
            <a:r>
              <a:rPr lang="en-US" i="1" dirty="0">
                <a:latin typeface="Times New Roman" pitchFamily="18" charset="0"/>
                <a:cs typeface="Times New Roman" pitchFamily="18" charset="0"/>
              </a:rPr>
              <a:t>		A property body has only set class.</a:t>
            </a:r>
          </a:p>
          <a:p>
            <a:pPr marL="465138" lvl="1" indent="-342900" algn="just"/>
            <a:endParaRPr lang="en-US" i="1" dirty="0">
              <a:latin typeface="Times New Roman" pitchFamily="18" charset="0"/>
              <a:cs typeface="Times New Roman" pitchFamily="18" charset="0"/>
            </a:endParaRPr>
          </a:p>
          <a:p>
            <a:pPr marL="465138" lvl="0" indent="-342900" algn="just">
              <a:buFont typeface="+mj-lt"/>
              <a:buAutoNum type="arabicPeriod" startAt="15"/>
            </a:pPr>
            <a:r>
              <a:rPr lang="en-US" i="1" dirty="0">
                <a:latin typeface="Times New Roman" pitchFamily="18" charset="0"/>
                <a:cs typeface="Times New Roman" pitchFamily="18" charset="0"/>
              </a:rPr>
              <a:t>Get class also uses code to calculate the value of the property using other field and returns the result. Means properties can also represent dynamic data.</a:t>
            </a:r>
          </a:p>
          <a:p>
            <a:pPr marL="465138" lvl="0" indent="-342900" algn="just">
              <a:buFont typeface="+mj-lt"/>
              <a:buAutoNum type="arabicPeriod" startAt="15"/>
            </a:pPr>
            <a:r>
              <a:rPr lang="en-US" i="1" dirty="0">
                <a:latin typeface="Times New Roman" pitchFamily="18" charset="0"/>
                <a:cs typeface="Times New Roman" pitchFamily="18" charset="0"/>
              </a:rPr>
              <a:t>Properties are inheritable we can also use modifier abstract, virtual, new and override.</a:t>
            </a:r>
          </a:p>
          <a:p>
            <a:pPr marL="465138" lvl="0" indent="-342900" algn="just">
              <a:buFont typeface="+mj-lt"/>
              <a:buAutoNum type="arabicPeriod" startAt="15"/>
            </a:pPr>
            <a:r>
              <a:rPr lang="en-US" i="1" dirty="0">
                <a:latin typeface="Times New Roman" pitchFamily="18" charset="0"/>
                <a:cs typeface="Times New Roman" pitchFamily="18" charset="0"/>
              </a:rPr>
              <a:t>We can also make class level property using modifier static.</a:t>
            </a:r>
          </a:p>
          <a:p>
            <a:pPr marL="465138" lvl="0" indent="-342900" algn="just">
              <a:buFont typeface="+mj-lt"/>
              <a:buAutoNum type="arabicPeriod" startAt="15"/>
            </a:pPr>
            <a:r>
              <a:rPr lang="en-US" i="1" dirty="0">
                <a:latin typeface="Times New Roman" pitchFamily="18" charset="0"/>
                <a:cs typeface="Times New Roman" pitchFamily="18" charset="0"/>
              </a:rPr>
              <a:t>Like static method, static property cannot be declare with the virtual, abstract or override.</a:t>
            </a:r>
          </a:p>
        </p:txBody>
      </p:sp>
    </p:spTree>
  </p:cSld>
  <p:clrMapOvr>
    <a:masterClrMapping/>
  </p:clrMapOvr>
  <p:transition>
    <p:split orient="vert"/>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3" name="Rectangle 7"/>
          <p:cNvSpPr>
            <a:spLocks noChangeArrowheads="1"/>
          </p:cNvSpPr>
          <p:nvPr/>
        </p:nvSpPr>
        <p:spPr bwMode="auto">
          <a:xfrm>
            <a:off x="1600200" y="0"/>
            <a:ext cx="6096000" cy="68788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Example–  Read – Write method</a:t>
            </a:r>
            <a:endParaRPr kumimoji="0" lang="en-US" b="0" i="0"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class C1</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private int a, b;</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public void setdata (int x, int y) </a:t>
            </a:r>
            <a:r>
              <a:rPr kumimoji="0" lang="en-US" sz="15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sz="15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Settor</a:t>
            </a: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or Mutator)</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 = x;</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b = y;</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public int getnum1 ( )</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return (a);</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public int getnum2 ( )</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return (b);</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class Program</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static void Main (string [] args)</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C1 ob = new C1();</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ob.setdata(5,6);</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int c = ob.getnum1() + ob.getnum2()</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Console.WriteLine (“Sum = ” + c);</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Console.ReadKey ();</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7" name="Rectangle 7"/>
          <p:cNvSpPr>
            <a:spLocks noChangeArrowheads="1"/>
          </p:cNvSpPr>
          <p:nvPr/>
        </p:nvSpPr>
        <p:spPr bwMode="auto">
          <a:xfrm>
            <a:off x="1883392" y="54592"/>
            <a:ext cx="5029200" cy="669414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457200" algn="l"/>
                <a:tab pos="914400" algn="l"/>
                <a:tab pos="1371600" algn="l"/>
                <a:tab pos="1828800" algn="l"/>
                <a:tab pos="2286000" algn="l"/>
                <a:tab pos="2552700" algn="l"/>
              </a:tabLst>
            </a:pPr>
            <a:r>
              <a:rPr kumimoji="0" lang="en-US" sz="11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Example – Read</a:t>
            </a:r>
            <a:r>
              <a:rPr kumimoji="0" lang="en-US" sz="1100" b="1" i="0" u="none" strike="noStrike" cap="none" normalizeH="0" dirty="0">
                <a:ln>
                  <a:noFill/>
                </a:ln>
                <a:solidFill>
                  <a:schemeClr val="tx1"/>
                </a:solidFill>
                <a:effectLst/>
                <a:latin typeface="Times New Roman" pitchFamily="18" charset="0"/>
                <a:ea typeface="Calibri" pitchFamily="34" charset="0"/>
                <a:cs typeface="Times New Roman" pitchFamily="18" charset="0"/>
              </a:rPr>
              <a:t> – Write Property</a:t>
            </a:r>
            <a:endParaRPr kumimoji="0" lang="en-US" sz="11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tab pos="457200" algn="l"/>
                <a:tab pos="914400" algn="l"/>
                <a:tab pos="1371600" algn="l"/>
                <a:tab pos="1828800" algn="l"/>
                <a:tab pos="2286000" algn="l"/>
                <a:tab pos="2552700" algn="l"/>
              </a:tabLst>
            </a:pPr>
            <a:r>
              <a:rPr lang="en-US" sz="1100" dirty="0">
                <a:latin typeface="Times New Roman" pitchFamily="18" charset="0"/>
                <a:ea typeface="Calibri" pitchFamily="34" charset="0"/>
                <a:cs typeface="Times New Roman" pitchFamily="18" charset="0"/>
              </a:rPr>
              <a:t>	</a:t>
            </a:r>
            <a:r>
              <a:rPr kumimoji="0" lang="en-US" sz="11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class C1</a:t>
            </a:r>
            <a:endParaRPr kumimoji="0" lang="en-US" sz="800" b="0" i="1"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552700" algn="l"/>
              </a:tabLst>
            </a:pPr>
            <a:r>
              <a:rPr kumimoji="0" lang="en-US" sz="11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800" b="0" i="1"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552700" algn="l"/>
              </a:tabLst>
            </a:pPr>
            <a:r>
              <a:rPr kumimoji="0" lang="en-US" sz="11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private int a, b;		</a:t>
            </a:r>
            <a:endParaRPr kumimoji="0" lang="en-US" sz="800" b="0" i="1"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552700" algn="l"/>
              </a:tabLst>
            </a:pPr>
            <a:r>
              <a:rPr kumimoji="0" lang="en-US" sz="11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public int num1</a:t>
            </a:r>
            <a:endParaRPr kumimoji="0" lang="en-US" sz="800" b="0" i="1"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552700" algn="l"/>
              </a:tabLst>
            </a:pPr>
            <a:r>
              <a:rPr kumimoji="0" lang="en-US" sz="11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800" b="0" i="1"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552700" algn="l"/>
              </a:tabLst>
            </a:pPr>
            <a:r>
              <a:rPr kumimoji="0" lang="en-US" sz="11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set</a:t>
            </a:r>
            <a:endParaRPr kumimoji="0" lang="en-US" sz="800" b="0" i="1"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552700" algn="l"/>
              </a:tabLst>
            </a:pPr>
            <a:r>
              <a:rPr kumimoji="0" lang="en-US" sz="11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800" b="0" i="1"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552700" algn="l"/>
              </a:tabLst>
            </a:pPr>
            <a:r>
              <a:rPr kumimoji="0" lang="en-US" sz="11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 = Value;</a:t>
            </a:r>
            <a:endParaRPr kumimoji="0" lang="en-US" sz="800" b="0" i="1"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552700" algn="l"/>
              </a:tabLst>
            </a:pPr>
            <a:r>
              <a:rPr kumimoji="0" lang="en-US" sz="11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800" b="0" i="1"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552700" algn="l"/>
              </a:tabLst>
            </a:pPr>
            <a:r>
              <a:rPr kumimoji="0" lang="en-US" sz="11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get</a:t>
            </a:r>
            <a:endParaRPr kumimoji="0" lang="en-US" sz="800" b="0" i="1"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552700" algn="l"/>
              </a:tabLst>
            </a:pPr>
            <a:r>
              <a:rPr kumimoji="0" lang="en-US" sz="11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800" b="0" i="1"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552700" algn="l"/>
              </a:tabLst>
            </a:pPr>
            <a:r>
              <a:rPr kumimoji="0" lang="en-US" sz="11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return (a);</a:t>
            </a:r>
            <a:endParaRPr kumimoji="0" lang="en-US" sz="800" b="0" i="1"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552700" algn="l"/>
              </a:tabLst>
            </a:pPr>
            <a:r>
              <a:rPr kumimoji="0" lang="en-US" sz="11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800" b="0" i="1"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552700" algn="l"/>
              </a:tabLst>
            </a:pPr>
            <a:r>
              <a:rPr kumimoji="0" lang="en-US" sz="11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800" b="0" i="1"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552700" algn="l"/>
              </a:tabLst>
            </a:pPr>
            <a:r>
              <a:rPr kumimoji="0" lang="en-US" sz="11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public int num2</a:t>
            </a:r>
            <a:endParaRPr kumimoji="0" lang="en-US" sz="800" b="0" i="1"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552700" algn="l"/>
              </a:tabLst>
            </a:pPr>
            <a:r>
              <a:rPr kumimoji="0" lang="en-US" sz="11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800" b="0" i="1"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552700" algn="l"/>
              </a:tabLst>
            </a:pPr>
            <a:r>
              <a:rPr kumimoji="0" lang="en-US" sz="11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set</a:t>
            </a:r>
            <a:endParaRPr kumimoji="0" lang="en-US" sz="800" b="0" i="1"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552700" algn="l"/>
              </a:tabLst>
            </a:pPr>
            <a:r>
              <a:rPr kumimoji="0" lang="en-US" sz="11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800" b="0" i="1"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552700" algn="l"/>
              </a:tabLst>
            </a:pPr>
            <a:r>
              <a:rPr kumimoji="0" lang="en-US" sz="11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b = Value;</a:t>
            </a:r>
            <a:endParaRPr kumimoji="0" lang="en-US" sz="800" b="0" i="1"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552700" algn="l"/>
              </a:tabLst>
            </a:pPr>
            <a:r>
              <a:rPr kumimoji="0" lang="en-US" sz="11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800" b="0" i="1"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552700" algn="l"/>
              </a:tabLst>
            </a:pPr>
            <a:r>
              <a:rPr kumimoji="0" lang="en-US" sz="11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get</a:t>
            </a:r>
            <a:endParaRPr kumimoji="0" lang="en-US" sz="800" b="0" i="1"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552700" algn="l"/>
              </a:tabLst>
            </a:pPr>
            <a:r>
              <a:rPr kumimoji="0" lang="en-US" sz="11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800" b="0" i="1"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552700" algn="l"/>
              </a:tabLst>
            </a:pPr>
            <a:r>
              <a:rPr kumimoji="0" lang="en-US" sz="11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return (b);</a:t>
            </a:r>
            <a:endParaRPr kumimoji="0" lang="en-US" sz="800" b="0" i="1"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552700" algn="l"/>
              </a:tabLst>
            </a:pPr>
            <a:r>
              <a:rPr kumimoji="0" lang="en-US" sz="11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800" b="0" i="1"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552700" algn="l"/>
              </a:tabLst>
            </a:pPr>
            <a:r>
              <a:rPr kumimoji="0" lang="en-US" sz="11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800" b="0" i="1"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552700" algn="l"/>
              </a:tabLst>
            </a:pPr>
            <a:r>
              <a:rPr kumimoji="0" lang="en-US" sz="11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800" b="0" i="1"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552700" algn="l"/>
              </a:tabLst>
            </a:pPr>
            <a:r>
              <a:rPr kumimoji="0" lang="en-US" sz="11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class Program</a:t>
            </a:r>
            <a:endParaRPr kumimoji="0" lang="en-US" sz="800" b="0" i="1"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552700" algn="l"/>
              </a:tabLst>
            </a:pPr>
            <a:r>
              <a:rPr kumimoji="0" lang="en-US" sz="11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800" b="0" i="1"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552700" algn="l"/>
              </a:tabLst>
            </a:pPr>
            <a:r>
              <a:rPr kumimoji="0" lang="en-US" sz="11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static void Main (string [] args)</a:t>
            </a:r>
            <a:endParaRPr kumimoji="0" lang="en-US" sz="800" b="0" i="1"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552700" algn="l"/>
              </a:tabLst>
            </a:pPr>
            <a:r>
              <a:rPr kumimoji="0" lang="en-US" sz="11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800" b="0" i="1"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552700" algn="l"/>
              </a:tabLst>
            </a:pPr>
            <a:r>
              <a:rPr kumimoji="0" lang="en-US" sz="11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C1 ob = new C1();</a:t>
            </a:r>
            <a:endParaRPr kumimoji="0" lang="en-US" sz="800" b="0" i="1"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552700" algn="l"/>
              </a:tabLst>
            </a:pPr>
            <a:r>
              <a:rPr kumimoji="0" lang="en-US" sz="11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ob.num1 = 20;		</a:t>
            </a:r>
            <a:endParaRPr kumimoji="0" lang="en-US" sz="800" b="0" i="1"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552700" algn="l"/>
              </a:tabLst>
            </a:pPr>
            <a:r>
              <a:rPr kumimoji="0" lang="en-US" sz="11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ob.num2 = 30;			</a:t>
            </a:r>
            <a:endParaRPr kumimoji="0" lang="en-US" sz="800" b="0" i="1"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552700" algn="l"/>
              </a:tabLst>
            </a:pPr>
            <a:r>
              <a:rPr kumimoji="0" lang="en-US" sz="11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int c = ob.num1 + ob.num2; </a:t>
            </a:r>
            <a:r>
              <a:rPr kumimoji="0" lang="en-US" sz="110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Get property call</a:t>
            </a:r>
            <a:endParaRPr kumimoji="0" lang="en-US" sz="80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552700" algn="l"/>
              </a:tabLst>
            </a:pPr>
            <a:r>
              <a:rPr kumimoji="0" lang="en-US" sz="11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Console.WriteLine (</a:t>
            </a:r>
            <a:r>
              <a:rPr kumimoji="0" lang="en-US" sz="1100" b="0" i="1"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sz="11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Sum = </a:t>
            </a:r>
            <a:r>
              <a:rPr kumimoji="0" lang="en-US" sz="1100" b="0" i="1"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sz="11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c);</a:t>
            </a:r>
            <a:endParaRPr kumimoji="0" lang="en-US" sz="800" b="0" i="1"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552700" algn="l"/>
              </a:tabLst>
            </a:pPr>
            <a:r>
              <a:rPr kumimoji="0" lang="en-US" sz="11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Console.ReadKey ();</a:t>
            </a:r>
            <a:endParaRPr kumimoji="0" lang="en-US" sz="800" b="0" i="1"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552700" algn="l"/>
              </a:tabLst>
            </a:pPr>
            <a:r>
              <a:rPr kumimoji="0" lang="en-US" sz="11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800" b="0" i="1"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552700" algn="l"/>
              </a:tabLst>
            </a:pPr>
            <a:r>
              <a:rPr kumimoji="0" lang="en-US" sz="11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800" b="0" i="1" u="none" strike="noStrike" cap="none" normalizeH="0" baseline="0" dirty="0">
              <a:ln>
                <a:noFill/>
              </a:ln>
              <a:solidFill>
                <a:schemeClr val="tx1"/>
              </a:solidFill>
              <a:effectLst/>
              <a:latin typeface="Arial" pitchFamily="34" charset="0"/>
              <a:cs typeface="Arial" pitchFamily="34" charset="0"/>
            </a:endParaRPr>
          </a:p>
        </p:txBody>
      </p:sp>
      <p:grpSp>
        <p:nvGrpSpPr>
          <p:cNvPr id="128008" name="Group 8"/>
          <p:cNvGrpSpPr>
            <a:grpSpLocks/>
          </p:cNvGrpSpPr>
          <p:nvPr/>
        </p:nvGrpSpPr>
        <p:grpSpPr bwMode="auto">
          <a:xfrm>
            <a:off x="4213225" y="5519384"/>
            <a:ext cx="1196975" cy="323850"/>
            <a:chOff x="5077" y="9765"/>
            <a:chExt cx="1885" cy="510"/>
          </a:xfrm>
        </p:grpSpPr>
        <p:sp>
          <p:nvSpPr>
            <p:cNvPr id="128009" name="AutoShape 9"/>
            <p:cNvSpPr>
              <a:spLocks/>
            </p:cNvSpPr>
            <p:nvPr/>
          </p:nvSpPr>
          <p:spPr bwMode="auto">
            <a:xfrm>
              <a:off x="5077" y="9765"/>
              <a:ext cx="143" cy="510"/>
            </a:xfrm>
            <a:prstGeom prst="rightBrace">
              <a:avLst>
                <a:gd name="adj1" fmla="val 29720"/>
                <a:gd name="adj2" fmla="val 50000"/>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010" name="Text Box 10"/>
            <p:cNvSpPr txBox="1">
              <a:spLocks noChangeArrowheads="1"/>
            </p:cNvSpPr>
            <p:nvPr/>
          </p:nvSpPr>
          <p:spPr bwMode="auto">
            <a:xfrm>
              <a:off x="5220" y="9825"/>
              <a:ext cx="1742" cy="42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dirty="0">
                  <a:ln>
                    <a:noFill/>
                  </a:ln>
                  <a:solidFill>
                    <a:schemeClr val="tx1"/>
                  </a:solidFill>
                  <a:effectLst/>
                  <a:latin typeface="Times New Roman" pitchFamily="18" charset="0"/>
                  <a:ea typeface="Arial" pitchFamily="34" charset="0"/>
                  <a:cs typeface="Arial" pitchFamily="34" charset="0"/>
                </a:rPr>
                <a:t>Set property call</a:t>
              </a:r>
              <a:endParaRPr kumimoji="0" lang="en-US" sz="1800" b="1" i="0" u="none" strike="noStrike" cap="none" normalizeH="0" baseline="0" dirty="0">
                <a:ln>
                  <a:noFill/>
                </a:ln>
                <a:solidFill>
                  <a:schemeClr val="tx1"/>
                </a:solidFill>
                <a:effectLst/>
                <a:latin typeface="Arial" pitchFamily="34" charset="0"/>
                <a:cs typeface="Arial" pitchFamily="34" charset="0"/>
              </a:endParaRPr>
            </a:p>
          </p:txBody>
        </p:sp>
      </p:grpSp>
    </p:spTree>
  </p:cSld>
  <p:clrMapOvr>
    <a:masterClrMapping/>
  </p:clrMapOvr>
  <p:transition>
    <p:split orient="vert"/>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1"/>
          <p:cNvSpPr>
            <a:spLocks noChangeArrowheads="1"/>
          </p:cNvSpPr>
          <p:nvPr/>
        </p:nvSpPr>
        <p:spPr bwMode="auto">
          <a:xfrm>
            <a:off x="1143000" y="366891"/>
            <a:ext cx="693420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Constructor</a:t>
            </a:r>
            <a:endParaRPr kumimoji="0" lang="en-US" b="0" i="0" strike="noStrike" cap="none" normalizeH="0" baseline="0" dirty="0">
              <a:ln>
                <a:noFill/>
              </a:ln>
              <a:solidFill>
                <a:schemeClr val="tx1"/>
              </a:solidFill>
              <a:effectLst/>
              <a:latin typeface="Times New Roman" pitchFamily="18" charset="0"/>
              <a:cs typeface="Times New Roman" pitchFamily="18" charset="0"/>
            </a:endParaRPr>
          </a:p>
          <a:p>
            <a:pPr marL="395288" marR="0" lvl="0" indent="-395288"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Constructor is a special type of member function which is used to construct an object.</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95288" marR="0" lvl="0" indent="-395288"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Constructors are used to provide a memory to an object.</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95288" marR="0" lvl="0" indent="-395288"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Providing a memory to an object also referred to process of instantiation.</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95288" marR="0" lvl="0" indent="-395288"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Constructors are used to initialize a data member of the class at the time of object creation.</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95288" marR="0" lvl="0" indent="-395288"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Constructor is a special type of member function which never returns value and have same name as class name.</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95288" marR="0" lvl="0" indent="-395288"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We cannot mention return type even void in constructor.</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95288" marR="0" lvl="0" indent="-395288"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Constructors are also overloaded like a normal method or instance method.</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95288" marR="0" lvl="0" indent="-395288"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Like a normal method we can also make static constructor.</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95288" marR="0" lvl="0" indent="-395288"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If your class body has both type of constructor like instance constructor and static constructor then first static constructor are called after that instance method called.</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95288" marR="0" lvl="0" indent="-395288"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Like a normal method static constructor also called static data member.</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95288" marR="0" lvl="0" indent="-395288"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There are two types of constructors we can make in a class –</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buFont typeface="Wingdings" pitchFamily="2" charset="2"/>
              <a:buChar char="v"/>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Default Constructor</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buFont typeface="Wingdings" pitchFamily="2" charset="2"/>
              <a:buChar char="v"/>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Parameterize Constructor</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685800"/>
            <a:ext cx="6705600" cy="5262979"/>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Default Constructor</a:t>
            </a:r>
          </a:p>
          <a:p>
            <a:pPr algn="just"/>
            <a:r>
              <a:rPr lang="en-US" sz="2400" b="1" dirty="0">
                <a:latin typeface="Times New Roman" pitchFamily="18" charset="0"/>
                <a:cs typeface="Times New Roman" pitchFamily="18" charset="0"/>
              </a:rPr>
              <a:t>	</a:t>
            </a:r>
            <a:r>
              <a:rPr lang="en-US" sz="2400" i="1" dirty="0">
                <a:latin typeface="Times New Roman" pitchFamily="18" charset="0"/>
                <a:cs typeface="Times New Roman" pitchFamily="18" charset="0"/>
              </a:rPr>
              <a:t>Default constructors are those which are used to provide default value to a data members and have no any parameter.</a:t>
            </a:r>
          </a:p>
          <a:p>
            <a:pPr algn="just"/>
            <a:endParaRPr lang="en-US" sz="2400" b="1" i="1" dirty="0">
              <a:latin typeface="Times New Roman" pitchFamily="18" charset="0"/>
              <a:cs typeface="Times New Roman" pitchFamily="18" charset="0"/>
            </a:endParaRPr>
          </a:p>
          <a:p>
            <a:pPr algn="just"/>
            <a:r>
              <a:rPr lang="en-US" sz="2400" b="1" dirty="0" err="1">
                <a:latin typeface="Times New Roman" pitchFamily="18" charset="0"/>
                <a:cs typeface="Times New Roman" pitchFamily="18" charset="0"/>
              </a:rPr>
              <a:t>Parameteries</a:t>
            </a:r>
            <a:r>
              <a:rPr lang="en-US" sz="2400" b="1" dirty="0">
                <a:latin typeface="Times New Roman" pitchFamily="18" charset="0"/>
                <a:cs typeface="Times New Roman" pitchFamily="18" charset="0"/>
              </a:rPr>
              <a:t> Constructor</a:t>
            </a:r>
          </a:p>
          <a:p>
            <a:pPr algn="just"/>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Constructor which  a parameter which used to assign a data member.</a:t>
            </a:r>
          </a:p>
          <a:p>
            <a:pPr algn="just"/>
            <a:endParaRPr lang="en-US" sz="2400" i="1" dirty="0">
              <a:latin typeface="Times New Roman" pitchFamily="18" charset="0"/>
              <a:cs typeface="Times New Roman" pitchFamily="18" charset="0"/>
            </a:endParaRPr>
          </a:p>
          <a:p>
            <a:pPr algn="just"/>
            <a:r>
              <a:rPr lang="en-US" sz="2400" i="1" dirty="0">
                <a:latin typeface="Times New Roman" pitchFamily="18" charset="0"/>
                <a:cs typeface="Times New Roman" pitchFamily="18" charset="0"/>
              </a:rPr>
              <a:t>	There are two types  of calling of constructor method.</a:t>
            </a:r>
          </a:p>
          <a:p>
            <a:pPr algn="just"/>
            <a:endParaRPr lang="en-US" sz="2400" i="1" dirty="0">
              <a:latin typeface="Times New Roman" pitchFamily="18" charset="0"/>
              <a:cs typeface="Times New Roman" pitchFamily="18" charset="0"/>
            </a:endParaRPr>
          </a:p>
          <a:p>
            <a:pPr lvl="1" algn="just">
              <a:buFont typeface="Wingdings" pitchFamily="2" charset="2"/>
              <a:buChar char="v"/>
            </a:pPr>
            <a:r>
              <a:rPr lang="en-US" sz="2400" i="1" dirty="0">
                <a:latin typeface="Times New Roman" pitchFamily="18" charset="0"/>
                <a:cs typeface="Times New Roman" pitchFamily="18" charset="0"/>
              </a:rPr>
              <a:t>Implicit Calling of Constructor</a:t>
            </a:r>
          </a:p>
          <a:p>
            <a:pPr lvl="1" algn="just">
              <a:buFont typeface="Wingdings" pitchFamily="2" charset="2"/>
              <a:buChar char="v"/>
            </a:pPr>
            <a:r>
              <a:rPr lang="en-US" sz="2400" i="1" dirty="0">
                <a:latin typeface="Times New Roman" pitchFamily="18" charset="0"/>
                <a:cs typeface="Times New Roman" pitchFamily="18" charset="0"/>
              </a:rPr>
              <a:t>Explicit Calling of Constructor</a:t>
            </a:r>
            <a:endParaRPr lang="en-US" sz="2400" dirty="0">
              <a:latin typeface="Times New Roman" pitchFamily="18" charset="0"/>
              <a:cs typeface="Times New Roman" pitchFamily="18" charset="0"/>
            </a:endParaRPr>
          </a:p>
        </p:txBody>
      </p:sp>
    </p:spTree>
  </p:cSld>
  <p:clrMapOvr>
    <a:masterClrMapping/>
  </p:clrMapOvr>
  <p:transition>
    <p:split orient="vert"/>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371600"/>
            <a:ext cx="7696200" cy="4062651"/>
          </a:xfrm>
          <a:prstGeom prst="rect">
            <a:avLst/>
          </a:prstGeom>
          <a:noFill/>
        </p:spPr>
        <p:txBody>
          <a:bodyPr wrap="square" rtlCol="0">
            <a:spAutoFit/>
          </a:bodyPr>
          <a:lstStyle/>
          <a:p>
            <a:pPr algn="just"/>
            <a:r>
              <a:rPr lang="en-US" sz="2000" b="1" dirty="0">
                <a:latin typeface="Times New Roman" pitchFamily="18" charset="0"/>
                <a:cs typeface="Times New Roman" pitchFamily="18" charset="0"/>
              </a:rPr>
              <a:t>Implicit Calling of Constructor</a:t>
            </a:r>
          </a:p>
          <a:p>
            <a:pPr marL="342900" indent="-342900" algn="just">
              <a:buFont typeface="+mj-lt"/>
              <a:buAutoNum type="arabicPeriod"/>
            </a:pPr>
            <a:r>
              <a:rPr lang="en-US" sz="2000" i="1" dirty="0">
                <a:latin typeface="Times New Roman" pitchFamily="18" charset="0"/>
                <a:cs typeface="Times New Roman" pitchFamily="18" charset="0"/>
              </a:rPr>
              <a:t>When your class body have no any constructor definition then implicit calling are used by the compiler to instantiate.</a:t>
            </a:r>
          </a:p>
          <a:p>
            <a:pPr marL="342900" indent="-342900" algn="just">
              <a:buFont typeface="+mj-lt"/>
              <a:buAutoNum type="arabicPeriod"/>
            </a:pPr>
            <a:r>
              <a:rPr lang="en-US" sz="2000" i="1" dirty="0">
                <a:latin typeface="Times New Roman" pitchFamily="18" charset="0"/>
                <a:cs typeface="Times New Roman" pitchFamily="18" charset="0"/>
              </a:rPr>
              <a:t>Implicit calling means compiler calls its own constructor of instantiation.</a:t>
            </a:r>
          </a:p>
          <a:p>
            <a:pPr marL="342900" indent="-342900" algn="just">
              <a:buFont typeface="+mj-lt"/>
              <a:buAutoNum type="arabicPeriod"/>
            </a:pPr>
            <a:endParaRPr lang="en-US" sz="2000" i="1" dirty="0">
              <a:latin typeface="Times New Roman" pitchFamily="18" charset="0"/>
              <a:cs typeface="Times New Roman" pitchFamily="18" charset="0"/>
            </a:endParaRPr>
          </a:p>
          <a:p>
            <a:pPr marL="342900" indent="-342900" algn="just"/>
            <a:endParaRPr lang="en-US" sz="2000" i="1" dirty="0">
              <a:latin typeface="Times New Roman" pitchFamily="18" charset="0"/>
              <a:cs typeface="Times New Roman" pitchFamily="18" charset="0"/>
            </a:endParaRPr>
          </a:p>
          <a:p>
            <a:pPr marL="342900" indent="-342900" algn="just"/>
            <a:r>
              <a:rPr lang="en-US" sz="2000" b="1" dirty="0">
                <a:latin typeface="Times New Roman" pitchFamily="18" charset="0"/>
                <a:cs typeface="Times New Roman" pitchFamily="18" charset="0"/>
              </a:rPr>
              <a:t>Explicit Calling of Constructor</a:t>
            </a:r>
          </a:p>
          <a:p>
            <a:pPr marL="342900" indent="-342900" algn="just">
              <a:buFont typeface="+mj-lt"/>
              <a:buAutoNum type="arabicPeriod"/>
            </a:pPr>
            <a:r>
              <a:rPr lang="en-US" sz="2000" i="1" dirty="0">
                <a:latin typeface="Times New Roman" pitchFamily="18" charset="0"/>
                <a:cs typeface="Times New Roman" pitchFamily="18" charset="0"/>
              </a:rPr>
              <a:t>When your class body have constructor definition then compiler are use explicit calling of constructor.</a:t>
            </a:r>
          </a:p>
          <a:p>
            <a:pPr marL="342900" indent="-342900" algn="just">
              <a:buFont typeface="+mj-lt"/>
              <a:buAutoNum type="arabicPeriod"/>
            </a:pPr>
            <a:r>
              <a:rPr lang="en-US" sz="2000" i="1" dirty="0">
                <a:latin typeface="Times New Roman" pitchFamily="18" charset="0"/>
                <a:cs typeface="Times New Roman" pitchFamily="18" charset="0"/>
              </a:rPr>
              <a:t>Constructor are generally define public but certain situation we can also make it private.</a:t>
            </a:r>
          </a:p>
          <a:p>
            <a:pPr marL="342900" indent="-342900" algn="just">
              <a:buFont typeface="+mj-lt"/>
              <a:buAutoNum type="arabicPeriod"/>
            </a:pPr>
            <a:r>
              <a:rPr lang="en-US" sz="2000" i="1" dirty="0">
                <a:latin typeface="Times New Roman" pitchFamily="18" charset="0"/>
                <a:cs typeface="Times New Roman" pitchFamily="18" charset="0"/>
              </a:rPr>
              <a:t>Constructor methods are never inherited even it declare public.</a:t>
            </a:r>
          </a:p>
        </p:txBody>
      </p:sp>
    </p:spTree>
  </p:cSld>
  <p:clrMapOvr>
    <a:masterClrMapping/>
  </p:clrMapOvr>
  <p:transition>
    <p:split orient="vert"/>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447800"/>
            <a:ext cx="7010400" cy="3477875"/>
          </a:xfrm>
          <a:prstGeom prst="rect">
            <a:avLst/>
          </a:prstGeom>
          <a:noFill/>
        </p:spPr>
        <p:txBody>
          <a:bodyPr wrap="square" rtlCol="0">
            <a:spAutoFit/>
          </a:bodyPr>
          <a:lstStyle/>
          <a:p>
            <a:pPr algn="just"/>
            <a:r>
              <a:rPr lang="en-US" sz="2000" b="1" dirty="0">
                <a:latin typeface="Times New Roman" pitchFamily="18" charset="0"/>
                <a:cs typeface="Times New Roman" pitchFamily="18" charset="0"/>
              </a:rPr>
              <a:t>Destructor</a:t>
            </a:r>
          </a:p>
          <a:p>
            <a:pPr marL="342900" indent="-342900" algn="just">
              <a:buFont typeface="+mj-lt"/>
              <a:buAutoNum type="arabicPeriod"/>
            </a:pPr>
            <a:r>
              <a:rPr lang="en-US" sz="2000" i="1" dirty="0">
                <a:latin typeface="Times New Roman" pitchFamily="18" charset="0"/>
                <a:cs typeface="Times New Roman" pitchFamily="18" charset="0"/>
              </a:rPr>
              <a:t>Destructor are just opposite of constructor.</a:t>
            </a:r>
          </a:p>
          <a:p>
            <a:pPr marL="342900" indent="-342900" algn="just">
              <a:buFont typeface="+mj-lt"/>
              <a:buAutoNum type="arabicPeriod"/>
            </a:pPr>
            <a:r>
              <a:rPr lang="en-US" sz="2000" i="1" dirty="0">
                <a:latin typeface="Times New Roman" pitchFamily="18" charset="0"/>
                <a:cs typeface="Times New Roman" pitchFamily="18" charset="0"/>
              </a:rPr>
              <a:t>Constructor are used to create a memory to an object while destructor are use to destroy the memory which are created by constructor.</a:t>
            </a:r>
          </a:p>
          <a:p>
            <a:pPr marL="342900" indent="-342900" algn="just">
              <a:buFont typeface="+mj-lt"/>
              <a:buAutoNum type="arabicPeriod"/>
            </a:pPr>
            <a:r>
              <a:rPr lang="en-US" sz="2000" i="1" dirty="0">
                <a:latin typeface="Times New Roman" pitchFamily="18" charset="0"/>
                <a:cs typeface="Times New Roman" pitchFamily="18" charset="0"/>
              </a:rPr>
              <a:t>Destructor method also a member function of a class and have same name as class name proceeding with </a:t>
            </a:r>
            <a:r>
              <a:rPr lang="en-US" sz="2000" i="1" dirty="0" err="1">
                <a:latin typeface="Times New Roman" pitchFamily="18" charset="0"/>
                <a:cs typeface="Times New Roman" pitchFamily="18" charset="0"/>
              </a:rPr>
              <a:t>tild</a:t>
            </a:r>
            <a:r>
              <a:rPr lang="en-US" sz="2000" i="1" dirty="0">
                <a:latin typeface="Times New Roman" pitchFamily="18" charset="0"/>
                <a:cs typeface="Times New Roman" pitchFamily="18" charset="0"/>
              </a:rPr>
              <a:t> sign (~).</a:t>
            </a:r>
          </a:p>
          <a:p>
            <a:pPr marL="342900" indent="-342900" algn="just">
              <a:buFont typeface="+mj-lt"/>
              <a:buAutoNum type="arabicPeriod"/>
            </a:pPr>
            <a:r>
              <a:rPr lang="en-US" sz="2000" i="1" dirty="0">
                <a:latin typeface="Times New Roman" pitchFamily="18" charset="0"/>
                <a:cs typeface="Times New Roman" pitchFamily="18" charset="0"/>
              </a:rPr>
              <a:t>Destructor never receive any parameter and there are no needs to declare it public.</a:t>
            </a:r>
          </a:p>
          <a:p>
            <a:pPr marL="342900" indent="-342900" algn="just">
              <a:buFont typeface="+mj-lt"/>
              <a:buAutoNum type="arabicPeriod"/>
            </a:pPr>
            <a:r>
              <a:rPr lang="en-US" sz="2000" i="1" dirty="0">
                <a:latin typeface="Times New Roman" pitchFamily="18" charset="0"/>
                <a:cs typeface="Times New Roman" pitchFamily="18" charset="0"/>
              </a:rPr>
              <a:t>Destructor is always implicit called when object is lose its scope.</a:t>
            </a:r>
          </a:p>
        </p:txBody>
      </p:sp>
    </p:spTree>
  </p:cSld>
  <p:clrMapOvr>
    <a:masterClrMapping/>
  </p:clrMapOvr>
  <p:transition>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1"/>
          <p:cNvSpPr>
            <a:spLocks noChangeArrowheads="1"/>
          </p:cNvSpPr>
          <p:nvPr/>
        </p:nvSpPr>
        <p:spPr bwMode="auto">
          <a:xfrm>
            <a:off x="838200" y="1086683"/>
            <a:ext cx="7543800"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914400" algn="l"/>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Assembler</a:t>
            </a:r>
            <a:endParaRPr kumimoji="0" lang="en-US" b="0" i="0"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An assembler takes a program written in assembly language as input (known as source program) and generates its equivalent machine language code ( known as object  program ) as output.</a:t>
            </a:r>
          </a:p>
          <a:p>
            <a:pPr marL="0" marR="0" lvl="0" indent="0" algn="just" defTabSz="914400" rtl="0" eaLnBrk="0" fontAlgn="base" latinLnBrk="0" hangingPunct="0">
              <a:lnSpc>
                <a:spcPct val="100000"/>
              </a:lnSpc>
              <a:spcBef>
                <a:spcPct val="0"/>
              </a:spcBef>
              <a:spcAft>
                <a:spcPct val="0"/>
              </a:spcAft>
              <a:buClrTx/>
              <a:buSzTx/>
              <a:buFontTx/>
              <a:buNone/>
              <a:tabLst>
                <a:tab pos="914400" algn="l"/>
              </a:tabLst>
            </a:pPr>
            <a:endParaRPr kumimoji="0" lang="en-US" b="0" i="0"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Linker </a:t>
            </a:r>
            <a:endPar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tab pos="914400" algn="l"/>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It is not practically possible to store a large number of lines a single source program file. </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tab pos="914400" algn="l"/>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For developing bulky software’s, a modular approach is generally followed. </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tab pos="914400" algn="l"/>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Which results in a number of source program files. </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tab pos="914400" algn="l"/>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Each source program file can be handled independently of other source program files to create a corresponding object program file. </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tab pos="914400" algn="l"/>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In this case, a program called LINKER is used to combine all the object program files of the software, and to convert them into the final executable program, which is referred to as a local module. </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16922"/>
            <a:ext cx="6096000" cy="6917278"/>
          </a:xfrm>
          <a:prstGeom prst="rect">
            <a:avLst/>
          </a:prstGeom>
          <a:noFill/>
        </p:spPr>
        <p:txBody>
          <a:bodyPr wrap="square" rtlCol="0">
            <a:spAutoFit/>
          </a:bodyPr>
          <a:lstStyle/>
          <a:p>
            <a:r>
              <a:rPr lang="en-US" sz="1600" b="1" dirty="0">
                <a:latin typeface="Times New Roman" pitchFamily="18" charset="0"/>
                <a:cs typeface="Times New Roman" pitchFamily="18" charset="0"/>
              </a:rPr>
              <a:t>Example – Constructor with destructor</a:t>
            </a:r>
          </a:p>
          <a:p>
            <a:pPr marL="914400"/>
            <a:r>
              <a:rPr lang="en-US" sz="1150" i="1" dirty="0">
                <a:latin typeface="Times New Roman" pitchFamily="18" charset="0"/>
                <a:cs typeface="Times New Roman" pitchFamily="18" charset="0"/>
              </a:rPr>
              <a:t>class C1</a:t>
            </a:r>
          </a:p>
          <a:p>
            <a:pPr marL="914400"/>
            <a:r>
              <a:rPr lang="en-US" sz="1150" i="1" dirty="0">
                <a:latin typeface="Times New Roman" pitchFamily="18" charset="0"/>
                <a:cs typeface="Times New Roman" pitchFamily="18" charset="0"/>
              </a:rPr>
              <a:t>{</a:t>
            </a:r>
          </a:p>
          <a:p>
            <a:pPr marL="914400"/>
            <a:r>
              <a:rPr lang="en-US" sz="1150" i="1" dirty="0">
                <a:latin typeface="Times New Roman" pitchFamily="18" charset="0"/>
                <a:cs typeface="Times New Roman" pitchFamily="18" charset="0"/>
              </a:rPr>
              <a:t>	private int a, b; </a:t>
            </a:r>
          </a:p>
          <a:p>
            <a:pPr marL="914400"/>
            <a:r>
              <a:rPr lang="en-US" sz="1150" i="1" dirty="0">
                <a:latin typeface="Times New Roman" pitchFamily="18" charset="0"/>
                <a:cs typeface="Times New Roman" pitchFamily="18" charset="0"/>
              </a:rPr>
              <a:t>	public C1()</a:t>
            </a:r>
          </a:p>
          <a:p>
            <a:pPr marL="914400"/>
            <a:r>
              <a:rPr lang="en-US" sz="1150" i="1" dirty="0">
                <a:latin typeface="Times New Roman" pitchFamily="18" charset="0"/>
                <a:cs typeface="Times New Roman" pitchFamily="18" charset="0"/>
              </a:rPr>
              <a:t>	{</a:t>
            </a:r>
          </a:p>
          <a:p>
            <a:pPr marL="914400"/>
            <a:r>
              <a:rPr lang="en-US" sz="1150" i="1" dirty="0">
                <a:latin typeface="Times New Roman" pitchFamily="18" charset="0"/>
                <a:cs typeface="Times New Roman" pitchFamily="18" charset="0"/>
              </a:rPr>
              <a:t>		a=0;</a:t>
            </a:r>
          </a:p>
          <a:p>
            <a:pPr marL="914400"/>
            <a:r>
              <a:rPr lang="en-US" sz="1150" i="1" dirty="0">
                <a:latin typeface="Times New Roman" pitchFamily="18" charset="0"/>
                <a:cs typeface="Times New Roman" pitchFamily="18" charset="0"/>
              </a:rPr>
              <a:t>		b=0;</a:t>
            </a:r>
          </a:p>
          <a:p>
            <a:pPr marL="914400"/>
            <a:r>
              <a:rPr lang="en-US" sz="1150" i="1" dirty="0">
                <a:latin typeface="Times New Roman" pitchFamily="18" charset="0"/>
                <a:cs typeface="Times New Roman" pitchFamily="18" charset="0"/>
              </a:rPr>
              <a:t>	}</a:t>
            </a:r>
          </a:p>
          <a:p>
            <a:pPr marL="914400"/>
            <a:r>
              <a:rPr lang="en-US" sz="1150" i="1" dirty="0">
                <a:latin typeface="Times New Roman" pitchFamily="18" charset="0"/>
                <a:cs typeface="Times New Roman" pitchFamily="18" charset="0"/>
              </a:rPr>
              <a:t>	public C1(int x, int y)</a:t>
            </a:r>
          </a:p>
          <a:p>
            <a:pPr marL="914400"/>
            <a:r>
              <a:rPr lang="en-US" sz="1150" i="1" dirty="0">
                <a:latin typeface="Times New Roman" pitchFamily="18" charset="0"/>
                <a:cs typeface="Times New Roman" pitchFamily="18" charset="0"/>
              </a:rPr>
              <a:t>	{</a:t>
            </a:r>
          </a:p>
          <a:p>
            <a:pPr marL="914400"/>
            <a:r>
              <a:rPr lang="en-US" sz="1150" i="1" dirty="0">
                <a:latin typeface="Times New Roman" pitchFamily="18" charset="0"/>
                <a:cs typeface="Times New Roman" pitchFamily="18" charset="0"/>
              </a:rPr>
              <a:t>		a=x;</a:t>
            </a:r>
          </a:p>
          <a:p>
            <a:pPr marL="914400"/>
            <a:r>
              <a:rPr lang="en-US" sz="1150" i="1" dirty="0">
                <a:latin typeface="Times New Roman" pitchFamily="18" charset="0"/>
                <a:cs typeface="Times New Roman" pitchFamily="18" charset="0"/>
              </a:rPr>
              <a:t>		b=y;</a:t>
            </a:r>
          </a:p>
          <a:p>
            <a:pPr marL="914400"/>
            <a:r>
              <a:rPr lang="en-US" sz="1150" i="1" dirty="0">
                <a:latin typeface="Times New Roman" pitchFamily="18" charset="0"/>
                <a:cs typeface="Times New Roman" pitchFamily="18" charset="0"/>
              </a:rPr>
              <a:t>	}</a:t>
            </a:r>
          </a:p>
          <a:p>
            <a:pPr marL="914400"/>
            <a:r>
              <a:rPr lang="en-US" sz="1150" i="1" dirty="0">
                <a:latin typeface="Times New Roman" pitchFamily="18" charset="0"/>
                <a:cs typeface="Times New Roman" pitchFamily="18" charset="0"/>
              </a:rPr>
              <a:t>	~C1()</a:t>
            </a:r>
          </a:p>
          <a:p>
            <a:pPr marL="914400"/>
            <a:r>
              <a:rPr lang="en-US" sz="1150" i="1" dirty="0">
                <a:latin typeface="Times New Roman" pitchFamily="18" charset="0"/>
                <a:cs typeface="Times New Roman" pitchFamily="18" charset="0"/>
              </a:rPr>
              <a:t>	{</a:t>
            </a:r>
          </a:p>
          <a:p>
            <a:pPr marL="914400"/>
            <a:r>
              <a:rPr lang="en-US" sz="1150" i="1" dirty="0">
                <a:latin typeface="Times New Roman" pitchFamily="18" charset="0"/>
                <a:cs typeface="Times New Roman" pitchFamily="18" charset="0"/>
              </a:rPr>
              <a:t>		Console.WriteLine(“Object Destroy”);</a:t>
            </a:r>
          </a:p>
          <a:p>
            <a:pPr marL="914400"/>
            <a:r>
              <a:rPr lang="en-US" sz="1150" i="1" dirty="0">
                <a:latin typeface="Times New Roman" pitchFamily="18" charset="0"/>
                <a:cs typeface="Times New Roman" pitchFamily="18" charset="0"/>
              </a:rPr>
              <a:t>	}</a:t>
            </a:r>
          </a:p>
          <a:p>
            <a:pPr marL="914400"/>
            <a:r>
              <a:rPr lang="en-US" sz="1150" i="1" dirty="0">
                <a:latin typeface="Times New Roman" pitchFamily="18" charset="0"/>
                <a:cs typeface="Times New Roman" pitchFamily="18" charset="0"/>
              </a:rPr>
              <a:t>	public int add()</a:t>
            </a:r>
          </a:p>
          <a:p>
            <a:pPr marL="914400"/>
            <a:r>
              <a:rPr lang="en-US" sz="1150" i="1" dirty="0">
                <a:latin typeface="Times New Roman" pitchFamily="18" charset="0"/>
                <a:cs typeface="Times New Roman" pitchFamily="18" charset="0"/>
              </a:rPr>
              <a:t>	{</a:t>
            </a:r>
          </a:p>
          <a:p>
            <a:pPr marL="914400"/>
            <a:r>
              <a:rPr lang="en-US" sz="1150" i="1" dirty="0">
                <a:latin typeface="Times New Roman" pitchFamily="18" charset="0"/>
                <a:cs typeface="Times New Roman" pitchFamily="18" charset="0"/>
              </a:rPr>
              <a:t>		return (a + b);</a:t>
            </a:r>
          </a:p>
          <a:p>
            <a:pPr marL="914400"/>
            <a:r>
              <a:rPr lang="en-US" sz="1150" i="1" dirty="0">
                <a:latin typeface="Times New Roman" pitchFamily="18" charset="0"/>
                <a:cs typeface="Times New Roman" pitchFamily="18" charset="0"/>
              </a:rPr>
              <a:t>	}</a:t>
            </a:r>
          </a:p>
          <a:p>
            <a:pPr marL="914400"/>
            <a:r>
              <a:rPr lang="en-US" sz="1150" i="1" dirty="0">
                <a:latin typeface="Times New Roman" pitchFamily="18" charset="0"/>
                <a:cs typeface="Times New Roman" pitchFamily="18" charset="0"/>
              </a:rPr>
              <a:t>}</a:t>
            </a:r>
          </a:p>
          <a:p>
            <a:pPr marL="914400"/>
            <a:r>
              <a:rPr lang="en-US" sz="1150" i="1" dirty="0">
                <a:latin typeface="Times New Roman" pitchFamily="18" charset="0"/>
                <a:cs typeface="Times New Roman" pitchFamily="18" charset="0"/>
              </a:rPr>
              <a:t>class  Program</a:t>
            </a:r>
          </a:p>
          <a:p>
            <a:pPr marL="914400"/>
            <a:r>
              <a:rPr lang="en-US" sz="1150" i="1" dirty="0">
                <a:latin typeface="Times New Roman" pitchFamily="18" charset="0"/>
                <a:cs typeface="Times New Roman" pitchFamily="18" charset="0"/>
              </a:rPr>
              <a:t>{</a:t>
            </a:r>
          </a:p>
          <a:p>
            <a:pPr marL="914400"/>
            <a:r>
              <a:rPr lang="en-US" sz="1150" i="1" dirty="0">
                <a:latin typeface="Times New Roman" pitchFamily="18" charset="0"/>
                <a:cs typeface="Times New Roman" pitchFamily="18" charset="0"/>
              </a:rPr>
              <a:t>	static void Main(string [] args)</a:t>
            </a:r>
          </a:p>
          <a:p>
            <a:pPr marL="914400"/>
            <a:r>
              <a:rPr lang="en-US" sz="1150" i="1" dirty="0">
                <a:latin typeface="Times New Roman" pitchFamily="18" charset="0"/>
                <a:cs typeface="Times New Roman" pitchFamily="18" charset="0"/>
              </a:rPr>
              <a:t>	{</a:t>
            </a:r>
          </a:p>
          <a:p>
            <a:pPr marL="914400"/>
            <a:r>
              <a:rPr lang="en-US" sz="1150" i="1" dirty="0">
                <a:latin typeface="Times New Roman" pitchFamily="18" charset="0"/>
                <a:cs typeface="Times New Roman" pitchFamily="18" charset="0"/>
              </a:rPr>
              <a:t>		{</a:t>
            </a:r>
          </a:p>
          <a:p>
            <a:pPr marL="914400"/>
            <a:r>
              <a:rPr lang="en-US" sz="1150" i="1" dirty="0">
                <a:latin typeface="Times New Roman" pitchFamily="18" charset="0"/>
                <a:cs typeface="Times New Roman" pitchFamily="18" charset="0"/>
              </a:rPr>
              <a:t>			C1 ob = new C1();</a:t>
            </a:r>
          </a:p>
          <a:p>
            <a:pPr marL="914400"/>
            <a:r>
              <a:rPr lang="en-US" sz="1150" i="1" dirty="0">
                <a:latin typeface="Times New Roman" pitchFamily="18" charset="0"/>
                <a:cs typeface="Times New Roman" pitchFamily="18" charset="0"/>
              </a:rPr>
              <a:t>			int i = </a:t>
            </a:r>
            <a:r>
              <a:rPr lang="en-US" sz="1150" i="1" dirty="0" err="1">
                <a:latin typeface="Times New Roman" pitchFamily="18" charset="0"/>
                <a:cs typeface="Times New Roman" pitchFamily="18" charset="0"/>
              </a:rPr>
              <a:t>ob.add</a:t>
            </a:r>
            <a:r>
              <a:rPr lang="en-US" sz="1150" i="1" dirty="0">
                <a:latin typeface="Times New Roman" pitchFamily="18" charset="0"/>
                <a:cs typeface="Times New Roman" pitchFamily="18" charset="0"/>
              </a:rPr>
              <a:t>();</a:t>
            </a:r>
          </a:p>
          <a:p>
            <a:pPr marL="914400"/>
            <a:r>
              <a:rPr lang="en-US" sz="1150" i="1" dirty="0">
                <a:latin typeface="Times New Roman" pitchFamily="18" charset="0"/>
                <a:cs typeface="Times New Roman" pitchFamily="18" charset="0"/>
              </a:rPr>
              <a:t>			Console.WriteLine(“Sum = ”+i);</a:t>
            </a:r>
          </a:p>
          <a:p>
            <a:pPr marL="914400"/>
            <a:r>
              <a:rPr lang="en-US" sz="1150" i="1" dirty="0">
                <a:latin typeface="Times New Roman" pitchFamily="18" charset="0"/>
                <a:cs typeface="Times New Roman" pitchFamily="18" charset="0"/>
              </a:rPr>
              <a:t>			C1 </a:t>
            </a:r>
            <a:r>
              <a:rPr lang="en-US" sz="1150" i="1" dirty="0" err="1">
                <a:latin typeface="Times New Roman" pitchFamily="18" charset="0"/>
                <a:cs typeface="Times New Roman" pitchFamily="18" charset="0"/>
              </a:rPr>
              <a:t>obj</a:t>
            </a:r>
            <a:r>
              <a:rPr lang="en-US" sz="1150" i="1" dirty="0">
                <a:latin typeface="Times New Roman" pitchFamily="18" charset="0"/>
                <a:cs typeface="Times New Roman" pitchFamily="18" charset="0"/>
              </a:rPr>
              <a:t> = new C1(5, 6);</a:t>
            </a:r>
          </a:p>
          <a:p>
            <a:pPr marL="914400"/>
            <a:r>
              <a:rPr lang="en-US" sz="1150" i="1" dirty="0">
                <a:latin typeface="Times New Roman" pitchFamily="18" charset="0"/>
                <a:cs typeface="Times New Roman" pitchFamily="18" charset="0"/>
              </a:rPr>
              <a:t>			i = </a:t>
            </a:r>
            <a:r>
              <a:rPr lang="en-US" sz="1150" i="1" dirty="0" err="1">
                <a:latin typeface="Times New Roman" pitchFamily="18" charset="0"/>
                <a:cs typeface="Times New Roman" pitchFamily="18" charset="0"/>
              </a:rPr>
              <a:t>obj.add</a:t>
            </a:r>
            <a:r>
              <a:rPr lang="en-US" sz="1150" i="1" dirty="0">
                <a:latin typeface="Times New Roman" pitchFamily="18" charset="0"/>
                <a:cs typeface="Times New Roman" pitchFamily="18" charset="0"/>
              </a:rPr>
              <a:t>();</a:t>
            </a:r>
          </a:p>
          <a:p>
            <a:pPr marL="914400"/>
            <a:r>
              <a:rPr lang="en-US" sz="1150" i="1" dirty="0">
                <a:latin typeface="Times New Roman" pitchFamily="18" charset="0"/>
                <a:cs typeface="Times New Roman" pitchFamily="18" charset="0"/>
              </a:rPr>
              <a:t>			Console.WriteLine(“Sum = ”+ i);</a:t>
            </a:r>
          </a:p>
          <a:p>
            <a:pPr marL="914400"/>
            <a:r>
              <a:rPr lang="en-US" sz="1150" i="1" dirty="0">
                <a:latin typeface="Times New Roman" pitchFamily="18" charset="0"/>
                <a:cs typeface="Times New Roman" pitchFamily="18" charset="0"/>
              </a:rPr>
              <a:t>			Console.ReadKey();</a:t>
            </a:r>
          </a:p>
          <a:p>
            <a:pPr marL="914400"/>
            <a:r>
              <a:rPr lang="en-US" sz="1150" i="1" dirty="0">
                <a:latin typeface="Times New Roman" pitchFamily="18" charset="0"/>
                <a:cs typeface="Times New Roman" pitchFamily="18" charset="0"/>
              </a:rPr>
              <a:t>		}</a:t>
            </a:r>
          </a:p>
          <a:p>
            <a:pPr marL="914400"/>
            <a:r>
              <a:rPr lang="en-US" sz="1150" i="1" dirty="0">
                <a:latin typeface="Times New Roman" pitchFamily="18" charset="0"/>
                <a:cs typeface="Times New Roman" pitchFamily="18" charset="0"/>
              </a:rPr>
              <a:t>	}</a:t>
            </a:r>
          </a:p>
          <a:p>
            <a:pPr marL="914400"/>
            <a:r>
              <a:rPr lang="en-US" sz="1150" i="1" dirty="0">
                <a:latin typeface="Times New Roman" pitchFamily="18" charset="0"/>
                <a:cs typeface="Times New Roman" pitchFamily="18" charset="0"/>
              </a:rPr>
              <a:t>}</a:t>
            </a:r>
          </a:p>
        </p:txBody>
      </p:sp>
    </p:spTree>
  </p:cSld>
  <p:clrMapOvr>
    <a:masterClrMapping/>
  </p:clrMapOvr>
  <p:transition>
    <p:split orient="vert"/>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5" name="Rectangle 1"/>
          <p:cNvSpPr>
            <a:spLocks noChangeArrowheads="1"/>
          </p:cNvSpPr>
          <p:nvPr/>
        </p:nvSpPr>
        <p:spPr bwMode="auto">
          <a:xfrm>
            <a:off x="304800" y="457200"/>
            <a:ext cx="8534400" cy="59093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Times New Roman" pitchFamily="18" charset="0"/>
                <a:ea typeface="Calibri" pitchFamily="34" charset="0"/>
                <a:cs typeface="Times New Roman" pitchFamily="18" charset="0"/>
              </a:rPr>
              <a:t>INDEXER:</a:t>
            </a:r>
            <a:endParaRPr kumimoji="0" lang="en-US" b="0" i="0" u="none" strike="noStrike" cap="none" normalizeH="0" baseline="0" dirty="0">
              <a:ln>
                <a:noFill/>
              </a:ln>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effectLst/>
                <a:latin typeface="Times New Roman" pitchFamily="18" charset="0"/>
                <a:ea typeface="Calibri" pitchFamily="34" charset="0"/>
                <a:cs typeface="Times New Roman" pitchFamily="18" charset="0"/>
              </a:rPr>
              <a:t>Indexers are location indicators and are used to access class objects, just like accessing element in an array.</a:t>
            </a:r>
            <a:endParaRPr kumimoji="0" lang="en-US" b="0" i="1" u="none" strike="noStrike" cap="none" normalizeH="0" baseline="0" dirty="0">
              <a:ln>
                <a:noFill/>
              </a:ln>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effectLst/>
                <a:latin typeface="Times New Roman" pitchFamily="18" charset="0"/>
                <a:ea typeface="Calibri" pitchFamily="34" charset="0"/>
                <a:cs typeface="Times New Roman" pitchFamily="18" charset="0"/>
              </a:rPr>
              <a:t>Indexer is a type of property, which we provide to an object to behave like an array.</a:t>
            </a:r>
            <a:endParaRPr kumimoji="0" lang="en-US" b="0" i="1" u="none" strike="noStrike" cap="none" normalizeH="0" baseline="0" dirty="0">
              <a:ln>
                <a:noFill/>
              </a:ln>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effectLst/>
                <a:latin typeface="Times New Roman" pitchFamily="18" charset="0"/>
                <a:ea typeface="Calibri" pitchFamily="34" charset="0"/>
                <a:cs typeface="Times New Roman" pitchFamily="18" charset="0"/>
              </a:rPr>
              <a:t>Indexers look like a property and written in the same way a property is written but with two differences:</a:t>
            </a:r>
            <a:endParaRPr kumimoji="0" lang="en-US" b="0" i="1" u="none" strike="noStrike" cap="none" normalizeH="0" baseline="0" dirty="0">
              <a:ln>
                <a:noFill/>
              </a:ln>
              <a:effectLst/>
              <a:latin typeface="Times New Roman" pitchFamily="18" charset="0"/>
              <a:cs typeface="Times New Roman" pitchFamily="18" charset="0"/>
            </a:endParaRPr>
          </a:p>
          <a:p>
            <a:pPr marL="800100" lvl="1" indent="-342900" algn="just" eaLnBrk="0" fontAlgn="base" hangingPunct="0">
              <a:spcBef>
                <a:spcPct val="0"/>
              </a:spcBef>
              <a:spcAft>
                <a:spcPct val="0"/>
              </a:spcAft>
              <a:buFont typeface="+mj-lt"/>
              <a:buAutoNum type="alphaLcPeriod"/>
            </a:pPr>
            <a:r>
              <a:rPr kumimoji="0" lang="en-US" b="0" i="1" u="none" strike="noStrike" cap="none" normalizeH="0" baseline="0" dirty="0">
                <a:ln>
                  <a:noFill/>
                </a:ln>
                <a:effectLst/>
                <a:latin typeface="Times New Roman" pitchFamily="18" charset="0"/>
                <a:ea typeface="Calibri" pitchFamily="34" charset="0"/>
                <a:cs typeface="Times New Roman" pitchFamily="18" charset="0"/>
              </a:rPr>
              <a:t>The indexer takes an index argument and looks like an array.</a:t>
            </a:r>
            <a:endParaRPr kumimoji="0" lang="en-US" b="0" i="1" u="none" strike="noStrike" cap="none" normalizeH="0" baseline="0" dirty="0">
              <a:ln>
                <a:noFill/>
              </a:ln>
              <a:effectLst/>
              <a:latin typeface="Times New Roman" pitchFamily="18" charset="0"/>
              <a:cs typeface="Times New Roman" pitchFamily="18" charset="0"/>
            </a:endParaRPr>
          </a:p>
          <a:p>
            <a:pPr marL="800100" lvl="1" indent="-342900" algn="just" eaLnBrk="0" fontAlgn="base" hangingPunct="0">
              <a:spcBef>
                <a:spcPct val="0"/>
              </a:spcBef>
              <a:spcAft>
                <a:spcPct val="0"/>
              </a:spcAft>
              <a:buFont typeface="+mj-lt"/>
              <a:buAutoNum type="alphaLcPeriod"/>
            </a:pPr>
            <a:r>
              <a:rPr kumimoji="0" lang="en-US" b="0" i="1" u="none" strike="noStrike" cap="none" normalizeH="0" baseline="0" dirty="0">
                <a:ln>
                  <a:noFill/>
                </a:ln>
                <a:effectLst/>
                <a:latin typeface="Times New Roman" pitchFamily="18" charset="0"/>
                <a:ea typeface="Calibri" pitchFamily="34" charset="0"/>
                <a:cs typeface="Times New Roman" pitchFamily="18" charset="0"/>
              </a:rPr>
              <a:t>The indexer is declare using may </a:t>
            </a:r>
            <a:r>
              <a:rPr kumimoji="0" lang="en-US" b="1" i="1" u="sng" strike="noStrike" cap="none" normalizeH="0" baseline="0" dirty="0">
                <a:ln>
                  <a:noFill/>
                </a:ln>
                <a:effectLst/>
                <a:latin typeface="Times New Roman" pitchFamily="18" charset="0"/>
                <a:ea typeface="Calibri" pitchFamily="34" charset="0"/>
                <a:cs typeface="Times New Roman" pitchFamily="18" charset="0"/>
              </a:rPr>
              <a:t>this</a:t>
            </a:r>
            <a:r>
              <a:rPr kumimoji="0" lang="en-US" b="0" i="1" u="none" strike="noStrike" cap="none" normalizeH="0" baseline="0" dirty="0">
                <a:ln>
                  <a:noFill/>
                </a:ln>
                <a:effectLst/>
                <a:latin typeface="Times New Roman" pitchFamily="18" charset="0"/>
                <a:ea typeface="Calibri" pitchFamily="34" charset="0"/>
                <a:cs typeface="Times New Roman" pitchFamily="18" charset="0"/>
              </a:rPr>
              <a:t> keyword.</a:t>
            </a:r>
            <a:endParaRPr kumimoji="0" lang="en-US" b="0" i="1" u="none" strike="noStrike" cap="none" normalizeH="0" baseline="0" dirty="0">
              <a:ln>
                <a:noFill/>
              </a:ln>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effectLst/>
                <a:latin typeface="Times New Roman" pitchFamily="18" charset="0"/>
                <a:ea typeface="Calibri" pitchFamily="34" charset="0"/>
                <a:cs typeface="Times New Roman" pitchFamily="18" charset="0"/>
              </a:rPr>
              <a:t>Syntax:</a:t>
            </a:r>
            <a:endParaRPr kumimoji="0" lang="en-US" b="0" i="1" u="none" strike="noStrike" cap="none" normalizeH="0" baseline="0" dirty="0">
              <a:ln>
                <a:noFill/>
              </a:ln>
              <a:effectLst/>
              <a:latin typeface="Times New Roman" pitchFamily="18" charset="0"/>
              <a:cs typeface="Times New Roman" pitchFamily="18" charset="0"/>
            </a:endParaRPr>
          </a:p>
          <a:p>
            <a:pPr lvl="2" algn="just" eaLnBrk="0" fontAlgn="base" hangingPunct="0">
              <a:spcBef>
                <a:spcPct val="0"/>
              </a:spcBef>
              <a:spcAft>
                <a:spcPct val="0"/>
              </a:spcAft>
            </a:pPr>
            <a:r>
              <a:rPr kumimoji="0" lang="en-US" b="1" i="0" u="none" strike="noStrike" cap="none" normalizeH="0" baseline="0" dirty="0">
                <a:ln>
                  <a:noFill/>
                </a:ln>
                <a:effectLst/>
                <a:latin typeface="Times New Roman" pitchFamily="18" charset="0"/>
                <a:ea typeface="Calibri" pitchFamily="34" charset="0"/>
                <a:cs typeface="Times New Roman" pitchFamily="18" charset="0"/>
              </a:rPr>
              <a:t>public &lt;data type&gt; this [int </a:t>
            </a:r>
            <a:r>
              <a:rPr kumimoji="0" lang="en-US" b="1" i="0" u="none" strike="noStrike" cap="none" normalizeH="0" baseline="0" dirty="0" err="1">
                <a:ln>
                  <a:noFill/>
                </a:ln>
                <a:effectLst/>
                <a:latin typeface="Times New Roman" pitchFamily="18" charset="0"/>
                <a:ea typeface="Calibri" pitchFamily="34" charset="0"/>
                <a:cs typeface="Times New Roman" pitchFamily="18" charset="0"/>
              </a:rPr>
              <a:t>idx</a:t>
            </a:r>
            <a:r>
              <a:rPr kumimoji="0" lang="en-US" b="1" i="0" u="none" strike="noStrike" cap="none" normalizeH="0" baseline="0" dirty="0">
                <a:ln>
                  <a:noFill/>
                </a:ln>
                <a:effectLst/>
                <a:latin typeface="Times New Roman" pitchFamily="18" charset="0"/>
                <a:ea typeface="Calibri" pitchFamily="34" charset="0"/>
                <a:cs typeface="Times New Roman" pitchFamily="18" charset="0"/>
              </a:rPr>
              <a:t>]</a:t>
            </a:r>
            <a:endParaRPr kumimoji="0" lang="en-US" b="1" i="0" u="none" strike="noStrike" cap="none" normalizeH="0" baseline="0" dirty="0">
              <a:ln>
                <a:noFill/>
              </a:ln>
              <a:effectLst/>
              <a:latin typeface="Times New Roman" pitchFamily="18" charset="0"/>
              <a:cs typeface="Times New Roman" pitchFamily="18" charset="0"/>
            </a:endParaRPr>
          </a:p>
          <a:p>
            <a:pPr lvl="2" algn="just" eaLnBrk="0" fontAlgn="base" hangingPunct="0">
              <a:spcBef>
                <a:spcPct val="0"/>
              </a:spcBef>
              <a:spcAft>
                <a:spcPct val="0"/>
              </a:spcAft>
            </a:pPr>
            <a:r>
              <a:rPr kumimoji="0" lang="en-US" b="1" i="0" u="none" strike="noStrike" cap="none" normalizeH="0" baseline="0" dirty="0">
                <a:ln>
                  <a:noFill/>
                </a:ln>
                <a:effectLst/>
                <a:latin typeface="Times New Roman" pitchFamily="18" charset="0"/>
                <a:ea typeface="Calibri" pitchFamily="34" charset="0"/>
                <a:cs typeface="Times New Roman" pitchFamily="18" charset="0"/>
              </a:rPr>
              <a:t>{</a:t>
            </a:r>
            <a:endParaRPr kumimoji="0" lang="en-US" b="1" i="0" u="none" strike="noStrike" cap="none" normalizeH="0" baseline="0" dirty="0">
              <a:ln>
                <a:noFill/>
              </a:ln>
              <a:effectLst/>
              <a:latin typeface="Times New Roman" pitchFamily="18" charset="0"/>
              <a:cs typeface="Times New Roman" pitchFamily="18" charset="0"/>
            </a:endParaRPr>
          </a:p>
          <a:p>
            <a:pPr lvl="2" algn="just" eaLnBrk="0" fontAlgn="base" hangingPunct="0">
              <a:spcBef>
                <a:spcPct val="0"/>
              </a:spcBef>
              <a:spcAft>
                <a:spcPct val="0"/>
              </a:spcAft>
            </a:pPr>
            <a:r>
              <a:rPr kumimoji="0" lang="en-US" b="1" i="0" u="none" strike="noStrike" cap="none" normalizeH="0" baseline="0" dirty="0">
                <a:ln>
                  <a:noFill/>
                </a:ln>
                <a:effectLst/>
                <a:latin typeface="Times New Roman" pitchFamily="18" charset="0"/>
                <a:ea typeface="Calibri" pitchFamily="34" charset="0"/>
                <a:cs typeface="Times New Roman" pitchFamily="18" charset="0"/>
              </a:rPr>
              <a:t>    	 get</a:t>
            </a:r>
            <a:endParaRPr kumimoji="0" lang="en-US" b="1" i="0" u="none" strike="noStrike" cap="none" normalizeH="0" baseline="0" dirty="0">
              <a:ln>
                <a:noFill/>
              </a:ln>
              <a:effectLst/>
              <a:latin typeface="Times New Roman" pitchFamily="18" charset="0"/>
              <a:cs typeface="Times New Roman" pitchFamily="18" charset="0"/>
            </a:endParaRPr>
          </a:p>
          <a:p>
            <a:pPr lvl="2" algn="just" eaLnBrk="0" fontAlgn="base" hangingPunct="0">
              <a:spcBef>
                <a:spcPct val="0"/>
              </a:spcBef>
              <a:spcAft>
                <a:spcPct val="0"/>
              </a:spcAft>
            </a:pPr>
            <a:r>
              <a:rPr kumimoji="0" lang="en-US" b="1" i="0" u="none" strike="noStrike" cap="none" normalizeH="0" baseline="0" dirty="0">
                <a:ln>
                  <a:noFill/>
                </a:ln>
                <a:effectLst/>
                <a:latin typeface="Times New Roman" pitchFamily="18" charset="0"/>
                <a:ea typeface="Calibri" pitchFamily="34" charset="0"/>
                <a:cs typeface="Times New Roman" pitchFamily="18" charset="0"/>
              </a:rPr>
              <a:t>	{</a:t>
            </a:r>
            <a:endParaRPr kumimoji="0" lang="en-US" b="1" i="0" u="none" strike="noStrike" cap="none" normalizeH="0" baseline="0" dirty="0">
              <a:ln>
                <a:noFill/>
              </a:ln>
              <a:effectLst/>
              <a:latin typeface="Times New Roman" pitchFamily="18" charset="0"/>
              <a:cs typeface="Times New Roman" pitchFamily="18" charset="0"/>
            </a:endParaRPr>
          </a:p>
          <a:p>
            <a:pPr lvl="2" algn="just" eaLnBrk="0" fontAlgn="base" hangingPunct="0">
              <a:spcBef>
                <a:spcPct val="0"/>
              </a:spcBef>
              <a:spcAft>
                <a:spcPct val="0"/>
              </a:spcAft>
            </a:pPr>
            <a:r>
              <a:rPr kumimoji="0" lang="en-US" b="1" i="0" u="none" strike="noStrike" cap="none" normalizeH="0" baseline="0" dirty="0">
                <a:ln>
                  <a:noFill/>
                </a:ln>
                <a:effectLst/>
                <a:latin typeface="Times New Roman" pitchFamily="18" charset="0"/>
                <a:ea typeface="Calibri" pitchFamily="34" charset="0"/>
                <a:cs typeface="Times New Roman" pitchFamily="18" charset="0"/>
              </a:rPr>
              <a:t>    		// Return desire data;</a:t>
            </a:r>
            <a:endParaRPr kumimoji="0" lang="en-US" b="1" i="0" u="none" strike="noStrike" cap="none" normalizeH="0" baseline="0" dirty="0">
              <a:ln>
                <a:noFill/>
              </a:ln>
              <a:effectLst/>
              <a:latin typeface="Times New Roman" pitchFamily="18" charset="0"/>
              <a:cs typeface="Times New Roman" pitchFamily="18" charset="0"/>
            </a:endParaRPr>
          </a:p>
          <a:p>
            <a:pPr lvl="2" algn="just" eaLnBrk="0" fontAlgn="base" hangingPunct="0">
              <a:spcBef>
                <a:spcPct val="0"/>
              </a:spcBef>
              <a:spcAft>
                <a:spcPct val="0"/>
              </a:spcAft>
            </a:pPr>
            <a:r>
              <a:rPr kumimoji="0" lang="en-US" b="1" i="0" u="none" strike="noStrike" cap="none" normalizeH="0" baseline="0" dirty="0">
                <a:ln>
                  <a:noFill/>
                </a:ln>
                <a:effectLst/>
                <a:latin typeface="Times New Roman" pitchFamily="18" charset="0"/>
                <a:ea typeface="Calibri" pitchFamily="34" charset="0"/>
                <a:cs typeface="Times New Roman" pitchFamily="18" charset="0"/>
              </a:rPr>
              <a:t>	}</a:t>
            </a:r>
            <a:endParaRPr kumimoji="0" lang="en-US" b="1" i="0" u="none" strike="noStrike" cap="none" normalizeH="0" baseline="0" dirty="0">
              <a:ln>
                <a:noFill/>
              </a:ln>
              <a:effectLst/>
              <a:latin typeface="Times New Roman" pitchFamily="18" charset="0"/>
              <a:cs typeface="Times New Roman" pitchFamily="18" charset="0"/>
            </a:endParaRPr>
          </a:p>
          <a:p>
            <a:pPr lvl="2" algn="just" eaLnBrk="0" fontAlgn="base" hangingPunct="0">
              <a:spcBef>
                <a:spcPct val="0"/>
              </a:spcBef>
              <a:spcAft>
                <a:spcPct val="0"/>
              </a:spcAft>
            </a:pPr>
            <a:r>
              <a:rPr kumimoji="0" lang="en-US" b="1" i="0" u="none" strike="noStrike" cap="none" normalizeH="0" baseline="0" dirty="0">
                <a:ln>
                  <a:noFill/>
                </a:ln>
                <a:effectLst/>
                <a:latin typeface="Times New Roman" pitchFamily="18" charset="0"/>
                <a:ea typeface="Calibri" pitchFamily="34" charset="0"/>
                <a:cs typeface="Times New Roman" pitchFamily="18" charset="0"/>
              </a:rPr>
              <a:t>	set</a:t>
            </a:r>
            <a:endParaRPr kumimoji="0" lang="en-US" b="1" i="0" u="none" strike="noStrike" cap="none" normalizeH="0" baseline="0" dirty="0">
              <a:ln>
                <a:noFill/>
              </a:ln>
              <a:effectLst/>
              <a:latin typeface="Times New Roman" pitchFamily="18" charset="0"/>
              <a:cs typeface="Times New Roman" pitchFamily="18" charset="0"/>
            </a:endParaRPr>
          </a:p>
          <a:p>
            <a:pPr lvl="2" algn="just" eaLnBrk="0" fontAlgn="base" hangingPunct="0">
              <a:spcBef>
                <a:spcPct val="0"/>
              </a:spcBef>
              <a:spcAft>
                <a:spcPct val="0"/>
              </a:spcAft>
            </a:pPr>
            <a:r>
              <a:rPr kumimoji="0" lang="en-US" b="1" i="0" u="none" strike="noStrike" cap="none" normalizeH="0" baseline="0" dirty="0">
                <a:ln>
                  <a:noFill/>
                </a:ln>
                <a:effectLst/>
                <a:latin typeface="Times New Roman" pitchFamily="18" charset="0"/>
                <a:ea typeface="Calibri" pitchFamily="34" charset="0"/>
                <a:cs typeface="Times New Roman" pitchFamily="18" charset="0"/>
              </a:rPr>
              <a:t>      	{</a:t>
            </a:r>
            <a:endParaRPr kumimoji="0" lang="en-US" b="1" i="0" u="none" strike="noStrike" cap="none" normalizeH="0" baseline="0" dirty="0">
              <a:ln>
                <a:noFill/>
              </a:ln>
              <a:effectLst/>
              <a:latin typeface="Times New Roman" pitchFamily="18" charset="0"/>
              <a:cs typeface="Times New Roman" pitchFamily="18" charset="0"/>
            </a:endParaRPr>
          </a:p>
          <a:p>
            <a:pPr lvl="2" algn="just" eaLnBrk="0" fontAlgn="base" hangingPunct="0">
              <a:spcBef>
                <a:spcPct val="0"/>
              </a:spcBef>
              <a:spcAft>
                <a:spcPct val="0"/>
              </a:spcAft>
            </a:pPr>
            <a:r>
              <a:rPr kumimoji="0" lang="en-US" b="1" i="0" u="none" strike="noStrike" cap="none" normalizeH="0" baseline="0" dirty="0">
                <a:ln>
                  <a:noFill/>
                </a:ln>
                <a:effectLst/>
                <a:latin typeface="Times New Roman" pitchFamily="18" charset="0"/>
                <a:ea typeface="Calibri" pitchFamily="34" charset="0"/>
                <a:cs typeface="Times New Roman" pitchFamily="18" charset="0"/>
              </a:rPr>
              <a:t>        		// Set desire data;</a:t>
            </a:r>
            <a:endParaRPr kumimoji="0" lang="en-US" b="1" i="0" u="none" strike="noStrike" cap="none" normalizeH="0" baseline="0" dirty="0">
              <a:ln>
                <a:noFill/>
              </a:ln>
              <a:effectLst/>
              <a:latin typeface="Times New Roman" pitchFamily="18" charset="0"/>
              <a:cs typeface="Times New Roman" pitchFamily="18" charset="0"/>
            </a:endParaRPr>
          </a:p>
          <a:p>
            <a:pPr lvl="2" algn="just" eaLnBrk="0" fontAlgn="base" hangingPunct="0">
              <a:spcBef>
                <a:spcPct val="0"/>
              </a:spcBef>
              <a:spcAft>
                <a:spcPct val="0"/>
              </a:spcAft>
            </a:pPr>
            <a:r>
              <a:rPr kumimoji="0" lang="en-US" b="1" i="0" u="none" strike="noStrike" cap="none" normalizeH="0" baseline="0" dirty="0">
                <a:ln>
                  <a:noFill/>
                </a:ln>
                <a:effectLst/>
                <a:latin typeface="Times New Roman" pitchFamily="18" charset="0"/>
                <a:ea typeface="Calibri" pitchFamily="34" charset="0"/>
                <a:cs typeface="Times New Roman" pitchFamily="18" charset="0"/>
              </a:rPr>
              <a:t>      	}</a:t>
            </a:r>
            <a:endParaRPr kumimoji="0" lang="en-US" b="1" i="0" u="none" strike="noStrike" cap="none" normalizeH="0" baseline="0" dirty="0">
              <a:ln>
                <a:noFill/>
              </a:ln>
              <a:effectLst/>
              <a:latin typeface="Times New Roman" pitchFamily="18" charset="0"/>
              <a:cs typeface="Times New Roman" pitchFamily="18" charset="0"/>
            </a:endParaRPr>
          </a:p>
          <a:p>
            <a:pPr lvl="2" algn="just" eaLnBrk="0" fontAlgn="base" hangingPunct="0">
              <a:spcBef>
                <a:spcPct val="0"/>
              </a:spcBef>
              <a:spcAft>
                <a:spcPct val="0"/>
              </a:spcAft>
            </a:pPr>
            <a:r>
              <a:rPr kumimoji="0" lang="en-US" b="1" i="0" u="none" strike="noStrike" cap="none" normalizeH="0" baseline="0" dirty="0">
                <a:ln>
                  <a:noFill/>
                </a:ln>
                <a:effectLst/>
                <a:latin typeface="Times New Roman" pitchFamily="18" charset="0"/>
                <a:ea typeface="Calibri" pitchFamily="34" charset="0"/>
                <a:cs typeface="Times New Roman" pitchFamily="18" charset="0"/>
              </a:rPr>
              <a:t>}</a:t>
            </a:r>
            <a:endParaRPr kumimoji="0" lang="en-US" b="1" i="0" u="none" strike="noStrike" cap="none" normalizeH="0" baseline="0" dirty="0">
              <a:ln>
                <a:noFill/>
              </a:ln>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effectLst/>
                <a:latin typeface="Times New Roman" pitchFamily="18" charset="0"/>
                <a:ea typeface="Calibri" pitchFamily="34" charset="0"/>
                <a:cs typeface="Times New Roman" pitchFamily="18" charset="0"/>
              </a:rPr>
              <a:t>The implementation rules for </a:t>
            </a:r>
            <a:r>
              <a:rPr kumimoji="0" lang="en-US" b="1" i="1" u="sng" strike="noStrike" cap="none" normalizeH="0" baseline="0" dirty="0">
                <a:ln>
                  <a:noFill/>
                </a:ln>
                <a:effectLst/>
                <a:latin typeface="Times New Roman" pitchFamily="18" charset="0"/>
                <a:ea typeface="Calibri" pitchFamily="34" charset="0"/>
                <a:cs typeface="Times New Roman" pitchFamily="18" charset="0"/>
              </a:rPr>
              <a:t>get</a:t>
            </a:r>
            <a:r>
              <a:rPr kumimoji="0" lang="en-US" b="0" i="1" u="none" strike="noStrike" cap="none" normalizeH="0" baseline="0" dirty="0">
                <a:ln>
                  <a:noFill/>
                </a:ln>
                <a:effectLst/>
                <a:latin typeface="Times New Roman" pitchFamily="18" charset="0"/>
                <a:ea typeface="Calibri" pitchFamily="34" charset="0"/>
                <a:cs typeface="Times New Roman" pitchFamily="18" charset="0"/>
              </a:rPr>
              <a:t> and </a:t>
            </a:r>
            <a:r>
              <a:rPr kumimoji="0" lang="en-US" b="1" i="1" u="sng" strike="noStrike" cap="none" normalizeH="0" baseline="0" dirty="0">
                <a:ln>
                  <a:noFill/>
                </a:ln>
                <a:effectLst/>
                <a:latin typeface="Times New Roman" pitchFamily="18" charset="0"/>
                <a:ea typeface="Calibri" pitchFamily="34" charset="0"/>
                <a:cs typeface="Times New Roman" pitchFamily="18" charset="0"/>
              </a:rPr>
              <a:t>set</a:t>
            </a:r>
            <a:r>
              <a:rPr kumimoji="0" lang="en-US" b="0" i="1" u="none" strike="noStrike" cap="none" normalizeH="0" baseline="0" dirty="0">
                <a:ln>
                  <a:noFill/>
                </a:ln>
                <a:effectLst/>
                <a:latin typeface="Times New Roman" pitchFamily="18" charset="0"/>
                <a:ea typeface="Calibri" pitchFamily="34" charset="0"/>
                <a:cs typeface="Times New Roman" pitchFamily="18" charset="0"/>
              </a:rPr>
              <a:t> assessors are the same as for properties.</a:t>
            </a:r>
            <a:endParaRPr kumimoji="0" lang="en-US" b="0" i="1" u="none" strike="noStrike" cap="none" normalizeH="0" baseline="0" dirty="0">
              <a:ln>
                <a:noFill/>
              </a:ln>
              <a:effectLst/>
              <a:latin typeface="Times New Roman" pitchFamily="18" charset="0"/>
              <a:cs typeface="Times New Roman" pitchFamily="18" charset="0"/>
            </a:endParaRPr>
          </a:p>
        </p:txBody>
      </p:sp>
    </p:spTree>
  </p:cSld>
  <p:clrMapOvr>
    <a:masterClrMapping/>
  </p:clrMapOvr>
  <p:transition>
    <p:split orient="vert"/>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1190685"/>
            <a:ext cx="6477000" cy="4524315"/>
          </a:xfrm>
          <a:prstGeom prst="rect">
            <a:avLst/>
          </a:prstGeom>
        </p:spPr>
        <p:txBody>
          <a:bodyPr wrap="square">
            <a:spAutoFit/>
          </a:bodyPr>
          <a:lstStyle/>
          <a:p>
            <a:pPr marL="342900" lvl="0" indent="-342900" algn="just" eaLnBrk="0" fontAlgn="base" hangingPunct="0">
              <a:spcBef>
                <a:spcPct val="0"/>
              </a:spcBef>
              <a:spcAft>
                <a:spcPct val="0"/>
              </a:spcAft>
              <a:buFont typeface="+mj-lt"/>
              <a:buAutoNum type="arabicPeriod" startAt="6"/>
            </a:pPr>
            <a:r>
              <a:rPr lang="en-US" i="1" dirty="0">
                <a:latin typeface="Times New Roman" pitchFamily="18" charset="0"/>
                <a:ea typeface="Calibri" pitchFamily="34" charset="0"/>
                <a:cs typeface="Times New Roman" pitchFamily="18" charset="0"/>
              </a:rPr>
              <a:t>Indexers are sometimes referred to as ‘smart array’. As pointed out earlier indexers and properties are very similar in concept, but differ in following ways:</a:t>
            </a:r>
            <a:endParaRPr lang="en-US" i="1" dirty="0">
              <a:latin typeface="Times New Roman" pitchFamily="18" charset="0"/>
              <a:cs typeface="Times New Roman" pitchFamily="18" charset="0"/>
            </a:endParaRPr>
          </a:p>
          <a:p>
            <a:pPr marL="800100" lvl="1" indent="-342900" algn="just" eaLnBrk="0" fontAlgn="base" hangingPunct="0">
              <a:spcBef>
                <a:spcPct val="0"/>
              </a:spcBef>
              <a:spcAft>
                <a:spcPct val="0"/>
              </a:spcAft>
              <a:buFont typeface="+mj-lt"/>
              <a:buAutoNum type="alphaLcPeriod"/>
            </a:pPr>
            <a:r>
              <a:rPr lang="en-US" i="1" dirty="0">
                <a:latin typeface="Times New Roman" pitchFamily="18" charset="0"/>
                <a:ea typeface="Calibri" pitchFamily="34" charset="0"/>
                <a:cs typeface="Times New Roman" pitchFamily="18" charset="0"/>
              </a:rPr>
              <a:t>A property can be static member, whereas an indexer is always an instance member.</a:t>
            </a:r>
            <a:endParaRPr lang="en-US" i="1" dirty="0">
              <a:latin typeface="Times New Roman" pitchFamily="18" charset="0"/>
              <a:cs typeface="Times New Roman" pitchFamily="18" charset="0"/>
            </a:endParaRPr>
          </a:p>
          <a:p>
            <a:pPr marL="800100" lvl="1" indent="-342900" algn="just" eaLnBrk="0" fontAlgn="base" hangingPunct="0">
              <a:spcBef>
                <a:spcPct val="0"/>
              </a:spcBef>
              <a:spcAft>
                <a:spcPct val="0"/>
              </a:spcAft>
              <a:buFont typeface="+mj-lt"/>
              <a:buAutoNum type="alphaLcPeriod"/>
            </a:pPr>
            <a:r>
              <a:rPr lang="en-US" i="1" dirty="0">
                <a:latin typeface="Times New Roman" pitchFamily="18" charset="0"/>
                <a:ea typeface="Calibri" pitchFamily="34" charset="0"/>
                <a:cs typeface="Times New Roman" pitchFamily="18" charset="0"/>
              </a:rPr>
              <a:t>A get access of a property corresponds to a method with no parameters, whereas a get accessor of an indexer corresponds to a method with same formal parameter list as the indexer.</a:t>
            </a:r>
            <a:endParaRPr lang="en-US" i="1" dirty="0">
              <a:latin typeface="Times New Roman" pitchFamily="18" charset="0"/>
              <a:cs typeface="Times New Roman" pitchFamily="18" charset="0"/>
            </a:endParaRPr>
          </a:p>
          <a:p>
            <a:pPr marL="800100" lvl="1" indent="-342900" algn="just" eaLnBrk="0" fontAlgn="base" hangingPunct="0">
              <a:spcBef>
                <a:spcPct val="0"/>
              </a:spcBef>
              <a:spcAft>
                <a:spcPct val="0"/>
              </a:spcAft>
              <a:buFont typeface="+mj-lt"/>
              <a:buAutoNum type="alphaLcPeriod"/>
            </a:pPr>
            <a:r>
              <a:rPr lang="en-US" i="1" dirty="0">
                <a:latin typeface="Times New Roman" pitchFamily="18" charset="0"/>
                <a:ea typeface="Calibri" pitchFamily="34" charset="0"/>
                <a:cs typeface="Times New Roman" pitchFamily="18" charset="0"/>
              </a:rPr>
              <a:t>A set assessor of a property corresponds to a method with single parameter named value, whereas a set assessor of an indexer corresponds to a method with the same formal parameter list as the indexer, plus the parameter named value.</a:t>
            </a:r>
            <a:endParaRPr lang="en-US" i="1" dirty="0">
              <a:latin typeface="Times New Roman" pitchFamily="18" charset="0"/>
              <a:cs typeface="Times New Roman" pitchFamily="18" charset="0"/>
            </a:endParaRPr>
          </a:p>
          <a:p>
            <a:pPr marL="800100" lvl="1" indent="-342900" algn="just" eaLnBrk="0" fontAlgn="base" hangingPunct="0">
              <a:spcBef>
                <a:spcPct val="0"/>
              </a:spcBef>
              <a:spcAft>
                <a:spcPct val="0"/>
              </a:spcAft>
              <a:buFont typeface="+mj-lt"/>
              <a:buAutoNum type="alphaLcPeriod"/>
            </a:pPr>
            <a:r>
              <a:rPr lang="en-US" i="1" dirty="0">
                <a:latin typeface="Times New Roman" pitchFamily="18" charset="0"/>
                <a:ea typeface="Calibri" pitchFamily="34" charset="0"/>
                <a:cs typeface="Times New Roman" pitchFamily="18" charset="0"/>
              </a:rPr>
              <a:t>It is an error for an indexer to declare a local variable with the same name as an indexer parameter</a:t>
            </a:r>
            <a:r>
              <a:rPr lang="en-US" b="1" i="1" dirty="0">
                <a:latin typeface="Times New Roman" pitchFamily="18" charset="0"/>
                <a:ea typeface="Calibri" pitchFamily="34" charset="0"/>
                <a:cs typeface="Times New Roman" pitchFamily="18" charset="0"/>
              </a:rPr>
              <a:t>.</a:t>
            </a:r>
            <a:endParaRPr lang="en-US" i="1" dirty="0">
              <a:latin typeface="Times New Roman" pitchFamily="18" charset="0"/>
              <a:cs typeface="Times New Roman" pitchFamily="18" charset="0"/>
            </a:endParaRPr>
          </a:p>
        </p:txBody>
      </p:sp>
    </p:spTree>
  </p:cSld>
  <p:clrMapOvr>
    <a:masterClrMapping/>
  </p:clrMapOvr>
  <p:transition>
    <p:split orient="vert"/>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5" name="Rectangle 1"/>
          <p:cNvSpPr>
            <a:spLocks noChangeArrowheads="1"/>
          </p:cNvSpPr>
          <p:nvPr/>
        </p:nvSpPr>
        <p:spPr bwMode="auto">
          <a:xfrm>
            <a:off x="914400" y="1447800"/>
            <a:ext cx="7162800"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Times New Roman" pitchFamily="18" charset="0"/>
                <a:ea typeface="Calibri" pitchFamily="34" charset="0"/>
                <a:cs typeface="Times New Roman" pitchFamily="18" charset="0"/>
              </a:rPr>
              <a:t>HETROGENEOUS ARRAY:</a:t>
            </a:r>
            <a:endParaRPr kumimoji="0" lang="en-US" b="0" i="0" u="none" strike="noStrike" cap="none" normalizeH="0" baseline="0" dirty="0">
              <a:ln>
                <a:noFill/>
              </a:ln>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effectLst/>
                <a:latin typeface="Times New Roman" pitchFamily="18" charset="0"/>
                <a:ea typeface="Calibri" pitchFamily="34" charset="0"/>
                <a:cs typeface="Times New Roman" pitchFamily="18" charset="0"/>
              </a:rPr>
              <a:t>C# provides us also to make heterogeneous collections of elements using </a:t>
            </a:r>
            <a:r>
              <a:rPr kumimoji="0" lang="en-US" b="1" i="1" u="sng" strike="noStrike" cap="none" normalizeH="0" baseline="0" dirty="0" err="1">
                <a:ln>
                  <a:noFill/>
                </a:ln>
                <a:effectLst/>
                <a:latin typeface="Times New Roman" pitchFamily="18" charset="0"/>
                <a:ea typeface="Calibri" pitchFamily="34" charset="0"/>
                <a:cs typeface="Times New Roman" pitchFamily="18" charset="0"/>
              </a:rPr>
              <a:t>ArrayList</a:t>
            </a:r>
            <a:r>
              <a:rPr kumimoji="0" lang="en-US" b="0" i="1" u="none" strike="noStrike" cap="none" normalizeH="0" baseline="0" dirty="0">
                <a:ln>
                  <a:noFill/>
                </a:ln>
                <a:effectLst/>
                <a:latin typeface="Times New Roman" pitchFamily="18" charset="0"/>
                <a:ea typeface="Calibri" pitchFamily="34" charset="0"/>
                <a:cs typeface="Times New Roman" pitchFamily="18" charset="0"/>
              </a:rPr>
              <a:t> class.</a:t>
            </a:r>
            <a:endParaRPr kumimoji="0" lang="en-US" b="0" i="1" u="none" strike="noStrike" cap="none" normalizeH="0" baseline="0" dirty="0">
              <a:ln>
                <a:noFill/>
              </a:ln>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effectLst/>
                <a:latin typeface="Times New Roman" pitchFamily="18" charset="0"/>
                <a:ea typeface="Calibri" pitchFamily="34" charset="0"/>
                <a:cs typeface="Times New Roman" pitchFamily="18" charset="0"/>
              </a:rPr>
              <a:t>For using </a:t>
            </a:r>
            <a:r>
              <a:rPr kumimoji="0" lang="en-US" b="0" i="1" u="none" strike="noStrike" cap="none" normalizeH="0" baseline="0" dirty="0" err="1">
                <a:ln>
                  <a:noFill/>
                </a:ln>
                <a:effectLst/>
                <a:latin typeface="Times New Roman" pitchFamily="18" charset="0"/>
                <a:ea typeface="Calibri" pitchFamily="34" charset="0"/>
                <a:cs typeface="Times New Roman" pitchFamily="18" charset="0"/>
              </a:rPr>
              <a:t>ArrayList</a:t>
            </a:r>
            <a:r>
              <a:rPr kumimoji="0" lang="en-US" b="0" i="1" u="none" strike="noStrike" cap="none" normalizeH="0" baseline="0" dirty="0">
                <a:ln>
                  <a:noFill/>
                </a:ln>
                <a:effectLst/>
                <a:latin typeface="Times New Roman" pitchFamily="18" charset="0"/>
                <a:ea typeface="Calibri" pitchFamily="34" charset="0"/>
                <a:cs typeface="Times New Roman" pitchFamily="18" charset="0"/>
              </a:rPr>
              <a:t> class we must used </a:t>
            </a:r>
            <a:r>
              <a:rPr kumimoji="0" lang="en-US" b="1" i="1" u="sng" strike="noStrike" cap="none" normalizeH="0" baseline="0" dirty="0" err="1">
                <a:ln>
                  <a:noFill/>
                </a:ln>
                <a:effectLst/>
                <a:latin typeface="Times New Roman" pitchFamily="18" charset="0"/>
                <a:ea typeface="Calibri" pitchFamily="34" charset="0"/>
                <a:cs typeface="Times New Roman" pitchFamily="18" charset="0"/>
              </a:rPr>
              <a:t>System.Collection</a:t>
            </a:r>
            <a:r>
              <a:rPr kumimoji="0" lang="en-US" b="0" i="1" u="none" strike="noStrike" cap="none" normalizeH="0" baseline="0" dirty="0">
                <a:ln>
                  <a:noFill/>
                </a:ln>
                <a:effectLst/>
                <a:latin typeface="Times New Roman" pitchFamily="18" charset="0"/>
                <a:ea typeface="Calibri" pitchFamily="34" charset="0"/>
                <a:cs typeface="Times New Roman" pitchFamily="18" charset="0"/>
              </a:rPr>
              <a:t> namespace.</a:t>
            </a:r>
            <a:endParaRPr kumimoji="0" lang="en-US" b="0" i="1" u="none" strike="noStrike" cap="none" normalizeH="0" baseline="0" dirty="0">
              <a:ln>
                <a:noFill/>
              </a:ln>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effectLst/>
                <a:latin typeface="Times New Roman" pitchFamily="18" charset="0"/>
                <a:ea typeface="Calibri" pitchFamily="34" charset="0"/>
                <a:cs typeface="Times New Roman" pitchFamily="18" charset="0"/>
              </a:rPr>
              <a:t>We already discus in homogeneous array which are collection of similar types of element and which belongs to system namespace an Array class.</a:t>
            </a:r>
            <a:endParaRPr kumimoji="0" lang="en-US" b="0" i="1" u="none" strike="noStrike" cap="none" normalizeH="0" baseline="0" dirty="0">
              <a:ln>
                <a:noFill/>
              </a:ln>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effectLst/>
                <a:latin typeface="Times New Roman" pitchFamily="18" charset="0"/>
                <a:ea typeface="Calibri" pitchFamily="34" charset="0"/>
                <a:cs typeface="Times New Roman" pitchFamily="18" charset="0"/>
              </a:rPr>
              <a:t>Every heterogeneous array implicitly belongs to array class.</a:t>
            </a:r>
            <a:endParaRPr kumimoji="0" lang="en-US" b="0" i="1" u="none" strike="noStrike" cap="none" normalizeH="0" baseline="0" dirty="0">
              <a:ln>
                <a:noFill/>
              </a:ln>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err="1">
                <a:ln>
                  <a:noFill/>
                </a:ln>
                <a:effectLst/>
                <a:latin typeface="Times New Roman" pitchFamily="18" charset="0"/>
                <a:ea typeface="Calibri" pitchFamily="34" charset="0"/>
                <a:cs typeface="Times New Roman" pitchFamily="18" charset="0"/>
              </a:rPr>
              <a:t>ArrayList</a:t>
            </a:r>
            <a:r>
              <a:rPr kumimoji="0" lang="en-US" b="0" i="1" u="none" strike="noStrike" cap="none" normalizeH="0" baseline="0" dirty="0">
                <a:ln>
                  <a:noFill/>
                </a:ln>
                <a:effectLst/>
                <a:latin typeface="Times New Roman" pitchFamily="18" charset="0"/>
                <a:ea typeface="Calibri" pitchFamily="34" charset="0"/>
                <a:cs typeface="Times New Roman" pitchFamily="18" charset="0"/>
              </a:rPr>
              <a:t> also can store a dynamically sized of array.</a:t>
            </a:r>
            <a:endParaRPr kumimoji="0" lang="en-US" b="0" i="1" u="none" strike="noStrike" cap="none" normalizeH="0" baseline="0" dirty="0">
              <a:ln>
                <a:noFill/>
              </a:ln>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effectLst/>
                <a:latin typeface="Times New Roman" pitchFamily="18" charset="0"/>
                <a:ea typeface="Calibri" pitchFamily="34" charset="0"/>
                <a:cs typeface="Times New Roman" pitchFamily="18" charset="0"/>
              </a:rPr>
              <a:t>Syntax:</a:t>
            </a:r>
            <a:endParaRPr kumimoji="0" lang="en-US" b="0" i="1" u="none" strike="noStrike" cap="none" normalizeH="0" baseline="0" dirty="0">
              <a:ln>
                <a:noFill/>
              </a:ln>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err="1">
                <a:ln>
                  <a:noFill/>
                </a:ln>
                <a:effectLst/>
                <a:latin typeface="Times New Roman" pitchFamily="18" charset="0"/>
                <a:ea typeface="Calibri" pitchFamily="34" charset="0"/>
                <a:cs typeface="Times New Roman" pitchFamily="18" charset="0"/>
              </a:rPr>
              <a:t>ArrayList</a:t>
            </a:r>
            <a:r>
              <a:rPr kumimoji="0" lang="en-US" b="1" i="1" u="none" strike="noStrike" cap="none" normalizeH="0" baseline="0" dirty="0">
                <a:ln>
                  <a:noFill/>
                </a:ln>
                <a:effectLst/>
                <a:latin typeface="Times New Roman" pitchFamily="18" charset="0"/>
                <a:ea typeface="Calibri" pitchFamily="34" charset="0"/>
                <a:cs typeface="Times New Roman" pitchFamily="18" charset="0"/>
              </a:rPr>
              <a:t> &lt;</a:t>
            </a:r>
            <a:r>
              <a:rPr kumimoji="0" lang="en-US" b="1" i="1" u="none" strike="noStrike" cap="none" normalizeH="0" baseline="0" dirty="0" err="1">
                <a:ln>
                  <a:noFill/>
                </a:ln>
                <a:effectLst/>
                <a:latin typeface="Times New Roman" pitchFamily="18" charset="0"/>
                <a:ea typeface="Calibri" pitchFamily="34" charset="0"/>
                <a:cs typeface="Times New Roman" pitchFamily="18" charset="0"/>
              </a:rPr>
              <a:t>listname</a:t>
            </a:r>
            <a:r>
              <a:rPr kumimoji="0" lang="en-US" b="1" i="1" u="none" strike="noStrike" cap="none" normalizeH="0" baseline="0" dirty="0">
                <a:ln>
                  <a:noFill/>
                </a:ln>
                <a:effectLst/>
                <a:latin typeface="Times New Roman" pitchFamily="18" charset="0"/>
                <a:ea typeface="Calibri" pitchFamily="34" charset="0"/>
                <a:cs typeface="Times New Roman" pitchFamily="18" charset="0"/>
              </a:rPr>
              <a:t>&gt; = new </a:t>
            </a:r>
            <a:r>
              <a:rPr kumimoji="0" lang="en-US" b="1" i="1" u="none" strike="noStrike" cap="none" normalizeH="0" baseline="0" dirty="0" err="1">
                <a:ln>
                  <a:noFill/>
                </a:ln>
                <a:effectLst/>
                <a:latin typeface="Times New Roman" pitchFamily="18" charset="0"/>
                <a:ea typeface="Calibri" pitchFamily="34" charset="0"/>
                <a:cs typeface="Times New Roman" pitchFamily="18" charset="0"/>
              </a:rPr>
              <a:t>ArrayList</a:t>
            </a:r>
            <a:r>
              <a:rPr kumimoji="0" lang="en-US" b="1" i="1" u="none" strike="noStrike" cap="none" normalizeH="0" baseline="0" dirty="0">
                <a:ln>
                  <a:noFill/>
                </a:ln>
                <a:effectLst/>
                <a:latin typeface="Times New Roman" pitchFamily="18" charset="0"/>
                <a:ea typeface="Calibri" pitchFamily="34" charset="0"/>
                <a:cs typeface="Times New Roman" pitchFamily="18" charset="0"/>
              </a:rPr>
              <a:t>();</a:t>
            </a:r>
            <a:endParaRPr kumimoji="0" lang="en-US" b="1" i="1" u="none" strike="noStrike" cap="none" normalizeH="0" baseline="0" dirty="0">
              <a:ln>
                <a:noFill/>
              </a:ln>
              <a:effectLst/>
              <a:latin typeface="Times New Roman" pitchFamily="18" charset="0"/>
              <a:cs typeface="Times New Roman" pitchFamily="18" charset="0"/>
            </a:endParaRPr>
          </a:p>
        </p:txBody>
      </p:sp>
    </p:spTree>
  </p:cSld>
  <p:clrMapOvr>
    <a:masterClrMapping/>
  </p:clrMapOvr>
  <p:transition>
    <p:split orient="vert"/>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0400" y="228600"/>
            <a:ext cx="4572000" cy="6632585"/>
          </a:xfrm>
          <a:prstGeom prst="rect">
            <a:avLst/>
          </a:prstGeom>
        </p:spPr>
        <p:txBody>
          <a:bodyPr>
            <a:spAutoFit/>
          </a:bodyPr>
          <a:lstStyle/>
          <a:p>
            <a:r>
              <a:rPr lang="en-US" sz="1700" dirty="0">
                <a:latin typeface="Times New Roman" pitchFamily="18" charset="0"/>
                <a:cs typeface="Times New Roman" pitchFamily="18" charset="0"/>
              </a:rPr>
              <a:t>    class list</a:t>
            </a:r>
          </a:p>
          <a:p>
            <a:r>
              <a:rPr lang="en-US" sz="1700" dirty="0">
                <a:latin typeface="Times New Roman" pitchFamily="18" charset="0"/>
                <a:cs typeface="Times New Roman" pitchFamily="18" charset="0"/>
              </a:rPr>
              <a:t>    {</a:t>
            </a:r>
          </a:p>
          <a:p>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ArrayList</a:t>
            </a:r>
            <a:r>
              <a:rPr lang="en-US" sz="1700" dirty="0">
                <a:latin typeface="Times New Roman" pitchFamily="18" charset="0"/>
                <a:cs typeface="Times New Roman" pitchFamily="18" charset="0"/>
              </a:rPr>
              <a:t> array = new </a:t>
            </a:r>
            <a:r>
              <a:rPr lang="en-US" sz="1700" dirty="0" err="1">
                <a:latin typeface="Times New Roman" pitchFamily="18" charset="0"/>
                <a:cs typeface="Times New Roman" pitchFamily="18" charset="0"/>
              </a:rPr>
              <a:t>ArrayList</a:t>
            </a:r>
            <a:r>
              <a:rPr lang="en-US" sz="1700" dirty="0">
                <a:latin typeface="Times New Roman" pitchFamily="18" charset="0"/>
                <a:cs typeface="Times New Roman" pitchFamily="18" charset="0"/>
              </a:rPr>
              <a:t>();</a:t>
            </a:r>
          </a:p>
          <a:p>
            <a:r>
              <a:rPr lang="en-US" sz="1700" dirty="0">
                <a:latin typeface="Times New Roman" pitchFamily="18" charset="0"/>
                <a:cs typeface="Times New Roman" pitchFamily="18" charset="0"/>
              </a:rPr>
              <a:t>        public object this[int </a:t>
            </a:r>
            <a:r>
              <a:rPr lang="en-US" sz="1700" dirty="0" err="1">
                <a:latin typeface="Times New Roman" pitchFamily="18" charset="0"/>
                <a:cs typeface="Times New Roman" pitchFamily="18" charset="0"/>
              </a:rPr>
              <a:t>idx</a:t>
            </a:r>
            <a:r>
              <a:rPr lang="en-US" sz="1700" dirty="0">
                <a:latin typeface="Times New Roman" pitchFamily="18" charset="0"/>
                <a:cs typeface="Times New Roman" pitchFamily="18" charset="0"/>
              </a:rPr>
              <a:t>]</a:t>
            </a:r>
          </a:p>
          <a:p>
            <a:r>
              <a:rPr lang="en-US" sz="1700" dirty="0">
                <a:latin typeface="Times New Roman" pitchFamily="18" charset="0"/>
                <a:cs typeface="Times New Roman" pitchFamily="18" charset="0"/>
              </a:rPr>
              <a:t>        {</a:t>
            </a:r>
          </a:p>
          <a:p>
            <a:r>
              <a:rPr lang="en-US" sz="1700" dirty="0">
                <a:latin typeface="Times New Roman" pitchFamily="18" charset="0"/>
                <a:cs typeface="Times New Roman" pitchFamily="18" charset="0"/>
              </a:rPr>
              <a:t>            get</a:t>
            </a:r>
          </a:p>
          <a:p>
            <a:r>
              <a:rPr lang="en-US" sz="1700" dirty="0">
                <a:latin typeface="Times New Roman" pitchFamily="18" charset="0"/>
                <a:cs typeface="Times New Roman" pitchFamily="18" charset="0"/>
              </a:rPr>
              <a:t>            {</a:t>
            </a:r>
          </a:p>
          <a:p>
            <a:r>
              <a:rPr lang="en-US" sz="1700" dirty="0">
                <a:latin typeface="Times New Roman" pitchFamily="18" charset="0"/>
                <a:cs typeface="Times New Roman" pitchFamily="18" charset="0"/>
              </a:rPr>
              <a:t>                if (</a:t>
            </a:r>
            <a:r>
              <a:rPr lang="en-US" sz="1700" dirty="0" err="1">
                <a:latin typeface="Times New Roman" pitchFamily="18" charset="0"/>
                <a:cs typeface="Times New Roman" pitchFamily="18" charset="0"/>
              </a:rPr>
              <a:t>idx</a:t>
            </a:r>
            <a:r>
              <a:rPr lang="en-US" sz="1700" dirty="0">
                <a:latin typeface="Times New Roman" pitchFamily="18" charset="0"/>
                <a:cs typeface="Times New Roman" pitchFamily="18" charset="0"/>
              </a:rPr>
              <a:t> &lt; 0 || </a:t>
            </a:r>
            <a:r>
              <a:rPr lang="en-US" sz="1700" dirty="0" err="1">
                <a:latin typeface="Times New Roman" pitchFamily="18" charset="0"/>
                <a:cs typeface="Times New Roman" pitchFamily="18" charset="0"/>
              </a:rPr>
              <a:t>idx</a:t>
            </a:r>
            <a:r>
              <a:rPr lang="en-US" sz="1700" dirty="0">
                <a:latin typeface="Times New Roman" pitchFamily="18" charset="0"/>
                <a:cs typeface="Times New Roman" pitchFamily="18" charset="0"/>
              </a:rPr>
              <a:t> &gt;= </a:t>
            </a:r>
            <a:r>
              <a:rPr lang="en-US" sz="1700" dirty="0" err="1">
                <a:latin typeface="Times New Roman" pitchFamily="18" charset="0"/>
                <a:cs typeface="Times New Roman" pitchFamily="18" charset="0"/>
              </a:rPr>
              <a:t>array.Count</a:t>
            </a:r>
            <a:r>
              <a:rPr lang="en-US" sz="1700" dirty="0">
                <a:latin typeface="Times New Roman" pitchFamily="18" charset="0"/>
                <a:cs typeface="Times New Roman" pitchFamily="18" charset="0"/>
              </a:rPr>
              <a:t>)</a:t>
            </a:r>
          </a:p>
          <a:p>
            <a:r>
              <a:rPr lang="en-US" sz="1700" dirty="0">
                <a:latin typeface="Times New Roman" pitchFamily="18" charset="0"/>
                <a:cs typeface="Times New Roman" pitchFamily="18" charset="0"/>
              </a:rPr>
              <a:t>                    return (null);</a:t>
            </a:r>
          </a:p>
          <a:p>
            <a:r>
              <a:rPr lang="en-US" sz="1700" dirty="0">
                <a:latin typeface="Times New Roman" pitchFamily="18" charset="0"/>
                <a:cs typeface="Times New Roman" pitchFamily="18" charset="0"/>
              </a:rPr>
              <a:t>                else</a:t>
            </a:r>
          </a:p>
          <a:p>
            <a:r>
              <a:rPr lang="en-US" sz="1700" dirty="0">
                <a:latin typeface="Times New Roman" pitchFamily="18" charset="0"/>
                <a:cs typeface="Times New Roman" pitchFamily="18" charset="0"/>
              </a:rPr>
              <a:t>                    return (array[</a:t>
            </a:r>
            <a:r>
              <a:rPr lang="en-US" sz="1700" dirty="0" err="1">
                <a:latin typeface="Times New Roman" pitchFamily="18" charset="0"/>
                <a:cs typeface="Times New Roman" pitchFamily="18" charset="0"/>
              </a:rPr>
              <a:t>idx</a:t>
            </a:r>
            <a:r>
              <a:rPr lang="en-US" sz="1700" dirty="0">
                <a:latin typeface="Times New Roman" pitchFamily="18" charset="0"/>
                <a:cs typeface="Times New Roman" pitchFamily="18" charset="0"/>
              </a:rPr>
              <a:t>]);</a:t>
            </a:r>
          </a:p>
          <a:p>
            <a:r>
              <a:rPr lang="en-US" sz="1700" dirty="0">
                <a:latin typeface="Times New Roman" pitchFamily="18" charset="0"/>
                <a:cs typeface="Times New Roman" pitchFamily="18" charset="0"/>
              </a:rPr>
              <a:t>            }</a:t>
            </a:r>
          </a:p>
          <a:p>
            <a:r>
              <a:rPr lang="en-US" sz="1700" dirty="0">
                <a:latin typeface="Times New Roman" pitchFamily="18" charset="0"/>
                <a:cs typeface="Times New Roman" pitchFamily="18" charset="0"/>
              </a:rPr>
              <a:t>            set</a:t>
            </a:r>
          </a:p>
          <a:p>
            <a:r>
              <a:rPr lang="en-US" sz="1700" dirty="0">
                <a:latin typeface="Times New Roman" pitchFamily="18" charset="0"/>
                <a:cs typeface="Times New Roman" pitchFamily="18" charset="0"/>
              </a:rPr>
              <a:t>            {</a:t>
            </a:r>
          </a:p>
          <a:p>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array.Add</a:t>
            </a:r>
            <a:r>
              <a:rPr lang="en-US" sz="1700" dirty="0">
                <a:latin typeface="Times New Roman" pitchFamily="18" charset="0"/>
                <a:cs typeface="Times New Roman" pitchFamily="18" charset="0"/>
              </a:rPr>
              <a:t>(value);</a:t>
            </a:r>
          </a:p>
          <a:p>
            <a:r>
              <a:rPr lang="en-US" sz="1700" dirty="0">
                <a:latin typeface="Times New Roman" pitchFamily="18" charset="0"/>
                <a:cs typeface="Times New Roman" pitchFamily="18" charset="0"/>
              </a:rPr>
              <a:t>            }</a:t>
            </a:r>
          </a:p>
          <a:p>
            <a:r>
              <a:rPr lang="en-US" sz="1700" dirty="0">
                <a:latin typeface="Times New Roman" pitchFamily="18" charset="0"/>
                <a:cs typeface="Times New Roman" pitchFamily="18" charset="0"/>
              </a:rPr>
              <a:t>        }</a:t>
            </a:r>
          </a:p>
          <a:p>
            <a:r>
              <a:rPr lang="en-US" sz="1700" dirty="0">
                <a:latin typeface="Times New Roman" pitchFamily="18" charset="0"/>
                <a:cs typeface="Times New Roman" pitchFamily="18" charset="0"/>
              </a:rPr>
              <a:t>        public int count</a:t>
            </a:r>
          </a:p>
          <a:p>
            <a:r>
              <a:rPr lang="en-US" sz="1700" dirty="0">
                <a:latin typeface="Times New Roman" pitchFamily="18" charset="0"/>
                <a:cs typeface="Times New Roman" pitchFamily="18" charset="0"/>
              </a:rPr>
              <a:t>        {</a:t>
            </a:r>
          </a:p>
          <a:p>
            <a:r>
              <a:rPr lang="en-US" sz="1700" dirty="0">
                <a:latin typeface="Times New Roman" pitchFamily="18" charset="0"/>
                <a:cs typeface="Times New Roman" pitchFamily="18" charset="0"/>
              </a:rPr>
              <a:t>            get</a:t>
            </a:r>
          </a:p>
          <a:p>
            <a:r>
              <a:rPr lang="en-US" sz="1700" dirty="0">
                <a:latin typeface="Times New Roman" pitchFamily="18" charset="0"/>
                <a:cs typeface="Times New Roman" pitchFamily="18" charset="0"/>
              </a:rPr>
              <a:t>            {</a:t>
            </a:r>
          </a:p>
          <a:p>
            <a:r>
              <a:rPr lang="en-US" sz="1700" dirty="0">
                <a:latin typeface="Times New Roman" pitchFamily="18" charset="0"/>
                <a:cs typeface="Times New Roman" pitchFamily="18" charset="0"/>
              </a:rPr>
              <a:t>                return(</a:t>
            </a:r>
            <a:r>
              <a:rPr lang="en-US" sz="1700" dirty="0" err="1">
                <a:latin typeface="Times New Roman" pitchFamily="18" charset="0"/>
                <a:cs typeface="Times New Roman" pitchFamily="18" charset="0"/>
              </a:rPr>
              <a:t>array.Count</a:t>
            </a:r>
            <a:r>
              <a:rPr lang="en-US" sz="1700" dirty="0">
                <a:latin typeface="Times New Roman" pitchFamily="18" charset="0"/>
                <a:cs typeface="Times New Roman" pitchFamily="18" charset="0"/>
              </a:rPr>
              <a:t>);</a:t>
            </a:r>
          </a:p>
          <a:p>
            <a:r>
              <a:rPr lang="en-US" sz="1700" dirty="0">
                <a:latin typeface="Times New Roman" pitchFamily="18" charset="0"/>
                <a:cs typeface="Times New Roman" pitchFamily="18" charset="0"/>
              </a:rPr>
              <a:t>            }</a:t>
            </a:r>
          </a:p>
          <a:p>
            <a:r>
              <a:rPr lang="en-US" sz="1700" dirty="0">
                <a:latin typeface="Times New Roman" pitchFamily="18" charset="0"/>
                <a:cs typeface="Times New Roman" pitchFamily="18" charset="0"/>
              </a:rPr>
              <a:t>        }</a:t>
            </a:r>
          </a:p>
          <a:p>
            <a:r>
              <a:rPr lang="en-US" sz="1700" dirty="0">
                <a:latin typeface="Times New Roman" pitchFamily="18" charset="0"/>
                <a:cs typeface="Times New Roman" pitchFamily="18" charset="0"/>
              </a:rPr>
              <a:t>    }</a:t>
            </a:r>
          </a:p>
        </p:txBody>
      </p:sp>
      <p:sp>
        <p:nvSpPr>
          <p:cNvPr id="3" name="TextBox 2"/>
          <p:cNvSpPr txBox="1"/>
          <p:nvPr/>
        </p:nvSpPr>
        <p:spPr>
          <a:xfrm>
            <a:off x="304800" y="0"/>
            <a:ext cx="1992853" cy="369332"/>
          </a:xfrm>
          <a:prstGeom prst="rect">
            <a:avLst/>
          </a:prstGeom>
          <a:noFill/>
        </p:spPr>
        <p:txBody>
          <a:bodyPr wrap="none" rtlCol="0">
            <a:spAutoFit/>
          </a:bodyPr>
          <a:lstStyle/>
          <a:p>
            <a:r>
              <a:rPr lang="en-US" b="1" u="sng" dirty="0">
                <a:latin typeface="Times New Roman" pitchFamily="18" charset="0"/>
                <a:cs typeface="Times New Roman" pitchFamily="18" charset="0"/>
              </a:rPr>
              <a:t>Example –</a:t>
            </a:r>
            <a:r>
              <a:rPr lang="en-US" dirty="0">
                <a:latin typeface="Times New Roman" pitchFamily="18" charset="0"/>
                <a:cs typeface="Times New Roman" pitchFamily="18" charset="0"/>
              </a:rPr>
              <a:t> Indexer</a:t>
            </a:r>
            <a:endParaRPr lang="en-US" b="1" u="sng" dirty="0">
              <a:latin typeface="Times New Roman" pitchFamily="18" charset="0"/>
              <a:cs typeface="Times New Roman" pitchFamily="18" charset="0"/>
            </a:endParaRPr>
          </a:p>
        </p:txBody>
      </p:sp>
      <p:sp>
        <p:nvSpPr>
          <p:cNvPr id="4" name="Horizontal Scroll 3"/>
          <p:cNvSpPr/>
          <p:nvPr/>
        </p:nvSpPr>
        <p:spPr>
          <a:xfrm rot="18882957">
            <a:off x="513520" y="2278513"/>
            <a:ext cx="3276600" cy="1828800"/>
          </a:xfrm>
          <a:prstGeom prst="horizontalScroll">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itchFamily="18" charset="0"/>
                <a:ea typeface="Calibri" pitchFamily="34" charset="0"/>
                <a:cs typeface="Times New Roman" pitchFamily="18" charset="0"/>
              </a:rPr>
              <a:t>For </a:t>
            </a:r>
            <a:r>
              <a:rPr lang="en-US" sz="2000" dirty="0" err="1">
                <a:solidFill>
                  <a:schemeClr val="tx1"/>
                </a:solidFill>
                <a:latin typeface="Times New Roman" pitchFamily="18" charset="0"/>
                <a:ea typeface="Calibri" pitchFamily="34" charset="0"/>
                <a:cs typeface="Times New Roman" pitchFamily="18" charset="0"/>
              </a:rPr>
              <a:t>ArrayList</a:t>
            </a:r>
            <a:r>
              <a:rPr lang="en-US" sz="2000" dirty="0">
                <a:solidFill>
                  <a:schemeClr val="tx1"/>
                </a:solidFill>
                <a:latin typeface="Times New Roman" pitchFamily="18" charset="0"/>
                <a:ea typeface="Calibri" pitchFamily="34" charset="0"/>
                <a:cs typeface="Times New Roman" pitchFamily="18" charset="0"/>
              </a:rPr>
              <a:t> we write</a:t>
            </a:r>
          </a:p>
          <a:p>
            <a:pPr algn="ctr"/>
            <a:r>
              <a:rPr lang="en-US" sz="2000" i="1" u="sng" dirty="0">
                <a:solidFill>
                  <a:schemeClr val="tx1"/>
                </a:solidFill>
                <a:latin typeface="Times New Roman" pitchFamily="18" charset="0"/>
                <a:cs typeface="Times New Roman" pitchFamily="18" charset="0"/>
              </a:rPr>
              <a:t>using </a:t>
            </a:r>
            <a:r>
              <a:rPr lang="en-US" sz="2000" i="1" u="sng" dirty="0" err="1">
                <a:solidFill>
                  <a:schemeClr val="tx1"/>
                </a:solidFill>
                <a:latin typeface="Times New Roman" pitchFamily="18" charset="0"/>
                <a:cs typeface="Times New Roman" pitchFamily="18" charset="0"/>
              </a:rPr>
              <a:t>System.Collections</a:t>
            </a:r>
            <a:r>
              <a:rPr lang="en-US" sz="2000" i="1" u="sng" dirty="0">
                <a:solidFill>
                  <a:schemeClr val="tx1"/>
                </a:solidFill>
                <a:latin typeface="Times New Roman" pitchFamily="18" charset="0"/>
                <a:cs typeface="Times New Roman" pitchFamily="18" charset="0"/>
              </a:rPr>
              <a:t>;</a:t>
            </a:r>
          </a:p>
        </p:txBody>
      </p:sp>
    </p:spTree>
  </p:cSld>
  <p:clrMapOvr>
    <a:masterClrMapping/>
  </p:clrMapOvr>
  <p:transition>
    <p:split orient="vert"/>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8400" y="457200"/>
            <a:ext cx="4953000" cy="5632311"/>
          </a:xfrm>
          <a:prstGeom prst="rect">
            <a:avLst/>
          </a:prstGeom>
        </p:spPr>
        <p:txBody>
          <a:bodyPr wrap="square">
            <a:spAutoFit/>
          </a:bodyPr>
          <a:lstStyle/>
          <a:p>
            <a:r>
              <a:rPr lang="en-US" dirty="0"/>
              <a:t>    </a:t>
            </a:r>
            <a:r>
              <a:rPr lang="en-US" sz="2400" dirty="0">
                <a:latin typeface="Times New Roman" pitchFamily="18" charset="0"/>
                <a:cs typeface="Times New Roman" pitchFamily="18" charset="0"/>
              </a:rPr>
              <a:t>class Program</a:t>
            </a:r>
          </a:p>
          <a:p>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        static void Main(string[] args)</a:t>
            </a:r>
          </a:p>
          <a:p>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            list l = new list();</a:t>
            </a:r>
          </a:p>
          <a:p>
            <a:r>
              <a:rPr lang="en-US" sz="2400" dirty="0">
                <a:latin typeface="Times New Roman" pitchFamily="18" charset="0"/>
                <a:cs typeface="Times New Roman" pitchFamily="18" charset="0"/>
              </a:rPr>
              <a:t>            l[0] = 123;</a:t>
            </a:r>
          </a:p>
          <a:p>
            <a:r>
              <a:rPr lang="en-US" sz="2400" dirty="0">
                <a:latin typeface="Times New Roman" pitchFamily="18" charset="0"/>
                <a:cs typeface="Times New Roman" pitchFamily="18" charset="0"/>
              </a:rPr>
              <a:t>            l[1] = "</a:t>
            </a:r>
            <a:r>
              <a:rPr lang="en-US" sz="2400" dirty="0" err="1">
                <a:latin typeface="Times New Roman" pitchFamily="18" charset="0"/>
                <a:cs typeface="Times New Roman" pitchFamily="18" charset="0"/>
              </a:rPr>
              <a:t>abc</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            l[2] = 1234.15;</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for (int i = 0; i &lt; </a:t>
            </a:r>
            <a:r>
              <a:rPr lang="en-US" sz="2400" dirty="0" err="1">
                <a:latin typeface="Times New Roman" pitchFamily="18" charset="0"/>
                <a:cs typeface="Times New Roman" pitchFamily="18" charset="0"/>
              </a:rPr>
              <a:t>l.count</a:t>
            </a:r>
            <a:r>
              <a:rPr lang="en-US" sz="2400" dirty="0">
                <a:latin typeface="Times New Roman" pitchFamily="18" charset="0"/>
                <a:cs typeface="Times New Roman" pitchFamily="18" charset="0"/>
              </a:rPr>
              <a:t>; i++)</a:t>
            </a:r>
          </a:p>
          <a:p>
            <a:r>
              <a:rPr lang="en-US" sz="2400" dirty="0">
                <a:latin typeface="Times New Roman" pitchFamily="18" charset="0"/>
                <a:cs typeface="Times New Roman" pitchFamily="18" charset="0"/>
              </a:rPr>
              <a:t>                Console.WriteLine(l[i]);</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Console.Read</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    }</a:t>
            </a:r>
          </a:p>
        </p:txBody>
      </p:sp>
    </p:spTree>
  </p:cSld>
  <p:clrMapOvr>
    <a:masterClrMapping/>
  </p:clrMapOvr>
  <p:transition>
    <p:split orient="vert"/>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13003"/>
            <a:ext cx="8686800" cy="6340197"/>
          </a:xfrm>
          <a:prstGeom prst="rect">
            <a:avLst/>
          </a:prstGeom>
          <a:noFill/>
        </p:spPr>
        <p:txBody>
          <a:bodyPr wrap="square" rtlCol="0">
            <a:spAutoFit/>
          </a:bodyPr>
          <a:lstStyle/>
          <a:p>
            <a:pPr algn="just"/>
            <a:r>
              <a:rPr lang="en-US" b="1" dirty="0">
                <a:latin typeface="Times New Roman" pitchFamily="18" charset="0"/>
                <a:cs typeface="Times New Roman" pitchFamily="18" charset="0"/>
              </a:rPr>
              <a:t>Variable – Size Array (Jagged Array)</a:t>
            </a:r>
          </a:p>
          <a:p>
            <a:pPr marL="342900" indent="-342900" algn="just">
              <a:buFont typeface="+mj-lt"/>
              <a:buAutoNum type="arabicPeriod"/>
            </a:pPr>
            <a:r>
              <a:rPr lang="en-US" i="1" dirty="0">
                <a:latin typeface="Times New Roman" pitchFamily="18" charset="0"/>
                <a:cs typeface="Times New Roman" pitchFamily="18" charset="0"/>
              </a:rPr>
              <a:t>C# treats multi – </a:t>
            </a:r>
            <a:r>
              <a:rPr lang="en-US" i="1" dirty="0" err="1">
                <a:latin typeface="Times New Roman" pitchFamily="18" charset="0"/>
                <a:cs typeface="Times New Roman" pitchFamily="18" charset="0"/>
              </a:rPr>
              <a:t>diamensional</a:t>
            </a:r>
            <a:r>
              <a:rPr lang="en-US" i="1" dirty="0">
                <a:latin typeface="Times New Roman" pitchFamily="18" charset="0"/>
                <a:cs typeface="Times New Roman" pitchFamily="18" charset="0"/>
              </a:rPr>
              <a:t> array as array of array.</a:t>
            </a:r>
          </a:p>
          <a:p>
            <a:pPr marL="342900" indent="-342900" algn="just">
              <a:buFont typeface="+mj-lt"/>
              <a:buAutoNum type="arabicPeriod"/>
            </a:pPr>
            <a:r>
              <a:rPr lang="en-US" i="1" dirty="0">
                <a:latin typeface="Times New Roman" pitchFamily="18" charset="0"/>
                <a:cs typeface="Times New Roman" pitchFamily="18" charset="0"/>
              </a:rPr>
              <a:t>In generally, we declared two </a:t>
            </a:r>
            <a:r>
              <a:rPr lang="en-US" i="1" dirty="0" err="1">
                <a:latin typeface="Times New Roman" pitchFamily="18" charset="0"/>
                <a:cs typeface="Times New Roman" pitchFamily="18" charset="0"/>
              </a:rPr>
              <a:t>diamensonal</a:t>
            </a:r>
            <a:r>
              <a:rPr lang="en-US" i="1" dirty="0">
                <a:latin typeface="Times New Roman" pitchFamily="18" charset="0"/>
                <a:cs typeface="Times New Roman" pitchFamily="18" charset="0"/>
              </a:rPr>
              <a:t> array with fixed value of column to each row.</a:t>
            </a:r>
          </a:p>
          <a:p>
            <a:pPr marL="342900" indent="-342900" algn="just">
              <a:buFont typeface="+mj-lt"/>
              <a:buAutoNum type="arabicPeriod"/>
            </a:pPr>
            <a:r>
              <a:rPr lang="en-US" i="1" dirty="0">
                <a:latin typeface="Times New Roman" pitchFamily="18" charset="0"/>
                <a:cs typeface="Times New Roman" pitchFamily="18" charset="0"/>
              </a:rPr>
              <a:t>But in C# it also permitted as to declared variable name to column value to each row.</a:t>
            </a:r>
          </a:p>
          <a:p>
            <a:pPr marL="342900" indent="-342900" algn="just">
              <a:buFont typeface="+mj-lt"/>
              <a:buAutoNum type="arabicPeriod"/>
            </a:pPr>
            <a:r>
              <a:rPr lang="en-US" i="1" dirty="0">
                <a:latin typeface="Times New Roman" pitchFamily="18" charset="0"/>
                <a:cs typeface="Times New Roman" pitchFamily="18" charset="0"/>
              </a:rPr>
              <a:t>This type of array called </a:t>
            </a:r>
            <a:r>
              <a:rPr lang="en-US" b="1" i="1" u="sng" dirty="0">
                <a:latin typeface="Times New Roman" pitchFamily="18" charset="0"/>
                <a:cs typeface="Times New Roman" pitchFamily="18" charset="0"/>
              </a:rPr>
              <a:t>variable – sized array </a:t>
            </a:r>
            <a:r>
              <a:rPr lang="en-US" i="1" dirty="0">
                <a:latin typeface="Times New Roman" pitchFamily="18" charset="0"/>
                <a:cs typeface="Times New Roman" pitchFamily="18" charset="0"/>
              </a:rPr>
              <a:t>or </a:t>
            </a:r>
            <a:r>
              <a:rPr lang="en-US" b="1" i="1" u="sng" dirty="0">
                <a:latin typeface="Times New Roman" pitchFamily="18" charset="0"/>
                <a:cs typeface="Times New Roman" pitchFamily="18" charset="0"/>
              </a:rPr>
              <a:t>jagged array</a:t>
            </a:r>
            <a:r>
              <a:rPr lang="en-US" i="1" dirty="0">
                <a:latin typeface="Times New Roman" pitchFamily="18" charset="0"/>
                <a:cs typeface="Times New Roman" pitchFamily="18" charset="0"/>
              </a:rPr>
              <a:t>.</a:t>
            </a:r>
          </a:p>
          <a:p>
            <a:pPr marL="342900" indent="-342900" algn="just">
              <a:buFont typeface="+mj-lt"/>
              <a:buAutoNum type="arabicPeriod"/>
            </a:pPr>
            <a:r>
              <a:rPr lang="en-US" i="1" dirty="0">
                <a:latin typeface="Times New Roman" pitchFamily="18" charset="0"/>
                <a:cs typeface="Times New Roman" pitchFamily="18" charset="0"/>
              </a:rPr>
              <a:t>There are the following example to demonstrate to declaration at assign the element in jagged array.</a:t>
            </a:r>
          </a:p>
          <a:p>
            <a:pPr marL="342900" indent="-342900" algn="just">
              <a:buFont typeface="+mj-lt"/>
              <a:buAutoNum type="arabicPeriod"/>
            </a:pPr>
            <a:endParaRPr lang="en-US" sz="1000" dirty="0">
              <a:latin typeface="Times New Roman" pitchFamily="18" charset="0"/>
              <a:cs typeface="Times New Roman" pitchFamily="18" charset="0"/>
            </a:endParaRPr>
          </a:p>
          <a:p>
            <a:pPr marL="342900" indent="-342900" algn="just"/>
            <a:r>
              <a:rPr lang="en-US" b="1" dirty="0">
                <a:latin typeface="Times New Roman" pitchFamily="18" charset="0"/>
                <a:cs typeface="Times New Roman" pitchFamily="18" charset="0"/>
              </a:rPr>
              <a:t>Example –</a:t>
            </a:r>
            <a:endParaRPr lang="en-US" dirty="0">
              <a:latin typeface="Times New Roman" pitchFamily="18" charset="0"/>
              <a:cs typeface="Times New Roman" pitchFamily="18" charset="0"/>
            </a:endParaRPr>
          </a:p>
          <a:p>
            <a:pPr marL="342900" indent="3175" algn="just"/>
            <a:r>
              <a:rPr lang="en-US" dirty="0">
                <a:latin typeface="Times New Roman" pitchFamily="18" charset="0"/>
                <a:cs typeface="Times New Roman" pitchFamily="18" charset="0"/>
              </a:rPr>
              <a:t>int [ ][ ] ar = new int[2] [];</a:t>
            </a:r>
          </a:p>
          <a:p>
            <a:pPr marL="342900" indent="3175" algn="just"/>
            <a:r>
              <a:rPr lang="en-US" dirty="0">
                <a:latin typeface="Times New Roman" pitchFamily="18" charset="0"/>
                <a:cs typeface="Times New Roman" pitchFamily="18" charset="0"/>
              </a:rPr>
              <a:t>ar[0] = new int[3];</a:t>
            </a:r>
          </a:p>
          <a:p>
            <a:pPr marL="342900" indent="3175" algn="just"/>
            <a:r>
              <a:rPr lang="en-US" dirty="0">
                <a:latin typeface="Times New Roman" pitchFamily="18" charset="0"/>
                <a:cs typeface="Times New Roman" pitchFamily="18" charset="0"/>
              </a:rPr>
              <a:t>ar[1] = new int[4];</a:t>
            </a:r>
          </a:p>
          <a:p>
            <a:pPr marL="342900" indent="3175" algn="just"/>
            <a:r>
              <a:rPr lang="en-US" dirty="0">
                <a:latin typeface="Times New Roman" pitchFamily="18" charset="0"/>
                <a:cs typeface="Times New Roman" pitchFamily="18" charset="0"/>
              </a:rPr>
              <a:t>int i, j;</a:t>
            </a:r>
          </a:p>
          <a:p>
            <a:pPr marL="342900" indent="3175" algn="just"/>
            <a:r>
              <a:rPr lang="en-US" dirty="0">
                <a:latin typeface="Times New Roman" pitchFamily="18" charset="0"/>
                <a:cs typeface="Times New Roman" pitchFamily="18" charset="0"/>
              </a:rPr>
              <a:t>Console.WriteLine(“Enter the value”);</a:t>
            </a:r>
          </a:p>
          <a:p>
            <a:pPr marL="342900" indent="3175" algn="just"/>
            <a:r>
              <a:rPr lang="en-US" dirty="0">
                <a:latin typeface="Times New Roman" pitchFamily="18" charset="0"/>
                <a:cs typeface="Times New Roman" pitchFamily="18" charset="0"/>
              </a:rPr>
              <a:t>for(i = 0; i &lt; 2; i++)</a:t>
            </a:r>
          </a:p>
          <a:p>
            <a:pPr marL="342900" indent="3175" algn="just"/>
            <a:r>
              <a:rPr lang="en-US" dirty="0">
                <a:latin typeface="Times New Roman" pitchFamily="18" charset="0"/>
                <a:cs typeface="Times New Roman" pitchFamily="18" charset="0"/>
              </a:rPr>
              <a:t>	for(j = 0; j &lt; </a:t>
            </a:r>
            <a:r>
              <a:rPr lang="en-US" dirty="0" err="1">
                <a:latin typeface="Times New Roman" pitchFamily="18" charset="0"/>
                <a:cs typeface="Times New Roman" pitchFamily="18" charset="0"/>
              </a:rPr>
              <a:t>ar.Length</a:t>
            </a:r>
            <a:r>
              <a:rPr lang="en-US" dirty="0">
                <a:latin typeface="Times New Roman" pitchFamily="18" charset="0"/>
                <a:cs typeface="Times New Roman" pitchFamily="18" charset="0"/>
              </a:rPr>
              <a:t>; j++)</a:t>
            </a:r>
          </a:p>
          <a:p>
            <a:pPr marL="342900" indent="3175" algn="just"/>
            <a:r>
              <a:rPr lang="en-US" dirty="0">
                <a:latin typeface="Times New Roman" pitchFamily="18" charset="0"/>
                <a:cs typeface="Times New Roman" pitchFamily="18" charset="0"/>
              </a:rPr>
              <a:t>		ar[i][j] = int.Parse(Console.ReadLine( ));</a:t>
            </a:r>
          </a:p>
          <a:p>
            <a:pPr algn="just"/>
            <a:r>
              <a:rPr lang="en-US" b="1" dirty="0">
                <a:latin typeface="Times New Roman" pitchFamily="18" charset="0"/>
                <a:cs typeface="Times New Roman" pitchFamily="18" charset="0"/>
              </a:rPr>
              <a:t>Note –</a:t>
            </a:r>
            <a:endParaRPr lang="en-US" dirty="0">
              <a:latin typeface="Times New Roman" pitchFamily="18" charset="0"/>
              <a:cs typeface="Times New Roman" pitchFamily="18" charset="0"/>
            </a:endParaRPr>
          </a:p>
          <a:p>
            <a:pPr marL="565150" indent="-392113" algn="just">
              <a:buFont typeface="Wingdings" pitchFamily="2" charset="2"/>
              <a:buChar char="v"/>
              <a:tabLst>
                <a:tab pos="520700" algn="l"/>
              </a:tabLst>
            </a:pPr>
            <a:r>
              <a:rPr lang="en-US" i="1" dirty="0">
                <a:latin typeface="Times New Roman" pitchFamily="18" charset="0"/>
                <a:cs typeface="Times New Roman" pitchFamily="18" charset="0"/>
              </a:rPr>
              <a:t>In C# there are the different in the way we access the two types of  array.</a:t>
            </a:r>
          </a:p>
          <a:p>
            <a:pPr marL="565150" indent="-392113" algn="just">
              <a:buFont typeface="Wingdings" pitchFamily="2" charset="2"/>
              <a:buChar char="v"/>
              <a:tabLst>
                <a:tab pos="520700" algn="l"/>
              </a:tabLst>
            </a:pPr>
            <a:r>
              <a:rPr lang="en-US" i="1" dirty="0">
                <a:latin typeface="Times New Roman" pitchFamily="18" charset="0"/>
                <a:cs typeface="Times New Roman" pitchFamily="18" charset="0"/>
              </a:rPr>
              <a:t>In rectangular array all indices between one set of square bracket.</a:t>
            </a:r>
          </a:p>
          <a:p>
            <a:pPr marL="565150" indent="-392113" algn="just">
              <a:tabLst>
                <a:tab pos="520700" algn="l"/>
              </a:tabLst>
            </a:pPr>
            <a:r>
              <a:rPr lang="en-US" b="1" dirty="0">
                <a:latin typeface="Times New Roman" pitchFamily="18" charset="0"/>
                <a:cs typeface="Times New Roman" pitchFamily="18" charset="0"/>
              </a:rPr>
              <a:t>			Example –</a:t>
            </a:r>
          </a:p>
          <a:p>
            <a:pPr marL="565150" indent="-392113" algn="ctr">
              <a:tabLst>
                <a:tab pos="520700" algn="l"/>
              </a:tabLst>
            </a:pP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int [,] ar = new int[5,5];</a:t>
            </a:r>
            <a:endParaRPr lang="en-US" b="1" dirty="0">
              <a:latin typeface="Times New Roman" pitchFamily="18" charset="0"/>
              <a:cs typeface="Times New Roman" pitchFamily="18" charset="0"/>
            </a:endParaRPr>
          </a:p>
          <a:p>
            <a:pPr marL="565150" indent="-392113" algn="just">
              <a:buFont typeface="Wingdings" pitchFamily="2" charset="2"/>
              <a:buChar char="v"/>
              <a:tabLst>
                <a:tab pos="520700" algn="l"/>
              </a:tabLst>
            </a:pPr>
            <a:r>
              <a:rPr lang="en-US" i="1" dirty="0">
                <a:latin typeface="Times New Roman" pitchFamily="18" charset="0"/>
                <a:cs typeface="Times New Roman" pitchFamily="18" charset="0"/>
              </a:rPr>
              <a:t>While for jagged array which element within own square bracket.</a:t>
            </a:r>
            <a:endParaRPr lang="en-US" dirty="0">
              <a:latin typeface="Times New Roman" pitchFamily="18" charset="0"/>
              <a:cs typeface="Times New Roman" pitchFamily="18" charset="0"/>
            </a:endParaRPr>
          </a:p>
        </p:txBody>
      </p:sp>
    </p:spTree>
  </p:cSld>
  <p:clrMapOvr>
    <a:masterClrMapping/>
  </p:clrMapOvr>
  <p:transition>
    <p:split orient="vert"/>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457200"/>
            <a:ext cx="7086600" cy="5909310"/>
          </a:xfrm>
          <a:prstGeom prst="rect">
            <a:avLst/>
          </a:prstGeom>
          <a:noFill/>
        </p:spPr>
        <p:txBody>
          <a:bodyPr wrap="square" rtlCol="0">
            <a:spAutoFit/>
          </a:bodyPr>
          <a:lstStyle/>
          <a:p>
            <a:pPr algn="just"/>
            <a:r>
              <a:rPr lang="en-US" b="1" dirty="0">
                <a:latin typeface="Times New Roman" pitchFamily="18" charset="0"/>
                <a:cs typeface="Times New Roman" pitchFamily="18" charset="0"/>
              </a:rPr>
              <a:t>String –</a:t>
            </a:r>
            <a:endParaRPr lang="en-US" dirty="0">
              <a:latin typeface="Times New Roman" pitchFamily="18" charset="0"/>
              <a:cs typeface="Times New Roman" pitchFamily="18" charset="0"/>
            </a:endParaRPr>
          </a:p>
          <a:p>
            <a:pPr marL="342900" indent="-342900" algn="just">
              <a:buFont typeface="+mj-lt"/>
              <a:buAutoNum type="arabicPeriod"/>
            </a:pPr>
            <a:r>
              <a:rPr lang="en-US" i="1" dirty="0">
                <a:latin typeface="Times New Roman" pitchFamily="18" charset="0"/>
                <a:cs typeface="Times New Roman" pitchFamily="18" charset="0"/>
              </a:rPr>
              <a:t>String manipulation is the most common part of may C# program.</a:t>
            </a:r>
          </a:p>
          <a:p>
            <a:pPr marL="342900" indent="-342900" algn="just">
              <a:buFont typeface="+mj-lt"/>
              <a:buAutoNum type="arabicPeriod"/>
            </a:pPr>
            <a:r>
              <a:rPr lang="en-US" i="1" dirty="0">
                <a:latin typeface="Times New Roman" pitchFamily="18" charset="0"/>
                <a:cs typeface="Times New Roman" pitchFamily="18" charset="0"/>
              </a:rPr>
              <a:t>String represent a sequence of character, string is also group of characters.</a:t>
            </a:r>
          </a:p>
          <a:p>
            <a:pPr marL="342900" indent="-342900" algn="just">
              <a:buFont typeface="+mj-lt"/>
              <a:buAutoNum type="arabicPeriod"/>
            </a:pPr>
            <a:r>
              <a:rPr lang="en-US" i="1" dirty="0">
                <a:latin typeface="Times New Roman" pitchFamily="18" charset="0"/>
                <a:cs typeface="Times New Roman" pitchFamily="18" charset="0"/>
              </a:rPr>
              <a:t>We can also use group of characters to represent string in C#.</a:t>
            </a:r>
          </a:p>
          <a:p>
            <a:pPr marL="342900" indent="-342900" algn="just">
              <a:buFont typeface="+mj-lt"/>
              <a:buAutoNum type="arabicPeriod"/>
            </a:pPr>
            <a:r>
              <a:rPr lang="en-US" i="1" dirty="0">
                <a:latin typeface="Times New Roman" pitchFamily="18" charset="0"/>
                <a:cs typeface="Times New Roman" pitchFamily="18" charset="0"/>
              </a:rPr>
              <a:t>Although characters array have the advantage of being able to query length, by themselves. They are not good enough to support the range of operation we may like to perform on string.</a:t>
            </a:r>
          </a:p>
          <a:p>
            <a:pPr marL="342900" indent="-342900" algn="just">
              <a:buFont typeface="+mj-lt"/>
              <a:buAutoNum type="arabicPeriod"/>
            </a:pPr>
            <a:r>
              <a:rPr lang="en-US" i="1" dirty="0">
                <a:latin typeface="Times New Roman" pitchFamily="18" charset="0"/>
                <a:cs typeface="Times New Roman" pitchFamily="18" charset="0"/>
              </a:rPr>
              <a:t>For example, copying one character array into another might require a lot of book – keeping effort.</a:t>
            </a:r>
          </a:p>
          <a:p>
            <a:pPr marL="342900" indent="-342900" algn="just">
              <a:buFont typeface="+mj-lt"/>
              <a:buAutoNum type="arabicPeriod"/>
            </a:pPr>
            <a:r>
              <a:rPr lang="en-US" i="1" dirty="0">
                <a:latin typeface="Times New Roman" pitchFamily="18" charset="0"/>
                <a:cs typeface="Times New Roman" pitchFamily="18" charset="0"/>
              </a:rPr>
              <a:t>So C# is equipped with features that to handle this situation more efficient.</a:t>
            </a:r>
          </a:p>
          <a:p>
            <a:pPr marL="342900" indent="-342900" algn="just">
              <a:buFont typeface="+mj-lt"/>
              <a:buAutoNum type="arabicPeriod"/>
            </a:pPr>
            <a:r>
              <a:rPr lang="en-US" i="1" dirty="0">
                <a:latin typeface="Times New Roman" pitchFamily="18" charset="0"/>
                <a:cs typeface="Times New Roman" pitchFamily="18" charset="0"/>
              </a:rPr>
              <a:t>So C# provide us a string </a:t>
            </a:r>
            <a:r>
              <a:rPr lang="en-US" i="1" dirty="0" err="1">
                <a:latin typeface="Times New Roman" pitchFamily="18" charset="0"/>
                <a:cs typeface="Times New Roman" pitchFamily="18" charset="0"/>
              </a:rPr>
              <a:t>datatype</a:t>
            </a:r>
            <a:r>
              <a:rPr lang="en-US" i="1" dirty="0">
                <a:latin typeface="Times New Roman" pitchFamily="18" charset="0"/>
                <a:cs typeface="Times New Roman" pitchFamily="18" charset="0"/>
              </a:rPr>
              <a:t> which are equipped with perform various number of operations.</a:t>
            </a:r>
          </a:p>
          <a:p>
            <a:pPr marL="342900" indent="-342900" algn="just">
              <a:buFont typeface="+mj-lt"/>
              <a:buAutoNum type="arabicPeriod"/>
            </a:pPr>
            <a:r>
              <a:rPr lang="en-US" i="1" dirty="0">
                <a:latin typeface="Times New Roman" pitchFamily="18" charset="0"/>
                <a:cs typeface="Times New Roman" pitchFamily="18" charset="0"/>
              </a:rPr>
              <a:t>C# support two types of string –</a:t>
            </a:r>
          </a:p>
          <a:p>
            <a:pPr marL="1200150" indent="-400050" algn="just">
              <a:buFont typeface="+mj-lt"/>
              <a:buAutoNum type="alphaLcPeriod"/>
            </a:pPr>
            <a:r>
              <a:rPr lang="en-US" i="1" dirty="0">
                <a:latin typeface="Times New Roman" pitchFamily="18" charset="0"/>
                <a:cs typeface="Times New Roman" pitchFamily="18" charset="0"/>
              </a:rPr>
              <a:t>Immutable String</a:t>
            </a:r>
          </a:p>
          <a:p>
            <a:pPr marL="1200150" indent="-400050" algn="just">
              <a:buFont typeface="+mj-lt"/>
              <a:buAutoNum type="alphaLcPeriod"/>
            </a:pPr>
            <a:r>
              <a:rPr lang="en-US" i="1" dirty="0">
                <a:latin typeface="Times New Roman" pitchFamily="18" charset="0"/>
                <a:cs typeface="Times New Roman" pitchFamily="18" charset="0"/>
              </a:rPr>
              <a:t>Mutable String	</a:t>
            </a:r>
          </a:p>
          <a:p>
            <a:pPr marL="800100" indent="-457200" algn="just"/>
            <a:endParaRPr lang="en-US" b="1" u="sng" dirty="0">
              <a:latin typeface="Times New Roman" pitchFamily="18" charset="0"/>
              <a:cs typeface="Times New Roman" pitchFamily="18" charset="0"/>
            </a:endParaRPr>
          </a:p>
          <a:p>
            <a:pPr marL="800100" indent="-457200" algn="just"/>
            <a:r>
              <a:rPr lang="en-US" b="1" dirty="0">
                <a:latin typeface="Times New Roman" pitchFamily="18" charset="0"/>
                <a:cs typeface="Times New Roman" pitchFamily="18" charset="0"/>
              </a:rPr>
              <a:t>Immutable String –</a:t>
            </a:r>
          </a:p>
          <a:p>
            <a:pPr marL="457200" algn="just"/>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Immutable string are those string where original string never be modified.</a:t>
            </a:r>
          </a:p>
        </p:txBody>
      </p:sp>
    </p:spTree>
  </p:cSld>
  <p:clrMapOvr>
    <a:masterClrMapping/>
  </p:clrMapOvr>
  <p:transition>
    <p:split orient="vert"/>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457200"/>
            <a:ext cx="7467600" cy="5909310"/>
          </a:xfrm>
          <a:prstGeom prst="rect">
            <a:avLst/>
          </a:prstGeom>
          <a:noFill/>
        </p:spPr>
        <p:txBody>
          <a:bodyPr wrap="square" rtlCol="0">
            <a:spAutoFit/>
          </a:bodyPr>
          <a:lstStyle/>
          <a:p>
            <a:pPr marL="342900" indent="-342900" algn="just">
              <a:buFont typeface="+mj-lt"/>
              <a:buAutoNum type="arabicPeriod" startAt="9"/>
            </a:pPr>
            <a:r>
              <a:rPr lang="en-US" i="1" dirty="0">
                <a:latin typeface="Times New Roman" pitchFamily="18" charset="0"/>
                <a:cs typeface="Times New Roman" pitchFamily="18" charset="0"/>
              </a:rPr>
              <a:t>C# provide us </a:t>
            </a:r>
            <a:r>
              <a:rPr lang="en-US" i="1" u="sng" dirty="0" err="1">
                <a:latin typeface="Times New Roman" pitchFamily="18" charset="0"/>
                <a:cs typeface="Times New Roman" pitchFamily="18" charset="0"/>
              </a:rPr>
              <a:t>System.String</a:t>
            </a:r>
            <a:r>
              <a:rPr lang="en-US" i="1" dirty="0">
                <a:latin typeface="Times New Roman" pitchFamily="18" charset="0"/>
                <a:cs typeface="Times New Roman" pitchFamily="18" charset="0"/>
              </a:rPr>
              <a:t> class one of built – in types provided by the .NET Framework.</a:t>
            </a:r>
          </a:p>
          <a:p>
            <a:pPr marL="342900" indent="-342900" algn="just">
              <a:buFont typeface="+mj-lt"/>
              <a:buAutoNum type="arabicPeriod" startAt="9"/>
            </a:pPr>
            <a:r>
              <a:rPr lang="en-US" i="1" dirty="0">
                <a:latin typeface="Times New Roman" pitchFamily="18" charset="0"/>
                <a:cs typeface="Times New Roman" pitchFamily="18" charset="0"/>
              </a:rPr>
              <a:t>When be declared string class object it is belong to immutable string object.</a:t>
            </a:r>
          </a:p>
          <a:p>
            <a:pPr marL="342900" indent="-342900" algn="just">
              <a:buFont typeface="+mj-lt"/>
              <a:buAutoNum type="arabicPeriod" startAt="9"/>
            </a:pPr>
            <a:r>
              <a:rPr lang="en-US" i="1" dirty="0">
                <a:latin typeface="Times New Roman" pitchFamily="18" charset="0"/>
                <a:cs typeface="Times New Roman" pitchFamily="18" charset="0"/>
              </a:rPr>
              <a:t>We can create immutable string using </a:t>
            </a:r>
            <a:r>
              <a:rPr lang="en-US" i="1" u="sng" dirty="0">
                <a:latin typeface="Times New Roman" pitchFamily="18" charset="0"/>
                <a:cs typeface="Times New Roman" pitchFamily="18" charset="0"/>
              </a:rPr>
              <a:t>string</a:t>
            </a:r>
            <a:r>
              <a:rPr lang="en-US" i="1" dirty="0">
                <a:latin typeface="Times New Roman" pitchFamily="18" charset="0"/>
                <a:cs typeface="Times New Roman" pitchFamily="18" charset="0"/>
              </a:rPr>
              <a:t> or </a:t>
            </a:r>
            <a:r>
              <a:rPr lang="en-US" i="1" u="sng" dirty="0">
                <a:latin typeface="Times New Roman" pitchFamily="18" charset="0"/>
                <a:cs typeface="Times New Roman" pitchFamily="18" charset="0"/>
              </a:rPr>
              <a:t>String</a:t>
            </a:r>
            <a:r>
              <a:rPr lang="en-US" i="1" dirty="0">
                <a:latin typeface="Times New Roman" pitchFamily="18" charset="0"/>
                <a:cs typeface="Times New Roman" pitchFamily="18" charset="0"/>
              </a:rPr>
              <a:t> objects in a number of ways –</a:t>
            </a:r>
          </a:p>
          <a:p>
            <a:pPr marL="739775" indent="-392113" algn="just">
              <a:buFont typeface="Wingdings" pitchFamily="2" charset="2"/>
              <a:buChar char="v"/>
            </a:pPr>
            <a:r>
              <a:rPr lang="en-US" i="1" dirty="0">
                <a:latin typeface="Times New Roman" pitchFamily="18" charset="0"/>
                <a:cs typeface="Times New Roman" pitchFamily="18" charset="0"/>
              </a:rPr>
              <a:t>Assigning string literals</a:t>
            </a:r>
          </a:p>
          <a:p>
            <a:pPr marL="739775" indent="-392113" algn="just">
              <a:buFont typeface="Wingdings" pitchFamily="2" charset="2"/>
              <a:buChar char="v"/>
            </a:pPr>
            <a:r>
              <a:rPr lang="en-US" i="1" dirty="0">
                <a:latin typeface="Times New Roman" pitchFamily="18" charset="0"/>
                <a:cs typeface="Times New Roman" pitchFamily="18" charset="0"/>
              </a:rPr>
              <a:t>Copying from one object to another</a:t>
            </a:r>
          </a:p>
          <a:p>
            <a:pPr marL="739775" indent="-392113" algn="just">
              <a:buFont typeface="Wingdings" pitchFamily="2" charset="2"/>
              <a:buChar char="v"/>
            </a:pPr>
            <a:r>
              <a:rPr lang="en-US" i="1" dirty="0">
                <a:latin typeface="Times New Roman" pitchFamily="18" charset="0"/>
                <a:cs typeface="Times New Roman" pitchFamily="18" charset="0"/>
              </a:rPr>
              <a:t>Concatenating two objects</a:t>
            </a:r>
          </a:p>
          <a:p>
            <a:pPr marL="739775" indent="-392113" algn="just">
              <a:buFont typeface="Wingdings" pitchFamily="2" charset="2"/>
              <a:buChar char="v"/>
            </a:pPr>
            <a:r>
              <a:rPr lang="en-US" i="1" dirty="0">
                <a:latin typeface="Times New Roman" pitchFamily="18" charset="0"/>
                <a:cs typeface="Times New Roman" pitchFamily="18" charset="0"/>
              </a:rPr>
              <a:t>Reading from the keyboard</a:t>
            </a:r>
          </a:p>
          <a:p>
            <a:pPr marL="739775" indent="-392113" algn="just">
              <a:buFont typeface="Wingdings" pitchFamily="2" charset="2"/>
              <a:buChar char="v"/>
            </a:pPr>
            <a:r>
              <a:rPr lang="en-US" i="1" dirty="0">
                <a:latin typeface="Times New Roman" pitchFamily="18" charset="0"/>
                <a:cs typeface="Times New Roman" pitchFamily="18" charset="0"/>
              </a:rPr>
              <a:t>Using </a:t>
            </a:r>
            <a:r>
              <a:rPr lang="en-US" i="1" dirty="0" err="1">
                <a:latin typeface="Times New Roman" pitchFamily="18" charset="0"/>
                <a:cs typeface="Times New Roman" pitchFamily="18" charset="0"/>
              </a:rPr>
              <a:t>ToString</a:t>
            </a:r>
            <a:r>
              <a:rPr lang="en-US" i="1" dirty="0">
                <a:latin typeface="Times New Roman" pitchFamily="18" charset="0"/>
                <a:cs typeface="Times New Roman" pitchFamily="18" charset="0"/>
              </a:rPr>
              <a:t> method</a:t>
            </a:r>
          </a:p>
          <a:p>
            <a:pPr algn="just"/>
            <a:endParaRPr lang="en-US" i="1" dirty="0">
              <a:latin typeface="Times New Roman" pitchFamily="18" charset="0"/>
              <a:cs typeface="Times New Roman" pitchFamily="18" charset="0"/>
            </a:endParaRPr>
          </a:p>
          <a:p>
            <a:pPr algn="just"/>
            <a:r>
              <a:rPr lang="en-US" b="1" u="sng" dirty="0">
                <a:latin typeface="Times New Roman" pitchFamily="18" charset="0"/>
                <a:cs typeface="Times New Roman" pitchFamily="18" charset="0"/>
              </a:rPr>
              <a:t>Assigning String Literals –</a:t>
            </a:r>
          </a:p>
          <a:p>
            <a:pPr marL="58738" algn="just"/>
            <a:r>
              <a:rPr lang="en-US" i="1" dirty="0">
                <a:latin typeface="Times New Roman" pitchFamily="18" charset="0"/>
                <a:cs typeface="Times New Roman" pitchFamily="18" charset="0"/>
              </a:rPr>
              <a:t>	The mot common way to create a string is to assign a quoted string of characters known as string literal to a string object.</a:t>
            </a:r>
          </a:p>
          <a:p>
            <a:pPr marL="58738" algn="just"/>
            <a:endParaRPr lang="en-US" i="1" dirty="0">
              <a:latin typeface="Times New Roman" pitchFamily="18" charset="0"/>
              <a:cs typeface="Times New Roman" pitchFamily="18" charset="0"/>
            </a:endParaRPr>
          </a:p>
          <a:p>
            <a:pPr marL="58738" algn="just"/>
            <a:r>
              <a:rPr lang="en-US" b="1" dirty="0">
                <a:latin typeface="Times New Roman" pitchFamily="18" charset="0"/>
                <a:cs typeface="Times New Roman" pitchFamily="18" charset="0"/>
              </a:rPr>
              <a:t>Example – </a:t>
            </a:r>
          </a:p>
          <a:p>
            <a:pPr marL="914400" algn="just"/>
            <a:r>
              <a:rPr lang="en-US" dirty="0">
                <a:latin typeface="Times New Roman" pitchFamily="18" charset="0"/>
                <a:cs typeface="Times New Roman" pitchFamily="18" charset="0"/>
              </a:rPr>
              <a:t>	string s1; </a:t>
            </a:r>
            <a:r>
              <a:rPr lang="en-US" b="1" i="1" dirty="0">
                <a:latin typeface="Times New Roman" pitchFamily="18" charset="0"/>
                <a:cs typeface="Times New Roman" pitchFamily="18" charset="0"/>
              </a:rPr>
              <a:t>//</a:t>
            </a:r>
            <a:r>
              <a:rPr lang="en-US" i="1" dirty="0">
                <a:latin typeface="Times New Roman" pitchFamily="18" charset="0"/>
                <a:cs typeface="Times New Roman" pitchFamily="18" charset="0"/>
              </a:rPr>
              <a:t> declaring a string object</a:t>
            </a:r>
          </a:p>
          <a:p>
            <a:pPr marL="914400" algn="just"/>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s1 = “</a:t>
            </a:r>
            <a:r>
              <a:rPr lang="en-US" dirty="0" err="1">
                <a:latin typeface="Times New Roman" pitchFamily="18" charset="0"/>
                <a:cs typeface="Times New Roman" pitchFamily="18" charset="0"/>
              </a:rPr>
              <a:t>abc</a:t>
            </a:r>
            <a:r>
              <a:rPr lang="en-US" dirty="0">
                <a:latin typeface="Times New Roman" pitchFamily="18" charset="0"/>
                <a:cs typeface="Times New Roman" pitchFamily="18" charset="0"/>
              </a:rPr>
              <a:t>”; </a:t>
            </a:r>
            <a:r>
              <a:rPr lang="en-US" b="1" i="1" dirty="0">
                <a:latin typeface="Times New Roman" pitchFamily="18" charset="0"/>
                <a:cs typeface="Times New Roman" pitchFamily="18" charset="0"/>
              </a:rPr>
              <a:t>//</a:t>
            </a:r>
            <a:r>
              <a:rPr lang="en-US" i="1" dirty="0">
                <a:latin typeface="Times New Roman" pitchFamily="18" charset="0"/>
                <a:cs typeface="Times New Roman" pitchFamily="18" charset="0"/>
              </a:rPr>
              <a:t> assigning a string literal</a:t>
            </a:r>
          </a:p>
          <a:p>
            <a:pPr marL="914400" algn="just"/>
            <a:r>
              <a:rPr lang="en-US" i="1" dirty="0">
                <a:latin typeface="Times New Roman" pitchFamily="18" charset="0"/>
                <a:cs typeface="Times New Roman" pitchFamily="18" charset="0"/>
              </a:rPr>
              <a:t>Both these statements may be combined into one as follow:</a:t>
            </a:r>
          </a:p>
          <a:p>
            <a:pPr marL="914400" algn="just"/>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string s1 = “</a:t>
            </a:r>
            <a:r>
              <a:rPr lang="en-US" dirty="0" err="1">
                <a:latin typeface="Times New Roman" pitchFamily="18" charset="0"/>
                <a:cs typeface="Times New Roman" pitchFamily="18" charset="0"/>
              </a:rPr>
              <a:t>abc</a:t>
            </a:r>
            <a:r>
              <a:rPr lang="en-US" dirty="0">
                <a:latin typeface="Times New Roman" pitchFamily="18" charset="0"/>
                <a:cs typeface="Times New Roman" pitchFamily="18" charset="0"/>
              </a:rPr>
              <a:t>”; </a:t>
            </a:r>
            <a:r>
              <a:rPr lang="en-US" b="1" i="1" dirty="0">
                <a:latin typeface="Times New Roman" pitchFamily="18" charset="0"/>
                <a:cs typeface="Times New Roman" pitchFamily="18" charset="0"/>
              </a:rPr>
              <a:t>//</a:t>
            </a:r>
            <a:r>
              <a:rPr lang="en-US" i="1" dirty="0">
                <a:latin typeface="Times New Roman" pitchFamily="18" charset="0"/>
                <a:cs typeface="Times New Roman" pitchFamily="18" charset="0"/>
              </a:rPr>
              <a:t> declaring and assigning.</a:t>
            </a:r>
          </a:p>
        </p:txBody>
      </p:sp>
    </p:spTree>
    <p:extLst>
      <p:ext uri="{BB962C8B-B14F-4D97-AF65-F5344CB8AC3E}">
        <p14:creationId xmlns:p14="http://schemas.microsoft.com/office/powerpoint/2010/main" val="3797928780"/>
      </p:ext>
    </p:extLst>
  </p:cSld>
  <p:clrMapOvr>
    <a:masterClrMapping/>
  </p:clrMapOvr>
  <p:transition>
    <p:split orient="vert"/>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685800"/>
            <a:ext cx="7239000" cy="5632311"/>
          </a:xfrm>
          <a:prstGeom prst="rect">
            <a:avLst/>
          </a:prstGeom>
          <a:noFill/>
        </p:spPr>
        <p:txBody>
          <a:bodyPr wrap="square" rtlCol="0">
            <a:spAutoFit/>
          </a:bodyPr>
          <a:lstStyle/>
          <a:p>
            <a:pPr algn="just"/>
            <a:r>
              <a:rPr lang="en-US" b="1" dirty="0">
                <a:latin typeface="Times New Roman" pitchFamily="18" charset="0"/>
                <a:cs typeface="Times New Roman" pitchFamily="18" charset="0"/>
              </a:rPr>
              <a:t>Copying String –</a:t>
            </a:r>
          </a:p>
          <a:p>
            <a:pPr algn="just"/>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We can also create new copies of existing string. This can be accomplished in two way:</a:t>
            </a:r>
          </a:p>
          <a:p>
            <a:pPr algn="just"/>
            <a:endParaRPr lang="en-US" dirty="0">
              <a:latin typeface="Times New Roman" pitchFamily="18" charset="0"/>
              <a:cs typeface="Times New Roman" pitchFamily="18" charset="0"/>
            </a:endParaRPr>
          </a:p>
          <a:p>
            <a:pPr marL="342900" indent="-342900" algn="just">
              <a:buFont typeface="+mj-lt"/>
              <a:buAutoNum type="alphaLcPeriod"/>
            </a:pPr>
            <a:r>
              <a:rPr lang="en-US" dirty="0">
                <a:latin typeface="Times New Roman" pitchFamily="18" charset="0"/>
                <a:cs typeface="Times New Roman" pitchFamily="18" charset="0"/>
              </a:rPr>
              <a:t>Using the overload = operator</a:t>
            </a:r>
          </a:p>
          <a:p>
            <a:pPr marL="342900" indent="-342900" algn="just">
              <a:buFont typeface="+mj-lt"/>
              <a:buAutoNum type="alphaLcPeriod"/>
            </a:pPr>
            <a:r>
              <a:rPr lang="en-US" dirty="0">
                <a:latin typeface="Times New Roman" pitchFamily="18" charset="0"/>
                <a:cs typeface="Times New Roman" pitchFamily="18" charset="0"/>
              </a:rPr>
              <a:t>Using the static </a:t>
            </a:r>
            <a:r>
              <a:rPr lang="en-US" u="sng" dirty="0">
                <a:latin typeface="Times New Roman" pitchFamily="18" charset="0"/>
                <a:cs typeface="Times New Roman" pitchFamily="18" charset="0"/>
              </a:rPr>
              <a:t>Copy</a:t>
            </a:r>
            <a:r>
              <a:rPr lang="en-US" dirty="0">
                <a:latin typeface="Times New Roman" pitchFamily="18" charset="0"/>
                <a:cs typeface="Times New Roman" pitchFamily="18" charset="0"/>
              </a:rPr>
              <a:t> method.</a:t>
            </a:r>
          </a:p>
          <a:p>
            <a:pPr marL="342900" indent="-342900" algn="just"/>
            <a:endParaRPr lang="en-US" u="sng" dirty="0">
              <a:latin typeface="Times New Roman" pitchFamily="18" charset="0"/>
              <a:cs typeface="Times New Roman" pitchFamily="18" charset="0"/>
            </a:endParaRPr>
          </a:p>
          <a:p>
            <a:pPr marL="342900" indent="-342900" algn="just"/>
            <a:r>
              <a:rPr lang="en-US" b="1" dirty="0">
                <a:latin typeface="Times New Roman" pitchFamily="18" charset="0"/>
                <a:cs typeface="Times New Roman" pitchFamily="18" charset="0"/>
              </a:rPr>
              <a:t>Example –</a:t>
            </a:r>
            <a:endParaRPr lang="en-US" dirty="0">
              <a:latin typeface="Times New Roman" pitchFamily="18" charset="0"/>
              <a:cs typeface="Times New Roman" pitchFamily="18" charset="0"/>
            </a:endParaRPr>
          </a:p>
          <a:p>
            <a:pPr marL="342900" indent="-342900" algn="just"/>
            <a:r>
              <a:rPr lang="en-US" dirty="0">
                <a:latin typeface="Times New Roman" pitchFamily="18" charset="0"/>
                <a:cs typeface="Times New Roman" pitchFamily="18" charset="0"/>
              </a:rPr>
              <a:t>	string s2 = s1; </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assigning</a:t>
            </a:r>
          </a:p>
          <a:p>
            <a:pPr marL="342900" indent="-342900" algn="just"/>
            <a:r>
              <a:rPr lang="en-US" dirty="0">
                <a:latin typeface="Times New Roman" pitchFamily="18" charset="0"/>
                <a:cs typeface="Times New Roman" pitchFamily="18" charset="0"/>
              </a:rPr>
              <a:t>	string s2 = </a:t>
            </a:r>
            <a:r>
              <a:rPr lang="en-US" dirty="0" err="1">
                <a:latin typeface="Times New Roman" pitchFamily="18" charset="0"/>
                <a:cs typeface="Times New Roman" pitchFamily="18" charset="0"/>
              </a:rPr>
              <a:t>string.Copy</a:t>
            </a:r>
            <a:r>
              <a:rPr lang="en-US" dirty="0">
                <a:latin typeface="Times New Roman" pitchFamily="18" charset="0"/>
                <a:cs typeface="Times New Roman" pitchFamily="18" charset="0"/>
              </a:rPr>
              <a:t>(s1); </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Copying</a:t>
            </a:r>
          </a:p>
          <a:p>
            <a:pPr marL="342900" indent="-342900" algn="just"/>
            <a:endParaRPr lang="en-US" dirty="0">
              <a:latin typeface="Times New Roman" pitchFamily="18" charset="0"/>
              <a:cs typeface="Times New Roman" pitchFamily="18" charset="0"/>
            </a:endParaRPr>
          </a:p>
          <a:p>
            <a:pPr marL="342900" indent="-342900" algn="just"/>
            <a:r>
              <a:rPr lang="en-US" b="1" dirty="0">
                <a:latin typeface="Times New Roman" pitchFamily="18" charset="0"/>
                <a:cs typeface="Times New Roman" pitchFamily="18" charset="0"/>
              </a:rPr>
              <a:t>Concatenating String –</a:t>
            </a:r>
          </a:p>
          <a:p>
            <a:pPr algn="just"/>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We may also create new strings by concatenating existing string. There are a couple of ways to accomplish this:</a:t>
            </a:r>
          </a:p>
          <a:p>
            <a:pPr marL="342900" indent="-342900" algn="just">
              <a:buFont typeface="+mj-lt"/>
              <a:buAutoNum type="alphaLcPeriod"/>
            </a:pPr>
            <a:r>
              <a:rPr lang="en-US" dirty="0">
                <a:latin typeface="Times New Roman" pitchFamily="18" charset="0"/>
                <a:cs typeface="Times New Roman" pitchFamily="18" charset="0"/>
              </a:rPr>
              <a:t>Using the overload </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operator.</a:t>
            </a:r>
          </a:p>
          <a:p>
            <a:pPr marL="342900" indent="-342900" algn="just">
              <a:buFont typeface="+mj-lt"/>
              <a:buAutoNum type="alphaLcPeriod"/>
            </a:pPr>
            <a:r>
              <a:rPr lang="en-US" dirty="0">
                <a:latin typeface="Times New Roman" pitchFamily="18" charset="0"/>
                <a:cs typeface="Times New Roman" pitchFamily="18" charset="0"/>
              </a:rPr>
              <a:t>Using the static </a:t>
            </a:r>
            <a:r>
              <a:rPr lang="en-US" u="sng" dirty="0" err="1">
                <a:latin typeface="Times New Roman" pitchFamily="18" charset="0"/>
                <a:cs typeface="Times New Roman" pitchFamily="18" charset="0"/>
              </a:rPr>
              <a:t>Concat</a:t>
            </a:r>
            <a:r>
              <a:rPr lang="en-US" dirty="0">
                <a:latin typeface="Times New Roman" pitchFamily="18" charset="0"/>
                <a:cs typeface="Times New Roman" pitchFamily="18" charset="0"/>
              </a:rPr>
              <a:t> method.</a:t>
            </a:r>
            <a:endParaRPr lang="en-US" u="sng" dirty="0">
              <a:latin typeface="Times New Roman" pitchFamily="18" charset="0"/>
              <a:cs typeface="Times New Roman" pitchFamily="18" charset="0"/>
            </a:endParaRPr>
          </a:p>
          <a:p>
            <a:pPr marL="342900" indent="-342900" algn="just">
              <a:buFont typeface="+mj-lt"/>
              <a:buAutoNum type="alphaLcPeriod"/>
            </a:pPr>
            <a:endParaRPr lang="en-US" u="sng" dirty="0">
              <a:latin typeface="Times New Roman" pitchFamily="18" charset="0"/>
              <a:cs typeface="Times New Roman" pitchFamily="18" charset="0"/>
            </a:endParaRPr>
          </a:p>
          <a:p>
            <a:pPr marL="342900" indent="-342900" algn="just"/>
            <a:r>
              <a:rPr lang="en-US" b="1" dirty="0">
                <a:latin typeface="Times New Roman" pitchFamily="18" charset="0"/>
                <a:cs typeface="Times New Roman" pitchFamily="18" charset="0"/>
              </a:rPr>
              <a:t>Example –</a:t>
            </a:r>
          </a:p>
          <a:p>
            <a:pPr marL="342900" indent="-342900" algn="just"/>
            <a:r>
              <a:rPr lang="en-US" dirty="0">
                <a:latin typeface="Times New Roman" pitchFamily="18" charset="0"/>
                <a:cs typeface="Times New Roman" pitchFamily="18" charset="0"/>
              </a:rPr>
              <a:t>	string s3 = s1 + s2;</a:t>
            </a:r>
          </a:p>
          <a:p>
            <a:pPr marL="342900" indent="-342900" algn="just"/>
            <a:r>
              <a:rPr lang="en-US" dirty="0">
                <a:latin typeface="Times New Roman" pitchFamily="18" charset="0"/>
                <a:cs typeface="Times New Roman" pitchFamily="18" charset="0"/>
              </a:rPr>
              <a:t>	string s3 = </a:t>
            </a:r>
            <a:r>
              <a:rPr lang="en-US" dirty="0" err="1">
                <a:latin typeface="Times New Roman" pitchFamily="18" charset="0"/>
                <a:cs typeface="Times New Roman" pitchFamily="18" charset="0"/>
              </a:rPr>
              <a:t>string.Concat</a:t>
            </a:r>
            <a:r>
              <a:rPr lang="en-US" dirty="0">
                <a:latin typeface="Times New Roman" pitchFamily="18" charset="0"/>
                <a:cs typeface="Times New Roman" pitchFamily="18" charset="0"/>
              </a:rPr>
              <a:t>(s1,s2);</a:t>
            </a:r>
          </a:p>
        </p:txBody>
      </p:sp>
    </p:spTree>
  </p:cSld>
  <p:clrMapOvr>
    <a:masterClrMapping/>
  </p:clrMapOvr>
  <p:transition>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Arrow Connector 17"/>
          <p:cNvCxnSpPr>
            <a:cxnSpLocks noChangeShapeType="1"/>
          </p:cNvCxnSpPr>
          <p:nvPr/>
        </p:nvCxnSpPr>
        <p:spPr bwMode="auto">
          <a:xfrm>
            <a:off x="5015552" y="3200400"/>
            <a:ext cx="742950" cy="0"/>
          </a:xfrm>
          <a:prstGeom prst="straightConnector1">
            <a:avLst/>
          </a:prstGeom>
          <a:noFill/>
          <a:ln w="28575">
            <a:solidFill>
              <a:schemeClr val="tx1"/>
            </a:solidFill>
            <a:round/>
            <a:headEnd/>
            <a:tailEnd type="triangle" w="med" len="med"/>
          </a:ln>
        </p:spPr>
      </p:cxnSp>
      <p:graphicFrame>
        <p:nvGraphicFramePr>
          <p:cNvPr id="28" name="Table 27"/>
          <p:cNvGraphicFramePr>
            <a:graphicFrameLocks noGrp="1"/>
          </p:cNvGraphicFramePr>
          <p:nvPr/>
        </p:nvGraphicFramePr>
        <p:xfrm>
          <a:off x="609600" y="1434152"/>
          <a:ext cx="7086600" cy="350520"/>
        </p:xfrm>
        <a:graphic>
          <a:graphicData uri="http://schemas.openxmlformats.org/drawingml/2006/table">
            <a:tbl>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193675">
                <a:tc>
                  <a:txBody>
                    <a:bodyPr/>
                    <a:lstStyle/>
                    <a:p>
                      <a:pPr marL="0" marR="0" algn="just">
                        <a:lnSpc>
                          <a:spcPct val="115000"/>
                        </a:lnSpc>
                        <a:spcBef>
                          <a:spcPts val="0"/>
                        </a:spcBef>
                        <a:spcAft>
                          <a:spcPts val="0"/>
                        </a:spcAft>
                        <a:tabLst>
                          <a:tab pos="914400" algn="l"/>
                        </a:tabLst>
                      </a:pPr>
                      <a:r>
                        <a:rPr lang="en-US" sz="2000" dirty="0">
                          <a:latin typeface="Times New Roman"/>
                          <a:ea typeface="Calibri"/>
                          <a:cs typeface="Mangal"/>
                        </a:rPr>
                        <a:t>Source Program </a:t>
                      </a:r>
                      <a:endParaRPr lang="en-US" sz="2000" dirty="0">
                        <a:latin typeface="Calibri"/>
                        <a:ea typeface="Calibri"/>
                        <a:cs typeface="Mangal"/>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0"/>
                        </a:spcAft>
                        <a:tabLst>
                          <a:tab pos="914400" algn="l"/>
                        </a:tabLst>
                      </a:pPr>
                      <a:r>
                        <a:rPr lang="en-US" sz="2000" dirty="0">
                          <a:latin typeface="Times New Roman"/>
                          <a:ea typeface="Calibri"/>
                          <a:cs typeface="Mangal"/>
                        </a:rPr>
                        <a:t>Object Program</a:t>
                      </a:r>
                      <a:endParaRPr lang="en-US" sz="2000" dirty="0">
                        <a:latin typeface="Calibri"/>
                        <a:ea typeface="Calibri"/>
                        <a:cs typeface="Mangal"/>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0"/>
                        </a:spcAft>
                        <a:tabLst>
                          <a:tab pos="914400" algn="l"/>
                        </a:tabLst>
                      </a:pPr>
                      <a:r>
                        <a:rPr lang="en-US" sz="2000">
                          <a:latin typeface="Times New Roman"/>
                          <a:ea typeface="Calibri"/>
                          <a:cs typeface="Mangal"/>
                        </a:rPr>
                        <a:t>Library Module</a:t>
                      </a:r>
                      <a:endParaRPr lang="en-US" sz="2000">
                        <a:latin typeface="Calibri"/>
                        <a:ea typeface="Calibri"/>
                        <a:cs typeface="Mangal"/>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0"/>
                        </a:spcAft>
                        <a:tabLst>
                          <a:tab pos="914400" algn="l"/>
                        </a:tabLst>
                      </a:pPr>
                      <a:r>
                        <a:rPr lang="en-US" sz="2000" dirty="0">
                          <a:latin typeface="Times New Roman"/>
                          <a:ea typeface="Calibri"/>
                          <a:cs typeface="Mangal"/>
                        </a:rPr>
                        <a:t>Load Module</a:t>
                      </a:r>
                      <a:endParaRPr lang="en-US" sz="2000" dirty="0">
                        <a:latin typeface="Calibri"/>
                        <a:ea typeface="Calibri"/>
                        <a:cs typeface="Mangal"/>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30113" name="Rectangle 65"/>
          <p:cNvSpPr>
            <a:spLocks noChangeArrowheads="1"/>
          </p:cNvSpPr>
          <p:nvPr/>
        </p:nvSpPr>
        <p:spPr bwMode="auto">
          <a:xfrm>
            <a:off x="323850" y="1662752"/>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endPar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														</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0114" name="Rectangle 66"/>
          <p:cNvSpPr>
            <a:spLocks noChangeArrowheads="1"/>
          </p:cNvSpPr>
          <p:nvPr/>
        </p:nvSpPr>
        <p:spPr bwMode="auto">
          <a:xfrm>
            <a:off x="-152400" y="4265220"/>
            <a:ext cx="87630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895350" algn="l"/>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lang="en-US" dirty="0">
                <a:latin typeface="Times New Roman" pitchFamily="18" charset="0"/>
                <a:ea typeface="Calibri" pitchFamily="34" charset="0"/>
                <a:cs typeface="Times New Roman" pitchFamily="18" charset="0"/>
              </a:rPr>
              <a:t>          </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Composition Process </a:t>
            </a:r>
            <a:r>
              <a:rPr lang="en-US" dirty="0">
                <a:latin typeface="Times New Roman" pitchFamily="18" charset="0"/>
                <a:ea typeface="Calibri" pitchFamily="34" charset="0"/>
                <a:cs typeface="Times New Roman" pitchFamily="18" charset="0"/>
              </a:rPr>
              <a:t>	                         </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Linker Process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30116" name="Rectangle 6"/>
          <p:cNvSpPr>
            <a:spLocks noChangeArrowheads="1"/>
          </p:cNvSpPr>
          <p:nvPr/>
        </p:nvSpPr>
        <p:spPr bwMode="auto">
          <a:xfrm>
            <a:off x="1066800" y="2272352"/>
            <a:ext cx="990600" cy="361950"/>
          </a:xfrm>
          <a:prstGeom prst="rect">
            <a:avLst/>
          </a:prstGeom>
          <a:noFill/>
          <a:ln w="28575">
            <a:solidFill>
              <a:schemeClr val="tx1"/>
            </a:solidFill>
            <a:miter lim="800000"/>
            <a:headEnd/>
            <a:tailEnd type="triangle"/>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a:ln>
                  <a:noFill/>
                </a:ln>
                <a:solidFill>
                  <a:schemeClr val="tx1"/>
                </a:solidFill>
                <a:effectLst/>
                <a:latin typeface="Times New Roman" pitchFamily="18" charset="0"/>
                <a:ea typeface="Arial" pitchFamily="34" charset="0"/>
                <a:cs typeface="Times New Roman" pitchFamily="18" charset="0"/>
              </a:rPr>
              <a:t>SP-1.src</a:t>
            </a:r>
            <a:endParaRPr kumimoji="0" lang="en-US" b="0" i="0" u="none" strike="noStrike" cap="none" normalizeH="0" baseline="0">
              <a:ln>
                <a:noFill/>
              </a:ln>
              <a:solidFill>
                <a:schemeClr val="tx1"/>
              </a:solidFill>
              <a:effectLst/>
              <a:latin typeface="Times New Roman" pitchFamily="18" charset="0"/>
              <a:cs typeface="Times New Roman" pitchFamily="18" charset="0"/>
            </a:endParaRPr>
          </a:p>
        </p:txBody>
      </p:sp>
      <p:sp>
        <p:nvSpPr>
          <p:cNvPr id="130117" name="Rectangle 7"/>
          <p:cNvSpPr>
            <a:spLocks noChangeArrowheads="1"/>
          </p:cNvSpPr>
          <p:nvPr/>
        </p:nvSpPr>
        <p:spPr bwMode="auto">
          <a:xfrm>
            <a:off x="2800350" y="2272352"/>
            <a:ext cx="1162050" cy="361950"/>
          </a:xfrm>
          <a:prstGeom prst="rect">
            <a:avLst/>
          </a:prstGeom>
          <a:noFill/>
          <a:ln w="28575">
            <a:solidFill>
              <a:schemeClr val="tx1"/>
            </a:solidFill>
            <a:miter lim="800000"/>
            <a:headEnd/>
            <a:tailEnd type="triangle"/>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Arial" pitchFamily="34" charset="0"/>
                <a:cs typeface="Times New Roman" pitchFamily="18" charset="0"/>
              </a:rPr>
              <a:t>OP-1.obj</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30118" name="Rectangle 8"/>
          <p:cNvSpPr>
            <a:spLocks noChangeArrowheads="1"/>
          </p:cNvSpPr>
          <p:nvPr/>
        </p:nvSpPr>
        <p:spPr bwMode="auto">
          <a:xfrm>
            <a:off x="1066800" y="3024827"/>
            <a:ext cx="990600" cy="314325"/>
          </a:xfrm>
          <a:prstGeom prst="rect">
            <a:avLst/>
          </a:prstGeom>
          <a:noFill/>
          <a:ln w="28575">
            <a:solidFill>
              <a:schemeClr val="tx1"/>
            </a:solidFill>
            <a:miter lim="800000"/>
            <a:headEnd/>
            <a:tailEnd type="triangle"/>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a:ln>
                  <a:noFill/>
                </a:ln>
                <a:solidFill>
                  <a:schemeClr val="tx1"/>
                </a:solidFill>
                <a:effectLst/>
                <a:latin typeface="Times New Roman" pitchFamily="18" charset="0"/>
                <a:ea typeface="Arial" pitchFamily="34" charset="0"/>
                <a:cs typeface="Times New Roman" pitchFamily="18" charset="0"/>
              </a:rPr>
              <a:t>SP-2.src</a:t>
            </a:r>
            <a:endParaRPr kumimoji="0" lang="en-US" b="0" i="0" u="none" strike="noStrike" cap="none" normalizeH="0" baseline="0">
              <a:ln>
                <a:noFill/>
              </a:ln>
              <a:solidFill>
                <a:schemeClr val="tx1"/>
              </a:solidFill>
              <a:effectLst/>
              <a:latin typeface="Times New Roman" pitchFamily="18" charset="0"/>
              <a:cs typeface="Times New Roman" pitchFamily="18" charset="0"/>
            </a:endParaRPr>
          </a:p>
        </p:txBody>
      </p:sp>
      <p:sp>
        <p:nvSpPr>
          <p:cNvPr id="130119" name="Rectangle 9"/>
          <p:cNvSpPr>
            <a:spLocks noChangeArrowheads="1"/>
          </p:cNvSpPr>
          <p:nvPr/>
        </p:nvSpPr>
        <p:spPr bwMode="auto">
          <a:xfrm>
            <a:off x="2800350" y="3024827"/>
            <a:ext cx="1022985" cy="314325"/>
          </a:xfrm>
          <a:prstGeom prst="rect">
            <a:avLst/>
          </a:prstGeom>
          <a:noFill/>
          <a:ln w="28575">
            <a:solidFill>
              <a:schemeClr val="tx1"/>
            </a:solidFill>
            <a:miter lim="800000"/>
            <a:headEnd/>
            <a:tailEnd type="triangle"/>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Arial" pitchFamily="34" charset="0"/>
                <a:cs typeface="Times New Roman" pitchFamily="18" charset="0"/>
              </a:rPr>
              <a:t>OP-2.obj</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30120" name="Rectangle 10"/>
          <p:cNvSpPr>
            <a:spLocks noChangeArrowheads="1"/>
          </p:cNvSpPr>
          <p:nvPr/>
        </p:nvSpPr>
        <p:spPr bwMode="auto">
          <a:xfrm>
            <a:off x="4321810" y="3034352"/>
            <a:ext cx="824865" cy="361950"/>
          </a:xfrm>
          <a:prstGeom prst="rect">
            <a:avLst/>
          </a:prstGeom>
          <a:solidFill>
            <a:schemeClr val="bg2"/>
          </a:solidFill>
          <a:ln w="28575">
            <a:solidFill>
              <a:schemeClr val="tx1"/>
            </a:solidFill>
            <a:miter lim="800000"/>
            <a:headEnd/>
            <a:tailEnd type="triangle"/>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Arial" pitchFamily="34" charset="0"/>
                <a:cs typeface="Times New Roman" pitchFamily="18" charset="0"/>
              </a:rPr>
              <a:t>LM.lib</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30121" name="Rectangle 11"/>
          <p:cNvSpPr>
            <a:spLocks noChangeArrowheads="1"/>
          </p:cNvSpPr>
          <p:nvPr/>
        </p:nvSpPr>
        <p:spPr bwMode="auto">
          <a:xfrm>
            <a:off x="5728335" y="3034352"/>
            <a:ext cx="2457450" cy="352425"/>
          </a:xfrm>
          <a:prstGeom prst="rect">
            <a:avLst/>
          </a:prstGeom>
          <a:noFill/>
          <a:ln w="28575">
            <a:solidFill>
              <a:schemeClr val="tx1"/>
            </a:solidFill>
            <a:miter lim="800000"/>
            <a:headEnd/>
            <a:tailEnd type="triangle"/>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Arial" pitchFamily="34" charset="0"/>
                <a:cs typeface="Times New Roman" pitchFamily="18" charset="0"/>
              </a:rPr>
              <a:t>Executable Program File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30122" name="Rectangle 12"/>
          <p:cNvSpPr>
            <a:spLocks noChangeArrowheads="1"/>
          </p:cNvSpPr>
          <p:nvPr/>
        </p:nvSpPr>
        <p:spPr bwMode="auto">
          <a:xfrm>
            <a:off x="1066800" y="3796352"/>
            <a:ext cx="990600" cy="304800"/>
          </a:xfrm>
          <a:prstGeom prst="rect">
            <a:avLst/>
          </a:prstGeom>
          <a:noFill/>
          <a:ln w="28575">
            <a:solidFill>
              <a:schemeClr val="tx1"/>
            </a:solidFill>
            <a:miter lim="800000"/>
            <a:headEnd/>
            <a:tailEnd type="triangle"/>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Arial" pitchFamily="34" charset="0"/>
                <a:cs typeface="Times New Roman" pitchFamily="18" charset="0"/>
              </a:rPr>
              <a:t>SP-3.src</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30123" name="Rectangle 13"/>
          <p:cNvSpPr>
            <a:spLocks noChangeArrowheads="1"/>
          </p:cNvSpPr>
          <p:nvPr/>
        </p:nvSpPr>
        <p:spPr bwMode="auto">
          <a:xfrm>
            <a:off x="2800350" y="3796352"/>
            <a:ext cx="1085850" cy="304800"/>
          </a:xfrm>
          <a:prstGeom prst="rect">
            <a:avLst/>
          </a:prstGeom>
          <a:noFill/>
          <a:ln w="28575">
            <a:solidFill>
              <a:schemeClr val="tx1"/>
            </a:solidFill>
            <a:miter lim="800000"/>
            <a:headEnd/>
            <a:tailEnd type="triangle"/>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a:ln>
                  <a:noFill/>
                </a:ln>
                <a:solidFill>
                  <a:schemeClr val="tx1"/>
                </a:solidFill>
                <a:effectLst/>
                <a:latin typeface="Times New Roman" pitchFamily="18" charset="0"/>
                <a:ea typeface="Arial" pitchFamily="34" charset="0"/>
                <a:cs typeface="Times New Roman" pitchFamily="18" charset="0"/>
              </a:rPr>
              <a:t>OP-3.obj</a:t>
            </a:r>
            <a:endParaRPr kumimoji="0" lang="en-US" b="0" i="0" u="none" strike="noStrike" cap="none" normalizeH="0" baseline="0">
              <a:ln>
                <a:noFill/>
              </a:ln>
              <a:solidFill>
                <a:schemeClr val="tx1"/>
              </a:solidFill>
              <a:effectLst/>
              <a:latin typeface="Times New Roman" pitchFamily="18" charset="0"/>
              <a:cs typeface="Times New Roman" pitchFamily="18" charset="0"/>
            </a:endParaRPr>
          </a:p>
        </p:txBody>
      </p:sp>
      <p:cxnSp>
        <p:nvCxnSpPr>
          <p:cNvPr id="130124" name="Straight Arrow Connector 14"/>
          <p:cNvCxnSpPr>
            <a:cxnSpLocks noChangeShapeType="1"/>
          </p:cNvCxnSpPr>
          <p:nvPr/>
        </p:nvCxnSpPr>
        <p:spPr bwMode="auto">
          <a:xfrm>
            <a:off x="2057400" y="2453327"/>
            <a:ext cx="742950" cy="0"/>
          </a:xfrm>
          <a:prstGeom prst="straightConnector1">
            <a:avLst/>
          </a:prstGeom>
          <a:noFill/>
          <a:ln w="28575">
            <a:solidFill>
              <a:schemeClr val="tx1"/>
            </a:solidFill>
            <a:round/>
            <a:headEnd/>
            <a:tailEnd type="triangle" w="med" len="med"/>
          </a:ln>
        </p:spPr>
      </p:cxnSp>
      <p:cxnSp>
        <p:nvCxnSpPr>
          <p:cNvPr id="130125" name="Straight Arrow Connector 17"/>
          <p:cNvCxnSpPr>
            <a:cxnSpLocks noChangeShapeType="1"/>
          </p:cNvCxnSpPr>
          <p:nvPr/>
        </p:nvCxnSpPr>
        <p:spPr bwMode="auto">
          <a:xfrm>
            <a:off x="2057400" y="3224852"/>
            <a:ext cx="742950" cy="0"/>
          </a:xfrm>
          <a:prstGeom prst="straightConnector1">
            <a:avLst/>
          </a:prstGeom>
          <a:noFill/>
          <a:ln w="28575">
            <a:solidFill>
              <a:schemeClr val="tx1"/>
            </a:solidFill>
            <a:round/>
            <a:headEnd/>
            <a:tailEnd type="triangle" w="med" len="med"/>
          </a:ln>
        </p:spPr>
      </p:cxnSp>
      <p:cxnSp>
        <p:nvCxnSpPr>
          <p:cNvPr id="130126" name="Straight Arrow Connector 18"/>
          <p:cNvCxnSpPr>
            <a:cxnSpLocks noChangeShapeType="1"/>
          </p:cNvCxnSpPr>
          <p:nvPr/>
        </p:nvCxnSpPr>
        <p:spPr bwMode="auto">
          <a:xfrm>
            <a:off x="2057400" y="3962400"/>
            <a:ext cx="742950" cy="0"/>
          </a:xfrm>
          <a:prstGeom prst="straightConnector1">
            <a:avLst/>
          </a:prstGeom>
          <a:noFill/>
          <a:ln w="28575">
            <a:solidFill>
              <a:schemeClr val="tx1"/>
            </a:solidFill>
            <a:round/>
            <a:headEnd/>
            <a:tailEnd type="triangle" w="med" len="med"/>
          </a:ln>
        </p:spPr>
      </p:cxnSp>
      <p:cxnSp>
        <p:nvCxnSpPr>
          <p:cNvPr id="130127" name="Straight Arrow Connector 20"/>
          <p:cNvCxnSpPr>
            <a:cxnSpLocks noChangeShapeType="1"/>
          </p:cNvCxnSpPr>
          <p:nvPr/>
        </p:nvCxnSpPr>
        <p:spPr bwMode="auto">
          <a:xfrm>
            <a:off x="3823335" y="3186752"/>
            <a:ext cx="514350" cy="0"/>
          </a:xfrm>
          <a:prstGeom prst="straightConnector1">
            <a:avLst/>
          </a:prstGeom>
          <a:noFill/>
          <a:ln w="28575">
            <a:solidFill>
              <a:schemeClr val="tx1"/>
            </a:solidFill>
            <a:round/>
            <a:headEnd/>
            <a:tailEnd type="triangle" w="med" len="med"/>
          </a:ln>
        </p:spPr>
      </p:cxnSp>
      <p:cxnSp>
        <p:nvCxnSpPr>
          <p:cNvPr id="130129" name="Straight Arrow Connector 22"/>
          <p:cNvCxnSpPr>
            <a:cxnSpLocks noChangeShapeType="1"/>
          </p:cNvCxnSpPr>
          <p:nvPr/>
        </p:nvCxnSpPr>
        <p:spPr bwMode="auto">
          <a:xfrm flipV="1">
            <a:off x="3899535" y="3214057"/>
            <a:ext cx="1834515" cy="756920"/>
          </a:xfrm>
          <a:prstGeom prst="straightConnector1">
            <a:avLst/>
          </a:prstGeom>
          <a:noFill/>
          <a:ln w="28575">
            <a:solidFill>
              <a:schemeClr val="tx1"/>
            </a:solidFill>
            <a:round/>
            <a:headEnd/>
            <a:tailEnd type="triangle" w="med" len="med"/>
          </a:ln>
        </p:spPr>
      </p:cxnSp>
      <p:cxnSp>
        <p:nvCxnSpPr>
          <p:cNvPr id="130130" name="Straight Arrow Connector 23"/>
          <p:cNvCxnSpPr>
            <a:cxnSpLocks noChangeShapeType="1"/>
          </p:cNvCxnSpPr>
          <p:nvPr/>
        </p:nvCxnSpPr>
        <p:spPr bwMode="auto">
          <a:xfrm>
            <a:off x="3962400" y="2377127"/>
            <a:ext cx="1781175" cy="809625"/>
          </a:xfrm>
          <a:prstGeom prst="straightConnector1">
            <a:avLst/>
          </a:prstGeom>
          <a:noFill/>
          <a:ln w="28575">
            <a:solidFill>
              <a:schemeClr val="tx1"/>
            </a:solidFill>
            <a:round/>
            <a:headEnd/>
            <a:tailEnd type="triangle" w="med" len="med"/>
          </a:ln>
        </p:spPr>
      </p:cxnSp>
      <p:cxnSp>
        <p:nvCxnSpPr>
          <p:cNvPr id="75" name="Straight Arrow Connector 74"/>
          <p:cNvCxnSpPr/>
          <p:nvPr/>
        </p:nvCxnSpPr>
        <p:spPr>
          <a:xfrm>
            <a:off x="1066800" y="4572000"/>
            <a:ext cx="2971800" cy="1588"/>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4419600" y="4572000"/>
            <a:ext cx="2971800" cy="1588"/>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a:off x="915194" y="4557558"/>
            <a:ext cx="304800" cy="1588"/>
          </a:xfrm>
          <a:prstGeom prst="line">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3886994" y="4571206"/>
            <a:ext cx="304800" cy="1588"/>
          </a:xfrm>
          <a:prstGeom prst="line">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4267994" y="4571206"/>
            <a:ext cx="304800" cy="1588"/>
          </a:xfrm>
          <a:prstGeom prst="line">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5400000">
            <a:off x="7239794" y="4571206"/>
            <a:ext cx="304800" cy="1588"/>
          </a:xfrm>
          <a:prstGeom prst="line">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plit orient="vert"/>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9" name="Rectangle 1"/>
          <p:cNvSpPr>
            <a:spLocks noChangeArrowheads="1"/>
          </p:cNvSpPr>
          <p:nvPr/>
        </p:nvSpPr>
        <p:spPr bwMode="auto">
          <a:xfrm>
            <a:off x="457200" y="42864"/>
            <a:ext cx="83058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Reading from the Keyboard:-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R="0" lvl="0" algn="just" defTabSz="571500" rtl="0" eaLnBrk="0" fontAlgn="base" latinLnBrk="0" hangingPunct="0">
              <a:lnSpc>
                <a:spcPct val="100000"/>
              </a:lnSpc>
              <a:spcBef>
                <a:spcPct val="0"/>
              </a:spcBef>
              <a:spcAft>
                <a:spcPct val="0"/>
              </a:spcAft>
              <a:buClrTx/>
              <a:buSzTx/>
              <a:buFontTx/>
              <a:buNone/>
              <a:tabLst/>
            </a:pPr>
            <a:r>
              <a:rPr lang="en-US" dirty="0">
                <a:latin typeface="Times New Roman" pitchFamily="18" charset="0"/>
                <a:ea typeface="Calibri" pitchFamily="34" charset="0"/>
                <a:cs typeface="Times New Roman" pitchFamily="18" charset="0"/>
              </a:rPr>
              <a:t>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It is possible to read a string value interactively from the keyboard and assign it to a string object.</a:t>
            </a:r>
          </a:p>
          <a:p>
            <a:pPr marR="0" lvl="0" algn="just" defTabSz="5715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457200" marR="0" lvl="0" indent="-45720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Example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457200" marR="0" lvl="0" indent="-45720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string s = Console.ReadLine( );</a:t>
            </a:r>
          </a:p>
          <a:p>
            <a:pPr marL="457200" marR="0" lvl="0" indent="-45720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457200" marR="0" lvl="0" indent="-45720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ToString</a:t>
            </a: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Method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R="0" lvl="0" algn="just" defTabSz="5715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Another way of creating a string is to call the </a:t>
            </a:r>
            <a:r>
              <a:rPr kumimoji="0" lang="en-US" b="1" i="1" u="sng"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ToString</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method on an object and assign the result to a string variable.</a:t>
            </a:r>
          </a:p>
          <a:p>
            <a:pPr marR="0" lvl="0" algn="just" defTabSz="5715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457200" marR="0" lvl="0" indent="-45720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Example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R="0" lvl="0" algn="just" defTabSz="457200" rtl="0" eaLnBrk="0" fontAlgn="base" latinLnBrk="0" hangingPunct="0">
              <a:lnSpc>
                <a:spcPct val="100000"/>
              </a:lnSpc>
              <a:spcBef>
                <a:spcPct val="0"/>
              </a:spcBef>
              <a:spcAft>
                <a:spcPct val="0"/>
              </a:spcAft>
              <a:buClrTx/>
              <a:buSzTx/>
              <a:buFontTx/>
              <a:buNone/>
              <a:tabLst/>
            </a:pPr>
            <a:r>
              <a:rPr lang="en-US" b="1" dirty="0">
                <a:latin typeface="Times New Roman" pitchFamily="18" charset="0"/>
                <a:ea typeface="Calibri" pitchFamily="34" charset="0"/>
                <a:cs typeface="Times New Roman" pitchFamily="18" charset="0"/>
              </a:rPr>
              <a:t>	</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int number = 123;</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457200" marR="0" lvl="0" indent="-45720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string number = </a:t>
            </a:r>
            <a:r>
              <a:rPr kumimoji="0" lang="en-US"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number.ToString</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p>
          <a:p>
            <a:pPr marL="457200" marR="0" lvl="0" indent="-45720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r>
              <a:rPr lang="en-US" b="1" dirty="0">
                <a:latin typeface="Times New Roman" pitchFamily="18" charset="0"/>
                <a:cs typeface="Times New Roman" pitchFamily="18" charset="0"/>
              </a:rPr>
              <a:t>Verbatim String –</a:t>
            </a:r>
            <a:endParaRPr lang="en-US" dirty="0">
              <a:latin typeface="Times New Roman" pitchFamily="18" charset="0"/>
              <a:cs typeface="Times New Roman" pitchFamily="18" charset="0"/>
            </a:endParaRPr>
          </a:p>
          <a:p>
            <a:pPr algn="just" defTabSz="571500"/>
            <a:r>
              <a:rPr lang="en-US" b="1" dirty="0">
                <a:latin typeface="Times New Roman" pitchFamily="18" charset="0"/>
                <a:cs typeface="Times New Roman" pitchFamily="18" charset="0"/>
              </a:rPr>
              <a:t>	</a:t>
            </a:r>
            <a:r>
              <a:rPr lang="en-US" i="1" dirty="0">
                <a:latin typeface="Times New Roman" pitchFamily="18" charset="0"/>
                <a:cs typeface="Times New Roman" pitchFamily="18" charset="0"/>
              </a:rPr>
              <a:t>Strings can also be created using what are known as verbatim strings. Verbatim strings are those that start with the @ symbol. This symbol tells the compiler that the string should be used verbatim even if it includes escape characters</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string s1 = @“\EBG\</a:t>
            </a:r>
            <a:r>
              <a:rPr lang="en-US" dirty="0" err="1">
                <a:latin typeface="Times New Roman" pitchFamily="18" charset="0"/>
                <a:cs typeface="Times New Roman" pitchFamily="18" charset="0"/>
              </a:rPr>
              <a:t>Csharp</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string.cs</a:t>
            </a:r>
            <a:r>
              <a:rPr lang="en-US" dirty="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defTabSz="571500"/>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In order to obtain the same output without using the symbol @, the input string should be written as follows:</a:t>
            </a:r>
          </a:p>
          <a:p>
            <a:r>
              <a:rPr lang="en-US" dirty="0">
                <a:latin typeface="Times New Roman" pitchFamily="18" charset="0"/>
                <a:cs typeface="Times New Roman" pitchFamily="18" charset="0"/>
              </a:rPr>
              <a:t>	string s1 = “</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EBG</a:t>
            </a:r>
            <a:r>
              <a:rPr lang="en-US" b="1" dirty="0">
                <a:latin typeface="Times New Roman" pitchFamily="18" charset="0"/>
                <a:cs typeface="Times New Roman" pitchFamily="18" charset="0"/>
              </a:rPr>
              <a:t>\\</a:t>
            </a:r>
            <a:r>
              <a:rPr lang="en-US" dirty="0" err="1">
                <a:latin typeface="Times New Roman" pitchFamily="18" charset="0"/>
                <a:cs typeface="Times New Roman" pitchFamily="18" charset="0"/>
              </a:rPr>
              <a:t>Csharp</a:t>
            </a:r>
            <a:r>
              <a:rPr lang="en-US" b="1" dirty="0">
                <a:latin typeface="Times New Roman" pitchFamily="18" charset="0"/>
                <a:cs typeface="Times New Roman" pitchFamily="18" charset="0"/>
              </a:rPr>
              <a:t>\\</a:t>
            </a:r>
            <a:r>
              <a:rPr lang="en-US" dirty="0" err="1">
                <a:latin typeface="Times New Roman" pitchFamily="18" charset="0"/>
                <a:cs typeface="Times New Roman" pitchFamily="18" charset="0"/>
              </a:rPr>
              <a:t>string.cs</a:t>
            </a:r>
            <a:r>
              <a:rPr lang="en-US" dirty="0">
                <a:latin typeface="Times New Roman" pitchFamily="18" charset="0"/>
                <a:cs typeface="Times New Roman" pitchFamily="18" charset="0"/>
              </a:rPr>
              <a:t>”;</a:t>
            </a:r>
            <a:endParaRPr kumimoji="0" lang="en-US" b="0" i="0" u="none" strike="noStrike" cap="none" normalizeH="0" baseline="0" dirty="0">
              <a:ln>
                <a:noFill/>
              </a:ln>
              <a:effectLst/>
              <a:latin typeface="Times New Roman" pitchFamily="18" charset="0"/>
              <a:cs typeface="Times New Roman" pitchFamily="18" charset="0"/>
            </a:endParaRPr>
          </a:p>
        </p:txBody>
      </p:sp>
    </p:spTree>
  </p:cSld>
  <p:clrMapOvr>
    <a:masterClrMapping/>
  </p:clrMapOvr>
  <p:transition>
    <p:split orient="vert"/>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828800" y="1828800"/>
          <a:ext cx="5867401" cy="4239768"/>
        </p:xfrm>
        <a:graphic>
          <a:graphicData uri="http://schemas.openxmlformats.org/drawingml/2006/table">
            <a:tbl>
              <a:tblPr/>
              <a:tblGrid>
                <a:gridCol w="1676400">
                  <a:extLst>
                    <a:ext uri="{9D8B030D-6E8A-4147-A177-3AD203B41FA5}">
                      <a16:colId xmlns:a16="http://schemas.microsoft.com/office/drawing/2014/main" val="20000"/>
                    </a:ext>
                  </a:extLst>
                </a:gridCol>
                <a:gridCol w="4191001">
                  <a:extLst>
                    <a:ext uri="{9D8B030D-6E8A-4147-A177-3AD203B41FA5}">
                      <a16:colId xmlns:a16="http://schemas.microsoft.com/office/drawing/2014/main" val="20001"/>
                    </a:ext>
                  </a:extLst>
                </a:gridCol>
              </a:tblGrid>
              <a:tr h="116900">
                <a:tc>
                  <a:txBody>
                    <a:bodyPr/>
                    <a:lstStyle/>
                    <a:p>
                      <a:pPr marL="0" marR="0" algn="ctr">
                        <a:lnSpc>
                          <a:spcPct val="107000"/>
                        </a:lnSpc>
                        <a:spcBef>
                          <a:spcPts val="0"/>
                        </a:spcBef>
                        <a:spcAft>
                          <a:spcPts val="0"/>
                        </a:spcAft>
                      </a:pPr>
                      <a:r>
                        <a:rPr lang="en-US" sz="2000" b="1" dirty="0">
                          <a:latin typeface="Times New Roman"/>
                          <a:ea typeface="Calibri"/>
                          <a:cs typeface="Mangal"/>
                        </a:rPr>
                        <a:t>Methods</a:t>
                      </a:r>
                      <a:endParaRPr lang="en-US" sz="2000" dirty="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latin typeface="Times New Roman"/>
                          <a:ea typeface="Calibri"/>
                          <a:cs typeface="Mangal"/>
                        </a:rPr>
                        <a:t>Example</a:t>
                      </a:r>
                      <a:endParaRPr lang="en-US" sz="2000" dirty="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39865">
                <a:tc>
                  <a:txBody>
                    <a:bodyPr/>
                    <a:lstStyle/>
                    <a:p>
                      <a:pPr marL="20955" marR="0">
                        <a:lnSpc>
                          <a:spcPct val="107000"/>
                        </a:lnSpc>
                        <a:spcBef>
                          <a:spcPts val="0"/>
                        </a:spcBef>
                        <a:spcAft>
                          <a:spcPts val="0"/>
                        </a:spcAft>
                      </a:pPr>
                      <a:r>
                        <a:rPr lang="en-US" sz="2000" dirty="0">
                          <a:latin typeface="Times New Roman"/>
                          <a:ea typeface="Calibri"/>
                          <a:cs typeface="Mangal"/>
                        </a:rPr>
                        <a:t>Compare ()</a:t>
                      </a:r>
                      <a:endParaRPr lang="en-US" sz="2000" dirty="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latin typeface="Times New Roman"/>
                          <a:ea typeface="Calibri"/>
                          <a:cs typeface="Mangal"/>
                        </a:rPr>
                        <a:t>int n = string. Compare (s1, s2);</a:t>
                      </a:r>
                      <a:endParaRPr lang="en-US" sz="200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39865">
                <a:tc>
                  <a:txBody>
                    <a:bodyPr/>
                    <a:lstStyle/>
                    <a:p>
                      <a:pPr marL="20955" marR="0">
                        <a:lnSpc>
                          <a:spcPct val="107000"/>
                        </a:lnSpc>
                        <a:spcBef>
                          <a:spcPts val="0"/>
                        </a:spcBef>
                        <a:spcAft>
                          <a:spcPts val="0"/>
                        </a:spcAft>
                      </a:pPr>
                      <a:r>
                        <a:rPr lang="en-US" sz="2000" dirty="0" err="1">
                          <a:latin typeface="Times New Roman"/>
                          <a:ea typeface="Calibri"/>
                          <a:cs typeface="Mangal"/>
                        </a:rPr>
                        <a:t>CompareTo</a:t>
                      </a:r>
                      <a:r>
                        <a:rPr lang="en-US" sz="2000" dirty="0">
                          <a:latin typeface="Times New Roman"/>
                          <a:ea typeface="Calibri"/>
                          <a:cs typeface="Mangal"/>
                        </a:rPr>
                        <a:t> ()</a:t>
                      </a:r>
                      <a:endParaRPr lang="en-US" sz="2000" dirty="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latin typeface="Times New Roman"/>
                          <a:ea typeface="Calibri"/>
                          <a:cs typeface="Mangal"/>
                        </a:rPr>
                        <a:t>int n = s2. Compare To ( s1);</a:t>
                      </a:r>
                      <a:endParaRPr lang="en-US" sz="200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39865">
                <a:tc>
                  <a:txBody>
                    <a:bodyPr/>
                    <a:lstStyle/>
                    <a:p>
                      <a:pPr marL="20955" marR="0">
                        <a:lnSpc>
                          <a:spcPct val="107000"/>
                        </a:lnSpc>
                        <a:spcBef>
                          <a:spcPts val="0"/>
                        </a:spcBef>
                        <a:spcAft>
                          <a:spcPts val="0"/>
                        </a:spcAft>
                      </a:pPr>
                      <a:r>
                        <a:rPr lang="en-US" sz="2000" dirty="0">
                          <a:latin typeface="Times New Roman"/>
                          <a:ea typeface="Calibri"/>
                          <a:cs typeface="Mangal"/>
                        </a:rPr>
                        <a:t>Contact ()</a:t>
                      </a:r>
                      <a:endParaRPr lang="en-US" sz="2000" dirty="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latin typeface="Times New Roman"/>
                          <a:ea typeface="Calibri"/>
                          <a:cs typeface="Mangal"/>
                        </a:rPr>
                        <a:t>string s3 = string. Contact ( s1, s2 );</a:t>
                      </a:r>
                      <a:endParaRPr lang="en-US" sz="2000" dirty="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39865">
                <a:tc>
                  <a:txBody>
                    <a:bodyPr/>
                    <a:lstStyle/>
                    <a:p>
                      <a:pPr marL="20955" marR="0">
                        <a:lnSpc>
                          <a:spcPct val="107000"/>
                        </a:lnSpc>
                        <a:spcBef>
                          <a:spcPts val="0"/>
                        </a:spcBef>
                        <a:spcAft>
                          <a:spcPts val="0"/>
                        </a:spcAft>
                      </a:pPr>
                      <a:r>
                        <a:rPr lang="en-US" sz="2000">
                          <a:latin typeface="Times New Roman"/>
                          <a:ea typeface="Calibri"/>
                          <a:cs typeface="Mangal"/>
                        </a:rPr>
                        <a:t>Copy ()</a:t>
                      </a:r>
                      <a:endParaRPr lang="en-US" sz="200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latin typeface="Times New Roman"/>
                          <a:ea typeface="Calibri"/>
                          <a:cs typeface="Mangal"/>
                        </a:rPr>
                        <a:t>string s2 = string . Copy (s1);</a:t>
                      </a:r>
                      <a:endParaRPr lang="en-US" sz="200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95097">
                <a:tc>
                  <a:txBody>
                    <a:bodyPr/>
                    <a:lstStyle/>
                    <a:p>
                      <a:pPr marL="20955" marR="0">
                        <a:lnSpc>
                          <a:spcPct val="107000"/>
                        </a:lnSpc>
                        <a:spcBef>
                          <a:spcPts val="0"/>
                        </a:spcBef>
                        <a:spcAft>
                          <a:spcPts val="0"/>
                        </a:spcAft>
                      </a:pPr>
                      <a:r>
                        <a:rPr lang="en-US" sz="2000">
                          <a:latin typeface="Times New Roman"/>
                          <a:ea typeface="Calibri"/>
                          <a:cs typeface="Mangal"/>
                        </a:rPr>
                        <a:t>Ends With()</a:t>
                      </a:r>
                      <a:endParaRPr lang="en-US" sz="200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latin typeface="Times New Roman"/>
                          <a:ea typeface="Calibri"/>
                          <a:cs typeface="Mangal"/>
                        </a:rPr>
                        <a:t>bool  b = s1.EndsWith (“IDE”);</a:t>
                      </a:r>
                      <a:endParaRPr lang="en-US" sz="200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39865">
                <a:tc>
                  <a:txBody>
                    <a:bodyPr/>
                    <a:lstStyle/>
                    <a:p>
                      <a:pPr marL="0" marR="0">
                        <a:lnSpc>
                          <a:spcPct val="107000"/>
                        </a:lnSpc>
                        <a:spcBef>
                          <a:spcPts val="0"/>
                        </a:spcBef>
                        <a:spcAft>
                          <a:spcPts val="0"/>
                        </a:spcAft>
                      </a:pPr>
                      <a:r>
                        <a:rPr lang="en-US" sz="2000" dirty="0">
                          <a:latin typeface="Times New Roman"/>
                          <a:ea typeface="Calibri"/>
                          <a:cs typeface="Mangal"/>
                        </a:rPr>
                        <a:t>Equals ()</a:t>
                      </a:r>
                      <a:endParaRPr lang="en-US" sz="2000" dirty="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latin typeface="Times New Roman"/>
                          <a:ea typeface="Calibri"/>
                          <a:cs typeface="Mangal"/>
                        </a:rPr>
                        <a:t>bool b = string. Equals (s1, s2);</a:t>
                      </a:r>
                      <a:endParaRPr lang="en-US" sz="200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39865">
                <a:tc>
                  <a:txBody>
                    <a:bodyPr/>
                    <a:lstStyle/>
                    <a:p>
                      <a:pPr marL="0" marR="0">
                        <a:lnSpc>
                          <a:spcPct val="107000"/>
                        </a:lnSpc>
                        <a:spcBef>
                          <a:spcPts val="0"/>
                        </a:spcBef>
                        <a:spcAft>
                          <a:spcPts val="0"/>
                        </a:spcAft>
                      </a:pPr>
                      <a:r>
                        <a:rPr lang="en-US" sz="2000">
                          <a:latin typeface="Times New Roman"/>
                          <a:ea typeface="Calibri"/>
                          <a:cs typeface="Mangal"/>
                        </a:rPr>
                        <a:t>Index of ()</a:t>
                      </a:r>
                      <a:endParaRPr lang="en-US" sz="200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latin typeface="Times New Roman"/>
                          <a:ea typeface="Calibri"/>
                          <a:cs typeface="Mangal"/>
                        </a:rPr>
                        <a:t>int n = s1. Index of (‘t’);</a:t>
                      </a:r>
                      <a:endParaRPr lang="en-US" sz="2000" dirty="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39865">
                <a:tc>
                  <a:txBody>
                    <a:bodyPr/>
                    <a:lstStyle/>
                    <a:p>
                      <a:pPr marL="3810" marR="0">
                        <a:lnSpc>
                          <a:spcPct val="107000"/>
                        </a:lnSpc>
                        <a:spcBef>
                          <a:spcPts val="0"/>
                        </a:spcBef>
                        <a:spcAft>
                          <a:spcPts val="0"/>
                        </a:spcAft>
                      </a:pPr>
                      <a:r>
                        <a:rPr lang="en-US" sz="2000">
                          <a:latin typeface="Times New Roman"/>
                          <a:ea typeface="Calibri"/>
                          <a:cs typeface="Mangal"/>
                        </a:rPr>
                        <a:t>Insert ()</a:t>
                      </a:r>
                      <a:endParaRPr lang="en-US" sz="200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latin typeface="Times New Roman"/>
                          <a:ea typeface="Calibri"/>
                          <a:cs typeface="Mangal"/>
                        </a:rPr>
                        <a:t>string s3 = s1. Insert (4, “er”);</a:t>
                      </a:r>
                      <a:endParaRPr lang="en-US" sz="200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39865">
                <a:tc>
                  <a:txBody>
                    <a:bodyPr/>
                    <a:lstStyle/>
                    <a:p>
                      <a:pPr marL="3810" marR="0">
                        <a:lnSpc>
                          <a:spcPct val="107000"/>
                        </a:lnSpc>
                        <a:spcBef>
                          <a:spcPts val="0"/>
                        </a:spcBef>
                        <a:spcAft>
                          <a:spcPts val="0"/>
                        </a:spcAft>
                      </a:pPr>
                      <a:r>
                        <a:rPr lang="en-US" sz="2000" dirty="0" err="1">
                          <a:latin typeface="Times New Roman"/>
                          <a:ea typeface="Calibri"/>
                          <a:cs typeface="Mangal"/>
                        </a:rPr>
                        <a:t>LastIndexOf</a:t>
                      </a:r>
                      <a:r>
                        <a:rPr lang="en-US" sz="2000" dirty="0">
                          <a:latin typeface="Times New Roman"/>
                          <a:ea typeface="Calibri"/>
                          <a:cs typeface="Mangal"/>
                        </a:rPr>
                        <a:t> ()</a:t>
                      </a:r>
                      <a:endParaRPr lang="en-US" sz="2000" dirty="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latin typeface="Times New Roman"/>
                          <a:ea typeface="Calibri"/>
                          <a:cs typeface="Mangal"/>
                        </a:rPr>
                        <a:t>int n = s1. Last Index of (‘r’);</a:t>
                      </a:r>
                      <a:endParaRPr lang="en-US" sz="200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39865">
                <a:tc>
                  <a:txBody>
                    <a:bodyPr/>
                    <a:lstStyle/>
                    <a:p>
                      <a:pPr marL="3810" marR="0">
                        <a:lnSpc>
                          <a:spcPct val="107000"/>
                        </a:lnSpc>
                        <a:spcBef>
                          <a:spcPts val="0"/>
                        </a:spcBef>
                        <a:spcAft>
                          <a:spcPts val="0"/>
                        </a:spcAft>
                      </a:pPr>
                      <a:r>
                        <a:rPr lang="en-US" sz="2000">
                          <a:latin typeface="Times New Roman"/>
                          <a:ea typeface="Calibri"/>
                          <a:cs typeface="Mangal"/>
                        </a:rPr>
                        <a:t>Pad Left ()</a:t>
                      </a:r>
                      <a:endParaRPr lang="en-US" sz="200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latin typeface="Times New Roman"/>
                          <a:ea typeface="Calibri"/>
                          <a:cs typeface="Mangal"/>
                        </a:rPr>
                        <a:t>string s2 = s1. Pad Left (15);</a:t>
                      </a:r>
                      <a:endParaRPr lang="en-US" sz="200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39865">
                <a:tc>
                  <a:txBody>
                    <a:bodyPr/>
                    <a:lstStyle/>
                    <a:p>
                      <a:pPr marL="3810" marR="0">
                        <a:lnSpc>
                          <a:spcPct val="107000"/>
                        </a:lnSpc>
                        <a:spcBef>
                          <a:spcPts val="0"/>
                        </a:spcBef>
                        <a:spcAft>
                          <a:spcPts val="0"/>
                        </a:spcAft>
                      </a:pPr>
                      <a:r>
                        <a:rPr lang="en-US" sz="2000">
                          <a:latin typeface="Times New Roman"/>
                          <a:ea typeface="Calibri"/>
                          <a:cs typeface="Mangal"/>
                        </a:rPr>
                        <a:t>Pad Right ()</a:t>
                      </a:r>
                      <a:endParaRPr lang="en-US" sz="200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latin typeface="Times New Roman"/>
                          <a:ea typeface="Calibri"/>
                          <a:cs typeface="Mangal"/>
                        </a:rPr>
                        <a:t>string s2 = s1. Pad Right (10);</a:t>
                      </a:r>
                      <a:endParaRPr lang="en-US" sz="200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39865">
                <a:tc>
                  <a:txBody>
                    <a:bodyPr/>
                    <a:lstStyle/>
                    <a:p>
                      <a:pPr marL="3810" marR="0">
                        <a:lnSpc>
                          <a:spcPct val="107000"/>
                        </a:lnSpc>
                        <a:spcBef>
                          <a:spcPts val="0"/>
                        </a:spcBef>
                        <a:spcAft>
                          <a:spcPts val="0"/>
                        </a:spcAft>
                      </a:pPr>
                      <a:r>
                        <a:rPr lang="en-US" sz="2000">
                          <a:latin typeface="Times New Roman"/>
                          <a:ea typeface="Calibri"/>
                          <a:cs typeface="Mangal"/>
                        </a:rPr>
                        <a:t>Remove ()</a:t>
                      </a:r>
                      <a:endParaRPr lang="en-US" sz="200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latin typeface="Times New Roman"/>
                          <a:ea typeface="Calibri"/>
                          <a:cs typeface="Mangal"/>
                        </a:rPr>
                        <a:t>string s2 = s1. Remove (3);</a:t>
                      </a:r>
                      <a:endParaRPr lang="en-US" sz="2000" dirty="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349185" name="Rectangle 1"/>
          <p:cNvSpPr>
            <a:spLocks noChangeArrowheads="1"/>
          </p:cNvSpPr>
          <p:nvPr/>
        </p:nvSpPr>
        <p:spPr bwMode="auto">
          <a:xfrm>
            <a:off x="228600" y="818451"/>
            <a:ext cx="82296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String Method </a:t>
            </a:r>
            <a:r>
              <a:rPr kumimoji="0" lang="en-US" b="1" i="0" u="none" strike="noStrike" cap="none" normalizeH="0" baseline="0" dirty="0">
                <a:ln>
                  <a:noFill/>
                </a:ln>
                <a:solidFill>
                  <a:schemeClr val="tx1"/>
                </a:solidFill>
                <a:effectLst/>
                <a:latin typeface="Calibri"/>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Strings methods are called using the string object on which we want to work</a:t>
            </a:r>
            <a:r>
              <a:rPr kumimoji="0" lang="en-US" sz="1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447800" y="1170432"/>
          <a:ext cx="6629400" cy="4239768"/>
        </p:xfrm>
        <a:graphic>
          <a:graphicData uri="http://schemas.openxmlformats.org/drawingml/2006/table">
            <a:tbl>
              <a:tblPr/>
              <a:tblGrid>
                <a:gridCol w="1371348">
                  <a:extLst>
                    <a:ext uri="{9D8B030D-6E8A-4147-A177-3AD203B41FA5}">
                      <a16:colId xmlns:a16="http://schemas.microsoft.com/office/drawing/2014/main" val="20000"/>
                    </a:ext>
                  </a:extLst>
                </a:gridCol>
                <a:gridCol w="5258052">
                  <a:extLst>
                    <a:ext uri="{9D8B030D-6E8A-4147-A177-3AD203B41FA5}">
                      <a16:colId xmlns:a16="http://schemas.microsoft.com/office/drawing/2014/main" val="20001"/>
                    </a:ext>
                  </a:extLst>
                </a:gridCol>
              </a:tblGrid>
              <a:tr h="239865">
                <a:tc>
                  <a:txBody>
                    <a:bodyPr/>
                    <a:lstStyle/>
                    <a:p>
                      <a:pPr marL="3810" marR="0">
                        <a:lnSpc>
                          <a:spcPct val="107000"/>
                        </a:lnSpc>
                        <a:spcBef>
                          <a:spcPts val="0"/>
                        </a:spcBef>
                        <a:spcAft>
                          <a:spcPts val="0"/>
                        </a:spcAft>
                      </a:pPr>
                      <a:r>
                        <a:rPr lang="en-US" sz="2000" dirty="0">
                          <a:latin typeface="Times New Roman"/>
                          <a:ea typeface="Calibri"/>
                          <a:cs typeface="Mangal"/>
                        </a:rPr>
                        <a:t>Replace ()</a:t>
                      </a:r>
                      <a:endParaRPr lang="en-US" sz="2000" dirty="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latin typeface="Times New Roman"/>
                          <a:ea typeface="Calibri"/>
                          <a:cs typeface="Mangal"/>
                        </a:rPr>
                        <a:t>string s2 = s1. Replace (‘r’, ‘p’);</a:t>
                      </a:r>
                      <a:endParaRPr lang="en-US" sz="200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39865">
                <a:tc>
                  <a:txBody>
                    <a:bodyPr/>
                    <a:lstStyle/>
                    <a:p>
                      <a:pPr marL="3810" marR="0">
                        <a:lnSpc>
                          <a:spcPct val="107000"/>
                        </a:lnSpc>
                        <a:spcBef>
                          <a:spcPts val="0"/>
                        </a:spcBef>
                        <a:spcAft>
                          <a:spcPts val="0"/>
                        </a:spcAft>
                      </a:pPr>
                      <a:r>
                        <a:rPr lang="en-US" sz="2000">
                          <a:latin typeface="Times New Roman"/>
                          <a:ea typeface="Calibri"/>
                          <a:cs typeface="Mangal"/>
                        </a:rPr>
                        <a:t>StartWith ()</a:t>
                      </a:r>
                      <a:endParaRPr lang="en-US" sz="200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latin typeface="Times New Roman"/>
                          <a:ea typeface="Calibri"/>
                          <a:cs typeface="Mangal"/>
                        </a:rPr>
                        <a:t>bool b = s1. StratsWith (“Le”);</a:t>
                      </a:r>
                      <a:endParaRPr lang="en-US" sz="200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39865">
                <a:tc>
                  <a:txBody>
                    <a:bodyPr/>
                    <a:lstStyle/>
                    <a:p>
                      <a:pPr marL="3810" marR="0">
                        <a:lnSpc>
                          <a:spcPct val="107000"/>
                        </a:lnSpc>
                        <a:spcBef>
                          <a:spcPts val="0"/>
                        </a:spcBef>
                        <a:spcAft>
                          <a:spcPts val="0"/>
                        </a:spcAft>
                      </a:pPr>
                      <a:r>
                        <a:rPr lang="en-US" sz="2000">
                          <a:latin typeface="Times New Roman"/>
                          <a:ea typeface="Calibri"/>
                          <a:cs typeface="Mangal"/>
                        </a:rPr>
                        <a:t>Substring ()</a:t>
                      </a:r>
                      <a:endParaRPr lang="en-US" sz="200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latin typeface="Times New Roman"/>
                          <a:ea typeface="Calibri"/>
                          <a:cs typeface="Mangal"/>
                        </a:rPr>
                        <a:t>string s2 = s1. Substring (2);</a:t>
                      </a:r>
                      <a:endParaRPr lang="en-US" sz="200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39865">
                <a:tc>
                  <a:txBody>
                    <a:bodyPr/>
                    <a:lstStyle/>
                    <a:p>
                      <a:pPr marL="3810" marR="0">
                        <a:lnSpc>
                          <a:spcPct val="107000"/>
                        </a:lnSpc>
                        <a:spcBef>
                          <a:spcPts val="0"/>
                        </a:spcBef>
                        <a:spcAft>
                          <a:spcPts val="0"/>
                        </a:spcAft>
                      </a:pPr>
                      <a:r>
                        <a:rPr lang="en-US" sz="2000" dirty="0" err="1">
                          <a:latin typeface="Times New Roman"/>
                          <a:ea typeface="Calibri"/>
                          <a:cs typeface="Mangal"/>
                        </a:rPr>
                        <a:t>ToLower</a:t>
                      </a:r>
                      <a:r>
                        <a:rPr lang="en-US" sz="2000" dirty="0">
                          <a:latin typeface="Times New Roman"/>
                          <a:ea typeface="Calibri"/>
                          <a:cs typeface="Mangal"/>
                        </a:rPr>
                        <a:t> ()</a:t>
                      </a:r>
                      <a:endParaRPr lang="en-US" sz="2000" dirty="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latin typeface="Times New Roman"/>
                          <a:ea typeface="Calibri"/>
                          <a:cs typeface="Mangal"/>
                        </a:rPr>
                        <a:t>string s2 = s1. To Lower ();</a:t>
                      </a:r>
                      <a:endParaRPr lang="en-US" sz="200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39865">
                <a:tc>
                  <a:txBody>
                    <a:bodyPr/>
                    <a:lstStyle/>
                    <a:p>
                      <a:pPr marL="3810" marR="0">
                        <a:lnSpc>
                          <a:spcPct val="107000"/>
                        </a:lnSpc>
                        <a:spcBef>
                          <a:spcPts val="0"/>
                        </a:spcBef>
                        <a:spcAft>
                          <a:spcPts val="0"/>
                        </a:spcAft>
                      </a:pPr>
                      <a:r>
                        <a:rPr lang="en-US" sz="2000">
                          <a:latin typeface="Times New Roman"/>
                          <a:ea typeface="Calibri"/>
                          <a:cs typeface="Mangal"/>
                        </a:rPr>
                        <a:t>ToUpper ()</a:t>
                      </a:r>
                      <a:endParaRPr lang="en-US" sz="200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latin typeface="Times New Roman"/>
                          <a:ea typeface="Calibri"/>
                          <a:cs typeface="Mangal"/>
                        </a:rPr>
                        <a:t>string s2 = s1. To Upper ();</a:t>
                      </a:r>
                      <a:endParaRPr lang="en-US" sz="200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39865">
                <a:tc>
                  <a:txBody>
                    <a:bodyPr/>
                    <a:lstStyle/>
                    <a:p>
                      <a:pPr marL="3810" marR="0">
                        <a:lnSpc>
                          <a:spcPct val="107000"/>
                        </a:lnSpc>
                        <a:spcBef>
                          <a:spcPts val="0"/>
                        </a:spcBef>
                        <a:spcAft>
                          <a:spcPts val="0"/>
                        </a:spcAft>
                      </a:pPr>
                      <a:r>
                        <a:rPr lang="en-US" sz="2000">
                          <a:latin typeface="Times New Roman"/>
                          <a:ea typeface="Calibri"/>
                          <a:cs typeface="Mangal"/>
                        </a:rPr>
                        <a:t>Trim ()</a:t>
                      </a:r>
                      <a:endParaRPr lang="en-US" sz="200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latin typeface="Times New Roman"/>
                          <a:ea typeface="Calibri"/>
                          <a:cs typeface="Mangal"/>
                        </a:rPr>
                        <a:t>string s2 = s1. Trim ()</a:t>
                      </a:r>
                      <a:endParaRPr lang="en-US" sz="200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39865">
                <a:tc>
                  <a:txBody>
                    <a:bodyPr/>
                    <a:lstStyle/>
                    <a:p>
                      <a:pPr marL="3810" marR="0">
                        <a:lnSpc>
                          <a:spcPct val="107000"/>
                        </a:lnSpc>
                        <a:spcBef>
                          <a:spcPts val="0"/>
                        </a:spcBef>
                        <a:spcAft>
                          <a:spcPts val="0"/>
                        </a:spcAft>
                      </a:pPr>
                      <a:r>
                        <a:rPr lang="en-US" sz="2000">
                          <a:latin typeface="Times New Roman"/>
                          <a:ea typeface="Calibri"/>
                          <a:cs typeface="Mangal"/>
                        </a:rPr>
                        <a:t>TrimEnd ()</a:t>
                      </a:r>
                      <a:endParaRPr lang="en-US" sz="200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latin typeface="Times New Roman"/>
                          <a:ea typeface="Calibri"/>
                          <a:cs typeface="Mangal"/>
                        </a:rPr>
                        <a:t>strings2 =  s1. Trim End (‘g’);</a:t>
                      </a:r>
                      <a:endParaRPr lang="en-US" sz="200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39865">
                <a:tc>
                  <a:txBody>
                    <a:bodyPr/>
                    <a:lstStyle/>
                    <a:p>
                      <a:pPr marL="3810" marR="0">
                        <a:lnSpc>
                          <a:spcPct val="107000"/>
                        </a:lnSpc>
                        <a:spcBef>
                          <a:spcPts val="0"/>
                        </a:spcBef>
                        <a:spcAft>
                          <a:spcPts val="0"/>
                        </a:spcAft>
                      </a:pPr>
                      <a:r>
                        <a:rPr lang="en-US" sz="2000">
                          <a:latin typeface="Times New Roman"/>
                          <a:ea typeface="Calibri"/>
                          <a:cs typeface="Mangal"/>
                        </a:rPr>
                        <a:t>TrimStart ()</a:t>
                      </a:r>
                      <a:endParaRPr lang="en-US" sz="200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latin typeface="Times New Roman"/>
                          <a:ea typeface="Calibri"/>
                          <a:cs typeface="Mangal"/>
                        </a:rPr>
                        <a:t>string  s2 = s1. Trim Start (‘c’);</a:t>
                      </a:r>
                      <a:endParaRPr lang="en-US" sz="200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9360">
                <a:tc>
                  <a:txBody>
                    <a:bodyPr/>
                    <a:lstStyle/>
                    <a:p>
                      <a:pPr marL="0" marR="0">
                        <a:lnSpc>
                          <a:spcPct val="107000"/>
                        </a:lnSpc>
                        <a:spcBef>
                          <a:spcPts val="0"/>
                        </a:spcBef>
                        <a:spcAft>
                          <a:spcPts val="0"/>
                        </a:spcAft>
                      </a:pPr>
                      <a:r>
                        <a:rPr lang="en-US" sz="2000" dirty="0">
                          <a:latin typeface="Times New Roman"/>
                          <a:ea typeface="Calibri"/>
                          <a:cs typeface="Mangal"/>
                        </a:rPr>
                        <a:t>Join ()</a:t>
                      </a:r>
                      <a:endParaRPr lang="en-US" sz="2000" dirty="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latin typeface="Times New Roman"/>
                          <a:ea typeface="Calibri"/>
                          <a:cs typeface="Mangal"/>
                        </a:rPr>
                        <a:t>string[] s1 = {“Ram” , “is” , “a” , “good” , “boy”};</a:t>
                      </a:r>
                    </a:p>
                    <a:p>
                      <a:pPr marL="0" marR="0">
                        <a:lnSpc>
                          <a:spcPct val="107000"/>
                        </a:lnSpc>
                        <a:spcBef>
                          <a:spcPts val="0"/>
                        </a:spcBef>
                        <a:spcAft>
                          <a:spcPts val="0"/>
                        </a:spcAft>
                      </a:pPr>
                      <a:r>
                        <a:rPr lang="en-US" sz="2000" dirty="0">
                          <a:latin typeface="Times New Roman"/>
                          <a:ea typeface="Calibri"/>
                          <a:cs typeface="Mangal"/>
                        </a:rPr>
                        <a:t> string s2 = string . Join (“ ” , s1);</a:t>
                      </a:r>
                      <a:endParaRPr lang="en-US" sz="2000" dirty="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9360">
                <a:tc>
                  <a:txBody>
                    <a:bodyPr/>
                    <a:lstStyle/>
                    <a:p>
                      <a:pPr marL="0" marR="0">
                        <a:lnSpc>
                          <a:spcPct val="107000"/>
                        </a:lnSpc>
                        <a:spcBef>
                          <a:spcPts val="0"/>
                        </a:spcBef>
                        <a:spcAft>
                          <a:spcPts val="0"/>
                        </a:spcAft>
                      </a:pPr>
                      <a:r>
                        <a:rPr lang="en-US" sz="2000" dirty="0">
                          <a:latin typeface="Times New Roman"/>
                          <a:ea typeface="Calibri"/>
                          <a:cs typeface="Mangal"/>
                        </a:rPr>
                        <a:t>Split ()</a:t>
                      </a:r>
                      <a:endParaRPr lang="en-US" sz="2000" dirty="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latin typeface="Times New Roman"/>
                          <a:ea typeface="Calibri"/>
                          <a:cs typeface="Mangal"/>
                        </a:rPr>
                        <a:t>string s1 = “Ram is a good boy”;</a:t>
                      </a:r>
                    </a:p>
                    <a:p>
                      <a:pPr marL="0" marR="0">
                        <a:lnSpc>
                          <a:spcPct val="107000"/>
                        </a:lnSpc>
                        <a:spcBef>
                          <a:spcPts val="0"/>
                        </a:spcBef>
                        <a:spcAft>
                          <a:spcPts val="0"/>
                        </a:spcAft>
                      </a:pPr>
                      <a:r>
                        <a:rPr lang="en-US" sz="2000" dirty="0">
                          <a:latin typeface="Times New Roman"/>
                          <a:ea typeface="Calibri"/>
                          <a:cs typeface="Mangal"/>
                        </a:rPr>
                        <a:t> string [] s2 = new string [5];   </a:t>
                      </a:r>
                    </a:p>
                    <a:p>
                      <a:pPr marL="0" marR="0">
                        <a:lnSpc>
                          <a:spcPct val="107000"/>
                        </a:lnSpc>
                        <a:spcBef>
                          <a:spcPts val="0"/>
                        </a:spcBef>
                        <a:spcAft>
                          <a:spcPts val="0"/>
                        </a:spcAft>
                      </a:pPr>
                      <a:r>
                        <a:rPr lang="en-US" sz="2000" dirty="0">
                          <a:latin typeface="Times New Roman"/>
                          <a:ea typeface="Calibri"/>
                          <a:cs typeface="Mangal"/>
                        </a:rPr>
                        <a:t>s2 = s1. split (‘’);</a:t>
                      </a:r>
                      <a:endParaRPr lang="en-US" sz="2000" dirty="0">
                        <a:latin typeface="Calibri"/>
                        <a:ea typeface="Calibri"/>
                        <a:cs typeface="Mangal"/>
                      </a:endParaRPr>
                    </a:p>
                  </a:txBody>
                  <a:tcPr marL="43603" marR="43603"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cSld>
  <p:clrMapOvr>
    <a:masterClrMapping/>
  </p:clrMapOvr>
  <p:transition>
    <p:split orient="vert"/>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09" name="Rectangle 1"/>
          <p:cNvSpPr>
            <a:spLocks noChangeArrowheads="1"/>
          </p:cNvSpPr>
          <p:nvPr/>
        </p:nvSpPr>
        <p:spPr bwMode="auto">
          <a:xfrm>
            <a:off x="304800" y="-90488"/>
            <a:ext cx="8534400" cy="70173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Comparing String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685800" rtl="0" eaLnBrk="0" fontAlgn="base" latinLnBrk="0" hangingPunct="0">
              <a:lnSpc>
                <a:spcPct val="100000"/>
              </a:lnSpc>
              <a:spcBef>
                <a:spcPct val="0"/>
              </a:spcBef>
              <a:spcAft>
                <a:spcPct val="0"/>
              </a:spcAft>
              <a:buClrTx/>
              <a:buSzTx/>
              <a:buFontTx/>
              <a:buNone/>
              <a:tabLst/>
            </a:pPr>
            <a:r>
              <a:rPr lang="en-US" b="1" dirty="0">
                <a:latin typeface="Times New Roman" pitchFamily="18" charset="0"/>
                <a:ea typeface="Calibri" pitchFamily="34" charset="0"/>
                <a:cs typeface="Times New Roman" pitchFamily="18" charset="0"/>
              </a:rPr>
              <a:t>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String class supports overload methods and operators to compare whether two strings are equal or not. They are –</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Overloaded Compare ( ) method.</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Overloaded Equal ( ) method.</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Overloaded = = operator.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Compare ( ) Method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6858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There are two versions of overloaded static </a:t>
            </a:r>
            <a:r>
              <a:rPr kumimoji="0" lang="en-US" b="0" i="1"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Compare</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Method. The first one takes two strings as parameters and compare them.</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Example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int n = string .Compare (s1,s2 );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6858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This perform a case sensitive comparison and returns different integer values for different conditions as under.</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Zero integer (0), if s1 is equal than s2.</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 positive integer (1), if s1 is greater than s2.</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 negative integer (-1), if s1 is less than s2.</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6858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We can use such comparison statement in </a:t>
            </a:r>
            <a:r>
              <a:rPr kumimoji="0" lang="en-US" b="0" i="1"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if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statement like: </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If (string. Compare (s1, s2) = = 0)</a:t>
            </a:r>
            <a:b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b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 Write line (“They are equal”);</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6858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second version of </a:t>
            </a:r>
            <a:r>
              <a:rPr kumimoji="0" lang="en-US" b="0" i="1"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compare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takes an additional </a:t>
            </a:r>
            <a:r>
              <a:rPr kumimoji="0" lang="en-US" b="0" i="1" u="sng"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bool</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type parameter to decide whether case should be ignored or not. If the </a:t>
            </a:r>
            <a:r>
              <a:rPr kumimoji="0" lang="en-US" b="0" i="1"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bool</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parameter is </a:t>
            </a:r>
            <a:r>
              <a:rPr kumimoji="0" lang="en-US" b="0" i="1"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true</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case is ignored.</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Example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int n = string. Compare (s1, s2, true);</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This statement compares the strings s1 and s2 ignoring the case and therefore returns zero when s1 = “a b c”, and s2 = “ABC ” meaning they are equal.</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7" name="Rectangle 1"/>
          <p:cNvSpPr>
            <a:spLocks noChangeArrowheads="1"/>
          </p:cNvSpPr>
          <p:nvPr/>
        </p:nvSpPr>
        <p:spPr bwMode="auto">
          <a:xfrm>
            <a:off x="228600" y="685800"/>
            <a:ext cx="8610600" cy="53553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Equals ( ) Method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string class supports an overloaded Equals method for testing the equality of strings. There are again two versions of Equals method.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They are implemented as follows:</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bool</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b1 = s2.Equals(s1);</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bool</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b2 = </a:t>
            </a:r>
            <a:r>
              <a:rPr kumimoji="0" lang="en-US"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string.Equals</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(s1, s2);</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These methods return a </a:t>
            </a:r>
            <a:r>
              <a:rPr kumimoji="0" lang="en-US" b="0" i="1"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boolean</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value </a:t>
            </a:r>
            <a:r>
              <a:rPr kumimoji="0" lang="en-US" b="0" i="1"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true</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if s1 and s2 are equal, otherwise </a:t>
            </a:r>
            <a:r>
              <a:rPr kumimoji="0" lang="en-US" b="0" i="1"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false</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The = = operator –</a:t>
            </a:r>
            <a:endParaRPr kumimoji="0" lang="en-US" b="0" i="0"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 simple and natural way of testing the equality of strings is by using the overloaded </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operator.</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Example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bool</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b3 = (s1 ==s2);</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or</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if(s1 = = s2)</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Console.WriteLine(“They are equal”);</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1" name="Rectangle 1"/>
          <p:cNvSpPr>
            <a:spLocks noChangeArrowheads="1"/>
          </p:cNvSpPr>
          <p:nvPr/>
        </p:nvSpPr>
        <p:spPr bwMode="auto">
          <a:xfrm>
            <a:off x="381000" y="609600"/>
            <a:ext cx="8382000" cy="53553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Finding Substring –</a:t>
            </a:r>
            <a:endParaRPr kumimoji="0" lang="en-US" b="0" i="0"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It is possible to extract substrings from a given using the overloaded </a:t>
            </a:r>
            <a:r>
              <a:rPr kumimoji="0" lang="en-US" b="0" i="1"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Substring</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method available in </a:t>
            </a:r>
            <a:r>
              <a:rPr kumimoji="0" lang="en-US" b="0" i="1"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String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class.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There are two version of Substring:</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s.Substring</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(n)</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s.Substring</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(n1,n2)</a:t>
            </a:r>
          </a:p>
          <a:p>
            <a:pPr marL="0" marR="0" lvl="0" indent="0" algn="l" defTabSz="914400" rtl="0" eaLnBrk="0" fontAlgn="base" latinLnBrk="0" hangingPunct="0">
              <a:lnSpc>
                <a:spcPct val="100000"/>
              </a:lnSpc>
              <a:spcBef>
                <a:spcPct val="0"/>
              </a:spcBef>
              <a:spcAft>
                <a:spcPct val="0"/>
              </a:spcAft>
              <a:buClrTx/>
              <a:buSzTx/>
              <a:tabLst/>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The first one extracts a substring starting from the </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nth</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position to the last character of the string contained in </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The second one extracts a substring from </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beginning at </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n1</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position and ending at </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n2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position.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Example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1"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string s1 = “New York”;</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1"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string s2 = s1.Substring(5);</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1"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string s3 = s1.Substring(0,3);</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1"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string s4 = s1.Substring(4,7);</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5" name="Rectangle 1"/>
          <p:cNvSpPr>
            <a:spLocks noChangeArrowheads="1"/>
          </p:cNvSpPr>
          <p:nvPr/>
        </p:nvSpPr>
        <p:spPr bwMode="auto">
          <a:xfrm>
            <a:off x="762000" y="1280279"/>
            <a:ext cx="7162800"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Mutable String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Mutable strings are those strings where original strings are modified.</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Mutable strings that are modifiable can created using the </a:t>
            </a:r>
            <a:r>
              <a:rPr kumimoji="0" lang="en-US" b="0" i="1" u="sng"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StringBuilder</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Example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StringBulider</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str1 = new </a:t>
            </a:r>
            <a:r>
              <a:rPr kumimoji="0" lang="en-US"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StringBuilder</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r>
              <a:rPr kumimoji="0" lang="en-US"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abc</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StringBuilder</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str2 = new </a:t>
            </a:r>
            <a:r>
              <a:rPr kumimoji="0" lang="en-US"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StringBuilder</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startAt="3"/>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Mutable string can grow dynamically as more characters are at to them.</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startAt="3"/>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They can grow either unbounded or up to a configurable maximum.</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startAt="3"/>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Mutable strings are </a:t>
            </a:r>
            <a:r>
              <a:rPr kumimoji="0" lang="en-US" b="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also known as dynamic string.</a:t>
            </a:r>
            <a:endParaRPr kumimoji="0" lang="en-US" b="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0" y="1219244"/>
          <a:ext cx="6629400" cy="4267156"/>
        </p:xfrm>
        <a:graphic>
          <a:graphicData uri="http://schemas.openxmlformats.org/drawingml/2006/table">
            <a:tbl>
              <a:tblPr/>
              <a:tblGrid>
                <a:gridCol w="1905000">
                  <a:extLst>
                    <a:ext uri="{9D8B030D-6E8A-4147-A177-3AD203B41FA5}">
                      <a16:colId xmlns:a16="http://schemas.microsoft.com/office/drawing/2014/main" val="20000"/>
                    </a:ext>
                  </a:extLst>
                </a:gridCol>
                <a:gridCol w="4724400">
                  <a:extLst>
                    <a:ext uri="{9D8B030D-6E8A-4147-A177-3AD203B41FA5}">
                      <a16:colId xmlns:a16="http://schemas.microsoft.com/office/drawing/2014/main" val="20001"/>
                    </a:ext>
                  </a:extLst>
                </a:gridCol>
              </a:tblGrid>
              <a:tr h="225778">
                <a:tc>
                  <a:txBody>
                    <a:bodyPr/>
                    <a:lstStyle/>
                    <a:p>
                      <a:pPr marL="0" marR="0" algn="ctr">
                        <a:lnSpc>
                          <a:spcPct val="107000"/>
                        </a:lnSpc>
                        <a:spcBef>
                          <a:spcPts val="0"/>
                        </a:spcBef>
                        <a:spcAft>
                          <a:spcPts val="0"/>
                        </a:spcAft>
                      </a:pPr>
                      <a:r>
                        <a:rPr lang="en-US" sz="1800" b="1" dirty="0">
                          <a:latin typeface="Times New Roman" pitchFamily="18" charset="0"/>
                          <a:ea typeface="Calibri"/>
                          <a:cs typeface="Times New Roman" pitchFamily="18" charset="0"/>
                        </a:rPr>
                        <a:t>Methods</a:t>
                      </a:r>
                      <a:endParaRPr lang="en-US" sz="1800" dirty="0">
                        <a:latin typeface="Times New Roman" pitchFamily="18" charset="0"/>
                        <a:ea typeface="Calibri"/>
                        <a:cs typeface="Times New Roman" pitchFamily="18" charset="0"/>
                      </a:endParaRPr>
                    </a:p>
                  </a:txBody>
                  <a:tcPr marL="67827" marR="67827"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b="1" dirty="0">
                          <a:latin typeface="Times New Roman" pitchFamily="18" charset="0"/>
                          <a:ea typeface="Calibri"/>
                          <a:cs typeface="Times New Roman" pitchFamily="18" charset="0"/>
                        </a:rPr>
                        <a:t>Examples</a:t>
                      </a:r>
                      <a:endParaRPr lang="en-US" sz="1800" dirty="0">
                        <a:latin typeface="Times New Roman" pitchFamily="18" charset="0"/>
                        <a:ea typeface="Calibri"/>
                        <a:cs typeface="Times New Roman" pitchFamily="18" charset="0"/>
                      </a:endParaRPr>
                    </a:p>
                  </a:txBody>
                  <a:tcPr marL="67827" marR="67827"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77333">
                <a:tc>
                  <a:txBody>
                    <a:bodyPr/>
                    <a:lstStyle/>
                    <a:p>
                      <a:pPr marL="0" marR="0">
                        <a:lnSpc>
                          <a:spcPct val="107000"/>
                        </a:lnSpc>
                        <a:spcBef>
                          <a:spcPts val="0"/>
                        </a:spcBef>
                        <a:spcAft>
                          <a:spcPts val="0"/>
                        </a:spcAft>
                      </a:pPr>
                      <a:r>
                        <a:rPr lang="en-US" sz="1800" dirty="0">
                          <a:latin typeface="Times New Roman" pitchFamily="18" charset="0"/>
                          <a:ea typeface="Calibri"/>
                          <a:cs typeface="Times New Roman" pitchFamily="18" charset="0"/>
                        </a:rPr>
                        <a:t>Append( )</a:t>
                      </a:r>
                    </a:p>
                  </a:txBody>
                  <a:tcPr marL="67827" marR="67827"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800" dirty="0" err="1">
                          <a:latin typeface="Times New Roman" pitchFamily="18" charset="0"/>
                          <a:ea typeface="Calibri"/>
                          <a:cs typeface="Times New Roman" pitchFamily="18" charset="0"/>
                        </a:rPr>
                        <a:t>StringBuilder</a:t>
                      </a:r>
                      <a:r>
                        <a:rPr lang="en-US" sz="1800" dirty="0">
                          <a:latin typeface="Times New Roman" pitchFamily="18" charset="0"/>
                          <a:ea typeface="Calibri"/>
                          <a:cs typeface="Times New Roman" pitchFamily="18" charset="0"/>
                        </a:rPr>
                        <a:t> </a:t>
                      </a:r>
                      <a:r>
                        <a:rPr lang="en-US" sz="1800" dirty="0" err="1">
                          <a:latin typeface="Times New Roman" pitchFamily="18" charset="0"/>
                          <a:ea typeface="Calibri"/>
                          <a:cs typeface="Times New Roman" pitchFamily="18" charset="0"/>
                        </a:rPr>
                        <a:t>sb</a:t>
                      </a:r>
                      <a:r>
                        <a:rPr lang="en-US" sz="1800" dirty="0">
                          <a:latin typeface="Times New Roman" pitchFamily="18" charset="0"/>
                          <a:ea typeface="Calibri"/>
                          <a:cs typeface="Times New Roman" pitchFamily="18" charset="0"/>
                        </a:rPr>
                        <a:t> = new </a:t>
                      </a:r>
                      <a:r>
                        <a:rPr lang="en-US" sz="1800" dirty="0" err="1">
                          <a:latin typeface="Times New Roman" pitchFamily="18" charset="0"/>
                          <a:ea typeface="Calibri"/>
                          <a:cs typeface="Times New Roman" pitchFamily="18" charset="0"/>
                        </a:rPr>
                        <a:t>StringBuilder</a:t>
                      </a:r>
                      <a:r>
                        <a:rPr lang="en-US" sz="1800" dirty="0">
                          <a:latin typeface="Times New Roman" pitchFamily="18" charset="0"/>
                          <a:ea typeface="Calibri"/>
                          <a:cs typeface="Times New Roman" pitchFamily="18" charset="0"/>
                        </a:rPr>
                        <a:t>(“Ram ”);</a:t>
                      </a:r>
                    </a:p>
                    <a:p>
                      <a:pPr marL="0" marR="0" algn="l">
                        <a:lnSpc>
                          <a:spcPct val="107000"/>
                        </a:lnSpc>
                        <a:spcBef>
                          <a:spcPts val="0"/>
                        </a:spcBef>
                        <a:spcAft>
                          <a:spcPts val="0"/>
                        </a:spcAft>
                      </a:pPr>
                      <a:r>
                        <a:rPr lang="en-US" sz="1800" dirty="0" err="1">
                          <a:latin typeface="Times New Roman" pitchFamily="18" charset="0"/>
                          <a:ea typeface="Calibri"/>
                          <a:cs typeface="Times New Roman" pitchFamily="18" charset="0"/>
                        </a:rPr>
                        <a:t>sb.Append</a:t>
                      </a:r>
                      <a:r>
                        <a:rPr lang="en-US" sz="1800" dirty="0">
                          <a:latin typeface="Times New Roman" pitchFamily="18" charset="0"/>
                          <a:ea typeface="Calibri"/>
                          <a:cs typeface="Times New Roman" pitchFamily="18" charset="0"/>
                        </a:rPr>
                        <a:t>(“Kumar”);</a:t>
                      </a:r>
                    </a:p>
                  </a:txBody>
                  <a:tcPr marL="67827" marR="67827"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77333">
                <a:tc>
                  <a:txBody>
                    <a:bodyPr/>
                    <a:lstStyle/>
                    <a:p>
                      <a:pPr marL="0" marR="0">
                        <a:lnSpc>
                          <a:spcPct val="107000"/>
                        </a:lnSpc>
                        <a:spcBef>
                          <a:spcPts val="0"/>
                        </a:spcBef>
                        <a:spcAft>
                          <a:spcPts val="0"/>
                        </a:spcAft>
                      </a:pPr>
                      <a:r>
                        <a:rPr lang="en-US" sz="1800">
                          <a:latin typeface="Times New Roman" pitchFamily="18" charset="0"/>
                          <a:ea typeface="Calibri"/>
                          <a:cs typeface="Times New Roman" pitchFamily="18" charset="0"/>
                        </a:rPr>
                        <a:t>EnsureCapacity( )</a:t>
                      </a:r>
                    </a:p>
                  </a:txBody>
                  <a:tcPr marL="67827" marR="67827"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800" dirty="0" err="1">
                          <a:latin typeface="Times New Roman" pitchFamily="18" charset="0"/>
                          <a:ea typeface="Calibri"/>
                          <a:cs typeface="Times New Roman" pitchFamily="18" charset="0"/>
                        </a:rPr>
                        <a:t>StringBuilder</a:t>
                      </a:r>
                      <a:r>
                        <a:rPr lang="en-US" sz="1800" dirty="0">
                          <a:latin typeface="Times New Roman" pitchFamily="18" charset="0"/>
                          <a:ea typeface="Calibri"/>
                          <a:cs typeface="Times New Roman" pitchFamily="18" charset="0"/>
                        </a:rPr>
                        <a:t> </a:t>
                      </a:r>
                      <a:r>
                        <a:rPr lang="en-US" sz="1800" dirty="0" err="1">
                          <a:latin typeface="Times New Roman" pitchFamily="18" charset="0"/>
                          <a:ea typeface="Calibri"/>
                          <a:cs typeface="Times New Roman" pitchFamily="18" charset="0"/>
                        </a:rPr>
                        <a:t>sb</a:t>
                      </a:r>
                      <a:r>
                        <a:rPr lang="en-US" sz="1800" dirty="0">
                          <a:latin typeface="Times New Roman" pitchFamily="18" charset="0"/>
                          <a:ea typeface="Calibri"/>
                          <a:cs typeface="Times New Roman" pitchFamily="18" charset="0"/>
                        </a:rPr>
                        <a:t> = new </a:t>
                      </a:r>
                      <a:r>
                        <a:rPr lang="en-US" sz="1800" dirty="0" err="1">
                          <a:latin typeface="Times New Roman" pitchFamily="18" charset="0"/>
                          <a:ea typeface="Calibri"/>
                          <a:cs typeface="Times New Roman" pitchFamily="18" charset="0"/>
                        </a:rPr>
                        <a:t>StringBuilder</a:t>
                      </a:r>
                      <a:r>
                        <a:rPr lang="en-US" sz="1800" dirty="0">
                          <a:latin typeface="Times New Roman" pitchFamily="18" charset="0"/>
                          <a:ea typeface="Calibri"/>
                          <a:cs typeface="Times New Roman" pitchFamily="18" charset="0"/>
                        </a:rPr>
                        <a:t>(“Ram ”);</a:t>
                      </a:r>
                    </a:p>
                    <a:p>
                      <a:pPr marL="0" marR="0" algn="l">
                        <a:lnSpc>
                          <a:spcPct val="107000"/>
                        </a:lnSpc>
                        <a:spcBef>
                          <a:spcPts val="0"/>
                        </a:spcBef>
                        <a:spcAft>
                          <a:spcPts val="0"/>
                        </a:spcAft>
                      </a:pPr>
                      <a:r>
                        <a:rPr lang="en-US" sz="1800" dirty="0" err="1">
                          <a:latin typeface="Times New Roman" pitchFamily="18" charset="0"/>
                          <a:ea typeface="Calibri"/>
                          <a:cs typeface="Times New Roman" pitchFamily="18" charset="0"/>
                        </a:rPr>
                        <a:t>Sb.EnsureCapacity</a:t>
                      </a:r>
                      <a:r>
                        <a:rPr lang="en-US" sz="1800" dirty="0">
                          <a:latin typeface="Times New Roman" pitchFamily="18" charset="0"/>
                          <a:ea typeface="Calibri"/>
                          <a:cs typeface="Times New Roman" pitchFamily="18" charset="0"/>
                        </a:rPr>
                        <a:t>(10);</a:t>
                      </a:r>
                    </a:p>
                  </a:txBody>
                  <a:tcPr marL="67827" marR="67827"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77333">
                <a:tc>
                  <a:txBody>
                    <a:bodyPr/>
                    <a:lstStyle/>
                    <a:p>
                      <a:pPr marL="0" marR="0">
                        <a:lnSpc>
                          <a:spcPct val="107000"/>
                        </a:lnSpc>
                        <a:spcBef>
                          <a:spcPts val="0"/>
                        </a:spcBef>
                        <a:spcAft>
                          <a:spcPts val="0"/>
                        </a:spcAft>
                      </a:pPr>
                      <a:r>
                        <a:rPr lang="en-US" sz="1800">
                          <a:latin typeface="Times New Roman" pitchFamily="18" charset="0"/>
                          <a:ea typeface="Calibri"/>
                          <a:cs typeface="Times New Roman" pitchFamily="18" charset="0"/>
                        </a:rPr>
                        <a:t>Insert( )</a:t>
                      </a:r>
                    </a:p>
                  </a:txBody>
                  <a:tcPr marL="67827" marR="67827"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800" dirty="0" err="1">
                          <a:latin typeface="Times New Roman" pitchFamily="18" charset="0"/>
                          <a:ea typeface="Calibri"/>
                          <a:cs typeface="Times New Roman" pitchFamily="18" charset="0"/>
                        </a:rPr>
                        <a:t>StringBuilder</a:t>
                      </a:r>
                      <a:r>
                        <a:rPr lang="en-US" sz="1800" dirty="0">
                          <a:latin typeface="Times New Roman" pitchFamily="18" charset="0"/>
                          <a:ea typeface="Calibri"/>
                          <a:cs typeface="Times New Roman" pitchFamily="18" charset="0"/>
                        </a:rPr>
                        <a:t> </a:t>
                      </a:r>
                      <a:r>
                        <a:rPr lang="en-US" sz="1800" dirty="0" err="1">
                          <a:latin typeface="Times New Roman" pitchFamily="18" charset="0"/>
                          <a:ea typeface="Calibri"/>
                          <a:cs typeface="Times New Roman" pitchFamily="18" charset="0"/>
                        </a:rPr>
                        <a:t>sb</a:t>
                      </a:r>
                      <a:r>
                        <a:rPr lang="en-US" sz="1800" dirty="0">
                          <a:latin typeface="Times New Roman" pitchFamily="18" charset="0"/>
                          <a:ea typeface="Calibri"/>
                          <a:cs typeface="Times New Roman" pitchFamily="18" charset="0"/>
                        </a:rPr>
                        <a:t> = new </a:t>
                      </a:r>
                      <a:r>
                        <a:rPr lang="en-US" sz="1800" dirty="0" err="1">
                          <a:latin typeface="Times New Roman" pitchFamily="18" charset="0"/>
                          <a:ea typeface="Calibri"/>
                          <a:cs typeface="Times New Roman" pitchFamily="18" charset="0"/>
                        </a:rPr>
                        <a:t>StringBuilder</a:t>
                      </a:r>
                      <a:r>
                        <a:rPr lang="en-US" sz="1800" dirty="0">
                          <a:latin typeface="Times New Roman" pitchFamily="18" charset="0"/>
                          <a:ea typeface="Calibri"/>
                          <a:cs typeface="Times New Roman" pitchFamily="18" charset="0"/>
                        </a:rPr>
                        <a:t>(“Object ”);</a:t>
                      </a:r>
                    </a:p>
                    <a:p>
                      <a:pPr marL="0" marR="0" algn="l">
                        <a:lnSpc>
                          <a:spcPct val="107000"/>
                        </a:lnSpc>
                        <a:spcBef>
                          <a:spcPts val="0"/>
                        </a:spcBef>
                        <a:spcAft>
                          <a:spcPts val="0"/>
                        </a:spcAft>
                      </a:pPr>
                      <a:r>
                        <a:rPr lang="en-US" sz="1800" dirty="0" err="1">
                          <a:latin typeface="Times New Roman" pitchFamily="18" charset="0"/>
                          <a:ea typeface="Calibri"/>
                          <a:cs typeface="Times New Roman" pitchFamily="18" charset="0"/>
                        </a:rPr>
                        <a:t>sb.Insert</a:t>
                      </a:r>
                      <a:r>
                        <a:rPr lang="en-US" sz="1800" dirty="0">
                          <a:latin typeface="Times New Roman" pitchFamily="18" charset="0"/>
                          <a:ea typeface="Calibri"/>
                          <a:cs typeface="Times New Roman" pitchFamily="18" charset="0"/>
                        </a:rPr>
                        <a:t>(6, “ Oriented”);</a:t>
                      </a:r>
                    </a:p>
                  </a:txBody>
                  <a:tcPr marL="67827" marR="67827"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77333">
                <a:tc>
                  <a:txBody>
                    <a:bodyPr/>
                    <a:lstStyle/>
                    <a:p>
                      <a:pPr marL="0" marR="0">
                        <a:lnSpc>
                          <a:spcPct val="107000"/>
                        </a:lnSpc>
                        <a:spcBef>
                          <a:spcPts val="0"/>
                        </a:spcBef>
                        <a:spcAft>
                          <a:spcPts val="0"/>
                        </a:spcAft>
                      </a:pPr>
                      <a:r>
                        <a:rPr lang="en-US" sz="1800">
                          <a:latin typeface="Times New Roman" pitchFamily="18" charset="0"/>
                          <a:ea typeface="Calibri"/>
                          <a:cs typeface="Times New Roman" pitchFamily="18" charset="0"/>
                        </a:rPr>
                        <a:t>Remove( )</a:t>
                      </a:r>
                    </a:p>
                  </a:txBody>
                  <a:tcPr marL="67827" marR="67827"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800" dirty="0" err="1">
                          <a:latin typeface="Times New Roman" pitchFamily="18" charset="0"/>
                          <a:ea typeface="Calibri"/>
                          <a:cs typeface="Times New Roman" pitchFamily="18" charset="0"/>
                        </a:rPr>
                        <a:t>StringBuilder</a:t>
                      </a:r>
                      <a:r>
                        <a:rPr lang="en-US" sz="1800" dirty="0">
                          <a:latin typeface="Times New Roman" pitchFamily="18" charset="0"/>
                          <a:ea typeface="Calibri"/>
                          <a:cs typeface="Times New Roman" pitchFamily="18" charset="0"/>
                        </a:rPr>
                        <a:t> </a:t>
                      </a:r>
                      <a:r>
                        <a:rPr lang="en-US" sz="1800" dirty="0" err="1">
                          <a:latin typeface="Times New Roman" pitchFamily="18" charset="0"/>
                          <a:ea typeface="Calibri"/>
                          <a:cs typeface="Times New Roman" pitchFamily="18" charset="0"/>
                        </a:rPr>
                        <a:t>sb</a:t>
                      </a:r>
                      <a:r>
                        <a:rPr lang="en-US" sz="1800" dirty="0">
                          <a:latin typeface="Times New Roman" pitchFamily="18" charset="0"/>
                          <a:ea typeface="Calibri"/>
                          <a:cs typeface="Times New Roman" pitchFamily="18" charset="0"/>
                        </a:rPr>
                        <a:t> = new </a:t>
                      </a:r>
                      <a:r>
                        <a:rPr lang="en-US" sz="1800" dirty="0" err="1">
                          <a:latin typeface="Times New Roman" pitchFamily="18" charset="0"/>
                          <a:ea typeface="Calibri"/>
                          <a:cs typeface="Times New Roman" pitchFamily="18" charset="0"/>
                        </a:rPr>
                        <a:t>StringBuilder</a:t>
                      </a:r>
                      <a:r>
                        <a:rPr lang="en-US" sz="1800" dirty="0">
                          <a:latin typeface="Times New Roman" pitchFamily="18" charset="0"/>
                          <a:ea typeface="Calibri"/>
                          <a:cs typeface="Times New Roman" pitchFamily="18" charset="0"/>
                        </a:rPr>
                        <a:t>(“Object ”);</a:t>
                      </a:r>
                    </a:p>
                    <a:p>
                      <a:pPr marL="0" marR="0" algn="l">
                        <a:lnSpc>
                          <a:spcPct val="107000"/>
                        </a:lnSpc>
                        <a:spcBef>
                          <a:spcPts val="0"/>
                        </a:spcBef>
                        <a:spcAft>
                          <a:spcPts val="0"/>
                        </a:spcAft>
                      </a:pPr>
                      <a:r>
                        <a:rPr lang="en-US" sz="1800" dirty="0" err="1">
                          <a:latin typeface="Times New Roman" pitchFamily="18" charset="0"/>
                          <a:ea typeface="Calibri"/>
                          <a:cs typeface="Times New Roman" pitchFamily="18" charset="0"/>
                        </a:rPr>
                        <a:t>sb.Remove</a:t>
                      </a:r>
                      <a:r>
                        <a:rPr lang="en-US" sz="1800" dirty="0">
                          <a:latin typeface="Times New Roman" pitchFamily="18" charset="0"/>
                          <a:ea typeface="Calibri"/>
                          <a:cs typeface="Times New Roman" pitchFamily="18" charset="0"/>
                        </a:rPr>
                        <a:t>(6, 7);</a:t>
                      </a:r>
                    </a:p>
                  </a:txBody>
                  <a:tcPr marL="67827" marR="67827"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677333">
                <a:tc>
                  <a:txBody>
                    <a:bodyPr/>
                    <a:lstStyle/>
                    <a:p>
                      <a:pPr marL="0" marR="0">
                        <a:lnSpc>
                          <a:spcPct val="107000"/>
                        </a:lnSpc>
                        <a:spcBef>
                          <a:spcPts val="0"/>
                        </a:spcBef>
                        <a:spcAft>
                          <a:spcPts val="0"/>
                        </a:spcAft>
                      </a:pPr>
                      <a:r>
                        <a:rPr lang="en-US" sz="1800">
                          <a:latin typeface="Times New Roman" pitchFamily="18" charset="0"/>
                          <a:ea typeface="Calibri"/>
                          <a:cs typeface="Times New Roman" pitchFamily="18" charset="0"/>
                        </a:rPr>
                        <a:t>Replace( )</a:t>
                      </a:r>
                    </a:p>
                  </a:txBody>
                  <a:tcPr marL="67827" marR="67827"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800" dirty="0" err="1">
                          <a:latin typeface="Times New Roman" pitchFamily="18" charset="0"/>
                          <a:ea typeface="Calibri"/>
                          <a:cs typeface="Times New Roman" pitchFamily="18" charset="0"/>
                        </a:rPr>
                        <a:t>StringBuilder</a:t>
                      </a:r>
                      <a:r>
                        <a:rPr lang="en-US" sz="1800" dirty="0">
                          <a:latin typeface="Times New Roman" pitchFamily="18" charset="0"/>
                          <a:ea typeface="Calibri"/>
                          <a:cs typeface="Times New Roman" pitchFamily="18" charset="0"/>
                        </a:rPr>
                        <a:t> </a:t>
                      </a:r>
                      <a:r>
                        <a:rPr lang="en-US" sz="1800" dirty="0" err="1">
                          <a:latin typeface="Times New Roman" pitchFamily="18" charset="0"/>
                          <a:ea typeface="Calibri"/>
                          <a:cs typeface="Times New Roman" pitchFamily="18" charset="0"/>
                        </a:rPr>
                        <a:t>sb</a:t>
                      </a:r>
                      <a:r>
                        <a:rPr lang="en-US" sz="1800" dirty="0">
                          <a:latin typeface="Times New Roman" pitchFamily="18" charset="0"/>
                          <a:ea typeface="Calibri"/>
                          <a:cs typeface="Times New Roman" pitchFamily="18" charset="0"/>
                        </a:rPr>
                        <a:t> = new </a:t>
                      </a:r>
                      <a:r>
                        <a:rPr lang="en-US" sz="1800" dirty="0" err="1">
                          <a:latin typeface="Times New Roman" pitchFamily="18" charset="0"/>
                          <a:ea typeface="Calibri"/>
                          <a:cs typeface="Times New Roman" pitchFamily="18" charset="0"/>
                        </a:rPr>
                        <a:t>StringBuilder</a:t>
                      </a:r>
                      <a:r>
                        <a:rPr lang="en-US" sz="1800" dirty="0">
                          <a:latin typeface="Times New Roman" pitchFamily="18" charset="0"/>
                          <a:ea typeface="Calibri"/>
                          <a:cs typeface="Times New Roman" pitchFamily="18" charset="0"/>
                        </a:rPr>
                        <a:t>(“Ram ”);</a:t>
                      </a:r>
                    </a:p>
                    <a:p>
                      <a:pPr marL="0" marR="0" algn="l">
                        <a:lnSpc>
                          <a:spcPct val="107000"/>
                        </a:lnSpc>
                        <a:spcBef>
                          <a:spcPts val="0"/>
                        </a:spcBef>
                        <a:spcAft>
                          <a:spcPts val="0"/>
                        </a:spcAft>
                      </a:pPr>
                      <a:r>
                        <a:rPr lang="en-US" sz="1800" dirty="0" err="1">
                          <a:latin typeface="Times New Roman" pitchFamily="18" charset="0"/>
                          <a:ea typeface="Calibri"/>
                          <a:cs typeface="Times New Roman" pitchFamily="18" charset="0"/>
                        </a:rPr>
                        <a:t>sb.Replace</a:t>
                      </a:r>
                      <a:r>
                        <a:rPr lang="en-US" sz="1800" dirty="0">
                          <a:latin typeface="Times New Roman" pitchFamily="18" charset="0"/>
                          <a:ea typeface="Calibri"/>
                          <a:cs typeface="Times New Roman" pitchFamily="18" charset="0"/>
                        </a:rPr>
                        <a:t>(‘a’, ‘o’);</a:t>
                      </a:r>
                    </a:p>
                  </a:txBody>
                  <a:tcPr marL="67827" marR="67827"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51555">
                <a:tc>
                  <a:txBody>
                    <a:bodyPr/>
                    <a:lstStyle/>
                    <a:p>
                      <a:pPr marL="0" marR="0">
                        <a:lnSpc>
                          <a:spcPct val="107000"/>
                        </a:lnSpc>
                        <a:spcBef>
                          <a:spcPts val="0"/>
                        </a:spcBef>
                        <a:spcAft>
                          <a:spcPts val="0"/>
                        </a:spcAft>
                      </a:pPr>
                      <a:r>
                        <a:rPr lang="en-US" sz="1800">
                          <a:latin typeface="Times New Roman" pitchFamily="18" charset="0"/>
                          <a:ea typeface="Calibri"/>
                          <a:cs typeface="Times New Roman" pitchFamily="18" charset="0"/>
                        </a:rPr>
                        <a:t>AppendFormat( )</a:t>
                      </a:r>
                    </a:p>
                  </a:txBody>
                  <a:tcPr marL="67827" marR="67827"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800" dirty="0" err="1">
                          <a:latin typeface="Times New Roman" pitchFamily="18" charset="0"/>
                          <a:ea typeface="Calibri"/>
                          <a:cs typeface="Times New Roman" pitchFamily="18" charset="0"/>
                        </a:rPr>
                        <a:t>StringBuilder</a:t>
                      </a:r>
                      <a:r>
                        <a:rPr lang="en-US" sz="1800" dirty="0">
                          <a:latin typeface="Times New Roman" pitchFamily="18" charset="0"/>
                          <a:ea typeface="Calibri"/>
                          <a:cs typeface="Times New Roman" pitchFamily="18" charset="0"/>
                        </a:rPr>
                        <a:t> </a:t>
                      </a:r>
                      <a:r>
                        <a:rPr lang="en-US" sz="1800" dirty="0" err="1">
                          <a:latin typeface="Times New Roman" pitchFamily="18" charset="0"/>
                          <a:ea typeface="Calibri"/>
                          <a:cs typeface="Times New Roman" pitchFamily="18" charset="0"/>
                        </a:rPr>
                        <a:t>sb</a:t>
                      </a:r>
                      <a:r>
                        <a:rPr lang="en-US" sz="1800" dirty="0">
                          <a:latin typeface="Times New Roman" pitchFamily="18" charset="0"/>
                          <a:ea typeface="Calibri"/>
                          <a:cs typeface="Times New Roman" pitchFamily="18" charset="0"/>
                        </a:rPr>
                        <a:t> = new </a:t>
                      </a:r>
                      <a:r>
                        <a:rPr lang="en-US" sz="1800" dirty="0" err="1">
                          <a:latin typeface="Times New Roman" pitchFamily="18" charset="0"/>
                          <a:ea typeface="Calibri"/>
                          <a:cs typeface="Times New Roman" pitchFamily="18" charset="0"/>
                        </a:rPr>
                        <a:t>StringBuilder</a:t>
                      </a:r>
                      <a:r>
                        <a:rPr lang="en-US" sz="1800" dirty="0">
                          <a:latin typeface="Times New Roman" pitchFamily="18" charset="0"/>
                          <a:ea typeface="Calibri"/>
                          <a:cs typeface="Times New Roman" pitchFamily="18" charset="0"/>
                        </a:rPr>
                        <a:t>( );</a:t>
                      </a:r>
                    </a:p>
                    <a:p>
                      <a:pPr marL="0" marR="0" algn="l">
                        <a:lnSpc>
                          <a:spcPct val="107000"/>
                        </a:lnSpc>
                        <a:spcBef>
                          <a:spcPts val="0"/>
                        </a:spcBef>
                        <a:spcAft>
                          <a:spcPts val="0"/>
                        </a:spcAft>
                      </a:pPr>
                      <a:r>
                        <a:rPr lang="en-US" sz="1800" dirty="0" err="1">
                          <a:latin typeface="Times New Roman" pitchFamily="18" charset="0"/>
                          <a:ea typeface="Calibri"/>
                          <a:cs typeface="Times New Roman" pitchFamily="18" charset="0"/>
                        </a:rPr>
                        <a:t>Sb.AppendFormat</a:t>
                      </a:r>
                      <a:r>
                        <a:rPr lang="en-US" sz="1800" dirty="0">
                          <a:latin typeface="Times New Roman" pitchFamily="18" charset="0"/>
                          <a:ea typeface="Calibri"/>
                          <a:cs typeface="Times New Roman" pitchFamily="18" charset="0"/>
                        </a:rPr>
                        <a:t>(“{0} : {1} ”, x, y);</a:t>
                      </a:r>
                    </a:p>
                  </a:txBody>
                  <a:tcPr marL="67827" marR="67827"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355329" name="Rectangle 1"/>
          <p:cNvSpPr>
            <a:spLocks noChangeArrowheads="1"/>
          </p:cNvSpPr>
          <p:nvPr/>
        </p:nvSpPr>
        <p:spPr bwMode="auto">
          <a:xfrm>
            <a:off x="381000" y="533444"/>
            <a:ext cx="26670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StringBuider</a:t>
            </a: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Methods </a:t>
            </a:r>
            <a:r>
              <a:rPr kumimoji="0" lang="en-US" b="1" i="0" u="none" strike="noStrike" cap="none" normalizeH="0" baseline="0" dirty="0">
                <a:ln>
                  <a:noFill/>
                </a:ln>
                <a:solidFill>
                  <a:schemeClr val="tx1"/>
                </a:solidFill>
                <a:effectLst/>
                <a:latin typeface="Calibri"/>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0" y="2155317"/>
          <a:ext cx="6096002" cy="2641473"/>
        </p:xfrm>
        <a:graphic>
          <a:graphicData uri="http://schemas.openxmlformats.org/drawingml/2006/table">
            <a:tbl>
              <a:tblPr/>
              <a:tblGrid>
                <a:gridCol w="1524000">
                  <a:extLst>
                    <a:ext uri="{9D8B030D-6E8A-4147-A177-3AD203B41FA5}">
                      <a16:colId xmlns:a16="http://schemas.microsoft.com/office/drawing/2014/main" val="20000"/>
                    </a:ext>
                  </a:extLst>
                </a:gridCol>
                <a:gridCol w="4572002">
                  <a:extLst>
                    <a:ext uri="{9D8B030D-6E8A-4147-A177-3AD203B41FA5}">
                      <a16:colId xmlns:a16="http://schemas.microsoft.com/office/drawing/2014/main" val="20001"/>
                    </a:ext>
                  </a:extLst>
                </a:gridCol>
              </a:tblGrid>
              <a:tr h="0">
                <a:tc>
                  <a:txBody>
                    <a:bodyPr/>
                    <a:lstStyle/>
                    <a:p>
                      <a:pPr marL="0" marR="0" algn="l">
                        <a:lnSpc>
                          <a:spcPct val="107000"/>
                        </a:lnSpc>
                        <a:spcBef>
                          <a:spcPts val="0"/>
                        </a:spcBef>
                        <a:spcAft>
                          <a:spcPts val="0"/>
                        </a:spcAft>
                      </a:pPr>
                      <a:r>
                        <a:rPr lang="en-US" sz="1800" b="1" dirty="0">
                          <a:latin typeface="Times New Roman"/>
                          <a:ea typeface="Calibri"/>
                          <a:cs typeface="Mangal"/>
                        </a:rPr>
                        <a:t>Properties</a:t>
                      </a:r>
                      <a:endParaRPr lang="en-US" sz="1800" dirty="0">
                        <a:latin typeface="Calibri"/>
                        <a:ea typeface="Calibri"/>
                        <a:cs typeface="Mangal"/>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800" b="1">
                          <a:latin typeface="Times New Roman"/>
                          <a:ea typeface="Calibri"/>
                          <a:cs typeface="Mangal"/>
                        </a:rPr>
                        <a:t>Example</a:t>
                      </a:r>
                      <a:endParaRPr lang="en-US" sz="1800">
                        <a:latin typeface="Calibri"/>
                        <a:ea typeface="Calibri"/>
                        <a:cs typeface="Mangal"/>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gn="l">
                        <a:lnSpc>
                          <a:spcPct val="107000"/>
                        </a:lnSpc>
                        <a:spcBef>
                          <a:spcPts val="0"/>
                        </a:spcBef>
                        <a:spcAft>
                          <a:spcPts val="0"/>
                        </a:spcAft>
                      </a:pPr>
                      <a:r>
                        <a:rPr lang="en-US" sz="1800" dirty="0">
                          <a:latin typeface="Times New Roman"/>
                          <a:ea typeface="Calibri"/>
                          <a:cs typeface="Mangal"/>
                        </a:rPr>
                        <a:t>Capacity</a:t>
                      </a:r>
                      <a:endParaRPr lang="en-US" sz="1800" dirty="0">
                        <a:latin typeface="Calibri"/>
                        <a:ea typeface="Calibri"/>
                        <a:cs typeface="Mangal"/>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800" dirty="0" err="1">
                          <a:latin typeface="Times New Roman"/>
                          <a:ea typeface="Calibri"/>
                          <a:cs typeface="Mangal"/>
                        </a:rPr>
                        <a:t>StringBuilder</a:t>
                      </a:r>
                      <a:r>
                        <a:rPr lang="en-US" sz="1800" dirty="0">
                          <a:latin typeface="Times New Roman"/>
                          <a:ea typeface="Calibri"/>
                          <a:cs typeface="Mangal"/>
                        </a:rPr>
                        <a:t> </a:t>
                      </a:r>
                      <a:r>
                        <a:rPr lang="en-US" sz="1800" dirty="0" err="1">
                          <a:latin typeface="Times New Roman"/>
                          <a:ea typeface="Calibri"/>
                          <a:cs typeface="Mangal"/>
                        </a:rPr>
                        <a:t>sb</a:t>
                      </a:r>
                      <a:r>
                        <a:rPr lang="en-US" sz="1800" dirty="0">
                          <a:latin typeface="Times New Roman"/>
                          <a:ea typeface="Calibri"/>
                          <a:cs typeface="Mangal"/>
                        </a:rPr>
                        <a:t> = new </a:t>
                      </a:r>
                      <a:r>
                        <a:rPr lang="en-US" sz="1800" dirty="0" err="1">
                          <a:latin typeface="Times New Roman"/>
                          <a:ea typeface="Calibri"/>
                          <a:cs typeface="Mangal"/>
                        </a:rPr>
                        <a:t>StringBuilder</a:t>
                      </a:r>
                      <a:r>
                        <a:rPr lang="en-US" sz="1800" dirty="0">
                          <a:latin typeface="Times New Roman"/>
                          <a:ea typeface="Calibri"/>
                          <a:cs typeface="Mangal"/>
                        </a:rPr>
                        <a:t>(“Ram ”);</a:t>
                      </a:r>
                      <a:endParaRPr lang="en-US" sz="1800" dirty="0">
                        <a:latin typeface="Calibri"/>
                        <a:ea typeface="Calibri"/>
                        <a:cs typeface="Mangal"/>
                      </a:endParaRPr>
                    </a:p>
                    <a:p>
                      <a:pPr marL="0" marR="0" algn="l">
                        <a:lnSpc>
                          <a:spcPct val="107000"/>
                        </a:lnSpc>
                        <a:spcBef>
                          <a:spcPts val="0"/>
                        </a:spcBef>
                        <a:spcAft>
                          <a:spcPts val="0"/>
                        </a:spcAft>
                      </a:pPr>
                      <a:r>
                        <a:rPr lang="en-US" sz="1800" dirty="0" err="1">
                          <a:latin typeface="Times New Roman"/>
                          <a:ea typeface="Calibri"/>
                          <a:cs typeface="Mangal"/>
                        </a:rPr>
                        <a:t>Console.WriteLine</a:t>
                      </a:r>
                      <a:r>
                        <a:rPr lang="en-US" sz="1800" dirty="0">
                          <a:latin typeface="Times New Roman"/>
                          <a:ea typeface="Calibri"/>
                          <a:cs typeface="Mangal"/>
                        </a:rPr>
                        <a:t>(</a:t>
                      </a:r>
                      <a:r>
                        <a:rPr lang="en-US" sz="1800" dirty="0" err="1">
                          <a:latin typeface="Times New Roman"/>
                          <a:ea typeface="Calibri"/>
                          <a:cs typeface="Mangal"/>
                        </a:rPr>
                        <a:t>sb.Capacity</a:t>
                      </a:r>
                      <a:r>
                        <a:rPr lang="en-US" sz="1800" dirty="0">
                          <a:latin typeface="Times New Roman"/>
                          <a:ea typeface="Calibri"/>
                          <a:cs typeface="Mangal"/>
                        </a:rPr>
                        <a:t>);</a:t>
                      </a:r>
                      <a:endParaRPr lang="en-US" sz="1800" dirty="0">
                        <a:latin typeface="Calibri"/>
                        <a:ea typeface="Calibri"/>
                        <a:cs typeface="Mangal"/>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gn="l">
                        <a:lnSpc>
                          <a:spcPct val="107000"/>
                        </a:lnSpc>
                        <a:spcBef>
                          <a:spcPts val="0"/>
                        </a:spcBef>
                        <a:spcAft>
                          <a:spcPts val="0"/>
                        </a:spcAft>
                      </a:pPr>
                      <a:r>
                        <a:rPr lang="en-US" sz="1800" dirty="0">
                          <a:latin typeface="Times New Roman"/>
                          <a:ea typeface="Calibri"/>
                          <a:cs typeface="Mangal"/>
                        </a:rPr>
                        <a:t>Length</a:t>
                      </a:r>
                      <a:endParaRPr lang="en-US" sz="1800" dirty="0">
                        <a:latin typeface="Calibri"/>
                        <a:ea typeface="Calibri"/>
                        <a:cs typeface="Mangal"/>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800" dirty="0" err="1">
                          <a:latin typeface="Times New Roman"/>
                          <a:ea typeface="Calibri"/>
                          <a:cs typeface="Mangal"/>
                        </a:rPr>
                        <a:t>StringBuilder</a:t>
                      </a:r>
                      <a:r>
                        <a:rPr lang="en-US" sz="1800" dirty="0">
                          <a:latin typeface="Times New Roman"/>
                          <a:ea typeface="Calibri"/>
                          <a:cs typeface="Mangal"/>
                        </a:rPr>
                        <a:t> </a:t>
                      </a:r>
                      <a:r>
                        <a:rPr lang="en-US" sz="1800" dirty="0" err="1">
                          <a:latin typeface="Times New Roman"/>
                          <a:ea typeface="Calibri"/>
                          <a:cs typeface="Mangal"/>
                        </a:rPr>
                        <a:t>sb</a:t>
                      </a:r>
                      <a:r>
                        <a:rPr lang="en-US" sz="1800" dirty="0">
                          <a:latin typeface="Times New Roman"/>
                          <a:ea typeface="Calibri"/>
                          <a:cs typeface="Mangal"/>
                        </a:rPr>
                        <a:t> = new </a:t>
                      </a:r>
                      <a:r>
                        <a:rPr lang="en-US" sz="1800" dirty="0" err="1">
                          <a:latin typeface="Times New Roman"/>
                          <a:ea typeface="Calibri"/>
                          <a:cs typeface="Mangal"/>
                        </a:rPr>
                        <a:t>StringBuilder</a:t>
                      </a:r>
                      <a:r>
                        <a:rPr lang="en-US" sz="1800" dirty="0">
                          <a:latin typeface="Times New Roman"/>
                          <a:ea typeface="Calibri"/>
                          <a:cs typeface="Mangal"/>
                        </a:rPr>
                        <a:t>(“Ram ”);</a:t>
                      </a:r>
                      <a:endParaRPr lang="en-US" sz="1800" dirty="0">
                        <a:latin typeface="Calibri"/>
                        <a:ea typeface="Calibri"/>
                        <a:cs typeface="Mangal"/>
                      </a:endParaRPr>
                    </a:p>
                    <a:p>
                      <a:pPr marL="0" marR="0" algn="l">
                        <a:lnSpc>
                          <a:spcPct val="107000"/>
                        </a:lnSpc>
                        <a:spcBef>
                          <a:spcPts val="0"/>
                        </a:spcBef>
                        <a:spcAft>
                          <a:spcPts val="0"/>
                        </a:spcAft>
                      </a:pPr>
                      <a:r>
                        <a:rPr lang="en-US" sz="1800" dirty="0" err="1">
                          <a:latin typeface="Times New Roman"/>
                          <a:ea typeface="Calibri"/>
                          <a:cs typeface="Mangal"/>
                        </a:rPr>
                        <a:t>Console.WriteLine</a:t>
                      </a:r>
                      <a:r>
                        <a:rPr lang="en-US" sz="1800" dirty="0">
                          <a:latin typeface="Times New Roman"/>
                          <a:ea typeface="Calibri"/>
                          <a:cs typeface="Mangal"/>
                        </a:rPr>
                        <a:t>(</a:t>
                      </a:r>
                      <a:r>
                        <a:rPr lang="en-US" sz="1800" dirty="0" err="1">
                          <a:latin typeface="Times New Roman"/>
                          <a:ea typeface="Calibri"/>
                          <a:cs typeface="Mangal"/>
                        </a:rPr>
                        <a:t>sb.Length</a:t>
                      </a:r>
                      <a:r>
                        <a:rPr lang="en-US" sz="1800" dirty="0">
                          <a:latin typeface="Times New Roman"/>
                          <a:ea typeface="Calibri"/>
                          <a:cs typeface="Mangal"/>
                        </a:rPr>
                        <a:t>);</a:t>
                      </a:r>
                      <a:endParaRPr lang="en-US" sz="1800" dirty="0">
                        <a:latin typeface="Calibri"/>
                        <a:ea typeface="Calibri"/>
                        <a:cs typeface="Mangal"/>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gn="l">
                        <a:lnSpc>
                          <a:spcPct val="107000"/>
                        </a:lnSpc>
                        <a:spcBef>
                          <a:spcPts val="0"/>
                        </a:spcBef>
                        <a:spcAft>
                          <a:spcPts val="0"/>
                        </a:spcAft>
                      </a:pPr>
                      <a:r>
                        <a:rPr lang="en-US" sz="1800" dirty="0" err="1">
                          <a:latin typeface="Times New Roman"/>
                          <a:ea typeface="Calibri"/>
                          <a:cs typeface="Mangal"/>
                        </a:rPr>
                        <a:t>MaxCapacity</a:t>
                      </a:r>
                      <a:endParaRPr lang="en-US" sz="1800" dirty="0">
                        <a:latin typeface="Calibri"/>
                        <a:ea typeface="Calibri"/>
                        <a:cs typeface="Mangal"/>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800" dirty="0" err="1">
                          <a:latin typeface="Times New Roman"/>
                          <a:ea typeface="Calibri"/>
                          <a:cs typeface="Mangal"/>
                        </a:rPr>
                        <a:t>StringBuilder</a:t>
                      </a:r>
                      <a:r>
                        <a:rPr lang="en-US" sz="1800" dirty="0">
                          <a:latin typeface="Times New Roman"/>
                          <a:ea typeface="Calibri"/>
                          <a:cs typeface="Mangal"/>
                        </a:rPr>
                        <a:t> </a:t>
                      </a:r>
                      <a:r>
                        <a:rPr lang="en-US" sz="1800" dirty="0" err="1">
                          <a:latin typeface="Times New Roman"/>
                          <a:ea typeface="Calibri"/>
                          <a:cs typeface="Mangal"/>
                        </a:rPr>
                        <a:t>sb</a:t>
                      </a:r>
                      <a:r>
                        <a:rPr lang="en-US" sz="1800" dirty="0">
                          <a:latin typeface="Times New Roman"/>
                          <a:ea typeface="Calibri"/>
                          <a:cs typeface="Mangal"/>
                        </a:rPr>
                        <a:t> = new </a:t>
                      </a:r>
                      <a:r>
                        <a:rPr lang="en-US" sz="1800" dirty="0" err="1">
                          <a:latin typeface="Times New Roman"/>
                          <a:ea typeface="Calibri"/>
                          <a:cs typeface="Mangal"/>
                        </a:rPr>
                        <a:t>StringBuilder</a:t>
                      </a:r>
                      <a:r>
                        <a:rPr lang="en-US" sz="1800" dirty="0">
                          <a:latin typeface="Times New Roman"/>
                          <a:ea typeface="Calibri"/>
                          <a:cs typeface="Mangal"/>
                        </a:rPr>
                        <a:t>(“Ram ”);</a:t>
                      </a:r>
                      <a:endParaRPr lang="en-US" sz="1800" dirty="0">
                        <a:latin typeface="Calibri"/>
                        <a:ea typeface="Calibri"/>
                        <a:cs typeface="Mangal"/>
                      </a:endParaRPr>
                    </a:p>
                    <a:p>
                      <a:pPr marL="0" marR="0" algn="l">
                        <a:lnSpc>
                          <a:spcPct val="107000"/>
                        </a:lnSpc>
                        <a:spcBef>
                          <a:spcPts val="0"/>
                        </a:spcBef>
                        <a:spcAft>
                          <a:spcPts val="0"/>
                        </a:spcAft>
                      </a:pPr>
                      <a:r>
                        <a:rPr lang="en-US" sz="1800" dirty="0">
                          <a:latin typeface="Times New Roman"/>
                          <a:ea typeface="Calibri"/>
                          <a:cs typeface="Mangal"/>
                        </a:rPr>
                        <a:t>Console.WriteLine(</a:t>
                      </a:r>
                      <a:r>
                        <a:rPr lang="en-US" sz="1800" dirty="0" err="1">
                          <a:latin typeface="Times New Roman"/>
                          <a:ea typeface="Calibri"/>
                          <a:cs typeface="Mangal"/>
                        </a:rPr>
                        <a:t>sb.MaxCapacity</a:t>
                      </a:r>
                      <a:r>
                        <a:rPr lang="en-US" sz="1800" dirty="0">
                          <a:latin typeface="Times New Roman"/>
                          <a:ea typeface="Calibri"/>
                          <a:cs typeface="Mangal"/>
                        </a:rPr>
                        <a:t>);</a:t>
                      </a:r>
                      <a:endParaRPr lang="en-US" sz="1800" dirty="0">
                        <a:latin typeface="Calibri"/>
                        <a:ea typeface="Calibri"/>
                        <a:cs typeface="Mangal"/>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gn="l">
                        <a:lnSpc>
                          <a:spcPct val="107000"/>
                        </a:lnSpc>
                        <a:spcBef>
                          <a:spcPts val="0"/>
                        </a:spcBef>
                        <a:spcAft>
                          <a:spcPts val="0"/>
                        </a:spcAft>
                      </a:pPr>
                      <a:r>
                        <a:rPr lang="en-US" sz="1800">
                          <a:latin typeface="Times New Roman"/>
                          <a:ea typeface="Calibri"/>
                          <a:cs typeface="Mangal"/>
                        </a:rPr>
                        <a:t>Indexer[ ]</a:t>
                      </a:r>
                      <a:endParaRPr lang="en-US" sz="1800">
                        <a:latin typeface="Calibri"/>
                        <a:ea typeface="Calibri"/>
                        <a:cs typeface="Mangal"/>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800" dirty="0" err="1">
                          <a:latin typeface="Times New Roman"/>
                          <a:ea typeface="Calibri"/>
                          <a:cs typeface="Mangal"/>
                        </a:rPr>
                        <a:t>StringBuilder</a:t>
                      </a:r>
                      <a:r>
                        <a:rPr lang="en-US" sz="1800" dirty="0">
                          <a:latin typeface="Times New Roman"/>
                          <a:ea typeface="Calibri"/>
                          <a:cs typeface="Mangal"/>
                        </a:rPr>
                        <a:t> </a:t>
                      </a:r>
                      <a:r>
                        <a:rPr lang="en-US" sz="1800" dirty="0" err="1">
                          <a:latin typeface="Times New Roman"/>
                          <a:ea typeface="Calibri"/>
                          <a:cs typeface="Mangal"/>
                        </a:rPr>
                        <a:t>sb</a:t>
                      </a:r>
                      <a:r>
                        <a:rPr lang="en-US" sz="1800" dirty="0">
                          <a:latin typeface="Times New Roman"/>
                          <a:ea typeface="Calibri"/>
                          <a:cs typeface="Mangal"/>
                        </a:rPr>
                        <a:t> = new </a:t>
                      </a:r>
                      <a:r>
                        <a:rPr lang="en-US" sz="1800" dirty="0" err="1">
                          <a:latin typeface="Times New Roman"/>
                          <a:ea typeface="Calibri"/>
                          <a:cs typeface="Mangal"/>
                        </a:rPr>
                        <a:t>StringBuilder</a:t>
                      </a:r>
                      <a:r>
                        <a:rPr lang="en-US" sz="1800" dirty="0">
                          <a:latin typeface="Times New Roman"/>
                          <a:ea typeface="Calibri"/>
                          <a:cs typeface="Mangal"/>
                        </a:rPr>
                        <a:t>(“Ram ”);</a:t>
                      </a:r>
                      <a:endParaRPr lang="en-US" sz="1800" dirty="0">
                        <a:latin typeface="Calibri"/>
                        <a:ea typeface="Calibri"/>
                        <a:cs typeface="Mangal"/>
                      </a:endParaRPr>
                    </a:p>
                    <a:p>
                      <a:pPr marL="0" marR="0" algn="l">
                        <a:lnSpc>
                          <a:spcPct val="107000"/>
                        </a:lnSpc>
                        <a:spcBef>
                          <a:spcPts val="0"/>
                        </a:spcBef>
                        <a:spcAft>
                          <a:spcPts val="0"/>
                        </a:spcAft>
                      </a:pPr>
                      <a:r>
                        <a:rPr lang="en-US" sz="1800" dirty="0" err="1">
                          <a:latin typeface="Times New Roman"/>
                          <a:ea typeface="Calibri"/>
                          <a:cs typeface="Mangal"/>
                        </a:rPr>
                        <a:t>sb</a:t>
                      </a:r>
                      <a:r>
                        <a:rPr lang="en-US" sz="1800" dirty="0">
                          <a:latin typeface="Times New Roman"/>
                          <a:ea typeface="Calibri"/>
                          <a:cs typeface="Mangal"/>
                        </a:rPr>
                        <a:t>[4] = ‘!’</a:t>
                      </a:r>
                      <a:endParaRPr lang="en-US" sz="1800" dirty="0">
                        <a:latin typeface="Calibri"/>
                        <a:ea typeface="Calibri"/>
                        <a:cs typeface="Mangal"/>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56353" name="Rectangle 1"/>
          <p:cNvSpPr>
            <a:spLocks noChangeArrowheads="1"/>
          </p:cNvSpPr>
          <p:nvPr/>
        </p:nvSpPr>
        <p:spPr bwMode="auto">
          <a:xfrm>
            <a:off x="788969" y="1317117"/>
            <a:ext cx="27924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StringBuilder</a:t>
            </a: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Properties </a:t>
            </a:r>
            <a:r>
              <a:rPr kumimoji="0" lang="en-US" b="1" i="0" u="none" strike="noStrike" cap="none" normalizeH="0" baseline="0" dirty="0">
                <a:ln>
                  <a:noFill/>
                </a:ln>
                <a:solidFill>
                  <a:schemeClr val="tx1"/>
                </a:solidFill>
                <a:effectLst/>
                <a:latin typeface="Calibri"/>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7" name="Rectangle 1"/>
          <p:cNvSpPr>
            <a:spLocks noChangeArrowheads="1"/>
          </p:cNvSpPr>
          <p:nvPr/>
        </p:nvSpPr>
        <p:spPr bwMode="auto">
          <a:xfrm>
            <a:off x="228600" y="381000"/>
            <a:ext cx="8686800" cy="59093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Regular Expressions </a:t>
            </a:r>
            <a:r>
              <a:rPr kumimoji="0" lang="en-US" b="1" i="0" u="none" strike="noStrike" cap="none" normalizeH="0" baseline="0" dirty="0">
                <a:ln>
                  <a:noFill/>
                </a:ln>
                <a:solidFill>
                  <a:schemeClr val="tx1"/>
                </a:solidFill>
                <a:effectLst/>
                <a:latin typeface="Calibri"/>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Regular expression provides a powerful tool for searching and manipulating a large text.</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 regular expression may be applied to a text to accomplish tasks such as:</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800100" lvl="1" indent="-342900" algn="just" eaLnBrk="0" fontAlgn="base" hangingPunct="0">
              <a:spcBef>
                <a:spcPct val="0"/>
              </a:spcBef>
              <a:spcAft>
                <a:spcPct val="0"/>
              </a:spcAft>
              <a:buFont typeface="+mj-lt"/>
              <a:buAutoNum type="alphaLcPeriod"/>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To locate substrings and return them.</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800100" lvl="1" indent="-342900" algn="just" eaLnBrk="0" fontAlgn="base" hangingPunct="0">
              <a:spcBef>
                <a:spcPct val="0"/>
              </a:spcBef>
              <a:spcAft>
                <a:spcPct val="0"/>
              </a:spcAft>
              <a:buFont typeface="+mj-lt"/>
              <a:buAutoNum type="alphaLcPeriod"/>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To modify one or more substrings and return them.</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800100" lvl="1" indent="-342900" algn="just" eaLnBrk="0" fontAlgn="base" hangingPunct="0">
              <a:spcBef>
                <a:spcPct val="0"/>
              </a:spcBef>
              <a:spcAft>
                <a:spcPct val="0"/>
              </a:spcAft>
              <a:buFont typeface="+mj-lt"/>
              <a:buAutoNum type="alphaLcPeriod"/>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To identify substrings that begin with a group of characters and end with some other characters</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800100" lvl="1" indent="-342900" algn="just" eaLnBrk="0" fontAlgn="base" hangingPunct="0">
              <a:spcBef>
                <a:spcPct val="0"/>
              </a:spcBef>
              <a:spcAft>
                <a:spcPct val="0"/>
              </a:spcAft>
              <a:buFont typeface="+mj-lt"/>
              <a:buAutoNum type="alphaLcPeriod"/>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To find all words that begin with a group of characters and end with some other characters.</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800100" lvl="1" indent="-342900" algn="just" eaLnBrk="0" fontAlgn="base" hangingPunct="0">
              <a:spcBef>
                <a:spcPct val="0"/>
              </a:spcBef>
              <a:spcAft>
                <a:spcPct val="0"/>
              </a:spcAft>
              <a:buFont typeface="+mj-lt"/>
              <a:buAutoNum type="alphaLcPeriod"/>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To find all occurrences of substring pattern and many more.</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 regular expression also known as a pattern string.</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 regular expression is a string containing two types of characters </a:t>
            </a:r>
            <a:r>
              <a:rPr kumimoji="0" lang="en-US" b="0" i="1" u="none" strike="noStrike" cap="none" normalizeH="0" baseline="0" dirty="0">
                <a:ln>
                  <a:noFill/>
                </a:ln>
                <a:solidFill>
                  <a:schemeClr val="tx1"/>
                </a:solidFill>
                <a:effectLst/>
                <a:latin typeface="Calibri"/>
                <a:ea typeface="Calibri" pitchFamily="34" charset="0"/>
                <a:cs typeface="Times New Roman" pitchFamily="18" charset="0"/>
              </a:rPr>
              <a:t>–</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800100" lvl="1" indent="-342900" algn="just" eaLnBrk="0" fontAlgn="base" hangingPunct="0">
              <a:spcBef>
                <a:spcPct val="0"/>
              </a:spcBef>
              <a:spcAft>
                <a:spcPct val="0"/>
              </a:spcAft>
              <a:buFont typeface="+mj-lt"/>
              <a:buAutoNum type="alphaLcPeriod"/>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Literals</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800100" lvl="1" indent="-342900" algn="just" eaLnBrk="0" fontAlgn="base" hangingPunct="0">
              <a:spcBef>
                <a:spcPct val="0"/>
              </a:spcBef>
              <a:spcAft>
                <a:spcPct val="0"/>
              </a:spcAft>
              <a:buFont typeface="+mj-lt"/>
              <a:buAutoNum type="alphaLcPeriod"/>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Metacharacters</a:t>
            </a:r>
            <a:endParaRPr lang="en-US" i="1" dirty="0">
              <a:latin typeface="Arial" pitchFamily="34" charset="0"/>
              <a:ea typeface="Calibri" pitchFamily="34" charset="0"/>
              <a:cs typeface="Arial" pitchFamily="34" charset="0"/>
            </a:endParaRPr>
          </a:p>
          <a:p>
            <a:endParaRPr lang="en-US" b="1"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Literals –</a:t>
            </a:r>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	</a:t>
            </a:r>
            <a:r>
              <a:rPr lang="en-US" i="1" dirty="0">
                <a:latin typeface="Times New Roman" pitchFamily="18" charset="0"/>
                <a:cs typeface="Times New Roman" pitchFamily="18" charset="0"/>
              </a:rPr>
              <a:t>Literals are characters that we wish to search and match in the text.</a:t>
            </a:r>
          </a:p>
          <a:p>
            <a:pPr algn="just"/>
            <a:r>
              <a:rPr lang="en-US" i="1" dirty="0">
                <a:latin typeface="Times New Roman" pitchFamily="18" charset="0"/>
                <a:cs typeface="Times New Roman" pitchFamily="18" charset="0"/>
              </a:rPr>
              <a:t> </a:t>
            </a:r>
          </a:p>
          <a:p>
            <a:pPr algn="just"/>
            <a:r>
              <a:rPr lang="en-US" b="1" dirty="0">
                <a:latin typeface="Times New Roman" pitchFamily="18" charset="0"/>
                <a:cs typeface="Times New Roman" pitchFamily="18" charset="0"/>
              </a:rPr>
              <a:t>Metacharacters –</a:t>
            </a:r>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	</a:t>
            </a:r>
            <a:r>
              <a:rPr lang="en-US" i="1" dirty="0">
                <a:latin typeface="Times New Roman" pitchFamily="18" charset="0"/>
                <a:cs typeface="Times New Roman" pitchFamily="18" charset="0"/>
              </a:rPr>
              <a:t>Metacharacters are special characters that give commands to the regular expression parser</a:t>
            </a:r>
            <a:r>
              <a:rPr lang="en-US" dirty="0">
                <a:latin typeface="Times New Roman" pitchFamily="18" charset="0"/>
                <a:cs typeface="Times New Roman" pitchFamily="18" charset="0"/>
              </a:rPr>
              <a:t>.</a:t>
            </a:r>
            <a:endPar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p:txBody>
      </p:sp>
    </p:spTree>
  </p:cSld>
  <p:clrMapOvr>
    <a:masterClrMapping/>
  </p:clrMapOvr>
  <p:transition>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34"/>
          <p:cNvSpPr>
            <a:spLocks noChangeArrowheads="1"/>
          </p:cNvSpPr>
          <p:nvPr/>
        </p:nvSpPr>
        <p:spPr bwMode="auto">
          <a:xfrm>
            <a:off x="1905000" y="2605727"/>
            <a:ext cx="828675" cy="304800"/>
          </a:xfrm>
          <a:prstGeom prst="rect">
            <a:avLst/>
          </a:prstGeom>
          <a:noFill/>
          <a:ln w="28575">
            <a:solidFill>
              <a:schemeClr val="tx1"/>
            </a:solidFill>
            <a:miter lim="800000"/>
            <a:headEnd/>
            <a:tailEnd type="triangle"/>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P1.src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33123" name="Rectangle 35"/>
          <p:cNvSpPr>
            <a:spLocks noChangeArrowheads="1"/>
          </p:cNvSpPr>
          <p:nvPr/>
        </p:nvSpPr>
        <p:spPr bwMode="auto">
          <a:xfrm>
            <a:off x="6038850" y="2605727"/>
            <a:ext cx="857250" cy="304800"/>
          </a:xfrm>
          <a:prstGeom prst="rect">
            <a:avLst/>
          </a:prstGeom>
          <a:noFill/>
          <a:ln w="28575">
            <a:solidFill>
              <a:schemeClr val="tx1"/>
            </a:solidFill>
            <a:miter lim="800000"/>
            <a:headEnd/>
            <a:tailEnd type="triangle"/>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P1.exe</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33122" name="Rectangle 36"/>
          <p:cNvSpPr>
            <a:spLocks noChangeArrowheads="1"/>
          </p:cNvSpPr>
          <p:nvPr/>
        </p:nvSpPr>
        <p:spPr bwMode="auto">
          <a:xfrm>
            <a:off x="3971925" y="2590800"/>
            <a:ext cx="828675" cy="333375"/>
          </a:xfrm>
          <a:prstGeom prst="rect">
            <a:avLst/>
          </a:prstGeom>
          <a:noFill/>
          <a:ln w="28575">
            <a:solidFill>
              <a:schemeClr val="tx1"/>
            </a:solidFill>
            <a:miter lim="800000"/>
            <a:headEnd/>
            <a:tailEnd type="triangle"/>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P1.obj</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33125" name="Straight Arrow Connector 38"/>
          <p:cNvSpPr>
            <a:spLocks noChangeShapeType="1"/>
          </p:cNvSpPr>
          <p:nvPr/>
        </p:nvSpPr>
        <p:spPr bwMode="auto">
          <a:xfrm>
            <a:off x="2733675" y="2743200"/>
            <a:ext cx="1238250" cy="0"/>
          </a:xfrm>
          <a:prstGeom prst="straightConnector1">
            <a:avLst/>
          </a:prstGeom>
          <a:noFill/>
          <a:ln w="28575">
            <a:solidFill>
              <a:schemeClr val="tx1"/>
            </a:solidFill>
            <a:round/>
            <a:headEnd/>
            <a:tailEnd type="triangle" w="med" len="med"/>
          </a:ln>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33124" name="Straight Arrow Connector 39"/>
          <p:cNvSpPr>
            <a:spLocks noChangeShapeType="1"/>
          </p:cNvSpPr>
          <p:nvPr/>
        </p:nvSpPr>
        <p:spPr bwMode="auto">
          <a:xfrm>
            <a:off x="4800600" y="2752725"/>
            <a:ext cx="1238250" cy="0"/>
          </a:xfrm>
          <a:prstGeom prst="straightConnector1">
            <a:avLst/>
          </a:prstGeom>
          <a:noFill/>
          <a:ln w="28575">
            <a:solidFill>
              <a:schemeClr val="tx1"/>
            </a:solidFill>
            <a:round/>
            <a:headEnd/>
            <a:tailEnd type="triangle" w="med" len="med"/>
          </a:ln>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33126" name="Rectangle 6"/>
          <p:cNvSpPr>
            <a:spLocks noChangeArrowheads="1"/>
          </p:cNvSpPr>
          <p:nvPr/>
        </p:nvSpPr>
        <p:spPr bwMode="auto">
          <a:xfrm>
            <a:off x="1447800" y="838200"/>
            <a:ext cx="6705600"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971550" algn="l"/>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Loader</a:t>
            </a:r>
          </a:p>
          <a:p>
            <a:pPr marL="0" marR="0" lvl="0" indent="0" algn="l" defTabSz="914400" rtl="0" eaLnBrk="1" fontAlgn="base" latinLnBrk="0" hangingPunct="1">
              <a:lnSpc>
                <a:spcPct val="100000"/>
              </a:lnSpc>
              <a:spcBef>
                <a:spcPct val="0"/>
              </a:spcBef>
              <a:spcAft>
                <a:spcPct val="0"/>
              </a:spcAft>
              <a:buClrTx/>
              <a:buSzTx/>
              <a:buFontTx/>
              <a:buNone/>
              <a:tabLst>
                <a:tab pos="971550" algn="l"/>
              </a:tabLst>
            </a:pPr>
            <a:endParaRPr kumimoji="0" lang="en-US" b="0" i="0"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457200" rtl="0" eaLnBrk="0" fontAlgn="base" latinLnBrk="0" hangingPunct="0">
              <a:lnSpc>
                <a:spcPct val="100000"/>
              </a:lnSpc>
              <a:spcBef>
                <a:spcPct val="0"/>
              </a:spcBef>
              <a:spcAft>
                <a:spcPct val="0"/>
              </a:spcAft>
              <a:buClrTx/>
              <a:buSzTx/>
              <a:buFontTx/>
              <a:buNone/>
            </a:pPr>
            <a:r>
              <a:rPr lang="en-US" dirty="0">
                <a:latin typeface="Times New Roman" pitchFamily="18" charset="0"/>
                <a:ea typeface="Calibri" pitchFamily="34" charset="0"/>
                <a:cs typeface="Times New Roman" pitchFamily="18" charset="0"/>
              </a:rPr>
              <a:t>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Some systems use software called LODER to bypass the step of creating a loadable module and place the object module directly into memory for execution.</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33130" name="Rectangle 10"/>
          <p:cNvSpPr>
            <a:spLocks noChangeArrowheads="1"/>
          </p:cNvSpPr>
          <p:nvPr/>
        </p:nvSpPr>
        <p:spPr bwMode="auto">
          <a:xfrm rot="10800000" flipV="1">
            <a:off x="1676400" y="3209331"/>
            <a:ext cx="40386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tab pos="895350" algn="l"/>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There are two types of error:</a:t>
            </a:r>
          </a:p>
          <a:p>
            <a:pPr marL="0" marR="0" lvl="0" indent="0" algn="l" defTabSz="914400" rtl="0" eaLnBrk="0" fontAlgn="base" latinLnBrk="0" hangingPunct="0">
              <a:lnSpc>
                <a:spcPct val="100000"/>
              </a:lnSpc>
              <a:spcBef>
                <a:spcPct val="0"/>
              </a:spcBef>
              <a:spcAft>
                <a:spcPct val="0"/>
              </a:spcAft>
              <a:buClrTx/>
              <a:buSzTx/>
              <a:buFontTx/>
              <a:buNone/>
              <a:tabLst>
                <a:tab pos="895350" algn="l"/>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895350" algn="l"/>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Run time error</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895350" algn="l"/>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Logical error </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33131" name="Rectangle 11"/>
          <p:cNvSpPr>
            <a:spLocks noChangeArrowheads="1"/>
          </p:cNvSpPr>
          <p:nvPr/>
        </p:nvSpPr>
        <p:spPr bwMode="auto">
          <a:xfrm>
            <a:off x="1676400" y="4541462"/>
            <a:ext cx="44196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tabLst>
                <a:tab pos="895350" algn="l"/>
              </a:tabLst>
            </a:pPr>
            <a:r>
              <a:rPr lang="en-US" b="1" dirty="0">
                <a:latin typeface="Times New Roman" pitchFamily="18" charset="0"/>
                <a:ea typeface="Calibri" pitchFamily="34" charset="0"/>
                <a:cs typeface="Times New Roman" pitchFamily="18" charset="0"/>
              </a:rPr>
              <a:t>	There are two types of </a:t>
            </a:r>
            <a:r>
              <a:rPr lang="en-US" b="1" i="1" dirty="0">
                <a:latin typeface="Times New Roman" pitchFamily="18" charset="0"/>
                <a:ea typeface="Calibri" pitchFamily="34" charset="0"/>
                <a:cs typeface="Times New Roman" pitchFamily="18" charset="0"/>
              </a:rPr>
              <a:t>approach</a:t>
            </a:r>
            <a:r>
              <a:rPr lang="en-US" b="1" dirty="0">
                <a:latin typeface="Times New Roman" pitchFamily="18" charset="0"/>
                <a:ea typeface="Calibri" pitchFamily="34" charset="0"/>
                <a:cs typeface="Times New Roman" pitchFamily="18" charset="0"/>
              </a:rPr>
              <a:t>:</a:t>
            </a:r>
          </a:p>
          <a:p>
            <a:pPr lvl="0" eaLnBrk="0" fontAlgn="base" hangingPunct="0">
              <a:spcBef>
                <a:spcPct val="0"/>
              </a:spcBef>
              <a:spcAft>
                <a:spcPct val="0"/>
              </a:spcAft>
              <a:tabLst>
                <a:tab pos="895350" algn="l"/>
              </a:tabLst>
            </a:pPr>
            <a:r>
              <a:rPr lang="en-US" b="1" dirty="0">
                <a:latin typeface="Times New Roman" pitchFamily="18" charset="0"/>
                <a:ea typeface="Calibri" pitchFamily="34" charset="0"/>
                <a:cs typeface="Times New Roman" pitchFamily="18" charset="0"/>
              </a:rPr>
              <a:t> </a:t>
            </a:r>
            <a:endParaRPr lang="en-US" dirty="0">
              <a:latin typeface="Times New Roman" pitchFamily="18" charset="0"/>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tab pos="895350" algn="l"/>
              </a:tabLst>
            </a:pPr>
            <a:r>
              <a:rPr kumimoji="0" lang="en-US"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Top down approach </a:t>
            </a:r>
            <a:endParaRPr kumimoji="0" lang="en-US" i="1" u="none" strike="noStrike" cap="none" normalizeH="0" baseline="0" dirty="0">
              <a:ln>
                <a:noFill/>
              </a:ln>
              <a:solidFill>
                <a:schemeClr val="tx1"/>
              </a:solidFill>
              <a:effectLst/>
              <a:latin typeface="Arial" pitchFamily="34" charset="0"/>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895350" algn="l"/>
              </a:tabLst>
            </a:pPr>
            <a:r>
              <a:rPr kumimoji="0" lang="en-US"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Bottom up approach </a:t>
            </a:r>
            <a:endParaRPr kumimoji="0" lang="en-US" i="1"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676400" y="927080"/>
          <a:ext cx="6096002" cy="1760982"/>
        </p:xfrm>
        <a:graphic>
          <a:graphicData uri="http://schemas.openxmlformats.org/drawingml/2006/table">
            <a:tbl>
              <a:tblPr/>
              <a:tblGrid>
                <a:gridCol w="1676400">
                  <a:extLst>
                    <a:ext uri="{9D8B030D-6E8A-4147-A177-3AD203B41FA5}">
                      <a16:colId xmlns:a16="http://schemas.microsoft.com/office/drawing/2014/main" val="20000"/>
                    </a:ext>
                  </a:extLst>
                </a:gridCol>
                <a:gridCol w="4419602">
                  <a:extLst>
                    <a:ext uri="{9D8B030D-6E8A-4147-A177-3AD203B41FA5}">
                      <a16:colId xmlns:a16="http://schemas.microsoft.com/office/drawing/2014/main" val="20001"/>
                    </a:ext>
                  </a:extLst>
                </a:gridCol>
              </a:tblGrid>
              <a:tr h="0">
                <a:tc>
                  <a:txBody>
                    <a:bodyPr/>
                    <a:lstStyle/>
                    <a:p>
                      <a:pPr marL="0" marR="0" algn="ctr">
                        <a:lnSpc>
                          <a:spcPct val="107000"/>
                        </a:lnSpc>
                        <a:spcBef>
                          <a:spcPts val="0"/>
                        </a:spcBef>
                        <a:spcAft>
                          <a:spcPts val="0"/>
                        </a:spcAft>
                      </a:pPr>
                      <a:r>
                        <a:rPr lang="en-US" sz="1800" b="1" dirty="0">
                          <a:latin typeface="Times New Roman"/>
                          <a:ea typeface="Calibri"/>
                          <a:cs typeface="Mangal"/>
                        </a:rPr>
                        <a:t>Expression</a:t>
                      </a:r>
                      <a:endParaRPr lang="en-US" sz="1800" dirty="0">
                        <a:latin typeface="Calibri"/>
                        <a:ea typeface="Calibri"/>
                        <a:cs typeface="Mangal"/>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b="1">
                          <a:latin typeface="Times New Roman"/>
                          <a:ea typeface="Calibri"/>
                          <a:cs typeface="Mangal"/>
                        </a:rPr>
                        <a:t>Meaning</a:t>
                      </a:r>
                      <a:endParaRPr lang="en-US" sz="1800">
                        <a:latin typeface="Calibri"/>
                        <a:ea typeface="Calibri"/>
                        <a:cs typeface="Mangal"/>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nSpc>
                          <a:spcPct val="107000"/>
                        </a:lnSpc>
                        <a:spcBef>
                          <a:spcPts val="0"/>
                        </a:spcBef>
                        <a:spcAft>
                          <a:spcPts val="0"/>
                        </a:spcAft>
                      </a:pPr>
                      <a:r>
                        <a:rPr lang="en-US" sz="1800">
                          <a:latin typeface="Times New Roman"/>
                          <a:ea typeface="Calibri"/>
                          <a:cs typeface="Mangal"/>
                        </a:rPr>
                        <a:t>“</a:t>
                      </a:r>
                      <a:r>
                        <a:rPr lang="en-US" sz="1800" b="1">
                          <a:latin typeface="Times New Roman"/>
                          <a:ea typeface="Calibri"/>
                          <a:cs typeface="Mangal"/>
                        </a:rPr>
                        <a:t>\</a:t>
                      </a:r>
                      <a:r>
                        <a:rPr lang="en-US" sz="1800">
                          <a:latin typeface="Times New Roman"/>
                          <a:ea typeface="Calibri"/>
                          <a:cs typeface="Mangal"/>
                        </a:rPr>
                        <a:t>bm”</a:t>
                      </a:r>
                      <a:endParaRPr lang="en-US" sz="1800">
                        <a:latin typeface="Calibri"/>
                        <a:ea typeface="Calibri"/>
                        <a:cs typeface="Mangal"/>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latin typeface="Times New Roman"/>
                          <a:ea typeface="Calibri"/>
                          <a:cs typeface="Mangal"/>
                        </a:rPr>
                        <a:t>Any word beginning with </a:t>
                      </a:r>
                      <a:r>
                        <a:rPr lang="en-US" sz="1800" b="1">
                          <a:latin typeface="Times New Roman"/>
                          <a:ea typeface="Calibri"/>
                          <a:cs typeface="Mangal"/>
                        </a:rPr>
                        <a:t>m</a:t>
                      </a:r>
                      <a:endParaRPr lang="en-US" sz="1800">
                        <a:latin typeface="Calibri"/>
                        <a:ea typeface="Calibri"/>
                        <a:cs typeface="Mangal"/>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nSpc>
                          <a:spcPct val="107000"/>
                        </a:lnSpc>
                        <a:spcBef>
                          <a:spcPts val="0"/>
                        </a:spcBef>
                        <a:spcAft>
                          <a:spcPts val="0"/>
                        </a:spcAft>
                      </a:pPr>
                      <a:r>
                        <a:rPr lang="en-US" sz="1800" dirty="0">
                          <a:latin typeface="Times New Roman"/>
                          <a:ea typeface="Calibri"/>
                          <a:cs typeface="Mangal"/>
                        </a:rPr>
                        <a:t>“</a:t>
                      </a:r>
                      <a:r>
                        <a:rPr lang="en-US" sz="1800" dirty="0" err="1">
                          <a:latin typeface="Times New Roman"/>
                          <a:ea typeface="Calibri"/>
                          <a:cs typeface="Mangal"/>
                        </a:rPr>
                        <a:t>er</a:t>
                      </a:r>
                      <a:r>
                        <a:rPr lang="en-US" sz="1800" b="1" dirty="0">
                          <a:latin typeface="Times New Roman"/>
                          <a:ea typeface="Calibri"/>
                          <a:cs typeface="Mangal"/>
                        </a:rPr>
                        <a:t>\</a:t>
                      </a:r>
                      <a:r>
                        <a:rPr lang="en-US" sz="1800" dirty="0">
                          <a:latin typeface="Times New Roman"/>
                          <a:ea typeface="Calibri"/>
                          <a:cs typeface="Mangal"/>
                        </a:rPr>
                        <a:t>b”</a:t>
                      </a:r>
                      <a:endParaRPr lang="en-US" sz="1800" dirty="0">
                        <a:latin typeface="Calibri"/>
                        <a:ea typeface="Calibri"/>
                        <a:cs typeface="Mangal"/>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latin typeface="Times New Roman"/>
                          <a:ea typeface="Calibri"/>
                          <a:cs typeface="Mangal"/>
                        </a:rPr>
                        <a:t>Any word ending with </a:t>
                      </a:r>
                      <a:r>
                        <a:rPr lang="en-US" sz="1800" b="1">
                          <a:latin typeface="Times New Roman"/>
                          <a:ea typeface="Calibri"/>
                          <a:cs typeface="Mangal"/>
                        </a:rPr>
                        <a:t>er</a:t>
                      </a:r>
                      <a:endParaRPr lang="en-US" sz="1800">
                        <a:latin typeface="Calibri"/>
                        <a:ea typeface="Calibri"/>
                        <a:cs typeface="Mangal"/>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nSpc>
                          <a:spcPct val="107000"/>
                        </a:lnSpc>
                        <a:spcBef>
                          <a:spcPts val="0"/>
                        </a:spcBef>
                        <a:spcAft>
                          <a:spcPts val="0"/>
                        </a:spcAft>
                      </a:pPr>
                      <a:r>
                        <a:rPr lang="en-US" sz="1800" dirty="0">
                          <a:latin typeface="Times New Roman"/>
                          <a:ea typeface="Calibri"/>
                          <a:cs typeface="Mangal"/>
                        </a:rPr>
                        <a:t>“</a:t>
                      </a:r>
                      <a:r>
                        <a:rPr lang="en-US" sz="1800" b="1" dirty="0">
                          <a:latin typeface="Times New Roman"/>
                          <a:ea typeface="Calibri"/>
                          <a:cs typeface="Mangal"/>
                        </a:rPr>
                        <a:t>\</a:t>
                      </a:r>
                      <a:r>
                        <a:rPr lang="en-US" sz="1800" dirty="0">
                          <a:latin typeface="Times New Roman"/>
                          <a:ea typeface="Calibri"/>
                          <a:cs typeface="Mangal"/>
                        </a:rPr>
                        <a:t>BX</a:t>
                      </a:r>
                      <a:r>
                        <a:rPr lang="en-US" sz="1800" b="1" dirty="0">
                          <a:latin typeface="Times New Roman"/>
                          <a:ea typeface="Calibri"/>
                          <a:cs typeface="Mangal"/>
                        </a:rPr>
                        <a:t>\</a:t>
                      </a:r>
                      <a:r>
                        <a:rPr lang="en-US" sz="1800" dirty="0">
                          <a:latin typeface="Times New Roman"/>
                          <a:ea typeface="Calibri"/>
                          <a:cs typeface="Mangal"/>
                        </a:rPr>
                        <a:t>B”</a:t>
                      </a:r>
                      <a:endParaRPr lang="en-US" sz="1800" dirty="0">
                        <a:latin typeface="Calibri"/>
                        <a:ea typeface="Calibri"/>
                        <a:cs typeface="Mangal"/>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latin typeface="Times New Roman"/>
                          <a:ea typeface="Calibri"/>
                          <a:cs typeface="Mangal"/>
                        </a:rPr>
                        <a:t>Any X in the middle of a word</a:t>
                      </a:r>
                      <a:endParaRPr lang="en-US" sz="1800" dirty="0">
                        <a:latin typeface="Calibri"/>
                        <a:ea typeface="Calibri"/>
                        <a:cs typeface="Mangal"/>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nSpc>
                          <a:spcPct val="107000"/>
                        </a:lnSpc>
                        <a:spcBef>
                          <a:spcPts val="0"/>
                        </a:spcBef>
                        <a:spcAft>
                          <a:spcPts val="0"/>
                        </a:spcAft>
                      </a:pPr>
                      <a:r>
                        <a:rPr lang="en-US" sz="1800">
                          <a:latin typeface="Times New Roman"/>
                          <a:ea typeface="Calibri"/>
                          <a:cs typeface="Mangal"/>
                        </a:rPr>
                        <a:t>“</a:t>
                      </a:r>
                      <a:r>
                        <a:rPr lang="en-US" sz="1800" b="1">
                          <a:latin typeface="Times New Roman"/>
                          <a:ea typeface="Calibri"/>
                          <a:cs typeface="Mangal"/>
                        </a:rPr>
                        <a:t>\</a:t>
                      </a:r>
                      <a:r>
                        <a:rPr lang="en-US" sz="1800">
                          <a:latin typeface="Times New Roman"/>
                          <a:ea typeface="Calibri"/>
                          <a:cs typeface="Mangal"/>
                        </a:rPr>
                        <a:t>bm</a:t>
                      </a:r>
                      <a:r>
                        <a:rPr lang="en-US" sz="1800" b="1">
                          <a:latin typeface="Times New Roman"/>
                          <a:ea typeface="Calibri"/>
                          <a:cs typeface="Mangal"/>
                        </a:rPr>
                        <a:t>\</a:t>
                      </a:r>
                      <a:r>
                        <a:rPr lang="en-US" sz="1800">
                          <a:latin typeface="Times New Roman"/>
                          <a:ea typeface="Calibri"/>
                          <a:cs typeface="Mangal"/>
                        </a:rPr>
                        <a:t>S*er</a:t>
                      </a:r>
                      <a:r>
                        <a:rPr lang="en-US" sz="1800" b="1">
                          <a:latin typeface="Times New Roman"/>
                          <a:ea typeface="Calibri"/>
                          <a:cs typeface="Mangal"/>
                        </a:rPr>
                        <a:t>\</a:t>
                      </a:r>
                      <a:r>
                        <a:rPr lang="en-US" sz="1800">
                          <a:latin typeface="Times New Roman"/>
                          <a:ea typeface="Calibri"/>
                          <a:cs typeface="Mangal"/>
                        </a:rPr>
                        <a:t>b”</a:t>
                      </a:r>
                      <a:endParaRPr lang="en-US" sz="1800">
                        <a:latin typeface="Calibri"/>
                        <a:ea typeface="Calibri"/>
                        <a:cs typeface="Mangal"/>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latin typeface="Times New Roman"/>
                          <a:ea typeface="Calibri"/>
                          <a:cs typeface="Mangal"/>
                        </a:rPr>
                        <a:t>Any word beginning </a:t>
                      </a:r>
                      <a:r>
                        <a:rPr lang="en-US" sz="1800" b="1" dirty="0">
                          <a:latin typeface="Times New Roman"/>
                          <a:ea typeface="Calibri"/>
                          <a:cs typeface="Mangal"/>
                        </a:rPr>
                        <a:t>m </a:t>
                      </a:r>
                      <a:r>
                        <a:rPr lang="en-US" sz="1800" dirty="0">
                          <a:latin typeface="Times New Roman"/>
                          <a:ea typeface="Calibri"/>
                          <a:cs typeface="Mangal"/>
                        </a:rPr>
                        <a:t>and ending with </a:t>
                      </a:r>
                      <a:r>
                        <a:rPr lang="en-US" sz="1800" b="1" dirty="0" err="1">
                          <a:latin typeface="Times New Roman"/>
                          <a:ea typeface="Calibri"/>
                          <a:cs typeface="Mangal"/>
                        </a:rPr>
                        <a:t>er</a:t>
                      </a:r>
                      <a:endParaRPr lang="en-US" sz="1800" dirty="0">
                        <a:latin typeface="Calibri"/>
                        <a:ea typeface="Calibri"/>
                        <a:cs typeface="Mangal"/>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marL="0" marR="0">
                        <a:lnSpc>
                          <a:spcPct val="107000"/>
                        </a:lnSpc>
                        <a:spcBef>
                          <a:spcPts val="0"/>
                        </a:spcBef>
                        <a:spcAft>
                          <a:spcPts val="0"/>
                        </a:spcAft>
                      </a:pPr>
                      <a:r>
                        <a:rPr lang="en-US" sz="1800" b="1" dirty="0">
                          <a:latin typeface="Times New Roman"/>
                          <a:ea typeface="Calibri"/>
                          <a:cs typeface="Mangal"/>
                        </a:rPr>
                        <a:t>“ |,”</a:t>
                      </a:r>
                      <a:endParaRPr lang="en-US" sz="1800" b="1" dirty="0">
                        <a:latin typeface="Calibri"/>
                        <a:ea typeface="Calibri"/>
                        <a:cs typeface="Mangal"/>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latin typeface="Times New Roman"/>
                          <a:ea typeface="Calibri"/>
                          <a:cs typeface="Mangal"/>
                        </a:rPr>
                        <a:t>Any word separated by a spaces or a comma</a:t>
                      </a:r>
                      <a:endParaRPr lang="en-US" sz="1800" dirty="0">
                        <a:latin typeface="Calibri"/>
                        <a:ea typeface="Calibri"/>
                        <a:cs typeface="Mangal"/>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58402" name="Rectangle 2"/>
          <p:cNvSpPr>
            <a:spLocks noChangeArrowheads="1"/>
          </p:cNvSpPr>
          <p:nvPr/>
        </p:nvSpPr>
        <p:spPr bwMode="auto">
          <a:xfrm>
            <a:off x="381000" y="393680"/>
            <a:ext cx="2834879"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342900" marR="0" lvl="0" indent="-342900" algn="l" defTabSz="914400" rtl="0" eaLnBrk="1" fontAlgn="base" latinLnBrk="0" hangingPunct="1">
              <a:lnSpc>
                <a:spcPct val="100000"/>
              </a:lnSpc>
              <a:spcBef>
                <a:spcPct val="0"/>
              </a:spcBef>
              <a:spcAft>
                <a:spcPct val="0"/>
              </a:spcAft>
              <a:buClrTx/>
              <a:buSzTx/>
              <a:buFont typeface="+mj-lt"/>
              <a:buAutoNum type="arabicPeriod" startAt="5"/>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Regular expressions are:</a:t>
            </a:r>
            <a:endParaRPr kumimoji="0" lang="en-US" b="0" i="1" u="none" strike="noStrike" cap="none" normalizeH="0" baseline="0" dirty="0">
              <a:ln>
                <a:noFill/>
              </a:ln>
              <a:solidFill>
                <a:schemeClr val="tx1"/>
              </a:solidFill>
              <a:effectLst/>
              <a:latin typeface="Arial" pitchFamily="34" charset="0"/>
              <a:cs typeface="Arial" pitchFamily="34" charset="0"/>
            </a:endParaRPr>
          </a:p>
        </p:txBody>
      </p:sp>
      <p:sp>
        <p:nvSpPr>
          <p:cNvPr id="358403" name="Rectangle 3"/>
          <p:cNvSpPr>
            <a:spLocks noChangeArrowheads="1"/>
          </p:cNvSpPr>
          <p:nvPr/>
        </p:nvSpPr>
        <p:spPr bwMode="auto">
          <a:xfrm>
            <a:off x="381000" y="2908280"/>
            <a:ext cx="83820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just" defTabSz="914400" rtl="0" eaLnBrk="1" fontAlgn="base" latinLnBrk="0" hangingPunct="1">
              <a:lnSpc>
                <a:spcPct val="100000"/>
              </a:lnSpc>
              <a:spcBef>
                <a:spcPct val="0"/>
              </a:spcBef>
              <a:spcAft>
                <a:spcPct val="0"/>
              </a:spcAft>
              <a:buClrTx/>
              <a:buSzTx/>
              <a:buFontTx/>
              <a:buNone/>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In these expressions, </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\b, \B, \S*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and </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are Metacharacters and </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m, </a:t>
            </a:r>
            <a:r>
              <a:rPr kumimoji="0" lang="en-US" b="1" i="1"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er</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X, space</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and </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comma</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are literals.</a:t>
            </a:r>
          </a:p>
          <a:p>
            <a:pPr marL="342900" lvl="0" indent="-342900">
              <a:buFont typeface="+mj-lt"/>
              <a:buAutoNum type="arabicPeriod" startAt="6"/>
            </a:pPr>
            <a:r>
              <a:rPr lang="en-US" i="1" dirty="0">
                <a:latin typeface="Times New Roman" pitchFamily="18" charset="0"/>
                <a:cs typeface="Times New Roman" pitchFamily="18" charset="0"/>
              </a:rPr>
              <a:t>The .NET Framework provides support for regular expression matching and replacement.</a:t>
            </a:r>
          </a:p>
          <a:p>
            <a:pPr marL="342900" lvl="0" indent="-342900">
              <a:buFont typeface="+mj-lt"/>
              <a:buAutoNum type="arabicPeriod" startAt="6"/>
            </a:pPr>
            <a:r>
              <a:rPr lang="en-US" i="1" dirty="0">
                <a:latin typeface="Times New Roman" pitchFamily="18" charset="0"/>
                <a:cs typeface="Times New Roman" pitchFamily="18" charset="0"/>
              </a:rPr>
              <a:t>The namespace </a:t>
            </a:r>
            <a:r>
              <a:rPr lang="en-US" i="1" u="sng" dirty="0">
                <a:latin typeface="Times New Roman" pitchFamily="18" charset="0"/>
                <a:cs typeface="Times New Roman" pitchFamily="18" charset="0"/>
              </a:rPr>
              <a:t>System.Text.RegularExpressions</a:t>
            </a:r>
            <a:r>
              <a:rPr lang="en-US" i="1" dirty="0">
                <a:latin typeface="Times New Roman" pitchFamily="18" charset="0"/>
                <a:cs typeface="Times New Roman" pitchFamily="18" charset="0"/>
              </a:rPr>
              <a:t> support a number of classes that can be used for searching, matching and modifying a text document. The important classes </a:t>
            </a:r>
            <a:r>
              <a:rPr lang="en-US" i="1" dirty="0"/>
              <a:t>are:</a:t>
            </a:r>
          </a:p>
          <a:p>
            <a:pPr marL="800100" lvl="1" indent="-342900">
              <a:buFont typeface="+mj-lt"/>
              <a:buAutoNum type="alphaLcPeriod"/>
            </a:pPr>
            <a:r>
              <a:rPr lang="en-US" dirty="0">
                <a:latin typeface="Times New Roman" pitchFamily="18" charset="0"/>
                <a:cs typeface="Times New Roman" pitchFamily="18" charset="0"/>
              </a:rPr>
              <a:t>Regex</a:t>
            </a:r>
          </a:p>
          <a:p>
            <a:pPr marL="800100" lvl="1" indent="-342900">
              <a:buFont typeface="+mj-lt"/>
              <a:buAutoNum type="alphaLcPeriod"/>
            </a:pPr>
            <a:r>
              <a:rPr lang="en-US" dirty="0">
                <a:latin typeface="Times New Roman" pitchFamily="18" charset="0"/>
                <a:cs typeface="Times New Roman" pitchFamily="18" charset="0"/>
              </a:rPr>
              <a:t>MatchCollection</a:t>
            </a:r>
          </a:p>
          <a:p>
            <a:pPr marL="800100" lvl="1" indent="-342900">
              <a:buFont typeface="+mj-lt"/>
              <a:buAutoNum type="alphaLcPeriod"/>
            </a:pPr>
            <a:r>
              <a:rPr lang="en-US" dirty="0">
                <a:latin typeface="Times New Roman" pitchFamily="18" charset="0"/>
                <a:cs typeface="Times New Roman" pitchFamily="18" charset="0"/>
              </a:rPr>
              <a:t>Match</a:t>
            </a:r>
          </a:p>
          <a:p>
            <a:pPr marL="342900" lvl="0" indent="-342900">
              <a:buFont typeface="+mj-lt"/>
              <a:buAutoNum type="arabicPeriod" startAt="8"/>
            </a:pPr>
            <a:r>
              <a:rPr lang="en-US" i="1" dirty="0">
                <a:latin typeface="Times New Roman" pitchFamily="18" charset="0"/>
                <a:cs typeface="Times New Roman" pitchFamily="18" charset="0"/>
              </a:rPr>
              <a:t>These classes provide a number of useful overloaded instance and static methods that could be exploited for various situations.</a:t>
            </a:r>
          </a:p>
        </p:txBody>
      </p:sp>
    </p:spTree>
  </p:cSld>
  <p:clrMapOvr>
    <a:masterClrMapping/>
  </p:clrMapOvr>
  <p:transition>
    <p:split orient="vert"/>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295400"/>
            <a:ext cx="7162800" cy="4154984"/>
          </a:xfrm>
          <a:prstGeom prst="rect">
            <a:avLst/>
          </a:prstGeom>
        </p:spPr>
        <p:txBody>
          <a:bodyPr wrap="square">
            <a:spAutoFit/>
          </a:bodyPr>
          <a:lstStyle/>
          <a:p>
            <a:r>
              <a:rPr lang="en-US" sz="2400" b="1" dirty="0">
                <a:latin typeface="Times New Roman" pitchFamily="18" charset="0"/>
                <a:cs typeface="Times New Roman" pitchFamily="18" charset="0"/>
              </a:rPr>
              <a:t>Example –</a:t>
            </a:r>
            <a:endParaRPr lang="en-US" sz="2400" dirty="0">
              <a:latin typeface="Times New Roman" pitchFamily="18" charset="0"/>
              <a:cs typeface="Times New Roman" pitchFamily="18" charset="0"/>
            </a:endParaRPr>
          </a:p>
          <a:p>
            <a:pPr lvl="1"/>
            <a:r>
              <a:rPr lang="en-US" sz="2400" dirty="0">
                <a:latin typeface="Times New Roman" pitchFamily="18" charset="0"/>
                <a:cs typeface="Times New Roman" pitchFamily="18" charset="0"/>
              </a:rPr>
              <a:t>string </a:t>
            </a:r>
            <a:r>
              <a:rPr lang="en-US" sz="2400" dirty="0" err="1">
                <a:latin typeface="Times New Roman" pitchFamily="18" charset="0"/>
                <a:cs typeface="Times New Roman" pitchFamily="18" charset="0"/>
              </a:rPr>
              <a:t>str</a:t>
            </a:r>
            <a:r>
              <a:rPr lang="en-US" sz="2400" dirty="0">
                <a:latin typeface="Times New Roman" pitchFamily="18" charset="0"/>
                <a:cs typeface="Times New Roman" pitchFamily="18" charset="0"/>
              </a:rPr>
              <a:t>;</a:t>
            </a:r>
          </a:p>
          <a:p>
            <a:pPr lvl="1"/>
            <a:r>
              <a:rPr lang="en-US" sz="2400" dirty="0" err="1">
                <a:latin typeface="Times New Roman" pitchFamily="18" charset="0"/>
                <a:cs typeface="Times New Roman" pitchFamily="18" charset="0"/>
              </a:rPr>
              <a:t>str</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Amar</a:t>
            </a:r>
            <a:r>
              <a:rPr lang="en-US" sz="2400" dirty="0">
                <a:latin typeface="Times New Roman" pitchFamily="18" charset="0"/>
                <a:cs typeface="Times New Roman" pitchFamily="18" charset="0"/>
              </a:rPr>
              <a:t>, Akbar, Antony are friends!”;</a:t>
            </a:r>
          </a:p>
          <a:p>
            <a:pPr lvl="1"/>
            <a:r>
              <a:rPr lang="en-US" sz="2400" dirty="0">
                <a:latin typeface="Times New Roman" pitchFamily="18" charset="0"/>
                <a:cs typeface="Times New Roman" pitchFamily="18" charset="0"/>
              </a:rPr>
              <a:t>Regex </a:t>
            </a:r>
            <a:r>
              <a:rPr lang="en-US" sz="2400" dirty="0" err="1">
                <a:latin typeface="Times New Roman" pitchFamily="18" charset="0"/>
                <a:cs typeface="Times New Roman" pitchFamily="18" charset="0"/>
              </a:rPr>
              <a:t>reg</a:t>
            </a:r>
            <a:r>
              <a:rPr lang="en-US" sz="2400" dirty="0">
                <a:latin typeface="Times New Roman" pitchFamily="18" charset="0"/>
                <a:cs typeface="Times New Roman" pitchFamily="18" charset="0"/>
              </a:rPr>
              <a:t> = new Regex(“ |,”);</a:t>
            </a:r>
          </a:p>
          <a:p>
            <a:pPr lvl="1"/>
            <a:r>
              <a:rPr lang="en-US" sz="2400" dirty="0" err="1">
                <a:latin typeface="Times New Roman" pitchFamily="18" charset="0"/>
                <a:cs typeface="Times New Roman" pitchFamily="18" charset="0"/>
              </a:rPr>
              <a:t>StringBuilder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sb</a:t>
            </a:r>
            <a:r>
              <a:rPr lang="en-US" sz="2400" dirty="0">
                <a:latin typeface="Times New Roman" pitchFamily="18" charset="0"/>
                <a:cs typeface="Times New Roman" pitchFamily="18" charset="0"/>
              </a:rPr>
              <a:t> = new </a:t>
            </a:r>
            <a:r>
              <a:rPr lang="en-US" sz="2400" dirty="0" err="1">
                <a:latin typeface="Times New Roman" pitchFamily="18" charset="0"/>
                <a:cs typeface="Times New Roman" pitchFamily="18" charset="0"/>
              </a:rPr>
              <a:t>StringBuilder</a:t>
            </a:r>
            <a:r>
              <a:rPr lang="en-US" sz="2400" dirty="0">
                <a:latin typeface="Times New Roman" pitchFamily="18" charset="0"/>
                <a:cs typeface="Times New Roman" pitchFamily="18" charset="0"/>
              </a:rPr>
              <a:t>( );</a:t>
            </a:r>
          </a:p>
          <a:p>
            <a:pPr lvl="1"/>
            <a:r>
              <a:rPr lang="en-US" sz="2400" dirty="0">
                <a:latin typeface="Times New Roman" pitchFamily="18" charset="0"/>
                <a:cs typeface="Times New Roman" pitchFamily="18" charset="0"/>
              </a:rPr>
              <a:t>int count = 1;</a:t>
            </a:r>
          </a:p>
          <a:p>
            <a:pPr lvl="1"/>
            <a:r>
              <a:rPr lang="en-US" sz="2400" dirty="0">
                <a:latin typeface="Times New Roman" pitchFamily="18" charset="0"/>
                <a:cs typeface="Times New Roman" pitchFamily="18" charset="0"/>
              </a:rPr>
              <a:t>foreach(string sub in </a:t>
            </a:r>
            <a:r>
              <a:rPr lang="en-US" sz="2400" dirty="0" err="1">
                <a:latin typeface="Times New Roman" pitchFamily="18" charset="0"/>
                <a:cs typeface="Times New Roman" pitchFamily="18" charset="0"/>
              </a:rPr>
              <a:t>reg.Split</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str</a:t>
            </a:r>
            <a:r>
              <a:rPr lang="en-US" sz="2400" dirty="0">
                <a:latin typeface="Times New Roman" pitchFamily="18" charset="0"/>
                <a:cs typeface="Times New Roman" pitchFamily="18" charset="0"/>
              </a:rPr>
              <a:t>))</a:t>
            </a:r>
          </a:p>
          <a:p>
            <a:pPr lvl="1"/>
            <a:r>
              <a:rPr lang="en-US" sz="2400" dirty="0">
                <a:latin typeface="Times New Roman" pitchFamily="18" charset="0"/>
                <a:cs typeface="Times New Roman" pitchFamily="18" charset="0"/>
              </a:rPr>
              <a:t>{</a:t>
            </a:r>
          </a:p>
          <a:p>
            <a:pPr lvl="1"/>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sb.AppendFormat</a:t>
            </a:r>
            <a:r>
              <a:rPr lang="en-US" sz="2400" dirty="0">
                <a:latin typeface="Times New Roman" pitchFamily="18" charset="0"/>
                <a:cs typeface="Times New Roman" pitchFamily="18" charset="0"/>
              </a:rPr>
              <a:t>(“{0} : {1}\n”, count++, sub);</a:t>
            </a:r>
          </a:p>
          <a:p>
            <a:pPr lvl="1"/>
            <a:r>
              <a:rPr lang="en-US" sz="2400" dirty="0">
                <a:latin typeface="Times New Roman" pitchFamily="18" charset="0"/>
                <a:cs typeface="Times New Roman" pitchFamily="18" charset="0"/>
              </a:rPr>
              <a:t>}</a:t>
            </a:r>
          </a:p>
          <a:p>
            <a:pPr lvl="1"/>
            <a:r>
              <a:rPr lang="en-US" sz="2400" dirty="0">
                <a:latin typeface="Times New Roman" pitchFamily="18" charset="0"/>
                <a:cs typeface="Times New Roman" pitchFamily="18" charset="0"/>
              </a:rPr>
              <a:t>Console.WriteLine(</a:t>
            </a:r>
            <a:r>
              <a:rPr lang="en-US" sz="2400" dirty="0" err="1">
                <a:latin typeface="Times New Roman" pitchFamily="18" charset="0"/>
                <a:cs typeface="Times New Roman" pitchFamily="18" charset="0"/>
              </a:rPr>
              <a:t>sb</a:t>
            </a:r>
            <a:r>
              <a:rPr lang="en-US" sz="2400" dirty="0">
                <a:latin typeface="Times New Roman" pitchFamily="18" charset="0"/>
                <a:cs typeface="Times New Roman" pitchFamily="18" charset="0"/>
              </a:rPr>
              <a:t>);</a:t>
            </a:r>
          </a:p>
        </p:txBody>
      </p:sp>
    </p:spTree>
  </p:cSld>
  <p:clrMapOvr>
    <a:masterClrMapping/>
  </p:clrMapOvr>
  <p:transition>
    <p:split orient="vert"/>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71600" y="561975"/>
            <a:ext cx="2527038" cy="338554"/>
          </a:xfrm>
          <a:prstGeom prst="rect">
            <a:avLst/>
          </a:prstGeom>
          <a:noFill/>
        </p:spPr>
        <p:txBody>
          <a:bodyPr wrap="none" rtlCol="0">
            <a:spAutoFit/>
          </a:bodyPr>
          <a:lstStyle/>
          <a:p>
            <a:r>
              <a:rPr lang="en-US" sz="1600" b="1" dirty="0">
                <a:latin typeface="Times New Roman" pitchFamily="18" charset="0"/>
                <a:cs typeface="Times New Roman" pitchFamily="18" charset="0"/>
              </a:rPr>
              <a:t>Visibility of class members</a:t>
            </a:r>
          </a:p>
        </p:txBody>
      </p:sp>
      <p:sp>
        <p:nvSpPr>
          <p:cNvPr id="4" name="TextBox 3"/>
          <p:cNvSpPr txBox="1"/>
          <p:nvPr/>
        </p:nvSpPr>
        <p:spPr>
          <a:xfrm>
            <a:off x="1332240" y="4109621"/>
            <a:ext cx="3544560" cy="338554"/>
          </a:xfrm>
          <a:prstGeom prst="rect">
            <a:avLst/>
          </a:prstGeom>
          <a:noFill/>
        </p:spPr>
        <p:txBody>
          <a:bodyPr wrap="none" rtlCol="0">
            <a:spAutoFit/>
          </a:bodyPr>
          <a:lstStyle/>
          <a:p>
            <a:r>
              <a:rPr lang="en-US" sz="1600" b="1" dirty="0">
                <a:latin typeface="Times New Roman" pitchFamily="18" charset="0"/>
                <a:cs typeface="Times New Roman" pitchFamily="18" charset="0"/>
              </a:rPr>
              <a:t>Accessibility domain of class members</a:t>
            </a:r>
          </a:p>
        </p:txBody>
      </p:sp>
      <p:graphicFrame>
        <p:nvGraphicFramePr>
          <p:cNvPr id="6" name="Table 5"/>
          <p:cNvGraphicFramePr>
            <a:graphicFrameLocks noGrp="1"/>
          </p:cNvGraphicFramePr>
          <p:nvPr/>
        </p:nvGraphicFramePr>
        <p:xfrm>
          <a:off x="1447800" y="1094396"/>
          <a:ext cx="6629400" cy="2667979"/>
        </p:xfrm>
        <a:graphic>
          <a:graphicData uri="http://schemas.openxmlformats.org/drawingml/2006/table">
            <a:tbl>
              <a:tblPr>
                <a:effectLst/>
              </a:tblPr>
              <a:tblGrid>
                <a:gridCol w="1718733">
                  <a:extLst>
                    <a:ext uri="{9D8B030D-6E8A-4147-A177-3AD203B41FA5}">
                      <a16:colId xmlns:a16="http://schemas.microsoft.com/office/drawing/2014/main" val="20000"/>
                    </a:ext>
                  </a:extLst>
                </a:gridCol>
                <a:gridCol w="1309511">
                  <a:extLst>
                    <a:ext uri="{9D8B030D-6E8A-4147-A177-3AD203B41FA5}">
                      <a16:colId xmlns:a16="http://schemas.microsoft.com/office/drawing/2014/main" val="20001"/>
                    </a:ext>
                  </a:extLst>
                </a:gridCol>
                <a:gridCol w="1063978">
                  <a:extLst>
                    <a:ext uri="{9D8B030D-6E8A-4147-A177-3AD203B41FA5}">
                      <a16:colId xmlns:a16="http://schemas.microsoft.com/office/drawing/2014/main" val="20002"/>
                    </a:ext>
                  </a:extLst>
                </a:gridCol>
                <a:gridCol w="1227667">
                  <a:extLst>
                    <a:ext uri="{9D8B030D-6E8A-4147-A177-3AD203B41FA5}">
                      <a16:colId xmlns:a16="http://schemas.microsoft.com/office/drawing/2014/main" val="20003"/>
                    </a:ext>
                  </a:extLst>
                </a:gridCol>
                <a:gridCol w="1309511">
                  <a:extLst>
                    <a:ext uri="{9D8B030D-6E8A-4147-A177-3AD203B41FA5}">
                      <a16:colId xmlns:a16="http://schemas.microsoft.com/office/drawing/2014/main" val="20004"/>
                    </a:ext>
                  </a:extLst>
                </a:gridCol>
              </a:tblGrid>
              <a:tr h="261498">
                <a:tc rowSpan="2">
                  <a:txBody>
                    <a:bodyPr/>
                    <a:lstStyle/>
                    <a:p>
                      <a:pPr algn="ctr" fontAlgn="ctr"/>
                      <a:r>
                        <a:rPr lang="en-US" sz="1400" b="1" i="0" u="none" strike="noStrike" dirty="0">
                          <a:solidFill>
                            <a:srgbClr val="000000"/>
                          </a:solidFill>
                          <a:latin typeface="Cambria Math" pitchFamily="18" charset="0"/>
                          <a:ea typeface="Cambria Math" pitchFamily="18" charset="0"/>
                        </a:rPr>
                        <a:t>KEYWORD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fontAlgn="b"/>
                      <a:r>
                        <a:rPr lang="en-US" sz="1400" b="1" i="0" u="none" strike="noStrike" dirty="0">
                          <a:solidFill>
                            <a:srgbClr val="000000"/>
                          </a:solidFill>
                          <a:latin typeface="Cambria Math" pitchFamily="18" charset="0"/>
                          <a:ea typeface="Cambria Math" pitchFamily="18" charset="0"/>
                        </a:rPr>
                        <a:t>VISIBILITY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975076">
                <a:tc vMerge="1">
                  <a:txBody>
                    <a:bodyPr/>
                    <a:lstStyle/>
                    <a:p>
                      <a:endParaRPr lang="en-US"/>
                    </a:p>
                  </a:txBody>
                  <a:tcPr/>
                </a:tc>
                <a:tc>
                  <a:txBody>
                    <a:bodyPr/>
                    <a:lstStyle/>
                    <a:p>
                      <a:pPr algn="ctr" fontAlgn="ctr"/>
                      <a:r>
                        <a:rPr lang="en-US" sz="1400" b="1" i="0" u="none" strike="noStrike" dirty="0">
                          <a:solidFill>
                            <a:srgbClr val="000000"/>
                          </a:solidFill>
                          <a:latin typeface="Cambria Math" pitchFamily="18" charset="0"/>
                          <a:ea typeface="Cambria Math" pitchFamily="18" charset="0"/>
                        </a:rPr>
                        <a:t>CONTAINING CLASS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i="0" u="none" strike="noStrike" dirty="0">
                          <a:solidFill>
                            <a:srgbClr val="000000"/>
                          </a:solidFill>
                          <a:latin typeface="Cambria Math" pitchFamily="18" charset="0"/>
                          <a:ea typeface="Cambria Math" pitchFamily="18" charset="0"/>
                        </a:rPr>
                        <a:t>DERIVED CLASS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i="0" u="none" strike="noStrike" dirty="0">
                          <a:solidFill>
                            <a:srgbClr val="000000"/>
                          </a:solidFill>
                          <a:latin typeface="Cambria Math" pitchFamily="18" charset="0"/>
                          <a:ea typeface="Cambria Math" pitchFamily="18" charset="0"/>
                        </a:rPr>
                        <a:t>CONTAINING PROGRAM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mbria Math" pitchFamily="18" charset="0"/>
                          <a:ea typeface="Cambria Math" pitchFamily="18" charset="0"/>
                        </a:rPr>
                        <a:t>ANYWHERE OUTSIDE THE CONTAINING PROGRAM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86281">
                <a:tc>
                  <a:txBody>
                    <a:bodyPr/>
                    <a:lstStyle/>
                    <a:p>
                      <a:pPr algn="ctr" fontAlgn="b"/>
                      <a:r>
                        <a:rPr lang="en-US" sz="1600" b="0" i="0" u="none" strike="noStrike" dirty="0">
                          <a:solidFill>
                            <a:srgbClr val="000000"/>
                          </a:solidFill>
                          <a:latin typeface="Cambria Math" pitchFamily="18" charset="0"/>
                          <a:ea typeface="Cambria Math" pitchFamily="18" charset="0"/>
                        </a:rPr>
                        <a:t>Private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Wingdings"/>
                        </a:rPr>
                        <a:t>ü</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Times New Roman"/>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Times New Roman"/>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Times New Roman"/>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6281">
                <a:tc>
                  <a:txBody>
                    <a:bodyPr/>
                    <a:lstStyle/>
                    <a:p>
                      <a:pPr algn="ctr" fontAlgn="b"/>
                      <a:r>
                        <a:rPr lang="en-US" sz="1600" b="0" i="0" u="none" strike="noStrike" dirty="0">
                          <a:solidFill>
                            <a:srgbClr val="000000"/>
                          </a:solidFill>
                          <a:latin typeface="Cambria Math" pitchFamily="18" charset="0"/>
                          <a:ea typeface="Cambria Math" pitchFamily="18" charset="0"/>
                        </a:rPr>
                        <a:t>Protected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i="0" u="none" strike="noStrike">
                          <a:solidFill>
                            <a:srgbClr val="000000"/>
                          </a:solidFill>
                          <a:latin typeface="Wingdings"/>
                        </a:rPr>
                        <a:t>ü</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i="0" u="none" strike="noStrike">
                          <a:solidFill>
                            <a:srgbClr val="000000"/>
                          </a:solidFill>
                          <a:latin typeface="Wingdings"/>
                        </a:rPr>
                        <a:t>ü</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Times New Roman"/>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i="0" u="none" strike="noStrike">
                          <a:solidFill>
                            <a:srgbClr val="000000"/>
                          </a:solidFill>
                          <a:latin typeface="Times New Roman"/>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6281">
                <a:tc>
                  <a:txBody>
                    <a:bodyPr/>
                    <a:lstStyle/>
                    <a:p>
                      <a:pPr algn="ctr" fontAlgn="b"/>
                      <a:r>
                        <a:rPr lang="en-US" sz="1600" b="0" i="0" u="none" strike="noStrike" dirty="0">
                          <a:solidFill>
                            <a:srgbClr val="000000"/>
                          </a:solidFill>
                          <a:latin typeface="Cambria Math" pitchFamily="18" charset="0"/>
                          <a:ea typeface="Cambria Math" pitchFamily="18" charset="0"/>
                        </a:rPr>
                        <a:t>Internal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i="0" u="none" strike="noStrike">
                          <a:solidFill>
                            <a:srgbClr val="000000"/>
                          </a:solidFill>
                          <a:latin typeface="Wingdings"/>
                        </a:rPr>
                        <a:t>ü</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i="0" u="none" strike="noStrike">
                          <a:solidFill>
                            <a:srgbClr val="000000"/>
                          </a:solidFill>
                          <a:latin typeface="Times New Roman"/>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Wingdings"/>
                        </a:rPr>
                        <a:t>ü</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Times New Roman"/>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86281">
                <a:tc>
                  <a:txBody>
                    <a:bodyPr/>
                    <a:lstStyle/>
                    <a:p>
                      <a:pPr algn="ctr" fontAlgn="b"/>
                      <a:r>
                        <a:rPr lang="en-US" sz="1600" b="0" i="0" u="none" strike="noStrike" dirty="0">
                          <a:solidFill>
                            <a:srgbClr val="000000"/>
                          </a:solidFill>
                          <a:latin typeface="Cambria Math" pitchFamily="18" charset="0"/>
                          <a:ea typeface="Cambria Math" pitchFamily="18" charset="0"/>
                        </a:rPr>
                        <a:t>Protected Internal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i="0" u="none" strike="noStrike">
                          <a:solidFill>
                            <a:srgbClr val="000000"/>
                          </a:solidFill>
                          <a:latin typeface="Wingdings"/>
                        </a:rPr>
                        <a:t>ü</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i="0" u="none" strike="noStrike">
                          <a:solidFill>
                            <a:srgbClr val="000000"/>
                          </a:solidFill>
                          <a:latin typeface="Wingdings"/>
                        </a:rPr>
                        <a:t>ü</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i="0" u="none" strike="noStrike">
                          <a:solidFill>
                            <a:srgbClr val="000000"/>
                          </a:solidFill>
                          <a:latin typeface="Wingdings"/>
                        </a:rPr>
                        <a:t>ü</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Times New Roman"/>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86281">
                <a:tc>
                  <a:txBody>
                    <a:bodyPr/>
                    <a:lstStyle/>
                    <a:p>
                      <a:pPr algn="ctr" fontAlgn="b"/>
                      <a:r>
                        <a:rPr lang="en-US" sz="1600" b="0" i="0" u="none" strike="noStrike" dirty="0">
                          <a:solidFill>
                            <a:srgbClr val="000000"/>
                          </a:solidFill>
                          <a:latin typeface="Cambria Math" pitchFamily="18" charset="0"/>
                          <a:ea typeface="Cambria Math" pitchFamily="18" charset="0"/>
                        </a:rPr>
                        <a:t>Public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Wingdings"/>
                        </a:rPr>
                        <a:t>ü</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i="0" u="none" strike="noStrike">
                          <a:solidFill>
                            <a:srgbClr val="000000"/>
                          </a:solidFill>
                          <a:latin typeface="Wingdings"/>
                        </a:rPr>
                        <a:t>ü</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i="0" u="none" strike="noStrike">
                          <a:solidFill>
                            <a:srgbClr val="000000"/>
                          </a:solidFill>
                          <a:latin typeface="Wingdings"/>
                        </a:rPr>
                        <a:t>ü</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Wingdings"/>
                        </a:rPr>
                        <a:t>ü</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8" name="Table 7"/>
          <p:cNvGraphicFramePr>
            <a:graphicFrameLocks noGrp="1"/>
          </p:cNvGraphicFramePr>
          <p:nvPr/>
        </p:nvGraphicFramePr>
        <p:xfrm>
          <a:off x="1828800" y="4752975"/>
          <a:ext cx="5880100" cy="1266825"/>
        </p:xfrm>
        <a:graphic>
          <a:graphicData uri="http://schemas.openxmlformats.org/drawingml/2006/table">
            <a:tbl>
              <a:tblPr/>
              <a:tblGrid>
                <a:gridCol w="1672787">
                  <a:extLst>
                    <a:ext uri="{9D8B030D-6E8A-4147-A177-3AD203B41FA5}">
                      <a16:colId xmlns:a16="http://schemas.microsoft.com/office/drawing/2014/main" val="20000"/>
                    </a:ext>
                  </a:extLst>
                </a:gridCol>
                <a:gridCol w="1470025">
                  <a:extLst>
                    <a:ext uri="{9D8B030D-6E8A-4147-A177-3AD203B41FA5}">
                      <a16:colId xmlns:a16="http://schemas.microsoft.com/office/drawing/2014/main" val="20001"/>
                    </a:ext>
                  </a:extLst>
                </a:gridCol>
                <a:gridCol w="1368644">
                  <a:extLst>
                    <a:ext uri="{9D8B030D-6E8A-4147-A177-3AD203B41FA5}">
                      <a16:colId xmlns:a16="http://schemas.microsoft.com/office/drawing/2014/main" val="20002"/>
                    </a:ext>
                  </a:extLst>
                </a:gridCol>
                <a:gridCol w="1368644">
                  <a:extLst>
                    <a:ext uri="{9D8B030D-6E8A-4147-A177-3AD203B41FA5}">
                      <a16:colId xmlns:a16="http://schemas.microsoft.com/office/drawing/2014/main" val="20003"/>
                    </a:ext>
                  </a:extLst>
                </a:gridCol>
              </a:tblGrid>
              <a:tr h="200025">
                <a:tc rowSpan="2">
                  <a:txBody>
                    <a:bodyPr/>
                    <a:lstStyle/>
                    <a:p>
                      <a:pPr algn="ctr" fontAlgn="ctr"/>
                      <a:r>
                        <a:rPr lang="en-US" sz="1600" b="1" i="0" u="none" strike="noStrike" dirty="0">
                          <a:solidFill>
                            <a:srgbClr val="000000"/>
                          </a:solidFill>
                          <a:latin typeface="Cambria Math" pitchFamily="18" charset="0"/>
                          <a:ea typeface="Cambria Math" pitchFamily="18" charset="0"/>
                        </a:rPr>
                        <a:t>MEMBER MODIFIER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b"/>
                      <a:r>
                        <a:rPr lang="en-US" sz="1600" b="1" i="0" u="none" strike="noStrike">
                          <a:solidFill>
                            <a:srgbClr val="000000"/>
                          </a:solidFill>
                          <a:latin typeface="Cambria Math" pitchFamily="18" charset="0"/>
                          <a:ea typeface="Cambria Math" pitchFamily="18" charset="0"/>
                        </a:rPr>
                        <a:t>VISIBILITY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vMerge="1">
                  <a:txBody>
                    <a:bodyPr/>
                    <a:lstStyle/>
                    <a:p>
                      <a:endParaRPr lang="en-US"/>
                    </a:p>
                  </a:txBody>
                  <a:tcPr/>
                </a:tc>
                <a:tc>
                  <a:txBody>
                    <a:bodyPr/>
                    <a:lstStyle/>
                    <a:p>
                      <a:pPr algn="ctr" fontAlgn="ctr"/>
                      <a:r>
                        <a:rPr lang="en-US" sz="1600" b="1" i="0" u="none" strike="noStrike">
                          <a:solidFill>
                            <a:srgbClr val="000000"/>
                          </a:solidFill>
                          <a:latin typeface="Cambria Math" pitchFamily="18" charset="0"/>
                          <a:ea typeface="Cambria Math" pitchFamily="18" charset="0"/>
                        </a:rPr>
                        <a:t>PUBLIC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i="0" u="none" strike="noStrike">
                          <a:solidFill>
                            <a:srgbClr val="000000"/>
                          </a:solidFill>
                          <a:latin typeface="Cambria Math" pitchFamily="18" charset="0"/>
                          <a:ea typeface="Cambria Math" pitchFamily="18" charset="0"/>
                        </a:rPr>
                        <a:t>INTERNAL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i="0" u="none" strike="noStrike">
                          <a:solidFill>
                            <a:srgbClr val="000000"/>
                          </a:solidFill>
                          <a:latin typeface="Cambria Math" pitchFamily="18" charset="0"/>
                          <a:ea typeface="Cambria Math" pitchFamily="18" charset="0"/>
                        </a:rPr>
                        <a:t>PRIVATE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00025">
                <a:tc>
                  <a:txBody>
                    <a:bodyPr/>
                    <a:lstStyle/>
                    <a:p>
                      <a:pPr algn="ctr" fontAlgn="b"/>
                      <a:r>
                        <a:rPr lang="en-US" sz="1600" b="0" i="0" u="none" strike="noStrike" dirty="0">
                          <a:solidFill>
                            <a:srgbClr val="000000"/>
                          </a:solidFill>
                          <a:latin typeface="Cambria Math" pitchFamily="18" charset="0"/>
                          <a:ea typeface="Cambria Math" pitchFamily="18" charset="0"/>
                        </a:rPr>
                        <a:t>Public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mbria Math" pitchFamily="18" charset="0"/>
                          <a:ea typeface="Cambria Math" pitchFamily="18" charset="0"/>
                        </a:rPr>
                        <a:t>Everywhere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latin typeface="Cambria Math" pitchFamily="18" charset="0"/>
                          <a:ea typeface="Cambria Math" pitchFamily="18" charset="0"/>
                        </a:rPr>
                        <a:t>Only Program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latin typeface="Cambria Math" pitchFamily="18" charset="0"/>
                          <a:ea typeface="Cambria Math" pitchFamily="18" charset="0"/>
                        </a:rPr>
                        <a:t>Only Class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00025">
                <a:tc>
                  <a:txBody>
                    <a:bodyPr/>
                    <a:lstStyle/>
                    <a:p>
                      <a:pPr algn="ctr" fontAlgn="b"/>
                      <a:r>
                        <a:rPr lang="en-US" sz="1600" b="0" i="0" u="none" strike="noStrike">
                          <a:solidFill>
                            <a:srgbClr val="000000"/>
                          </a:solidFill>
                          <a:latin typeface="Cambria Math" pitchFamily="18" charset="0"/>
                          <a:ea typeface="Cambria Math" pitchFamily="18" charset="0"/>
                        </a:rPr>
                        <a:t>Internal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mbria Math" pitchFamily="18" charset="0"/>
                          <a:ea typeface="Cambria Math" pitchFamily="18" charset="0"/>
                        </a:rPr>
                        <a:t>Only Program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mbria Math" pitchFamily="18" charset="0"/>
                          <a:ea typeface="Cambria Math" pitchFamily="18" charset="0"/>
                        </a:rPr>
                        <a:t>Only Program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mbria Math" pitchFamily="18" charset="0"/>
                          <a:ea typeface="Cambria Math" pitchFamily="18" charset="0"/>
                        </a:rPr>
                        <a:t>Only Class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00025">
                <a:tc>
                  <a:txBody>
                    <a:bodyPr/>
                    <a:lstStyle/>
                    <a:p>
                      <a:pPr algn="ctr" fontAlgn="b"/>
                      <a:r>
                        <a:rPr lang="en-US" sz="1600" b="0" i="0" u="none" strike="noStrike" dirty="0">
                          <a:solidFill>
                            <a:srgbClr val="000000"/>
                          </a:solidFill>
                          <a:latin typeface="Cambria Math" pitchFamily="18" charset="0"/>
                          <a:ea typeface="Cambria Math" pitchFamily="18" charset="0"/>
                        </a:rPr>
                        <a:t>Private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mbria Math" pitchFamily="18" charset="0"/>
                          <a:ea typeface="Cambria Math" pitchFamily="18" charset="0"/>
                        </a:rPr>
                        <a:t>Only Class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mbria Math" pitchFamily="18" charset="0"/>
                          <a:ea typeface="Cambria Math" pitchFamily="18" charset="0"/>
                        </a:rPr>
                        <a:t>Only Class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mbria Math" pitchFamily="18" charset="0"/>
                          <a:ea typeface="Cambria Math" pitchFamily="18" charset="0"/>
                        </a:rPr>
                        <a:t>Only Class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ransition>
    <p:split orient="vert"/>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1" name="Rectangle 1"/>
          <p:cNvSpPr>
            <a:spLocks noChangeArrowheads="1"/>
          </p:cNvSpPr>
          <p:nvPr/>
        </p:nvSpPr>
        <p:spPr bwMode="auto">
          <a:xfrm>
            <a:off x="838200" y="609600"/>
            <a:ext cx="7315200" cy="53553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Accessibility constraints</a:t>
            </a:r>
            <a:endParaRPr kumimoji="0" lang="en-US"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 imposes certain constraints on the accessibility of members and classes when they are used in the process of inheritance.</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direct base class of a derived class must be at least as accessible as the derived class itself.</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Accessibility domain of a number is never larger than that of the class containing it.</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return type of method must be atleast as accessible as the method itself.</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tabLst/>
            </a:pPr>
            <a:endPar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Example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2"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class A</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2"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2"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2"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2"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class B : A</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2"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2"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2"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5" name="Rectangle 1"/>
          <p:cNvSpPr>
            <a:spLocks noChangeArrowheads="1"/>
          </p:cNvSpPr>
          <p:nvPr/>
        </p:nvSpPr>
        <p:spPr bwMode="auto">
          <a:xfrm>
            <a:off x="609600" y="1371600"/>
            <a:ext cx="79248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Subclass constructor</a:t>
            </a:r>
            <a:endParaRPr kumimoji="0" lang="en-US" b="1" i="0"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 subclass constructor is used to construct the instance variables of both the class and super class.</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subclass constructor uses the keyword </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base</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to invoke the constructor method of super class.</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lvl="2" algn="just" eaLnBrk="0" fontAlgn="base" hangingPunct="0">
              <a:spcBef>
                <a:spcPct val="0"/>
              </a:spcBef>
              <a:spcAft>
                <a:spcPct val="0"/>
              </a:spcAft>
            </a:pP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public BedRoom (int x, int y, int z) : base (x, y)</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lvl="2" algn="just" eaLnBrk="0" fontAlgn="base" hangingPunct="0">
              <a:spcBef>
                <a:spcPct val="0"/>
              </a:spcBef>
              <a:spcAft>
                <a:spcPct val="0"/>
              </a:spcAft>
            </a:pP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lvl="2" algn="just" eaLnBrk="0" fontAlgn="base" hangingPunct="0">
              <a:spcBef>
                <a:spcPct val="0"/>
              </a:spcBef>
              <a:spcAft>
                <a:spcPct val="0"/>
              </a:spcAft>
            </a:pP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height = z;</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lvl="2" algn="just" eaLnBrk="0" fontAlgn="base" hangingPunct="0">
              <a:spcBef>
                <a:spcPct val="0"/>
              </a:spcBef>
              <a:spcAft>
                <a:spcPct val="0"/>
              </a:spcAft>
            </a:pP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startAt="3"/>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Here, the derived constructor takes three arguments, the first two to provide values to the base constructor and the third one to provide value to its own class member.</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1204079"/>
            <a:ext cx="7620000" cy="3139321"/>
          </a:xfrm>
          <a:prstGeom prst="rect">
            <a:avLst/>
          </a:prstGeom>
          <a:noFill/>
        </p:spPr>
        <p:txBody>
          <a:bodyPr wrap="square" rtlCol="0">
            <a:spAutoFit/>
          </a:bodyPr>
          <a:lstStyle/>
          <a:p>
            <a:pPr algn="just"/>
            <a:r>
              <a:rPr lang="en-US" b="1" dirty="0">
                <a:latin typeface="Times New Roman" pitchFamily="18" charset="0"/>
                <a:cs typeface="Times New Roman" pitchFamily="18" charset="0"/>
              </a:rPr>
              <a:t>Hiding Method</a:t>
            </a:r>
          </a:p>
          <a:p>
            <a:pPr algn="just"/>
            <a:endParaRPr lang="en-US" b="1" dirty="0">
              <a:latin typeface="Times New Roman" pitchFamily="18" charset="0"/>
              <a:cs typeface="Times New Roman" pitchFamily="18" charset="0"/>
            </a:endParaRPr>
          </a:p>
          <a:p>
            <a:pPr marL="342900" indent="-342900" algn="just">
              <a:buFont typeface="+mj-lt"/>
              <a:buAutoNum type="arabicPeriod"/>
            </a:pPr>
            <a:r>
              <a:rPr lang="en-US" i="1" dirty="0">
                <a:latin typeface="Times New Roman" pitchFamily="18" charset="0"/>
                <a:cs typeface="Times New Roman" pitchFamily="18" charset="0"/>
              </a:rPr>
              <a:t>When we declared the base class method at virtual and the sub – class method is override.</a:t>
            </a:r>
          </a:p>
          <a:p>
            <a:pPr marL="342900" indent="-342900" algn="just">
              <a:buFont typeface="+mj-lt"/>
              <a:buAutoNum type="arabicPeriod"/>
            </a:pPr>
            <a:r>
              <a:rPr lang="en-US" i="1" dirty="0">
                <a:latin typeface="Times New Roman" pitchFamily="18" charset="0"/>
                <a:cs typeface="Times New Roman" pitchFamily="18" charset="0"/>
              </a:rPr>
              <a:t>The resulted in hiding the base class method from the sub – class.</a:t>
            </a:r>
          </a:p>
          <a:p>
            <a:pPr marL="342900" indent="-342900" algn="just">
              <a:buFont typeface="+mj-lt"/>
              <a:buAutoNum type="arabicPeriod"/>
            </a:pPr>
            <a:r>
              <a:rPr lang="en-US" i="1" dirty="0">
                <a:latin typeface="Times New Roman" pitchFamily="18" charset="0"/>
                <a:cs typeface="Times New Roman" pitchFamily="18" charset="0"/>
              </a:rPr>
              <a:t>Let us assume that we wise to derive from a class provided by some one else.</a:t>
            </a:r>
          </a:p>
          <a:p>
            <a:pPr marL="342900" indent="-342900" algn="just">
              <a:buFont typeface="+mj-lt"/>
              <a:buAutoNum type="arabicPeriod"/>
            </a:pPr>
            <a:r>
              <a:rPr lang="en-US" i="1" dirty="0">
                <a:latin typeface="Times New Roman" pitchFamily="18" charset="0"/>
                <a:cs typeface="Times New Roman" pitchFamily="18" charset="0"/>
              </a:rPr>
              <a:t>And we also want to redefined some method contained in it.</a:t>
            </a:r>
          </a:p>
          <a:p>
            <a:pPr marL="342900" indent="-342900" algn="just">
              <a:buFont typeface="+mj-lt"/>
              <a:buAutoNum type="arabicPeriod"/>
            </a:pPr>
            <a:r>
              <a:rPr lang="en-US" i="1" dirty="0">
                <a:latin typeface="Times New Roman" pitchFamily="18" charset="0"/>
                <a:cs typeface="Times New Roman" pitchFamily="18" charset="0"/>
              </a:rPr>
              <a:t>So here, we can not declare the base class method as virtual.</a:t>
            </a:r>
          </a:p>
          <a:p>
            <a:pPr marL="342900" indent="-342900" algn="just">
              <a:buFont typeface="+mj-lt"/>
              <a:buAutoNum type="arabicPeriod"/>
            </a:pPr>
            <a:r>
              <a:rPr lang="en-US" i="1" dirty="0">
                <a:latin typeface="Times New Roman" pitchFamily="18" charset="0"/>
                <a:cs typeface="Times New Roman" pitchFamily="18" charset="0"/>
              </a:rPr>
              <a:t>So in C#, we can override a method without declaring the </a:t>
            </a:r>
            <a:r>
              <a:rPr lang="en-US" b="1" i="1" dirty="0">
                <a:latin typeface="Times New Roman" pitchFamily="18" charset="0"/>
                <a:cs typeface="Times New Roman" pitchFamily="18" charset="0"/>
              </a:rPr>
              <a:t>virtual</a:t>
            </a:r>
            <a:r>
              <a:rPr lang="en-US" i="1" dirty="0">
                <a:latin typeface="Times New Roman" pitchFamily="18" charset="0"/>
                <a:cs typeface="Times New Roman" pitchFamily="18" charset="0"/>
              </a:rPr>
              <a:t>.</a:t>
            </a:r>
          </a:p>
          <a:p>
            <a:pPr marL="342900" indent="-342900" algn="just">
              <a:buFont typeface="+mj-lt"/>
              <a:buAutoNum type="arabicPeriod"/>
            </a:pPr>
            <a:r>
              <a:rPr lang="en-US" i="1" dirty="0">
                <a:latin typeface="Times New Roman" pitchFamily="18" charset="0"/>
                <a:cs typeface="Times New Roman" pitchFamily="18" charset="0"/>
              </a:rPr>
              <a:t>We can use the modifier </a:t>
            </a:r>
            <a:r>
              <a:rPr lang="en-US" b="1" i="1" u="sng" dirty="0">
                <a:latin typeface="Times New Roman" pitchFamily="18" charset="0"/>
                <a:cs typeface="Times New Roman" pitchFamily="18" charset="0"/>
              </a:rPr>
              <a:t>new</a:t>
            </a:r>
            <a:r>
              <a:rPr lang="en-US" i="1" dirty="0">
                <a:latin typeface="Times New Roman" pitchFamily="18" charset="0"/>
                <a:cs typeface="Times New Roman" pitchFamily="18" charset="0"/>
              </a:rPr>
              <a:t> to tell the compiler that the derived class method hide the base class method.</a:t>
            </a:r>
            <a:endParaRPr lang="en-US" b="1" i="1" u="sng" dirty="0">
              <a:latin typeface="Times New Roman" pitchFamily="18" charset="0"/>
              <a:cs typeface="Times New Roman" pitchFamily="18" charset="0"/>
            </a:endParaRPr>
          </a:p>
        </p:txBody>
      </p:sp>
    </p:spTree>
  </p:cSld>
  <p:clrMapOvr>
    <a:masterClrMapping/>
  </p:clrMapOvr>
  <p:transition>
    <p:split orient="vert"/>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152400"/>
            <a:ext cx="7772400" cy="6463308"/>
          </a:xfrm>
          <a:prstGeom prst="rect">
            <a:avLst/>
          </a:prstGeom>
          <a:noFill/>
        </p:spPr>
        <p:txBody>
          <a:bodyPr wrap="square" rtlCol="0">
            <a:spAutoFit/>
          </a:bodyPr>
          <a:lstStyle/>
          <a:p>
            <a:r>
              <a:rPr lang="en-US" b="1" dirty="0">
                <a:latin typeface="Times New Roman" pitchFamily="18" charset="0"/>
                <a:cs typeface="Times New Roman" pitchFamily="18" charset="0"/>
              </a:rPr>
              <a:t>Abstract Class</a:t>
            </a:r>
          </a:p>
          <a:p>
            <a:pPr marL="342900" indent="-342900" algn="just">
              <a:buFont typeface="+mj-lt"/>
              <a:buAutoNum type="arabicPeriod"/>
            </a:pPr>
            <a:r>
              <a:rPr lang="en-US" i="1" dirty="0">
                <a:latin typeface="Times New Roman" pitchFamily="18" charset="0"/>
                <a:cs typeface="Times New Roman" pitchFamily="18" charset="0"/>
              </a:rPr>
              <a:t>The abstract class are used to provide a security in object – oriented programming </a:t>
            </a:r>
          </a:p>
          <a:p>
            <a:pPr marL="342900" indent="-342900" algn="just">
              <a:buFont typeface="+mj-lt"/>
              <a:buAutoNum type="arabicPeriod"/>
            </a:pPr>
            <a:r>
              <a:rPr lang="en-US" i="1" dirty="0">
                <a:latin typeface="Times New Roman" pitchFamily="18" charset="0"/>
                <a:cs typeface="Times New Roman" pitchFamily="18" charset="0"/>
              </a:rPr>
              <a:t>In object – oriented programming concept under the inheritance we see that  we always  create the derived class object because using these object we can use all  the feature derive class as well as base class.</a:t>
            </a:r>
          </a:p>
          <a:p>
            <a:pPr marL="342900" indent="-342900" algn="just">
              <a:buFont typeface="+mj-lt"/>
              <a:buAutoNum type="arabicPeriod"/>
            </a:pPr>
            <a:r>
              <a:rPr lang="en-US" i="1" dirty="0">
                <a:latin typeface="Times New Roman" pitchFamily="18" charset="0"/>
                <a:cs typeface="Times New Roman" pitchFamily="18" charset="0"/>
              </a:rPr>
              <a:t>But its also possible that we can create base class object.</a:t>
            </a:r>
          </a:p>
          <a:p>
            <a:pPr marL="342900" indent="-342900" algn="just">
              <a:buFont typeface="+mj-lt"/>
              <a:buAutoNum type="arabicPeriod"/>
            </a:pPr>
            <a:r>
              <a:rPr lang="en-US" i="1" dirty="0">
                <a:latin typeface="Times New Roman" pitchFamily="18" charset="0"/>
                <a:cs typeface="Times New Roman" pitchFamily="18" charset="0"/>
              </a:rPr>
              <a:t>But when we make the base class object, we can disturb the working of derive class object using base class object.</a:t>
            </a:r>
          </a:p>
          <a:p>
            <a:pPr marL="342900" indent="-342900"/>
            <a:r>
              <a:rPr lang="en-US" dirty="0">
                <a:latin typeface="Times New Roman" pitchFamily="18" charset="0"/>
                <a:cs typeface="Times New Roman" pitchFamily="18" charset="0"/>
              </a:rPr>
              <a:t>	</a:t>
            </a:r>
          </a:p>
          <a:p>
            <a:pPr marL="342900" indent="-342900"/>
            <a:r>
              <a:rPr lang="en-US" b="1" u="sng" dirty="0">
                <a:latin typeface="Times New Roman" pitchFamily="18" charset="0"/>
                <a:cs typeface="Times New Roman" pitchFamily="18" charset="0"/>
              </a:rPr>
              <a:t>For Example – </a:t>
            </a:r>
          </a:p>
          <a:p>
            <a:r>
              <a:rPr lang="en-US" dirty="0"/>
              <a:t>    </a:t>
            </a:r>
            <a:r>
              <a:rPr lang="en-US" dirty="0">
                <a:latin typeface="Times New Roman" pitchFamily="18" charset="0"/>
                <a:cs typeface="Times New Roman" pitchFamily="18" charset="0"/>
              </a:rPr>
              <a:t>abstract class C1</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protected static int x;</a:t>
            </a:r>
          </a:p>
          <a:p>
            <a:r>
              <a:rPr lang="en-US" dirty="0">
                <a:latin typeface="Times New Roman" pitchFamily="18" charset="0"/>
                <a:cs typeface="Times New Roman" pitchFamily="18" charset="0"/>
              </a:rPr>
              <a:t>        public void </a:t>
            </a:r>
            <a:r>
              <a:rPr lang="en-US" dirty="0" err="1">
                <a:latin typeface="Times New Roman" pitchFamily="18" charset="0"/>
                <a:cs typeface="Times New Roman" pitchFamily="18" charset="0"/>
              </a:rPr>
              <a:t>setx</a:t>
            </a:r>
            <a:r>
              <a:rPr lang="en-US" dirty="0">
                <a:latin typeface="Times New Roman" pitchFamily="18" charset="0"/>
                <a:cs typeface="Times New Roman" pitchFamily="18" charset="0"/>
              </a:rPr>
              <a:t>(int a)</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x = a;</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public void Disp1()</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Console.WriteLine(x);</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p>
        </p:txBody>
      </p:sp>
    </p:spTree>
  </p:cSld>
  <p:clrMapOvr>
    <a:masterClrMapping/>
  </p:clrMapOvr>
  <p:transition>
    <p:split orient="vert"/>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47688" y="-76200"/>
            <a:ext cx="4229312" cy="7017306"/>
          </a:xfrm>
          <a:prstGeom prst="rect">
            <a:avLst/>
          </a:prstGeom>
          <a:noFill/>
        </p:spPr>
        <p:txBody>
          <a:bodyPr wrap="square" rtlCol="0">
            <a:spAutoFit/>
          </a:bodyPr>
          <a:lstStyle/>
          <a:p>
            <a:r>
              <a:rPr lang="en-US" dirty="0">
                <a:latin typeface="Times New Roman" pitchFamily="18" charset="0"/>
                <a:cs typeface="Times New Roman" pitchFamily="18" charset="0"/>
              </a:rPr>
              <a:t>class C2 : C1</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public void setx1(int a)</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x = a;</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public void Disp2()</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Console.WriteLine(x);</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class Program</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static void Main(string[] args)</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C2 </a:t>
            </a:r>
            <a:r>
              <a:rPr lang="en-US" dirty="0" err="1">
                <a:latin typeface="Times New Roman" pitchFamily="18" charset="0"/>
                <a:cs typeface="Times New Roman" pitchFamily="18" charset="0"/>
              </a:rPr>
              <a:t>obj</a:t>
            </a:r>
            <a:r>
              <a:rPr lang="en-US" dirty="0">
                <a:latin typeface="Times New Roman" pitchFamily="18" charset="0"/>
                <a:cs typeface="Times New Roman" pitchFamily="18" charset="0"/>
              </a:rPr>
              <a:t> = new C2();</a:t>
            </a:r>
          </a:p>
          <a:p>
            <a:r>
              <a:rPr lang="en-US" dirty="0">
                <a:latin typeface="Times New Roman" pitchFamily="18" charset="0"/>
                <a:cs typeface="Times New Roman" pitchFamily="18" charset="0"/>
              </a:rPr>
              <a:t>            obj.setx1(15);</a:t>
            </a:r>
          </a:p>
          <a:p>
            <a:r>
              <a:rPr lang="en-US" dirty="0">
                <a:latin typeface="Times New Roman" pitchFamily="18" charset="0"/>
                <a:cs typeface="Times New Roman" pitchFamily="18" charset="0"/>
              </a:rPr>
              <a:t>            obj.Disp2(); // 15</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C1 obj1 = (C1)</a:t>
            </a:r>
            <a:r>
              <a:rPr lang="en-US" dirty="0" err="1">
                <a:latin typeface="Times New Roman" pitchFamily="18" charset="0"/>
                <a:cs typeface="Times New Roman" pitchFamily="18" charset="0"/>
              </a:rPr>
              <a:t>obj</a:t>
            </a:r>
            <a:r>
              <a:rPr lang="en-US" dirty="0">
                <a:latin typeface="Times New Roman" pitchFamily="18" charset="0"/>
                <a:cs typeface="Times New Roman" pitchFamily="18" charset="0"/>
              </a:rPr>
              <a:t>;</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upcasting</a:t>
            </a:r>
            <a:endParaRPr lang="en-US" b="1" dirty="0">
              <a:latin typeface="Times New Roman" pitchFamily="18" charset="0"/>
              <a:cs typeface="Times New Roman" pitchFamily="18" charset="0"/>
            </a:endParaRPr>
          </a:p>
          <a:p>
            <a:r>
              <a:rPr lang="en-US" dirty="0">
                <a:latin typeface="Times New Roman" pitchFamily="18" charset="0"/>
                <a:cs typeface="Times New Roman" pitchFamily="18" charset="0"/>
              </a:rPr>
              <a:t>            obj1.setx(20);</a:t>
            </a:r>
          </a:p>
          <a:p>
            <a:r>
              <a:rPr lang="en-US" dirty="0">
                <a:latin typeface="Times New Roman" pitchFamily="18" charset="0"/>
                <a:cs typeface="Times New Roman" pitchFamily="18" charset="0"/>
              </a:rPr>
              <a:t>            obj.Disp2(); // 20</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p>
        </p:txBody>
      </p:sp>
    </p:spTree>
  </p:cSld>
  <p:clrMapOvr>
    <a:masterClrMapping/>
  </p:clrMapOvr>
  <p:transition>
    <p:split orient="vert"/>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1600200"/>
            <a:ext cx="7543799" cy="2723823"/>
          </a:xfrm>
          <a:prstGeom prst="rect">
            <a:avLst/>
          </a:prstGeom>
          <a:noFill/>
        </p:spPr>
        <p:txBody>
          <a:bodyPr wrap="square" rtlCol="0">
            <a:spAutoFit/>
          </a:bodyPr>
          <a:lstStyle/>
          <a:p>
            <a:pPr marL="342900" indent="-342900" algn="just">
              <a:buFont typeface="+mj-lt"/>
              <a:buAutoNum type="arabicPeriod" startAt="5"/>
            </a:pPr>
            <a:r>
              <a:rPr lang="en-US" sz="1900" i="1" dirty="0">
                <a:latin typeface="Times New Roman" pitchFamily="18" charset="0"/>
                <a:cs typeface="Times New Roman" pitchFamily="18" charset="0"/>
              </a:rPr>
              <a:t>So if we want to protect that we can not instantiated base class object directly then make the base class abstract.</a:t>
            </a:r>
          </a:p>
          <a:p>
            <a:pPr marL="342900" indent="-342900" algn="just">
              <a:buFont typeface="+mj-lt"/>
              <a:buAutoNum type="arabicPeriod" startAt="5"/>
            </a:pPr>
            <a:r>
              <a:rPr lang="en-US" sz="1900" i="1" dirty="0">
                <a:latin typeface="Times New Roman" pitchFamily="18" charset="0"/>
                <a:cs typeface="Times New Roman" pitchFamily="18" charset="0"/>
              </a:rPr>
              <a:t>Making abstract class we can use </a:t>
            </a:r>
            <a:r>
              <a:rPr lang="en-US" sz="1900" b="1" i="1" u="sng" dirty="0">
                <a:latin typeface="Times New Roman" pitchFamily="18" charset="0"/>
                <a:cs typeface="Times New Roman" pitchFamily="18" charset="0"/>
              </a:rPr>
              <a:t>abstract</a:t>
            </a:r>
            <a:r>
              <a:rPr lang="en-US" sz="1900" i="1" dirty="0">
                <a:latin typeface="Times New Roman" pitchFamily="18" charset="0"/>
                <a:cs typeface="Times New Roman" pitchFamily="18" charset="0"/>
              </a:rPr>
              <a:t> keyword.</a:t>
            </a:r>
          </a:p>
          <a:p>
            <a:pPr marL="342900" indent="-342900" algn="just">
              <a:buFont typeface="+mj-lt"/>
              <a:buAutoNum type="arabicPeriod" startAt="5"/>
            </a:pPr>
            <a:r>
              <a:rPr lang="en-US" sz="1900" i="1" dirty="0">
                <a:latin typeface="Times New Roman" pitchFamily="18" charset="0"/>
                <a:cs typeface="Times New Roman" pitchFamily="18" charset="0"/>
              </a:rPr>
              <a:t>Abstract class are never instantiate abstract class object making up – casting.</a:t>
            </a:r>
          </a:p>
          <a:p>
            <a:pPr marL="342900" indent="-342900" algn="just">
              <a:buFont typeface="+mj-lt"/>
              <a:buAutoNum type="arabicPeriod" startAt="5"/>
            </a:pPr>
            <a:r>
              <a:rPr lang="en-US" sz="1900" i="1" dirty="0">
                <a:latin typeface="Times New Roman" pitchFamily="18" charset="0"/>
                <a:cs typeface="Times New Roman" pitchFamily="18" charset="0"/>
              </a:rPr>
              <a:t>Some of characteristics of abstract class are :</a:t>
            </a:r>
          </a:p>
          <a:p>
            <a:pPr marL="804863" indent="-463550" algn="just">
              <a:buFont typeface="Wingdings" pitchFamily="2" charset="2"/>
              <a:buChar char="v"/>
            </a:pPr>
            <a:r>
              <a:rPr lang="en-US" sz="1900" i="1" dirty="0">
                <a:latin typeface="Times New Roman" pitchFamily="18" charset="0"/>
                <a:cs typeface="Times New Roman" pitchFamily="18" charset="0"/>
              </a:rPr>
              <a:t>It cannot be instantiated directly.</a:t>
            </a:r>
          </a:p>
          <a:p>
            <a:pPr marL="804863" indent="-463550" algn="just">
              <a:buFont typeface="Wingdings" pitchFamily="2" charset="2"/>
              <a:buChar char="v"/>
            </a:pPr>
            <a:r>
              <a:rPr lang="en-US" sz="1900" i="1" dirty="0">
                <a:latin typeface="Times New Roman" pitchFamily="18" charset="0"/>
                <a:cs typeface="Times New Roman" pitchFamily="18" charset="0"/>
              </a:rPr>
              <a:t>It can have abstract members.</a:t>
            </a:r>
          </a:p>
          <a:p>
            <a:pPr marL="804863" indent="-463550" algn="just">
              <a:buFont typeface="Wingdings" pitchFamily="2" charset="2"/>
              <a:buChar char="v"/>
            </a:pPr>
            <a:r>
              <a:rPr lang="en-US" sz="1900" i="1" dirty="0">
                <a:latin typeface="Times New Roman" pitchFamily="18" charset="0"/>
                <a:cs typeface="Times New Roman" pitchFamily="18" charset="0"/>
              </a:rPr>
              <a:t>We cannot apply a sealed modifier to it.</a:t>
            </a:r>
          </a:p>
        </p:txBody>
      </p:sp>
    </p:spTree>
  </p:cSld>
  <p:clrMapOvr>
    <a:masterClrMapping/>
  </p:clrMapOvr>
  <p:transition>
    <p:split orient="vert"/>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762000"/>
            <a:ext cx="8686800" cy="5632311"/>
          </a:xfrm>
          <a:prstGeom prst="rect">
            <a:avLst/>
          </a:prstGeom>
          <a:noFill/>
        </p:spPr>
        <p:txBody>
          <a:bodyPr wrap="square" rtlCol="0">
            <a:spAutoFit/>
          </a:bodyPr>
          <a:lstStyle/>
          <a:p>
            <a:r>
              <a:rPr lang="en-US" b="1" dirty="0">
                <a:latin typeface="Times New Roman" pitchFamily="18" charset="0"/>
                <a:cs typeface="Times New Roman" pitchFamily="18" charset="0"/>
              </a:rPr>
              <a:t>Abstract Method</a:t>
            </a:r>
          </a:p>
          <a:p>
            <a:pPr marL="342900" indent="-342900" algn="just">
              <a:buFont typeface="+mj-lt"/>
              <a:buAutoNum type="arabicPeriod"/>
            </a:pPr>
            <a:r>
              <a:rPr lang="en-US" i="1" dirty="0">
                <a:latin typeface="Times New Roman" pitchFamily="18" charset="0"/>
                <a:cs typeface="Times New Roman" pitchFamily="18" charset="0"/>
              </a:rPr>
              <a:t>In Object – oriented programming when we declared methods we constrate only the two process of method which are its definition and its calling.</a:t>
            </a:r>
          </a:p>
          <a:p>
            <a:pPr marL="342900" indent="-342900" algn="just">
              <a:buFont typeface="+mj-lt"/>
              <a:buAutoNum type="arabicPeriod"/>
            </a:pPr>
            <a:r>
              <a:rPr lang="en-US" i="1" dirty="0">
                <a:latin typeface="Times New Roman" pitchFamily="18" charset="0"/>
                <a:cs typeface="Times New Roman" pitchFamily="18" charset="0"/>
              </a:rPr>
              <a:t>But in procedure – oriented programming its have a three step declaration, definition and calling.</a:t>
            </a:r>
          </a:p>
          <a:p>
            <a:pPr marL="342900" indent="-342900" algn="just">
              <a:buFont typeface="+mj-lt"/>
              <a:buAutoNum type="arabicPeriod"/>
            </a:pPr>
            <a:r>
              <a:rPr lang="en-US" i="1" dirty="0">
                <a:latin typeface="Times New Roman" pitchFamily="18" charset="0"/>
                <a:cs typeface="Times New Roman" pitchFamily="18" charset="0"/>
              </a:rPr>
              <a:t>Declaration provides us a way define the methods in different aspect in object – oriented programming if we use because object – oriented programming suppose method overriding.</a:t>
            </a:r>
          </a:p>
          <a:p>
            <a:pPr marL="342900" indent="-342900" algn="just">
              <a:buFont typeface="+mj-lt"/>
              <a:buAutoNum type="arabicPeriod"/>
            </a:pPr>
            <a:r>
              <a:rPr lang="en-US" i="1" dirty="0">
                <a:latin typeface="Times New Roman" pitchFamily="18" charset="0"/>
                <a:cs typeface="Times New Roman" pitchFamily="18" charset="0"/>
              </a:rPr>
              <a:t>But in procedure – oriented programming we can not define one declaration in multiple form because overriding concept are not followed by procedure – oriented programming.</a:t>
            </a:r>
          </a:p>
          <a:p>
            <a:pPr marL="342900" indent="-342900" algn="just">
              <a:buFont typeface="+mj-lt"/>
              <a:buAutoNum type="arabicPeriod"/>
            </a:pPr>
            <a:r>
              <a:rPr lang="en-US" i="1" dirty="0">
                <a:latin typeface="Times New Roman" pitchFamily="18" charset="0"/>
                <a:cs typeface="Times New Roman" pitchFamily="18" charset="0"/>
              </a:rPr>
              <a:t>So object – oriented programming techniques provide us a way to make a multiple definition of a single declaration of a method using marked as method abstract.</a:t>
            </a:r>
          </a:p>
          <a:p>
            <a:pPr marL="342900" indent="-342900" algn="just">
              <a:buFont typeface="+mj-lt"/>
              <a:buAutoNum type="arabicPeriod"/>
            </a:pPr>
            <a:r>
              <a:rPr lang="en-US" i="1" dirty="0">
                <a:latin typeface="Times New Roman" pitchFamily="18" charset="0"/>
                <a:cs typeface="Times New Roman" pitchFamily="18" charset="0"/>
              </a:rPr>
              <a:t>But there are certain point remember when we making method abstract:</a:t>
            </a:r>
          </a:p>
          <a:p>
            <a:pPr marL="685800" indent="-342900" algn="just">
              <a:buFont typeface="Wingdings" pitchFamily="2" charset="2"/>
              <a:buChar char="v"/>
            </a:pPr>
            <a:r>
              <a:rPr lang="en-US" i="1" dirty="0">
                <a:latin typeface="Times New Roman" pitchFamily="18" charset="0"/>
                <a:cs typeface="Times New Roman" pitchFamily="18" charset="0"/>
              </a:rPr>
              <a:t>It cannot have implementation.</a:t>
            </a:r>
          </a:p>
          <a:p>
            <a:pPr marL="685800" indent="-342900" algn="just">
              <a:buFont typeface="Wingdings" pitchFamily="2" charset="2"/>
              <a:buChar char="v"/>
            </a:pPr>
            <a:r>
              <a:rPr lang="en-US" i="1" dirty="0">
                <a:latin typeface="Times New Roman" pitchFamily="18" charset="0"/>
                <a:cs typeface="Times New Roman" pitchFamily="18" charset="0"/>
              </a:rPr>
              <a:t>Its implementation must be provide in non – abstract derived classes by overriding the method.</a:t>
            </a:r>
          </a:p>
          <a:p>
            <a:pPr marL="685800" indent="-342900" algn="just">
              <a:buFont typeface="Wingdings" pitchFamily="2" charset="2"/>
              <a:buChar char="v"/>
            </a:pPr>
            <a:r>
              <a:rPr lang="en-US" i="1" dirty="0">
                <a:latin typeface="Times New Roman" pitchFamily="18" charset="0"/>
                <a:cs typeface="Times New Roman" pitchFamily="18" charset="0"/>
              </a:rPr>
              <a:t>It can be declared only in abstract classes.</a:t>
            </a:r>
          </a:p>
          <a:p>
            <a:pPr marL="685800" indent="-342900" algn="just">
              <a:buFont typeface="Wingdings" pitchFamily="2" charset="2"/>
              <a:buChar char="v"/>
            </a:pPr>
            <a:r>
              <a:rPr lang="en-US" i="1" dirty="0">
                <a:latin typeface="Times New Roman" pitchFamily="18" charset="0"/>
                <a:cs typeface="Times New Roman" pitchFamily="18" charset="0"/>
              </a:rPr>
              <a:t>It cannot take either static or virtual modifiers.</a:t>
            </a:r>
          </a:p>
          <a:p>
            <a:pPr marL="685800" indent="-342900" algn="just">
              <a:buFont typeface="Wingdings" pitchFamily="2" charset="2"/>
              <a:buChar char="v"/>
            </a:pPr>
            <a:r>
              <a:rPr lang="en-US" i="1" dirty="0">
                <a:latin typeface="Times New Roman" pitchFamily="18" charset="0"/>
                <a:cs typeface="Times New Roman" pitchFamily="18" charset="0"/>
              </a:rPr>
              <a:t>An abstract declaration is permitted to override a virtual method.</a:t>
            </a:r>
          </a:p>
        </p:txBody>
      </p:sp>
    </p:spTree>
  </p:cSld>
  <p:clrMapOvr>
    <a:masterClrMapping/>
  </p:clrMapOvr>
  <p:transition>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1"/>
          <p:cNvSpPr>
            <a:spLocks noChangeArrowheads="1"/>
          </p:cNvSpPr>
          <p:nvPr/>
        </p:nvSpPr>
        <p:spPr bwMode="auto">
          <a:xfrm>
            <a:off x="1143000" y="1167348"/>
            <a:ext cx="67056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895350" algn="l"/>
              </a:tabLst>
            </a:pPr>
            <a:r>
              <a:rPr kumimoji="0" lang="en-US" sz="2000"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Top down approach</a:t>
            </a:r>
          </a:p>
          <a:p>
            <a:pPr marL="0" marR="0" lvl="0" indent="0" algn="just" defTabSz="914400" rtl="0" eaLnBrk="1" fontAlgn="base" latinLnBrk="0" hangingPunct="1">
              <a:lnSpc>
                <a:spcPct val="100000"/>
              </a:lnSpc>
              <a:spcBef>
                <a:spcPct val="0"/>
              </a:spcBef>
              <a:spcAft>
                <a:spcPct val="0"/>
              </a:spcAft>
              <a:buClrTx/>
              <a:buSzTx/>
              <a:buFontTx/>
              <a:buNone/>
              <a:tabLst>
                <a:tab pos="895350" algn="l"/>
              </a:tabLst>
            </a:pPr>
            <a:endParaRPr kumimoji="0" lang="en-US" sz="2000" b="0" i="0"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tab pos="895350" algn="l"/>
              </a:tabLst>
            </a:pPr>
            <a:r>
              <a:rPr kumimoji="0" lang="en-US" sz="20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Most of the high level languages are producer oriented language.</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tab pos="895350" algn="l"/>
              </a:tabLst>
            </a:pPr>
            <a:r>
              <a:rPr kumimoji="0" lang="en-US" sz="20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 producer is a set of instructions which can be called anywhere in the program. </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tab pos="895350" algn="l"/>
              </a:tabLst>
            </a:pPr>
            <a:r>
              <a:rPr kumimoji="0" lang="en-US" sz="20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We can break a complex program into several less complex problems which can be further divided into smaller problems and so on. </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tab pos="895350" algn="l"/>
              </a:tabLst>
            </a:pPr>
            <a:r>
              <a:rPr kumimoji="0" lang="en-US" sz="20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Small and less complex tasks can be easily be handled in terms of making producers for them. </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tab pos="895350" algn="l"/>
              </a:tabLst>
            </a:pPr>
            <a:r>
              <a:rPr kumimoji="0" lang="en-US" sz="20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Which are collectively used to solve the main problem.</a:t>
            </a:r>
            <a:endParaRPr kumimoji="0" lang="en-US" sz="2000" b="0" i="1"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152400"/>
            <a:ext cx="7696200" cy="6463308"/>
          </a:xfrm>
          <a:prstGeom prst="rect">
            <a:avLst/>
          </a:prstGeom>
        </p:spPr>
        <p:txBody>
          <a:bodyPr wrap="square">
            <a:spAutoFit/>
          </a:bodyPr>
          <a:lstStyle/>
          <a:p>
            <a:r>
              <a:rPr lang="en-US" dirty="0">
                <a:latin typeface="Times New Roman" pitchFamily="18" charset="0"/>
                <a:cs typeface="Times New Roman" pitchFamily="18" charset="0"/>
              </a:rPr>
              <a:t>abstract class animal</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protected string </a:t>
            </a:r>
            <a:r>
              <a:rPr lang="en-US" dirty="0" err="1">
                <a:latin typeface="Times New Roman" pitchFamily="18" charset="0"/>
                <a:cs typeface="Times New Roman" pitchFamily="18" charset="0"/>
              </a:rPr>
              <a:t>ani_name</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protected int </a:t>
            </a:r>
            <a:r>
              <a:rPr lang="en-US" dirty="0" err="1">
                <a:latin typeface="Times New Roman" pitchFamily="18" charset="0"/>
                <a:cs typeface="Times New Roman" pitchFamily="18" charset="0"/>
              </a:rPr>
              <a:t>ani_age</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public void set(string name, int age)</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ani_name</a:t>
            </a:r>
            <a:r>
              <a:rPr lang="en-US" dirty="0">
                <a:latin typeface="Times New Roman" pitchFamily="18" charset="0"/>
                <a:cs typeface="Times New Roman" pitchFamily="18" charset="0"/>
              </a:rPr>
              <a:t> = name;</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ani_age</a:t>
            </a:r>
            <a:r>
              <a:rPr lang="en-US" dirty="0">
                <a:latin typeface="Times New Roman" pitchFamily="18" charset="0"/>
                <a:cs typeface="Times New Roman" pitchFamily="18" charset="0"/>
              </a:rPr>
              <a:t> = age;</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public void disp()</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Console.WriteLine(</a:t>
            </a:r>
            <a:r>
              <a:rPr lang="en-US" dirty="0" err="1">
                <a:latin typeface="Times New Roman" pitchFamily="18" charset="0"/>
                <a:cs typeface="Times New Roman" pitchFamily="18" charset="0"/>
              </a:rPr>
              <a:t>ani_name</a:t>
            </a:r>
            <a:r>
              <a:rPr lang="en-US" dirty="0">
                <a:latin typeface="Times New Roman" pitchFamily="18" charset="0"/>
                <a:cs typeface="Times New Roman" pitchFamily="18" charset="0"/>
              </a:rPr>
              <a:t> + " is " + </a:t>
            </a:r>
            <a:r>
              <a:rPr lang="en-US" dirty="0" err="1">
                <a:latin typeface="Times New Roman" pitchFamily="18" charset="0"/>
                <a:cs typeface="Times New Roman" pitchFamily="18" charset="0"/>
              </a:rPr>
              <a:t>ani_age</a:t>
            </a:r>
            <a:r>
              <a:rPr lang="en-US" dirty="0">
                <a:latin typeface="Times New Roman" pitchFamily="18" charset="0"/>
                <a:cs typeface="Times New Roman" pitchFamily="18" charset="0"/>
              </a:rPr>
              <a:t> + " years old animal.");</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public abstract void sound(string s);</a:t>
            </a:r>
          </a:p>
          <a:p>
            <a:r>
              <a:rPr lang="en-US" dirty="0">
                <a:latin typeface="Times New Roman" pitchFamily="18" charset="0"/>
                <a:cs typeface="Times New Roman" pitchFamily="18" charset="0"/>
              </a:rPr>
              <a:t>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class cat : animal</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public override void sound(string s)</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Console.WriteLine(</a:t>
            </a:r>
            <a:r>
              <a:rPr lang="en-US" dirty="0" err="1">
                <a:latin typeface="Times New Roman" pitchFamily="18" charset="0"/>
                <a:cs typeface="Times New Roman" pitchFamily="18" charset="0"/>
              </a:rPr>
              <a:t>ani_name</a:t>
            </a:r>
            <a:r>
              <a:rPr lang="en-US" dirty="0">
                <a:latin typeface="Times New Roman" pitchFamily="18" charset="0"/>
                <a:cs typeface="Times New Roman" pitchFamily="18" charset="0"/>
              </a:rPr>
              <a:t> + " " + s);</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    </a:t>
            </a:r>
          </a:p>
        </p:txBody>
      </p:sp>
    </p:spTree>
  </p:cSld>
  <p:clrMapOvr>
    <a:masterClrMapping/>
  </p:clrMapOvr>
  <p:transition>
    <p:split orient="vert"/>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97346"/>
            <a:ext cx="5867400" cy="6463308"/>
          </a:xfrm>
          <a:prstGeom prst="rect">
            <a:avLst/>
          </a:prstGeom>
        </p:spPr>
        <p:txBody>
          <a:bodyPr wrap="square">
            <a:spAutoFit/>
          </a:bodyPr>
          <a:lstStyle/>
          <a:p>
            <a:r>
              <a:rPr lang="en-US" dirty="0">
                <a:latin typeface="Times New Roman" pitchFamily="18" charset="0"/>
                <a:cs typeface="Times New Roman" pitchFamily="18" charset="0"/>
              </a:rPr>
              <a:t>class dog : animal</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public override void sound(string s)</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Console.WriteLine(</a:t>
            </a:r>
            <a:r>
              <a:rPr lang="en-US" dirty="0" err="1">
                <a:latin typeface="Times New Roman" pitchFamily="18" charset="0"/>
                <a:cs typeface="Times New Roman" pitchFamily="18" charset="0"/>
              </a:rPr>
              <a:t>ani_name</a:t>
            </a:r>
            <a:r>
              <a:rPr lang="en-US" dirty="0">
                <a:latin typeface="Times New Roman" pitchFamily="18" charset="0"/>
                <a:cs typeface="Times New Roman" pitchFamily="18" charset="0"/>
              </a:rPr>
              <a:t> + " " + s);</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class Program</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static void Main(string[] args)</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cat c = new cat();</a:t>
            </a:r>
          </a:p>
          <a:p>
            <a:r>
              <a:rPr lang="en-US" dirty="0">
                <a:latin typeface="Times New Roman" pitchFamily="18" charset="0"/>
                <a:cs typeface="Times New Roman" pitchFamily="18" charset="0"/>
              </a:rPr>
              <a:t>            dog d = new dog();</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c.set</a:t>
            </a:r>
            <a:r>
              <a:rPr lang="en-US" dirty="0">
                <a:latin typeface="Times New Roman" pitchFamily="18" charset="0"/>
                <a:cs typeface="Times New Roman" pitchFamily="18" charset="0"/>
              </a:rPr>
              <a:t>("Cat", 1);</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c.disp</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c.sound</a:t>
            </a:r>
            <a:r>
              <a:rPr lang="en-US" dirty="0">
                <a:latin typeface="Times New Roman" pitchFamily="18" charset="0"/>
                <a:cs typeface="Times New Roman" pitchFamily="18" charset="0"/>
              </a:rPr>
              <a:t>("mews");</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d.set</a:t>
            </a:r>
            <a:r>
              <a:rPr lang="en-US" dirty="0">
                <a:latin typeface="Times New Roman" pitchFamily="18" charset="0"/>
                <a:cs typeface="Times New Roman" pitchFamily="18" charset="0"/>
              </a:rPr>
              <a:t>("Dog", 2);</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d.disp</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d.sound</a:t>
            </a:r>
            <a:r>
              <a:rPr lang="en-US" dirty="0">
                <a:latin typeface="Times New Roman" pitchFamily="18" charset="0"/>
                <a:cs typeface="Times New Roman" pitchFamily="18" charset="0"/>
              </a:rPr>
              <a:t>("barks");</a:t>
            </a:r>
          </a:p>
          <a:p>
            <a:r>
              <a:rPr lang="en-US" dirty="0">
                <a:latin typeface="Times New Roman" pitchFamily="18" charset="0"/>
                <a:cs typeface="Times New Roman" pitchFamily="18" charset="0"/>
              </a:rPr>
              <a:t>            Console.ReadKey();</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p>
        </p:txBody>
      </p:sp>
    </p:spTree>
  </p:cSld>
  <p:clrMapOvr>
    <a:masterClrMapping/>
  </p:clrMapOvr>
  <p:transition>
    <p:split orient="vert"/>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90397"/>
            <a:ext cx="8077199" cy="6740307"/>
          </a:xfrm>
          <a:prstGeom prst="rect">
            <a:avLst/>
          </a:prstGeom>
          <a:noFill/>
        </p:spPr>
        <p:txBody>
          <a:bodyPr wrap="square" rtlCol="0">
            <a:spAutoFit/>
          </a:bodyPr>
          <a:lstStyle/>
          <a:p>
            <a:r>
              <a:rPr lang="en-US" b="1" dirty="0">
                <a:latin typeface="Times New Roman" pitchFamily="18" charset="0"/>
                <a:cs typeface="Times New Roman" pitchFamily="18" charset="0"/>
              </a:rPr>
              <a:t>Sealed </a:t>
            </a:r>
            <a:r>
              <a:rPr lang="en-US" b="1" dirty="0" err="1">
                <a:latin typeface="Times New Roman" pitchFamily="18" charset="0"/>
                <a:cs typeface="Times New Roman" pitchFamily="18" charset="0"/>
              </a:rPr>
              <a:t>classs</a:t>
            </a:r>
            <a:endParaRPr lang="en-US" b="1" dirty="0">
              <a:latin typeface="Times New Roman" pitchFamily="18" charset="0"/>
              <a:cs typeface="Times New Roman" pitchFamily="18" charset="0"/>
            </a:endParaRPr>
          </a:p>
          <a:p>
            <a:pPr marL="342900" indent="-342900" algn="just">
              <a:buFont typeface="+mj-lt"/>
              <a:buAutoNum type="arabicPeriod"/>
            </a:pPr>
            <a:r>
              <a:rPr lang="en-US" i="1" dirty="0">
                <a:latin typeface="Times New Roman" pitchFamily="18" charset="0"/>
                <a:cs typeface="Times New Roman" pitchFamily="18" charset="0"/>
              </a:rPr>
              <a:t>Sealed classes are the concept of C# provide us to prevent a class being further sub – class for security reason.</a:t>
            </a:r>
          </a:p>
          <a:p>
            <a:pPr marL="342900" indent="-342900" algn="just">
              <a:buFont typeface="+mj-lt"/>
              <a:buAutoNum type="arabicPeriod"/>
            </a:pPr>
            <a:r>
              <a:rPr lang="en-US" i="1" dirty="0">
                <a:latin typeface="Times New Roman" pitchFamily="18" charset="0"/>
                <a:cs typeface="Times New Roman" pitchFamily="18" charset="0"/>
              </a:rPr>
              <a:t>Means if you want to prevent the inheritance of the class then we make class sealed.</a:t>
            </a:r>
          </a:p>
          <a:p>
            <a:pPr marL="342900" indent="-342900" algn="just">
              <a:buFont typeface="+mj-lt"/>
              <a:buAutoNum type="arabicPeriod"/>
            </a:pPr>
            <a:r>
              <a:rPr lang="en-US" i="1" dirty="0">
                <a:latin typeface="Times New Roman" pitchFamily="18" charset="0"/>
                <a:cs typeface="Times New Roman" pitchFamily="18" charset="0"/>
              </a:rPr>
              <a:t>For making classes sealed we use </a:t>
            </a:r>
            <a:r>
              <a:rPr lang="en-US" b="1" i="1" u="sng" dirty="0">
                <a:latin typeface="Times New Roman" pitchFamily="18" charset="0"/>
                <a:cs typeface="Times New Roman" pitchFamily="18" charset="0"/>
              </a:rPr>
              <a:t>sealed</a:t>
            </a:r>
            <a:r>
              <a:rPr lang="en-US" i="1" dirty="0">
                <a:latin typeface="Times New Roman" pitchFamily="18" charset="0"/>
                <a:cs typeface="Times New Roman" pitchFamily="18" charset="0"/>
              </a:rPr>
              <a:t> keyword.</a:t>
            </a:r>
          </a:p>
          <a:p>
            <a:pPr marL="342900" indent="-342900" algn="just">
              <a:buFont typeface="+mj-lt"/>
              <a:buAutoNum type="arabicPeriod"/>
            </a:pPr>
            <a:r>
              <a:rPr lang="en-US" i="1" dirty="0">
                <a:latin typeface="Times New Roman" pitchFamily="18" charset="0"/>
                <a:cs typeface="Times New Roman" pitchFamily="18" charset="0"/>
              </a:rPr>
              <a:t>It also allows us the compiler to perform some optimization when a method of a sealed class is invoked.</a:t>
            </a:r>
          </a:p>
          <a:p>
            <a:pPr marL="342900" indent="-342900" algn="just">
              <a:buFont typeface="+mj-lt"/>
              <a:buAutoNum type="arabicPeriod"/>
            </a:pPr>
            <a:r>
              <a:rPr lang="en-US" i="1" dirty="0">
                <a:latin typeface="Times New Roman" pitchFamily="18" charset="0"/>
                <a:cs typeface="Times New Roman" pitchFamily="18" charset="0"/>
              </a:rPr>
              <a:t>Sealed class are opposite of abstract class.</a:t>
            </a:r>
          </a:p>
          <a:p>
            <a:pPr marL="342900" indent="-342900" algn="just">
              <a:buFont typeface="+mj-lt"/>
              <a:buAutoNum type="arabicPeriod"/>
            </a:pPr>
            <a:r>
              <a:rPr lang="en-US" i="1" dirty="0">
                <a:latin typeface="Times New Roman" pitchFamily="18" charset="0"/>
                <a:cs typeface="Times New Roman" pitchFamily="18" charset="0"/>
              </a:rPr>
              <a:t>So a sealed class cannot be abstract</a:t>
            </a:r>
          </a:p>
          <a:p>
            <a:pPr marL="342900" indent="-342900"/>
            <a:endParaRPr lang="en-US" dirty="0">
              <a:latin typeface="Times New Roman" pitchFamily="18" charset="0"/>
              <a:cs typeface="Times New Roman" pitchFamily="18" charset="0"/>
            </a:endParaRPr>
          </a:p>
          <a:p>
            <a:pPr marL="342900" indent="-342900"/>
            <a:r>
              <a:rPr lang="en-US" b="1" u="sng" dirty="0">
                <a:latin typeface="Times New Roman" pitchFamily="18" charset="0"/>
                <a:cs typeface="Times New Roman" pitchFamily="18" charset="0"/>
              </a:rPr>
              <a:t>For Example – </a:t>
            </a:r>
          </a:p>
          <a:p>
            <a:pPr marL="342900" indent="-342900"/>
            <a:r>
              <a:rPr lang="en-US" dirty="0">
                <a:latin typeface="Times New Roman" pitchFamily="18" charset="0"/>
                <a:cs typeface="Times New Roman" pitchFamily="18" charset="0"/>
              </a:rPr>
              <a:t>	sealed class C1</a:t>
            </a:r>
          </a:p>
          <a:p>
            <a:pPr marL="342900" indent="-342900"/>
            <a:r>
              <a:rPr lang="en-US" dirty="0">
                <a:latin typeface="Times New Roman" pitchFamily="18" charset="0"/>
                <a:cs typeface="Times New Roman" pitchFamily="18" charset="0"/>
              </a:rPr>
              <a:t>	{</a:t>
            </a:r>
          </a:p>
          <a:p>
            <a:pPr marL="342900" indent="-342900"/>
            <a:r>
              <a:rPr lang="en-US" dirty="0">
                <a:latin typeface="Times New Roman" pitchFamily="18" charset="0"/>
                <a:cs typeface="Times New Roman" pitchFamily="18" charset="0"/>
              </a:rPr>
              <a:t>		protected static int x;</a:t>
            </a:r>
          </a:p>
          <a:p>
            <a:pPr marL="342900" indent="-342900"/>
            <a:r>
              <a:rPr lang="en-US" dirty="0">
                <a:latin typeface="Times New Roman" pitchFamily="18" charset="0"/>
                <a:cs typeface="Times New Roman" pitchFamily="18" charset="0"/>
              </a:rPr>
              <a:t>		public void </a:t>
            </a:r>
            <a:r>
              <a:rPr lang="en-US" dirty="0" err="1">
                <a:latin typeface="Times New Roman" pitchFamily="18" charset="0"/>
                <a:cs typeface="Times New Roman" pitchFamily="18" charset="0"/>
              </a:rPr>
              <a:t>setx</a:t>
            </a:r>
            <a:r>
              <a:rPr lang="en-US" dirty="0">
                <a:latin typeface="Times New Roman" pitchFamily="18" charset="0"/>
                <a:cs typeface="Times New Roman" pitchFamily="18" charset="0"/>
              </a:rPr>
              <a:t> ( int a)</a:t>
            </a:r>
          </a:p>
          <a:p>
            <a:pPr marL="342900" indent="-342900"/>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x = a;</a:t>
            </a:r>
          </a:p>
          <a:p>
            <a:pPr marL="342900" indent="-342900"/>
            <a:r>
              <a:rPr lang="en-US" dirty="0">
                <a:latin typeface="Times New Roman" pitchFamily="18" charset="0"/>
                <a:cs typeface="Times New Roman" pitchFamily="18" charset="0"/>
              </a:rPr>
              <a:t>		}</a:t>
            </a:r>
          </a:p>
          <a:p>
            <a:pPr marL="342900" indent="-342900"/>
            <a:r>
              <a:rPr lang="en-US" dirty="0">
                <a:latin typeface="Times New Roman" pitchFamily="18" charset="0"/>
                <a:cs typeface="Times New Roman" pitchFamily="18" charset="0"/>
              </a:rPr>
              <a:t>		public void Disp1()</a:t>
            </a:r>
          </a:p>
          <a:p>
            <a:pPr marL="342900" indent="-342900"/>
            <a:r>
              <a:rPr lang="en-US" dirty="0">
                <a:latin typeface="Times New Roman" pitchFamily="18" charset="0"/>
                <a:cs typeface="Times New Roman" pitchFamily="18" charset="0"/>
              </a:rPr>
              <a:t>		{</a:t>
            </a:r>
          </a:p>
          <a:p>
            <a:pPr marL="342900" indent="-342900"/>
            <a:r>
              <a:rPr lang="en-US" dirty="0">
                <a:latin typeface="Times New Roman" pitchFamily="18" charset="0"/>
                <a:cs typeface="Times New Roman" pitchFamily="18" charset="0"/>
              </a:rPr>
              <a:t>			Console.WriteLine(x);</a:t>
            </a:r>
          </a:p>
          <a:p>
            <a:pPr marL="342900" indent="-342900"/>
            <a:r>
              <a:rPr lang="en-US" dirty="0">
                <a:latin typeface="Times New Roman" pitchFamily="18" charset="0"/>
                <a:cs typeface="Times New Roman" pitchFamily="18" charset="0"/>
              </a:rPr>
              <a:t>		}</a:t>
            </a:r>
          </a:p>
          <a:p>
            <a:pPr marL="342900" indent="-342900"/>
            <a:r>
              <a:rPr lang="en-US" dirty="0">
                <a:latin typeface="Times New Roman" pitchFamily="18" charset="0"/>
                <a:cs typeface="Times New Roman" pitchFamily="18" charset="0"/>
              </a:rPr>
              <a:t>	}</a:t>
            </a:r>
          </a:p>
        </p:txBody>
      </p:sp>
    </p:spTree>
  </p:cSld>
  <p:clrMapOvr>
    <a:masterClrMapping/>
  </p:clrMapOvr>
  <p:transition>
    <p:split orient="vert"/>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0" y="0"/>
            <a:ext cx="4830810" cy="6771084"/>
          </a:xfrm>
          <a:prstGeom prst="rect">
            <a:avLst/>
          </a:prstGeom>
          <a:noFill/>
        </p:spPr>
        <p:txBody>
          <a:bodyPr wrap="none" rtlCol="0">
            <a:spAutoFit/>
          </a:bodyPr>
          <a:lstStyle/>
          <a:p>
            <a:pPr marL="342900" indent="-342900"/>
            <a:r>
              <a:rPr lang="en-US" dirty="0">
                <a:latin typeface="Times New Roman" pitchFamily="18" charset="0"/>
                <a:cs typeface="Times New Roman" pitchFamily="18" charset="0"/>
              </a:rPr>
              <a:t>	class C2 : C1</a:t>
            </a:r>
          </a:p>
          <a:p>
            <a:pPr marL="342900" indent="-342900"/>
            <a:r>
              <a:rPr lang="en-US" dirty="0">
                <a:latin typeface="Times New Roman" pitchFamily="18" charset="0"/>
                <a:cs typeface="Times New Roman" pitchFamily="18" charset="0"/>
              </a:rPr>
              <a:t>	{</a:t>
            </a:r>
          </a:p>
          <a:p>
            <a:pPr marL="342900" indent="-342900"/>
            <a:r>
              <a:rPr lang="en-US" dirty="0">
                <a:latin typeface="Times New Roman" pitchFamily="18" charset="0"/>
                <a:cs typeface="Times New Roman" pitchFamily="18" charset="0"/>
              </a:rPr>
              <a:t>		public void setx1 ( int a)</a:t>
            </a:r>
          </a:p>
          <a:p>
            <a:pPr marL="342900" indent="-342900"/>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x = a;</a:t>
            </a:r>
          </a:p>
          <a:p>
            <a:pPr marL="342900" indent="-342900"/>
            <a:r>
              <a:rPr lang="en-US" dirty="0">
                <a:latin typeface="Times New Roman" pitchFamily="18" charset="0"/>
                <a:cs typeface="Times New Roman" pitchFamily="18" charset="0"/>
              </a:rPr>
              <a:t>		}</a:t>
            </a:r>
          </a:p>
          <a:p>
            <a:pPr marL="342900" indent="-342900"/>
            <a:r>
              <a:rPr lang="en-US" dirty="0">
                <a:latin typeface="Times New Roman" pitchFamily="18" charset="0"/>
                <a:cs typeface="Times New Roman" pitchFamily="18" charset="0"/>
              </a:rPr>
              <a:t>		public void Disp2()</a:t>
            </a:r>
          </a:p>
          <a:p>
            <a:pPr marL="342900" indent="-342900"/>
            <a:r>
              <a:rPr lang="en-US" dirty="0">
                <a:latin typeface="Times New Roman" pitchFamily="18" charset="0"/>
                <a:cs typeface="Times New Roman" pitchFamily="18" charset="0"/>
              </a:rPr>
              <a:t>		{</a:t>
            </a:r>
          </a:p>
          <a:p>
            <a:pPr marL="342900" indent="-342900"/>
            <a:r>
              <a:rPr lang="en-US" dirty="0">
                <a:latin typeface="Times New Roman" pitchFamily="18" charset="0"/>
                <a:cs typeface="Times New Roman" pitchFamily="18" charset="0"/>
              </a:rPr>
              <a:t>			Console.WriteLine(x);</a:t>
            </a:r>
          </a:p>
          <a:p>
            <a:pPr marL="342900" indent="-342900"/>
            <a:r>
              <a:rPr lang="en-US" dirty="0">
                <a:latin typeface="Times New Roman" pitchFamily="18" charset="0"/>
                <a:cs typeface="Times New Roman" pitchFamily="18" charset="0"/>
              </a:rPr>
              <a:t>		}</a:t>
            </a:r>
          </a:p>
          <a:p>
            <a:pPr marL="342900" indent="-342900"/>
            <a:r>
              <a:rPr lang="en-US" dirty="0">
                <a:latin typeface="Times New Roman" pitchFamily="18" charset="0"/>
                <a:cs typeface="Times New Roman" pitchFamily="18" charset="0"/>
              </a:rPr>
              <a:t>	}	</a:t>
            </a:r>
          </a:p>
          <a:p>
            <a:pPr marL="342900" indent="-342900"/>
            <a:r>
              <a:rPr lang="en-US" dirty="0">
                <a:latin typeface="Times New Roman" pitchFamily="18" charset="0"/>
                <a:cs typeface="Times New Roman" pitchFamily="18" charset="0"/>
              </a:rPr>
              <a:t>	class Program</a:t>
            </a:r>
          </a:p>
          <a:p>
            <a:pPr marL="342900" indent="-342900"/>
            <a:r>
              <a:rPr lang="en-US" dirty="0">
                <a:latin typeface="Times New Roman" pitchFamily="18" charset="0"/>
                <a:cs typeface="Times New Roman" pitchFamily="18" charset="0"/>
              </a:rPr>
              <a:t>	{</a:t>
            </a:r>
          </a:p>
          <a:p>
            <a:pPr lvl="1"/>
            <a:r>
              <a:rPr lang="en-US">
                <a:latin typeface="Times New Roman" pitchFamily="18" charset="0"/>
                <a:cs typeface="Times New Roman" pitchFamily="18" charset="0"/>
              </a:rPr>
              <a:t> 	static </a:t>
            </a:r>
            <a:r>
              <a:rPr lang="en-US" dirty="0">
                <a:latin typeface="Times New Roman" pitchFamily="18" charset="0"/>
                <a:cs typeface="Times New Roman" pitchFamily="18" charset="0"/>
              </a:rPr>
              <a:t>void Main(string[] args)</a:t>
            </a:r>
          </a:p>
          <a:p>
            <a:pPr lvl="1"/>
            <a:r>
              <a:rPr lang="en-US" dirty="0">
                <a:latin typeface="Times New Roman" pitchFamily="18" charset="0"/>
                <a:cs typeface="Times New Roman" pitchFamily="18" charset="0"/>
              </a:rPr>
              <a:t>        {</a:t>
            </a:r>
          </a:p>
          <a:p>
            <a:pPr marL="1257300" lvl="2" indent="-342900"/>
            <a:r>
              <a:rPr lang="en-US" dirty="0">
                <a:latin typeface="Times New Roman" pitchFamily="18" charset="0"/>
                <a:cs typeface="Times New Roman" pitchFamily="18" charset="0"/>
              </a:rPr>
              <a:t>		C2 </a:t>
            </a:r>
            <a:r>
              <a:rPr lang="en-US" dirty="0" err="1">
                <a:latin typeface="Times New Roman" pitchFamily="18" charset="0"/>
                <a:cs typeface="Times New Roman" pitchFamily="18" charset="0"/>
              </a:rPr>
              <a:t>obj</a:t>
            </a:r>
            <a:r>
              <a:rPr lang="en-US" dirty="0">
                <a:latin typeface="Times New Roman" pitchFamily="18" charset="0"/>
                <a:cs typeface="Times New Roman" pitchFamily="18" charset="0"/>
              </a:rPr>
              <a:t>  = new C2();</a:t>
            </a:r>
          </a:p>
          <a:p>
            <a:pPr marL="1257300" lvl="2" indent="-342900"/>
            <a:r>
              <a:rPr lang="en-US" dirty="0">
                <a:latin typeface="Times New Roman" pitchFamily="18" charset="0"/>
                <a:cs typeface="Times New Roman" pitchFamily="18" charset="0"/>
              </a:rPr>
              <a:t>		obj.setx1(15);</a:t>
            </a:r>
          </a:p>
          <a:p>
            <a:pPr marL="1257300" lvl="2" indent="-342900"/>
            <a:r>
              <a:rPr lang="en-US" dirty="0">
                <a:latin typeface="Times New Roman" pitchFamily="18" charset="0"/>
                <a:cs typeface="Times New Roman" pitchFamily="18" charset="0"/>
              </a:rPr>
              <a:t>		obj.Disp2( ); </a:t>
            </a:r>
            <a:r>
              <a:rPr lang="en-US" b="1" dirty="0">
                <a:latin typeface="Times New Roman" pitchFamily="18" charset="0"/>
                <a:cs typeface="Times New Roman" pitchFamily="18" charset="0"/>
              </a:rPr>
              <a:t>// 15</a:t>
            </a:r>
            <a:endParaRPr lang="en-US" dirty="0">
              <a:latin typeface="Times New Roman" pitchFamily="18" charset="0"/>
              <a:cs typeface="Times New Roman" pitchFamily="18" charset="0"/>
            </a:endParaRPr>
          </a:p>
          <a:p>
            <a:pPr marL="1257300" lvl="2" indent="-342900"/>
            <a:r>
              <a:rPr lang="en-US" dirty="0">
                <a:latin typeface="Times New Roman" pitchFamily="18" charset="0"/>
                <a:cs typeface="Times New Roman" pitchFamily="18" charset="0"/>
              </a:rPr>
              <a:t>		</a:t>
            </a:r>
          </a:p>
          <a:p>
            <a:pPr marL="1257300" lvl="2" indent="-342900"/>
            <a:r>
              <a:rPr lang="en-US" dirty="0">
                <a:latin typeface="Times New Roman" pitchFamily="18" charset="0"/>
                <a:cs typeface="Times New Roman" pitchFamily="18" charset="0"/>
              </a:rPr>
              <a:t>		C1 obj1 = new C1( ); </a:t>
            </a:r>
            <a:r>
              <a:rPr lang="en-US" sz="2000" b="1" dirty="0">
                <a:latin typeface="Times New Roman" pitchFamily="18" charset="0"/>
                <a:cs typeface="Times New Roman" pitchFamily="18" charset="0"/>
              </a:rPr>
              <a:t>//</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Error</a:t>
            </a:r>
            <a:endParaRPr lang="en-US" dirty="0">
              <a:latin typeface="Times New Roman" pitchFamily="18" charset="0"/>
              <a:cs typeface="Times New Roman" pitchFamily="18" charset="0"/>
            </a:endParaRPr>
          </a:p>
          <a:p>
            <a:pPr marL="1257300" lvl="2" indent="-342900"/>
            <a:r>
              <a:rPr lang="en-US" dirty="0">
                <a:latin typeface="Times New Roman" pitchFamily="18" charset="0"/>
                <a:cs typeface="Times New Roman" pitchFamily="18" charset="0"/>
              </a:rPr>
              <a:t>		obj1.setx (20);</a:t>
            </a:r>
          </a:p>
          <a:p>
            <a:pPr marL="1257300" lvl="2" indent="-342900"/>
            <a:r>
              <a:rPr lang="en-US" dirty="0">
                <a:latin typeface="Times New Roman" pitchFamily="18" charset="0"/>
                <a:cs typeface="Times New Roman" pitchFamily="18" charset="0"/>
              </a:rPr>
              <a:t>		obj.Disp2( ); </a:t>
            </a:r>
          </a:p>
          <a:p>
            <a:pPr marL="1257300" lvl="2" indent="-342900"/>
            <a:r>
              <a:rPr lang="en-US" dirty="0">
                <a:latin typeface="Times New Roman" pitchFamily="18" charset="0"/>
                <a:cs typeface="Times New Roman" pitchFamily="18" charset="0"/>
              </a:rPr>
              <a:t>}</a:t>
            </a:r>
          </a:p>
          <a:p>
            <a:pPr marL="342900" indent="-342900"/>
            <a:r>
              <a:rPr lang="en-US" dirty="0">
                <a:latin typeface="Times New Roman" pitchFamily="18" charset="0"/>
                <a:cs typeface="Times New Roman" pitchFamily="18" charset="0"/>
              </a:rPr>
              <a:t>	}</a:t>
            </a:r>
          </a:p>
        </p:txBody>
      </p:sp>
    </p:spTree>
  </p:cSld>
  <p:clrMapOvr>
    <a:masterClrMapping/>
  </p:clrMapOvr>
  <p:transition>
    <p:split orient="vert"/>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366891"/>
            <a:ext cx="8991600" cy="6186309"/>
          </a:xfrm>
          <a:prstGeom prst="rect">
            <a:avLst/>
          </a:prstGeom>
          <a:noFill/>
        </p:spPr>
        <p:txBody>
          <a:bodyPr wrap="square" rtlCol="0">
            <a:spAutoFit/>
          </a:bodyPr>
          <a:lstStyle/>
          <a:p>
            <a:pPr algn="just"/>
            <a:r>
              <a:rPr lang="en-US" b="1" dirty="0">
                <a:latin typeface="Times New Roman" pitchFamily="18" charset="0"/>
                <a:cs typeface="Times New Roman" pitchFamily="18" charset="0"/>
              </a:rPr>
              <a:t>Sealed Method</a:t>
            </a:r>
          </a:p>
          <a:p>
            <a:pPr marL="342900" indent="-342900" algn="just">
              <a:buFont typeface="+mj-lt"/>
              <a:buAutoNum type="arabicPeriod"/>
            </a:pPr>
            <a:r>
              <a:rPr lang="en-US" i="1" dirty="0">
                <a:latin typeface="Times New Roman" pitchFamily="18" charset="0"/>
                <a:cs typeface="Times New Roman" pitchFamily="18" charset="0"/>
              </a:rPr>
              <a:t>Sealed methods are concept of C# for the ability to prevent overriding of methods.</a:t>
            </a:r>
          </a:p>
          <a:p>
            <a:pPr marL="342900" indent="-342900" algn="just">
              <a:buFont typeface="+mj-lt"/>
              <a:buAutoNum type="arabicPeriod"/>
            </a:pPr>
            <a:r>
              <a:rPr lang="en-US" i="1" dirty="0">
                <a:latin typeface="Times New Roman" pitchFamily="18" charset="0"/>
                <a:cs typeface="Times New Roman" pitchFamily="18" charset="0"/>
              </a:rPr>
              <a:t>A sealed method is used to override as inherited with virtual method with same signature.</a:t>
            </a:r>
          </a:p>
          <a:p>
            <a:pPr marL="342900" indent="-342900" algn="just">
              <a:buFont typeface="+mj-lt"/>
              <a:buAutoNum type="arabicPeriod"/>
            </a:pPr>
            <a:r>
              <a:rPr lang="en-US" i="1" dirty="0">
                <a:latin typeface="Times New Roman" pitchFamily="18" charset="0"/>
                <a:cs typeface="Times New Roman" pitchFamily="18" charset="0"/>
              </a:rPr>
              <a:t>So </a:t>
            </a:r>
            <a:r>
              <a:rPr lang="en-US" b="1" i="1" u="sng" dirty="0">
                <a:latin typeface="Times New Roman" pitchFamily="18" charset="0"/>
                <a:cs typeface="Times New Roman" pitchFamily="18" charset="0"/>
              </a:rPr>
              <a:t>sealed</a:t>
            </a:r>
            <a:r>
              <a:rPr lang="en-US" i="1" dirty="0">
                <a:latin typeface="Times New Roman" pitchFamily="18" charset="0"/>
                <a:cs typeface="Times New Roman" pitchFamily="18" charset="0"/>
              </a:rPr>
              <a:t> modifier is always used in combination is the override modifier.</a:t>
            </a:r>
          </a:p>
          <a:p>
            <a:endParaRPr lang="en-US" b="1" dirty="0">
              <a:latin typeface="Times New Roman" pitchFamily="18" charset="0"/>
              <a:cs typeface="Times New Roman" pitchFamily="18" charset="0"/>
            </a:endParaRPr>
          </a:p>
          <a:p>
            <a:r>
              <a:rPr lang="en-US" b="1" dirty="0">
                <a:latin typeface="Times New Roman" pitchFamily="18" charset="0"/>
                <a:cs typeface="Times New Roman" pitchFamily="18" charset="0"/>
              </a:rPr>
              <a:t>Example – </a:t>
            </a:r>
          </a:p>
          <a:p>
            <a:r>
              <a:rPr lang="en-US" dirty="0">
                <a:latin typeface="Times New Roman" pitchFamily="18" charset="0"/>
                <a:cs typeface="Times New Roman" pitchFamily="18" charset="0"/>
              </a:rPr>
              <a:t>    abstract class Base</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public abstract void disp();</a:t>
            </a:r>
          </a:p>
          <a:p>
            <a:r>
              <a:rPr lang="en-US" dirty="0">
                <a:latin typeface="Times New Roman" pitchFamily="18" charset="0"/>
                <a:cs typeface="Times New Roman" pitchFamily="18" charset="0"/>
              </a:rPr>
              <a:t>        public void display()</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Console.WriteLine("C# Programming Language");</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class subclass : Base</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public sealed override void disp()</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Console.WriteLine("C# Programming Language is the object - oriented programming");</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p>
        </p:txBody>
      </p:sp>
    </p:spTree>
  </p:cSld>
  <p:clrMapOvr>
    <a:masterClrMapping/>
  </p:clrMapOvr>
  <p:transition>
    <p:split orient="vert"/>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066800"/>
            <a:ext cx="8305800" cy="4524315"/>
          </a:xfrm>
          <a:prstGeom prst="rect">
            <a:avLst/>
          </a:prstGeom>
        </p:spPr>
        <p:txBody>
          <a:bodyPr wrap="square">
            <a:spAutoFit/>
          </a:bodyPr>
          <a:lstStyle/>
          <a:p>
            <a:r>
              <a:rPr lang="en-US" dirty="0">
                <a:latin typeface="Times New Roman" pitchFamily="18" charset="0"/>
                <a:cs typeface="Times New Roman" pitchFamily="18" charset="0"/>
              </a:rPr>
              <a:t>class derive : subclass</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/*public override void disp()</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Console.WriteLine("C# Programming Language");</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class Program</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static void Main(string[] args)</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derive d = new derive();</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d.disp</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p>
          <a:p>
            <a:pPr marL="342900" indent="-342900" algn="just"/>
            <a:endParaRPr lang="en-US" i="1" dirty="0">
              <a:latin typeface="Times New Roman" pitchFamily="18" charset="0"/>
              <a:cs typeface="Times New Roman" pitchFamily="18" charset="0"/>
            </a:endParaRPr>
          </a:p>
        </p:txBody>
      </p:sp>
      <p:sp>
        <p:nvSpPr>
          <p:cNvPr id="5" name="Rectangle 4"/>
          <p:cNvSpPr/>
          <p:nvPr/>
        </p:nvSpPr>
        <p:spPr>
          <a:xfrm>
            <a:off x="6096000" y="1524000"/>
            <a:ext cx="228600" cy="1066800"/>
          </a:xfrm>
          <a:prstGeom prst="rect">
            <a:avLst/>
          </a:prstGeom>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9600" dirty="0">
                <a:latin typeface="Times New Roman" pitchFamily="18" charset="0"/>
                <a:cs typeface="Times New Roman" pitchFamily="18" charset="0"/>
              </a:rPr>
              <a:t>}</a:t>
            </a:r>
            <a:endParaRPr lang="en-US" sz="9600" dirty="0"/>
          </a:p>
        </p:txBody>
      </p:sp>
      <p:sp>
        <p:nvSpPr>
          <p:cNvPr id="6" name="TextBox 5"/>
          <p:cNvSpPr txBox="1"/>
          <p:nvPr/>
        </p:nvSpPr>
        <p:spPr>
          <a:xfrm>
            <a:off x="6324600" y="1992868"/>
            <a:ext cx="949106" cy="369332"/>
          </a:xfrm>
          <a:prstGeom prst="rect">
            <a:avLst/>
          </a:prstGeom>
          <a:noFill/>
        </p:spPr>
        <p:txBody>
          <a:bodyPr wrap="none" rtlCol="0">
            <a:spAutoFit/>
          </a:bodyPr>
          <a:lstStyle/>
          <a:p>
            <a:r>
              <a:rPr lang="en-US" dirty="0"/>
              <a:t>// Error</a:t>
            </a:r>
          </a:p>
        </p:txBody>
      </p:sp>
    </p:spTree>
  </p:cSld>
  <p:clrMapOvr>
    <a:masterClrMapping/>
  </p:clrMapOvr>
  <p:transition>
    <p:split orient="vert"/>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28600"/>
            <a:ext cx="8001000" cy="6463308"/>
          </a:xfrm>
          <a:prstGeom prst="rect">
            <a:avLst/>
          </a:prstGeom>
          <a:noFill/>
        </p:spPr>
        <p:txBody>
          <a:bodyPr wrap="square" rtlCol="0">
            <a:spAutoFit/>
          </a:bodyPr>
          <a:lstStyle/>
          <a:p>
            <a:pPr algn="just"/>
            <a:r>
              <a:rPr lang="en-US" b="1" dirty="0">
                <a:latin typeface="Times New Roman" pitchFamily="18" charset="0"/>
                <a:cs typeface="Times New Roman" pitchFamily="18" charset="0"/>
              </a:rPr>
              <a:t>Containment Inheritance</a:t>
            </a:r>
          </a:p>
          <a:p>
            <a:pPr algn="just"/>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A way of object – oriented programming where we used feature of one class to another class without using inheritance symbol (</a:t>
            </a:r>
            <a:r>
              <a:rPr lang="en-US" b="1" i="1" dirty="0">
                <a:latin typeface="Times New Roman" pitchFamily="18" charset="0"/>
                <a:cs typeface="Times New Roman" pitchFamily="18" charset="0"/>
              </a:rPr>
              <a:t> : </a:t>
            </a:r>
            <a:r>
              <a:rPr lang="en-US" i="1" dirty="0">
                <a:latin typeface="Times New Roman" pitchFamily="18" charset="0"/>
                <a:cs typeface="Times New Roman" pitchFamily="18" charset="0"/>
              </a:rPr>
              <a:t>).</a:t>
            </a:r>
          </a:p>
          <a:p>
            <a:pPr algn="just"/>
            <a:r>
              <a:rPr lang="en-US" b="1" dirty="0">
                <a:latin typeface="Times New Roman" pitchFamily="18" charset="0"/>
                <a:cs typeface="Times New Roman" pitchFamily="18" charset="0"/>
              </a:rPr>
              <a:t>For Example – </a:t>
            </a:r>
          </a:p>
          <a:p>
            <a:pPr lvl="1" algn="just"/>
            <a:r>
              <a:rPr lang="en-US" dirty="0">
                <a:latin typeface="Times New Roman" pitchFamily="18" charset="0"/>
                <a:cs typeface="Times New Roman" pitchFamily="18" charset="0"/>
              </a:rPr>
              <a:t>class C1</a:t>
            </a:r>
          </a:p>
          <a:p>
            <a:pPr lvl="1" algn="just"/>
            <a:r>
              <a:rPr lang="en-US" dirty="0">
                <a:latin typeface="Times New Roman" pitchFamily="18" charset="0"/>
                <a:cs typeface="Times New Roman" pitchFamily="18" charset="0"/>
              </a:rPr>
              <a:t>{</a:t>
            </a:r>
          </a:p>
          <a:p>
            <a:pPr lvl="1" algn="just"/>
            <a:r>
              <a:rPr lang="en-US" dirty="0">
                <a:latin typeface="Times New Roman" pitchFamily="18" charset="0"/>
                <a:cs typeface="Times New Roman" pitchFamily="18" charset="0"/>
              </a:rPr>
              <a:t>	public void disp()</a:t>
            </a:r>
          </a:p>
          <a:p>
            <a:pPr lvl="1" algn="just"/>
            <a:r>
              <a:rPr lang="en-US" dirty="0">
                <a:latin typeface="Times New Roman" pitchFamily="18" charset="0"/>
                <a:cs typeface="Times New Roman" pitchFamily="18" charset="0"/>
              </a:rPr>
              <a:t>	{</a:t>
            </a:r>
          </a:p>
          <a:p>
            <a:pPr lvl="1" algn="just"/>
            <a:r>
              <a:rPr lang="en-US" dirty="0">
                <a:latin typeface="Times New Roman" pitchFamily="18" charset="0"/>
                <a:cs typeface="Times New Roman" pitchFamily="18" charset="0"/>
              </a:rPr>
              <a:t>		Console.Write(“Hello”);</a:t>
            </a:r>
          </a:p>
          <a:p>
            <a:pPr lvl="1" algn="just"/>
            <a:r>
              <a:rPr lang="en-US" dirty="0">
                <a:latin typeface="Times New Roman" pitchFamily="18" charset="0"/>
                <a:cs typeface="Times New Roman" pitchFamily="18" charset="0"/>
              </a:rPr>
              <a:t>	}</a:t>
            </a:r>
          </a:p>
          <a:p>
            <a:pPr lvl="1" algn="just"/>
            <a:r>
              <a:rPr lang="en-US" dirty="0">
                <a:latin typeface="Times New Roman" pitchFamily="18" charset="0"/>
                <a:cs typeface="Times New Roman" pitchFamily="18" charset="0"/>
              </a:rPr>
              <a:t>}</a:t>
            </a:r>
          </a:p>
          <a:p>
            <a:pPr lvl="1" algn="just"/>
            <a:r>
              <a:rPr lang="en-US" dirty="0">
                <a:latin typeface="Times New Roman" pitchFamily="18" charset="0"/>
                <a:cs typeface="Times New Roman" pitchFamily="18" charset="0"/>
              </a:rPr>
              <a:t>class C2</a:t>
            </a:r>
          </a:p>
          <a:p>
            <a:pPr lvl="1" algn="just"/>
            <a:r>
              <a:rPr lang="en-US" dirty="0">
                <a:latin typeface="Times New Roman" pitchFamily="18" charset="0"/>
                <a:cs typeface="Times New Roman" pitchFamily="18" charset="0"/>
              </a:rPr>
              <a:t>{</a:t>
            </a:r>
          </a:p>
          <a:p>
            <a:pPr lvl="1" algn="just"/>
            <a:r>
              <a:rPr lang="en-US" dirty="0">
                <a:latin typeface="Times New Roman" pitchFamily="18" charset="0"/>
                <a:cs typeface="Times New Roman" pitchFamily="18" charset="0"/>
              </a:rPr>
              <a:t>	public C1 </a:t>
            </a:r>
            <a:r>
              <a:rPr lang="en-US" dirty="0" err="1">
                <a:latin typeface="Times New Roman" pitchFamily="18" charset="0"/>
                <a:cs typeface="Times New Roman" pitchFamily="18" charset="0"/>
              </a:rPr>
              <a:t>obj</a:t>
            </a:r>
            <a:r>
              <a:rPr lang="en-US" dirty="0">
                <a:latin typeface="Times New Roman" pitchFamily="18" charset="0"/>
                <a:cs typeface="Times New Roman" pitchFamily="18" charset="0"/>
              </a:rPr>
              <a:t> = new C1();</a:t>
            </a:r>
          </a:p>
          <a:p>
            <a:pPr lvl="1" algn="just"/>
            <a:r>
              <a:rPr lang="en-US" dirty="0">
                <a:latin typeface="Times New Roman" pitchFamily="18" charset="0"/>
                <a:cs typeface="Times New Roman" pitchFamily="18" charset="0"/>
              </a:rPr>
              <a:t>}</a:t>
            </a:r>
          </a:p>
          <a:p>
            <a:pPr lvl="1" algn="just"/>
            <a:r>
              <a:rPr lang="en-US" dirty="0">
                <a:latin typeface="Times New Roman" pitchFamily="18" charset="0"/>
                <a:cs typeface="Times New Roman" pitchFamily="18" charset="0"/>
              </a:rPr>
              <a:t>class Program</a:t>
            </a:r>
          </a:p>
          <a:p>
            <a:pPr lvl="1" algn="just"/>
            <a:r>
              <a:rPr lang="en-US" dirty="0">
                <a:latin typeface="Times New Roman" pitchFamily="18" charset="0"/>
                <a:cs typeface="Times New Roman" pitchFamily="18" charset="0"/>
              </a:rPr>
              <a:t>{</a:t>
            </a:r>
          </a:p>
          <a:p>
            <a:pPr lvl="1" algn="just"/>
            <a:r>
              <a:rPr lang="en-US" dirty="0">
                <a:latin typeface="Times New Roman" pitchFamily="18" charset="0"/>
                <a:cs typeface="Times New Roman" pitchFamily="18" charset="0"/>
              </a:rPr>
              <a:t>	static void  Main(string [ ] args)</a:t>
            </a:r>
          </a:p>
          <a:p>
            <a:pPr lvl="1" algn="just"/>
            <a:r>
              <a:rPr lang="en-US" dirty="0">
                <a:latin typeface="Times New Roman" pitchFamily="18" charset="0"/>
                <a:cs typeface="Times New Roman" pitchFamily="18" charset="0"/>
              </a:rPr>
              <a:t>	{</a:t>
            </a:r>
          </a:p>
          <a:p>
            <a:pPr lvl="1" algn="just"/>
            <a:r>
              <a:rPr lang="en-US" dirty="0">
                <a:latin typeface="Times New Roman" pitchFamily="18" charset="0"/>
                <a:cs typeface="Times New Roman" pitchFamily="18" charset="0"/>
              </a:rPr>
              <a:t>		C2 ob = new C2();</a:t>
            </a:r>
          </a:p>
          <a:p>
            <a:pPr lvl="1" algn="just"/>
            <a:r>
              <a:rPr lang="en-US" dirty="0">
                <a:latin typeface="Times New Roman" pitchFamily="18" charset="0"/>
                <a:cs typeface="Times New Roman" pitchFamily="18" charset="0"/>
              </a:rPr>
              <a:t>		ob.obj();</a:t>
            </a:r>
          </a:p>
          <a:p>
            <a:pPr lvl="1" algn="just"/>
            <a:r>
              <a:rPr lang="en-US" dirty="0">
                <a:latin typeface="Times New Roman" pitchFamily="18" charset="0"/>
                <a:cs typeface="Times New Roman" pitchFamily="18" charset="0"/>
              </a:rPr>
              <a:t>	}</a:t>
            </a:r>
          </a:p>
          <a:p>
            <a:pPr lvl="1" algn="just"/>
            <a:r>
              <a:rPr lang="en-US" dirty="0">
                <a:latin typeface="Times New Roman" pitchFamily="18" charset="0"/>
                <a:cs typeface="Times New Roman" pitchFamily="18" charset="0"/>
              </a:rPr>
              <a:t>}</a:t>
            </a:r>
          </a:p>
        </p:txBody>
      </p:sp>
    </p:spTree>
  </p:cSld>
  <p:clrMapOvr>
    <a:masterClrMapping/>
  </p:clrMapOvr>
  <p:transition>
    <p:split orient="vert"/>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990600"/>
            <a:ext cx="6553200" cy="4524315"/>
          </a:xfrm>
          <a:prstGeom prst="rect">
            <a:avLst/>
          </a:prstGeom>
        </p:spPr>
        <p:txBody>
          <a:bodyPr wrap="square">
            <a:spAutoFit/>
          </a:bodyPr>
          <a:lstStyle/>
          <a:p>
            <a:pPr algn="just"/>
            <a:r>
              <a:rPr lang="en-US" b="1" dirty="0">
                <a:latin typeface="Times New Roman" pitchFamily="18" charset="0"/>
                <a:cs typeface="Times New Roman" pitchFamily="18" charset="0"/>
              </a:rPr>
              <a:t>Interface</a:t>
            </a:r>
          </a:p>
          <a:p>
            <a:pPr marL="342900" lvl="0" indent="-342900" algn="just">
              <a:buFont typeface="+mj-lt"/>
              <a:buAutoNum type="arabicPeriod"/>
            </a:pPr>
            <a:r>
              <a:rPr lang="en-US" i="1" dirty="0">
                <a:latin typeface="Times New Roman" pitchFamily="18" charset="0"/>
                <a:cs typeface="Times New Roman" pitchFamily="18" charset="0"/>
              </a:rPr>
              <a:t>Just like a function where functions have each declaration part and definition part which we already discuss.</a:t>
            </a:r>
          </a:p>
          <a:p>
            <a:pPr marL="342900" lvl="0" indent="-342900" algn="just">
              <a:buFont typeface="+mj-lt"/>
              <a:buAutoNum type="arabicPeriod"/>
            </a:pPr>
            <a:r>
              <a:rPr lang="en-US" i="1" dirty="0">
                <a:latin typeface="Times New Roman" pitchFamily="18" charset="0"/>
                <a:cs typeface="Times New Roman" pitchFamily="18" charset="0"/>
              </a:rPr>
              <a:t>So interface here we can say that it is the declaration of class where as classes have declaration and definition.</a:t>
            </a:r>
          </a:p>
          <a:p>
            <a:pPr marL="342900" lvl="0" indent="-342900" algn="just">
              <a:buFont typeface="+mj-lt"/>
              <a:buAutoNum type="arabicPeriod"/>
            </a:pPr>
            <a:r>
              <a:rPr lang="en-US" i="1" dirty="0">
                <a:latin typeface="Times New Roman" pitchFamily="18" charset="0"/>
                <a:cs typeface="Times New Roman" pitchFamily="18" charset="0"/>
              </a:rPr>
              <a:t>So interface also called declaration of class.</a:t>
            </a:r>
          </a:p>
          <a:p>
            <a:pPr marL="342900" lvl="0" indent="-342900" algn="just">
              <a:buFont typeface="+mj-lt"/>
              <a:buAutoNum type="arabicPeriod"/>
            </a:pPr>
            <a:r>
              <a:rPr lang="en-US" i="1" dirty="0">
                <a:latin typeface="Times New Roman" pitchFamily="18" charset="0"/>
                <a:cs typeface="Times New Roman" pitchFamily="18" charset="0"/>
              </a:rPr>
              <a:t>Major differences are:</a:t>
            </a:r>
          </a:p>
          <a:p>
            <a:pPr marL="800100" lvl="1" indent="-342900" algn="just">
              <a:buFont typeface="+mj-lt"/>
              <a:buAutoNum type="alphaLcPeriod"/>
            </a:pPr>
            <a:r>
              <a:rPr lang="en-US" i="1" dirty="0">
                <a:latin typeface="Times New Roman" pitchFamily="18" charset="0"/>
                <a:cs typeface="Times New Roman" pitchFamily="18" charset="0"/>
              </a:rPr>
              <a:t>All the members of an interface are implicitly public and abstract.</a:t>
            </a:r>
          </a:p>
          <a:p>
            <a:pPr marL="800100" lvl="1" indent="-342900" algn="just">
              <a:buFont typeface="+mj-lt"/>
              <a:buAutoNum type="alphaLcPeriod"/>
            </a:pPr>
            <a:r>
              <a:rPr lang="en-US" i="1" dirty="0">
                <a:latin typeface="Times New Roman" pitchFamily="18" charset="0"/>
                <a:cs typeface="Times New Roman" pitchFamily="18" charset="0"/>
              </a:rPr>
              <a:t>All interfaces cannot contain constraint fields, constructors and destructors.</a:t>
            </a:r>
          </a:p>
          <a:p>
            <a:pPr marL="800100" lvl="1" indent="-342900" algn="just">
              <a:buFont typeface="+mj-lt"/>
              <a:buAutoNum type="alphaLcPeriod"/>
            </a:pPr>
            <a:r>
              <a:rPr lang="en-US" i="1" dirty="0">
                <a:latin typeface="Times New Roman" pitchFamily="18" charset="0"/>
                <a:cs typeface="Times New Roman" pitchFamily="18" charset="0"/>
              </a:rPr>
              <a:t>Its members cannot be declared static.</a:t>
            </a:r>
          </a:p>
          <a:p>
            <a:pPr marL="800100" lvl="1" indent="-342900" algn="just">
              <a:buFont typeface="+mj-lt"/>
              <a:buAutoNum type="alphaLcPeriod"/>
            </a:pPr>
            <a:r>
              <a:rPr lang="en-US" i="1" dirty="0">
                <a:latin typeface="Times New Roman" pitchFamily="18" charset="0"/>
                <a:cs typeface="Times New Roman" pitchFamily="18" charset="0"/>
              </a:rPr>
              <a:t>Since the methods in an interface are abstract, they do not include implementation code.</a:t>
            </a:r>
          </a:p>
          <a:p>
            <a:pPr marL="800100" lvl="1" indent="-342900" algn="just">
              <a:buFont typeface="+mj-lt"/>
              <a:buAutoNum type="alphaLcPeriod"/>
            </a:pPr>
            <a:r>
              <a:rPr lang="en-US" i="1" dirty="0">
                <a:latin typeface="Times New Roman" pitchFamily="18" charset="0"/>
                <a:cs typeface="Times New Roman" pitchFamily="18" charset="0"/>
              </a:rPr>
              <a:t>An interface can inherit multiple interfaces.</a:t>
            </a:r>
          </a:p>
          <a:p>
            <a:pPr marL="800100" lvl="1" indent="-342900" algn="just">
              <a:buFont typeface="+mj-lt"/>
              <a:buAutoNum type="alphaLcPeriod"/>
            </a:pPr>
            <a:r>
              <a:rPr lang="en-US" i="1" dirty="0">
                <a:latin typeface="Times New Roman" pitchFamily="18" charset="0"/>
                <a:cs typeface="Times New Roman" pitchFamily="18" charset="0"/>
              </a:rPr>
              <a:t>For declaring interface we used </a:t>
            </a:r>
            <a:r>
              <a:rPr lang="en-US" b="1" i="1" u="sng" dirty="0">
                <a:latin typeface="Times New Roman" pitchFamily="18" charset="0"/>
                <a:cs typeface="Times New Roman" pitchFamily="18" charset="0"/>
              </a:rPr>
              <a:t>interface</a:t>
            </a:r>
            <a:r>
              <a:rPr lang="en-US" i="1" dirty="0">
                <a:latin typeface="Times New Roman" pitchFamily="18" charset="0"/>
                <a:cs typeface="Times New Roman" pitchFamily="18" charset="0"/>
              </a:rPr>
              <a:t> keyword.</a:t>
            </a:r>
          </a:p>
        </p:txBody>
      </p:sp>
    </p:spTree>
  </p:cSld>
  <p:clrMapOvr>
    <a:masterClrMapping/>
  </p:clrMapOvr>
  <p:transition>
    <p:split orient="vert"/>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209800" y="76200"/>
            <a:ext cx="4953000" cy="663258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63550" marR="0" lvl="0" indent="-409575" algn="just"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Example –</a:t>
            </a:r>
            <a:endParaRPr kumimoji="0" lang="en-US" sz="1700" b="1" i="0" u="none" strike="noStrike" cap="none" normalizeH="0" baseline="0" dirty="0">
              <a:ln>
                <a:noFill/>
              </a:ln>
              <a:solidFill>
                <a:schemeClr val="tx1"/>
              </a:solidFill>
              <a:effectLst/>
              <a:latin typeface="Times New Roman" pitchFamily="18" charset="0"/>
              <a:cs typeface="Times New Roman" pitchFamily="18" charset="0"/>
            </a:endParaRPr>
          </a:p>
          <a:p>
            <a:pPr marL="920750" lvl="1" indent="-409575" algn="just" eaLnBrk="0" fontAlgn="base" hangingPunct="0">
              <a:spcBef>
                <a:spcPct val="0"/>
              </a:spcBef>
              <a:spcAft>
                <a:spcPct val="0"/>
              </a:spcAft>
            </a:pPr>
            <a:r>
              <a:rPr kumimoji="0" lang="en-US" sz="17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interface I1</a:t>
            </a:r>
            <a:endParaRPr kumimoji="0" lang="en-US" sz="1700" b="0" i="0" u="none" strike="noStrike" cap="none" normalizeH="0" baseline="0" dirty="0">
              <a:ln>
                <a:noFill/>
              </a:ln>
              <a:solidFill>
                <a:schemeClr val="tx1"/>
              </a:solidFill>
              <a:effectLst/>
              <a:latin typeface="Times New Roman" pitchFamily="18" charset="0"/>
              <a:cs typeface="Times New Roman" pitchFamily="18" charset="0"/>
            </a:endParaRPr>
          </a:p>
          <a:p>
            <a:pPr marL="920750" lvl="1" indent="-409575" algn="just" eaLnBrk="0" fontAlgn="base" hangingPunct="0">
              <a:spcBef>
                <a:spcPct val="0"/>
              </a:spcBef>
              <a:spcAft>
                <a:spcPct val="0"/>
              </a:spcAft>
            </a:pPr>
            <a:r>
              <a:rPr kumimoji="0" lang="en-US" sz="17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1700" b="0" i="0" u="none" strike="noStrike" cap="none" normalizeH="0" baseline="0" dirty="0">
              <a:ln>
                <a:noFill/>
              </a:ln>
              <a:solidFill>
                <a:schemeClr val="tx1"/>
              </a:solidFill>
              <a:effectLst/>
              <a:latin typeface="Times New Roman" pitchFamily="18" charset="0"/>
              <a:cs typeface="Times New Roman" pitchFamily="18" charset="0"/>
            </a:endParaRPr>
          </a:p>
          <a:p>
            <a:pPr marL="920750" lvl="2" indent="-409575" algn="just" eaLnBrk="0" fontAlgn="base" hangingPunct="0">
              <a:spcBef>
                <a:spcPct val="0"/>
              </a:spcBef>
              <a:spcAft>
                <a:spcPct val="0"/>
              </a:spcAft>
            </a:pPr>
            <a:r>
              <a:rPr kumimoji="0" lang="en-US" sz="17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void disp();</a:t>
            </a:r>
            <a:endParaRPr kumimoji="0" lang="en-US" sz="1700" b="0" i="0" u="none" strike="noStrike" cap="none" normalizeH="0" baseline="0" dirty="0">
              <a:ln>
                <a:noFill/>
              </a:ln>
              <a:solidFill>
                <a:schemeClr val="tx1"/>
              </a:solidFill>
              <a:effectLst/>
              <a:latin typeface="Times New Roman" pitchFamily="18" charset="0"/>
              <a:cs typeface="Times New Roman" pitchFamily="18" charset="0"/>
            </a:endParaRPr>
          </a:p>
          <a:p>
            <a:pPr marL="920750" lvl="2" indent="-409575" algn="just" eaLnBrk="0" fontAlgn="base" hangingPunct="0">
              <a:spcBef>
                <a:spcPct val="0"/>
              </a:spcBef>
              <a:spcAft>
                <a:spcPct val="0"/>
              </a:spcAft>
            </a:pPr>
            <a:r>
              <a:rPr kumimoji="0" lang="en-US" sz="17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void sum(int x, int y);</a:t>
            </a:r>
            <a:endParaRPr kumimoji="0" lang="en-US" sz="1700" b="0" i="0" u="none" strike="noStrike" cap="none" normalizeH="0" baseline="0" dirty="0">
              <a:ln>
                <a:noFill/>
              </a:ln>
              <a:solidFill>
                <a:schemeClr val="tx1"/>
              </a:solidFill>
              <a:effectLst/>
              <a:latin typeface="Times New Roman" pitchFamily="18" charset="0"/>
              <a:cs typeface="Times New Roman" pitchFamily="18" charset="0"/>
            </a:endParaRPr>
          </a:p>
          <a:p>
            <a:pPr marL="920750" lvl="1" indent="-409575" algn="just" eaLnBrk="0" fontAlgn="base" hangingPunct="0">
              <a:spcBef>
                <a:spcPct val="0"/>
              </a:spcBef>
              <a:spcAft>
                <a:spcPct val="0"/>
              </a:spcAft>
            </a:pPr>
            <a:r>
              <a:rPr kumimoji="0" lang="en-US" sz="17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1700" b="0" i="0" u="none" strike="noStrike" cap="none" normalizeH="0" baseline="0" dirty="0">
              <a:ln>
                <a:noFill/>
              </a:ln>
              <a:solidFill>
                <a:schemeClr val="tx1"/>
              </a:solidFill>
              <a:effectLst/>
              <a:latin typeface="Times New Roman" pitchFamily="18" charset="0"/>
              <a:cs typeface="Times New Roman" pitchFamily="18" charset="0"/>
            </a:endParaRPr>
          </a:p>
          <a:p>
            <a:pPr marL="920750" lvl="1" indent="-409575" algn="just" eaLnBrk="0" fontAlgn="base" hangingPunct="0">
              <a:spcBef>
                <a:spcPct val="0"/>
              </a:spcBef>
              <a:spcAft>
                <a:spcPct val="0"/>
              </a:spcAft>
            </a:pPr>
            <a:r>
              <a:rPr kumimoji="0" lang="en-US" sz="17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class C1 : I1</a:t>
            </a:r>
            <a:endParaRPr kumimoji="0" lang="en-US" sz="1700" b="0" i="0" u="none" strike="noStrike" cap="none" normalizeH="0" baseline="0" dirty="0">
              <a:ln>
                <a:noFill/>
              </a:ln>
              <a:solidFill>
                <a:schemeClr val="tx1"/>
              </a:solidFill>
              <a:effectLst/>
              <a:latin typeface="Times New Roman" pitchFamily="18" charset="0"/>
              <a:cs typeface="Times New Roman" pitchFamily="18" charset="0"/>
            </a:endParaRPr>
          </a:p>
          <a:p>
            <a:pPr marL="920750" lvl="1" indent="-409575" algn="just" eaLnBrk="0" fontAlgn="base" hangingPunct="0">
              <a:spcBef>
                <a:spcPct val="0"/>
              </a:spcBef>
              <a:spcAft>
                <a:spcPct val="0"/>
              </a:spcAft>
            </a:pPr>
            <a:r>
              <a:rPr kumimoji="0" lang="en-US" sz="17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1700" b="0" i="0" u="none" strike="noStrike" cap="none" normalizeH="0" baseline="0" dirty="0">
              <a:ln>
                <a:noFill/>
              </a:ln>
              <a:solidFill>
                <a:schemeClr val="tx1"/>
              </a:solidFill>
              <a:effectLst/>
              <a:latin typeface="Times New Roman" pitchFamily="18" charset="0"/>
              <a:cs typeface="Times New Roman" pitchFamily="18" charset="0"/>
            </a:endParaRPr>
          </a:p>
          <a:p>
            <a:pPr marL="920750" lvl="1" indent="-409575" algn="just" eaLnBrk="0" fontAlgn="base" hangingPunct="0">
              <a:spcBef>
                <a:spcPct val="0"/>
              </a:spcBef>
              <a:spcAft>
                <a:spcPct val="0"/>
              </a:spcAft>
            </a:pPr>
            <a:r>
              <a:rPr kumimoji="0" lang="en-US" sz="17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public void sum( int x, int y)</a:t>
            </a:r>
            <a:endParaRPr kumimoji="0" lang="en-US" sz="1700" b="0" i="0" u="none" strike="noStrike" cap="none" normalizeH="0" baseline="0" dirty="0">
              <a:ln>
                <a:noFill/>
              </a:ln>
              <a:solidFill>
                <a:schemeClr val="tx1"/>
              </a:solidFill>
              <a:effectLst/>
              <a:latin typeface="Times New Roman" pitchFamily="18" charset="0"/>
              <a:cs typeface="Times New Roman" pitchFamily="18" charset="0"/>
            </a:endParaRPr>
          </a:p>
          <a:p>
            <a:pPr marL="920750" lvl="1" indent="-409575" algn="just" eaLnBrk="0" fontAlgn="base" hangingPunct="0">
              <a:spcBef>
                <a:spcPct val="0"/>
              </a:spcBef>
              <a:spcAft>
                <a:spcPct val="0"/>
              </a:spcAft>
            </a:pPr>
            <a:r>
              <a:rPr kumimoji="0" lang="en-US" sz="17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700" b="0" i="0" u="none" strike="noStrike" cap="none" normalizeH="0" baseline="0" dirty="0">
              <a:ln>
                <a:noFill/>
              </a:ln>
              <a:solidFill>
                <a:schemeClr val="tx1"/>
              </a:solidFill>
              <a:effectLst/>
              <a:latin typeface="Times New Roman" pitchFamily="18" charset="0"/>
              <a:cs typeface="Times New Roman" pitchFamily="18" charset="0"/>
            </a:endParaRPr>
          </a:p>
          <a:p>
            <a:pPr marL="920750" lvl="1" indent="-409575" algn="just" eaLnBrk="0" fontAlgn="base" hangingPunct="0">
              <a:spcBef>
                <a:spcPct val="0"/>
              </a:spcBef>
              <a:spcAft>
                <a:spcPct val="0"/>
              </a:spcAft>
            </a:pPr>
            <a:r>
              <a:rPr kumimoji="0" lang="en-US" sz="17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Console.WriteLine (x+ y);</a:t>
            </a:r>
            <a:endParaRPr kumimoji="0" lang="en-US" sz="1700" b="0" i="0" u="none" strike="noStrike" cap="none" normalizeH="0" baseline="0" dirty="0">
              <a:ln>
                <a:noFill/>
              </a:ln>
              <a:solidFill>
                <a:schemeClr val="tx1"/>
              </a:solidFill>
              <a:effectLst/>
              <a:latin typeface="Times New Roman" pitchFamily="18" charset="0"/>
              <a:cs typeface="Times New Roman" pitchFamily="18" charset="0"/>
            </a:endParaRPr>
          </a:p>
          <a:p>
            <a:pPr marL="920750" lvl="1" indent="-409575" algn="just" eaLnBrk="0" fontAlgn="base" hangingPunct="0">
              <a:spcBef>
                <a:spcPct val="0"/>
              </a:spcBef>
              <a:spcAft>
                <a:spcPct val="0"/>
              </a:spcAft>
            </a:pPr>
            <a:r>
              <a:rPr kumimoji="0" lang="en-US" sz="17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700" b="0" i="0" u="none" strike="noStrike" cap="none" normalizeH="0" baseline="0" dirty="0">
              <a:ln>
                <a:noFill/>
              </a:ln>
              <a:solidFill>
                <a:schemeClr val="tx1"/>
              </a:solidFill>
              <a:effectLst/>
              <a:latin typeface="Times New Roman" pitchFamily="18" charset="0"/>
              <a:cs typeface="Times New Roman" pitchFamily="18" charset="0"/>
            </a:endParaRPr>
          </a:p>
          <a:p>
            <a:pPr marL="920750" lvl="1" indent="-409575" algn="just" eaLnBrk="0" fontAlgn="base" hangingPunct="0">
              <a:spcBef>
                <a:spcPct val="0"/>
              </a:spcBef>
              <a:spcAft>
                <a:spcPct val="0"/>
              </a:spcAft>
            </a:pPr>
            <a:r>
              <a:rPr kumimoji="0" lang="en-US" sz="17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public void disp()</a:t>
            </a:r>
            <a:endParaRPr kumimoji="0" lang="en-US" sz="1700" b="0" i="0" u="none" strike="noStrike" cap="none" normalizeH="0" baseline="0" dirty="0">
              <a:ln>
                <a:noFill/>
              </a:ln>
              <a:solidFill>
                <a:schemeClr val="tx1"/>
              </a:solidFill>
              <a:effectLst/>
              <a:latin typeface="Times New Roman" pitchFamily="18" charset="0"/>
              <a:cs typeface="Times New Roman" pitchFamily="18" charset="0"/>
            </a:endParaRPr>
          </a:p>
          <a:p>
            <a:pPr marL="920750" lvl="1" indent="-409575" algn="just" eaLnBrk="0" fontAlgn="base" hangingPunct="0">
              <a:spcBef>
                <a:spcPct val="0"/>
              </a:spcBef>
              <a:spcAft>
                <a:spcPct val="0"/>
              </a:spcAft>
            </a:pPr>
            <a:r>
              <a:rPr kumimoji="0" lang="en-US" sz="17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700" b="0" i="0" u="none" strike="noStrike" cap="none" normalizeH="0" baseline="0" dirty="0">
              <a:ln>
                <a:noFill/>
              </a:ln>
              <a:solidFill>
                <a:schemeClr val="tx1"/>
              </a:solidFill>
              <a:effectLst/>
              <a:latin typeface="Times New Roman" pitchFamily="18" charset="0"/>
              <a:cs typeface="Times New Roman" pitchFamily="18" charset="0"/>
            </a:endParaRPr>
          </a:p>
          <a:p>
            <a:pPr marL="920750" lvl="1" indent="-409575" algn="just" eaLnBrk="0" fontAlgn="base" hangingPunct="0">
              <a:spcBef>
                <a:spcPct val="0"/>
              </a:spcBef>
              <a:spcAft>
                <a:spcPct val="0"/>
              </a:spcAft>
            </a:pPr>
            <a:r>
              <a:rPr kumimoji="0" lang="en-US" sz="17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Console.WriteLine (“Hello”);</a:t>
            </a:r>
            <a:endParaRPr kumimoji="0" lang="en-US" sz="1700" b="0" i="0" u="none" strike="noStrike" cap="none" normalizeH="0" baseline="0" dirty="0">
              <a:ln>
                <a:noFill/>
              </a:ln>
              <a:solidFill>
                <a:schemeClr val="tx1"/>
              </a:solidFill>
              <a:effectLst/>
              <a:latin typeface="Times New Roman" pitchFamily="18" charset="0"/>
              <a:cs typeface="Times New Roman" pitchFamily="18" charset="0"/>
            </a:endParaRPr>
          </a:p>
          <a:p>
            <a:pPr marL="920750" lvl="1" indent="-409575" algn="just" eaLnBrk="0" fontAlgn="base" hangingPunct="0">
              <a:spcBef>
                <a:spcPct val="0"/>
              </a:spcBef>
              <a:spcAft>
                <a:spcPct val="0"/>
              </a:spcAft>
            </a:pPr>
            <a:r>
              <a:rPr kumimoji="0" lang="en-US" sz="17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700" b="0" i="0" u="none" strike="noStrike" cap="none" normalizeH="0" baseline="0" dirty="0">
              <a:ln>
                <a:noFill/>
              </a:ln>
              <a:solidFill>
                <a:schemeClr val="tx1"/>
              </a:solidFill>
              <a:effectLst/>
              <a:latin typeface="Times New Roman" pitchFamily="18" charset="0"/>
              <a:cs typeface="Times New Roman" pitchFamily="18" charset="0"/>
            </a:endParaRPr>
          </a:p>
          <a:p>
            <a:pPr marL="920750" lvl="1" indent="-409575" algn="just" eaLnBrk="0" fontAlgn="base" hangingPunct="0">
              <a:spcBef>
                <a:spcPct val="0"/>
              </a:spcBef>
              <a:spcAft>
                <a:spcPct val="0"/>
              </a:spcAft>
            </a:pPr>
            <a:r>
              <a:rPr kumimoji="0" lang="en-US" sz="17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1700" b="0" i="0" u="none" strike="noStrike" cap="none" normalizeH="0" baseline="0" dirty="0">
              <a:ln>
                <a:noFill/>
              </a:ln>
              <a:solidFill>
                <a:schemeClr val="tx1"/>
              </a:solidFill>
              <a:effectLst/>
              <a:latin typeface="Times New Roman" pitchFamily="18" charset="0"/>
              <a:cs typeface="Times New Roman" pitchFamily="18" charset="0"/>
            </a:endParaRPr>
          </a:p>
          <a:p>
            <a:pPr marL="920750" lvl="1" indent="-409575" algn="just" eaLnBrk="0" fontAlgn="base" hangingPunct="0">
              <a:spcBef>
                <a:spcPct val="0"/>
              </a:spcBef>
              <a:spcAft>
                <a:spcPct val="0"/>
              </a:spcAft>
            </a:pPr>
            <a:r>
              <a:rPr kumimoji="0" lang="en-US" sz="17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class Program</a:t>
            </a:r>
            <a:endParaRPr kumimoji="0" lang="en-US" sz="1700" b="0" i="0" u="none" strike="noStrike" cap="none" normalizeH="0" baseline="0" dirty="0">
              <a:ln>
                <a:noFill/>
              </a:ln>
              <a:solidFill>
                <a:schemeClr val="tx1"/>
              </a:solidFill>
              <a:effectLst/>
              <a:latin typeface="Times New Roman" pitchFamily="18" charset="0"/>
              <a:cs typeface="Times New Roman" pitchFamily="18" charset="0"/>
            </a:endParaRPr>
          </a:p>
          <a:p>
            <a:pPr marL="920750" lvl="1" indent="-409575" algn="just" eaLnBrk="0" fontAlgn="base" hangingPunct="0">
              <a:spcBef>
                <a:spcPct val="0"/>
              </a:spcBef>
              <a:spcAft>
                <a:spcPct val="0"/>
              </a:spcAft>
            </a:pPr>
            <a:r>
              <a:rPr kumimoji="0" lang="en-US" sz="17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1700" b="0" i="0" u="none" strike="noStrike" cap="none" normalizeH="0" baseline="0" dirty="0">
              <a:ln>
                <a:noFill/>
              </a:ln>
              <a:solidFill>
                <a:schemeClr val="tx1"/>
              </a:solidFill>
              <a:effectLst/>
              <a:latin typeface="Times New Roman" pitchFamily="18" charset="0"/>
              <a:cs typeface="Times New Roman" pitchFamily="18" charset="0"/>
            </a:endParaRPr>
          </a:p>
          <a:p>
            <a:pPr marL="920750" lvl="1" indent="-409575" algn="just" eaLnBrk="0" fontAlgn="base" hangingPunct="0">
              <a:spcBef>
                <a:spcPct val="0"/>
              </a:spcBef>
              <a:spcAft>
                <a:spcPct val="0"/>
              </a:spcAft>
            </a:pPr>
            <a:r>
              <a:rPr kumimoji="0" lang="en-US" sz="17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static void Main(string [] args)</a:t>
            </a:r>
            <a:endParaRPr kumimoji="0" lang="en-US" sz="1700" b="0" i="0" u="none" strike="noStrike" cap="none" normalizeH="0" baseline="0" dirty="0">
              <a:ln>
                <a:noFill/>
              </a:ln>
              <a:solidFill>
                <a:schemeClr val="tx1"/>
              </a:solidFill>
              <a:effectLst/>
              <a:latin typeface="Times New Roman" pitchFamily="18" charset="0"/>
              <a:cs typeface="Times New Roman" pitchFamily="18" charset="0"/>
            </a:endParaRPr>
          </a:p>
          <a:p>
            <a:pPr marL="920750" lvl="1" indent="-409575" algn="just" eaLnBrk="0" fontAlgn="base" hangingPunct="0">
              <a:spcBef>
                <a:spcPct val="0"/>
              </a:spcBef>
              <a:spcAft>
                <a:spcPct val="0"/>
              </a:spcAft>
            </a:pPr>
            <a:r>
              <a:rPr kumimoji="0" lang="en-US" sz="17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700" b="0" i="0" u="none" strike="noStrike" cap="none" normalizeH="0" baseline="0" dirty="0">
              <a:ln>
                <a:noFill/>
              </a:ln>
              <a:solidFill>
                <a:schemeClr val="tx1"/>
              </a:solidFill>
              <a:effectLst/>
              <a:latin typeface="Times New Roman" pitchFamily="18" charset="0"/>
              <a:cs typeface="Times New Roman" pitchFamily="18" charset="0"/>
            </a:endParaRPr>
          </a:p>
          <a:p>
            <a:pPr marL="920750" lvl="1" indent="-409575" algn="just" eaLnBrk="0" fontAlgn="base" hangingPunct="0">
              <a:spcBef>
                <a:spcPct val="0"/>
              </a:spcBef>
              <a:spcAft>
                <a:spcPct val="0"/>
              </a:spcAft>
            </a:pPr>
            <a:r>
              <a:rPr kumimoji="0" lang="en-US" sz="17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C1 </a:t>
            </a:r>
            <a:r>
              <a:rPr kumimoji="0" lang="en-US" sz="17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obj</a:t>
            </a:r>
            <a:r>
              <a:rPr kumimoji="0" lang="en-US" sz="17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new C1();</a:t>
            </a:r>
            <a:endParaRPr kumimoji="0" lang="en-US" sz="1700" b="0" i="0" u="none" strike="noStrike" cap="none" normalizeH="0" baseline="0" dirty="0">
              <a:ln>
                <a:noFill/>
              </a:ln>
              <a:solidFill>
                <a:schemeClr val="tx1"/>
              </a:solidFill>
              <a:effectLst/>
              <a:latin typeface="Times New Roman" pitchFamily="18" charset="0"/>
              <a:cs typeface="Times New Roman" pitchFamily="18" charset="0"/>
            </a:endParaRPr>
          </a:p>
          <a:p>
            <a:pPr marL="920750" lvl="1" indent="-409575" algn="just" eaLnBrk="0" fontAlgn="base" hangingPunct="0">
              <a:spcBef>
                <a:spcPct val="0"/>
              </a:spcBef>
              <a:spcAft>
                <a:spcPct val="0"/>
              </a:spcAft>
            </a:pPr>
            <a:r>
              <a:rPr kumimoji="0" lang="en-US" sz="17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obj.sum(15, 12);</a:t>
            </a:r>
            <a:endParaRPr kumimoji="0" lang="en-US" sz="1700" b="0" i="0" u="none" strike="noStrike" cap="none" normalizeH="0" baseline="0" dirty="0">
              <a:ln>
                <a:noFill/>
              </a:ln>
              <a:solidFill>
                <a:schemeClr val="tx1"/>
              </a:solidFill>
              <a:effectLst/>
              <a:latin typeface="Times New Roman" pitchFamily="18" charset="0"/>
              <a:cs typeface="Times New Roman" pitchFamily="18" charset="0"/>
            </a:endParaRPr>
          </a:p>
          <a:p>
            <a:pPr marL="920750" lvl="1" indent="-409575" algn="just" eaLnBrk="0" fontAlgn="base" hangingPunct="0">
              <a:spcBef>
                <a:spcPct val="0"/>
              </a:spcBef>
              <a:spcAft>
                <a:spcPct val="0"/>
              </a:spcAft>
            </a:pPr>
            <a:r>
              <a:rPr kumimoji="0" lang="en-US" sz="17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700" b="0" i="0" u="none" strike="noStrike" cap="none" normalizeH="0" baseline="0" dirty="0">
              <a:ln>
                <a:noFill/>
              </a:ln>
              <a:solidFill>
                <a:schemeClr val="tx1"/>
              </a:solidFill>
              <a:effectLst/>
              <a:latin typeface="Times New Roman" pitchFamily="18" charset="0"/>
              <a:cs typeface="Times New Roman" pitchFamily="18" charset="0"/>
            </a:endParaRPr>
          </a:p>
          <a:p>
            <a:pPr marL="920750" lvl="1" indent="-409575" algn="just" eaLnBrk="0" fontAlgn="base" hangingPunct="0">
              <a:spcBef>
                <a:spcPct val="0"/>
              </a:spcBef>
              <a:spcAft>
                <a:spcPct val="0"/>
              </a:spcAft>
            </a:pPr>
            <a:r>
              <a:rPr kumimoji="0" lang="en-US" sz="17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17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1"/>
          <p:cNvSpPr>
            <a:spLocks noChangeArrowheads="1"/>
          </p:cNvSpPr>
          <p:nvPr/>
        </p:nvSpPr>
        <p:spPr bwMode="auto">
          <a:xfrm>
            <a:off x="533400" y="838200"/>
            <a:ext cx="8001000" cy="487825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Operator Overloading</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500" b="1" i="0"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Operator overloading is one of the many exciting features of object – oriented programming.</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It means that C# operators can be defined to work with the user – defined data types such as structs and classes in much the same way as the built – in types.</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 permits us to add two class objects with the same syntax that is applied to the basic types</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lvl="5" algn="just" eaLnBrk="0" fontAlgn="base" hangingPunct="0">
              <a:spcBef>
                <a:spcPct val="0"/>
              </a:spcBef>
              <a:spcAft>
                <a:spcPct val="0"/>
              </a:spcAft>
            </a:pP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Vector v1, v2, v3;</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lvl="5" algn="just" eaLnBrk="0" fontAlgn="base" hangingPunct="0">
              <a:spcBef>
                <a:spcPct val="0"/>
              </a:spcBef>
              <a:spcAft>
                <a:spcPct val="0"/>
              </a:spcAft>
            </a:pP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 . </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lvl="5" algn="just" eaLnBrk="0" fontAlgn="base" hangingPunct="0">
              <a:spcBef>
                <a:spcPct val="0"/>
              </a:spcBef>
              <a:spcAft>
                <a:spcPct val="0"/>
              </a:spcAft>
            </a:pP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 .</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lvl="5" algn="just" eaLnBrk="0" fontAlgn="base" hangingPunct="0">
              <a:spcBef>
                <a:spcPct val="0"/>
              </a:spcBef>
              <a:spcAft>
                <a:spcPct val="0"/>
              </a:spcAft>
            </a:pP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v3 = v1 + v2;</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startAt="4"/>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 has the ability to provide the operators with a special meaning for a data type.</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startAt="4"/>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This mechanism of given such special meaning to an operator is known as operator overloading.</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startAt="4"/>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Operator overloading provides a flexible option for the creation of new definitions for most of the C# operators.</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40"/>
          <p:cNvSpPr>
            <a:spLocks noChangeArrowheads="1"/>
          </p:cNvSpPr>
          <p:nvPr/>
        </p:nvSpPr>
        <p:spPr bwMode="auto">
          <a:xfrm>
            <a:off x="3810000" y="228600"/>
            <a:ext cx="962025" cy="466725"/>
          </a:xfrm>
          <a:prstGeom prst="rect">
            <a:avLst/>
          </a:prstGeom>
          <a:noFill/>
          <a:ln w="28575">
            <a:solidFill>
              <a:schemeClr val="tx1"/>
            </a:solidFill>
            <a:miter lim="800000"/>
            <a:headEnd/>
            <a:tailEnd type="triangle"/>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a:ln>
                  <a:noFill/>
                </a:ln>
                <a:solidFill>
                  <a:schemeClr val="tx1"/>
                </a:solidFill>
                <a:effectLst/>
                <a:latin typeface="Times New Roman" pitchFamily="18" charset="0"/>
                <a:ea typeface="Arial" pitchFamily="34" charset="0"/>
                <a:cs typeface="Times New Roman" pitchFamily="18" charset="0"/>
              </a:rPr>
              <a:t>Information System</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35172" name="Rectangle 41"/>
          <p:cNvSpPr>
            <a:spLocks noChangeArrowheads="1"/>
          </p:cNvSpPr>
          <p:nvPr/>
        </p:nvSpPr>
        <p:spPr bwMode="auto">
          <a:xfrm>
            <a:off x="1371600" y="1504950"/>
            <a:ext cx="962025" cy="476250"/>
          </a:xfrm>
          <a:prstGeom prst="rect">
            <a:avLst/>
          </a:prstGeom>
          <a:noFill/>
          <a:ln w="28575">
            <a:solidFill>
              <a:schemeClr val="tx1"/>
            </a:solidFill>
            <a:miter lim="800000"/>
            <a:headEnd/>
            <a:tailEnd type="triangle"/>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Arial" pitchFamily="34" charset="0"/>
                <a:cs typeface="Times New Roman" pitchFamily="18" charset="0"/>
              </a:rPr>
              <a:t>External Information </a:t>
            </a: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135173" name="Rectangle 42"/>
          <p:cNvSpPr>
            <a:spLocks noChangeArrowheads="1"/>
          </p:cNvSpPr>
          <p:nvPr/>
        </p:nvSpPr>
        <p:spPr bwMode="auto">
          <a:xfrm>
            <a:off x="2619375" y="1504950"/>
            <a:ext cx="962025" cy="476250"/>
          </a:xfrm>
          <a:prstGeom prst="rect">
            <a:avLst/>
          </a:prstGeom>
          <a:noFill/>
          <a:ln w="28575">
            <a:solidFill>
              <a:schemeClr val="tx1"/>
            </a:solidFill>
            <a:miter lim="800000"/>
            <a:headEnd/>
            <a:tailEnd type="triangle"/>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Arial" pitchFamily="34" charset="0"/>
                <a:cs typeface="Times New Roman" pitchFamily="18" charset="0"/>
              </a:rPr>
              <a:t>Marketing Information</a:t>
            </a: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135174" name="Rectangle 43"/>
          <p:cNvSpPr>
            <a:spLocks noChangeArrowheads="1"/>
          </p:cNvSpPr>
          <p:nvPr/>
        </p:nvSpPr>
        <p:spPr bwMode="auto">
          <a:xfrm>
            <a:off x="3962400" y="1504950"/>
            <a:ext cx="962025" cy="476250"/>
          </a:xfrm>
          <a:prstGeom prst="rect">
            <a:avLst/>
          </a:prstGeom>
          <a:noFill/>
          <a:ln w="28575">
            <a:solidFill>
              <a:schemeClr val="tx1"/>
            </a:solidFill>
            <a:miter lim="800000"/>
            <a:headEnd/>
            <a:tailEnd type="triangle"/>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Arial" pitchFamily="34" charset="0"/>
                <a:cs typeface="Times New Roman" pitchFamily="18" charset="0"/>
              </a:rPr>
              <a:t>Accounting Information </a:t>
            </a: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135175" name="Rectangle 44"/>
          <p:cNvSpPr>
            <a:spLocks noChangeArrowheads="1"/>
          </p:cNvSpPr>
          <p:nvPr/>
        </p:nvSpPr>
        <p:spPr bwMode="auto">
          <a:xfrm>
            <a:off x="5133975" y="1504950"/>
            <a:ext cx="962025" cy="476250"/>
          </a:xfrm>
          <a:prstGeom prst="rect">
            <a:avLst/>
          </a:prstGeom>
          <a:noFill/>
          <a:ln w="28575">
            <a:solidFill>
              <a:schemeClr val="tx1"/>
            </a:solidFill>
            <a:miter lim="800000"/>
            <a:headEnd/>
            <a:tailEnd type="triangle"/>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Arial" pitchFamily="34" charset="0"/>
                <a:cs typeface="Times New Roman" pitchFamily="18" charset="0"/>
              </a:rPr>
              <a:t>Forecasting Information</a:t>
            </a: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135176" name="Rectangle 45"/>
          <p:cNvSpPr>
            <a:spLocks noChangeArrowheads="1"/>
          </p:cNvSpPr>
          <p:nvPr/>
        </p:nvSpPr>
        <p:spPr bwMode="auto">
          <a:xfrm>
            <a:off x="3886200" y="2971800"/>
            <a:ext cx="962025" cy="590550"/>
          </a:xfrm>
          <a:prstGeom prst="rect">
            <a:avLst/>
          </a:prstGeom>
          <a:noFill/>
          <a:ln w="28575">
            <a:solidFill>
              <a:schemeClr val="tx1"/>
            </a:solidFill>
            <a:miter lim="800000"/>
            <a:headEnd/>
            <a:tailEnd type="triangle"/>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a:ln>
                  <a:noFill/>
                </a:ln>
                <a:solidFill>
                  <a:schemeClr val="tx1"/>
                </a:solidFill>
                <a:effectLst/>
                <a:latin typeface="Times New Roman" pitchFamily="18" charset="0"/>
                <a:ea typeface="Arial" pitchFamily="34" charset="0"/>
                <a:cs typeface="Times New Roman" pitchFamily="18" charset="0"/>
              </a:rPr>
              <a:t>Financial Accounting Information</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35177" name="Rectangle 46"/>
          <p:cNvSpPr>
            <a:spLocks noChangeArrowheads="1"/>
          </p:cNvSpPr>
          <p:nvPr/>
        </p:nvSpPr>
        <p:spPr bwMode="auto">
          <a:xfrm>
            <a:off x="2819400" y="2908935"/>
            <a:ext cx="962025" cy="438150"/>
          </a:xfrm>
          <a:prstGeom prst="rect">
            <a:avLst/>
          </a:prstGeom>
          <a:noFill/>
          <a:ln w="28575">
            <a:solidFill>
              <a:schemeClr val="tx1"/>
            </a:solidFill>
            <a:miter lim="800000"/>
            <a:headEnd/>
            <a:tailEnd type="triangle"/>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a:ln>
                  <a:noFill/>
                </a:ln>
                <a:solidFill>
                  <a:schemeClr val="tx1"/>
                </a:solidFill>
                <a:effectLst/>
                <a:latin typeface="Times New Roman" pitchFamily="18" charset="0"/>
                <a:ea typeface="Arial" pitchFamily="34" charset="0"/>
                <a:cs typeface="Times New Roman" pitchFamily="18" charset="0"/>
              </a:rPr>
              <a:t>Customer Information</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35178" name="Rectangle 47"/>
          <p:cNvSpPr>
            <a:spLocks noChangeArrowheads="1"/>
          </p:cNvSpPr>
          <p:nvPr/>
        </p:nvSpPr>
        <p:spPr bwMode="auto">
          <a:xfrm>
            <a:off x="1447800" y="2908935"/>
            <a:ext cx="962025" cy="438150"/>
          </a:xfrm>
          <a:prstGeom prst="rect">
            <a:avLst/>
          </a:prstGeom>
          <a:noFill/>
          <a:ln w="28575">
            <a:solidFill>
              <a:schemeClr val="tx1"/>
            </a:solidFill>
            <a:miter lim="800000"/>
            <a:headEnd/>
            <a:tailEnd type="triangle"/>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Arial" pitchFamily="34" charset="0"/>
                <a:cs typeface="Times New Roman" pitchFamily="18" charset="0"/>
              </a:rPr>
              <a:t>Computer Information</a:t>
            </a: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135179" name="Rectangle 48"/>
          <p:cNvSpPr>
            <a:spLocks noChangeArrowheads="1"/>
          </p:cNvSpPr>
          <p:nvPr/>
        </p:nvSpPr>
        <p:spPr bwMode="auto">
          <a:xfrm>
            <a:off x="6200775" y="1504950"/>
            <a:ext cx="962025" cy="476250"/>
          </a:xfrm>
          <a:prstGeom prst="rect">
            <a:avLst/>
          </a:prstGeom>
          <a:noFill/>
          <a:ln w="28575">
            <a:solidFill>
              <a:schemeClr val="tx1"/>
            </a:solidFill>
            <a:miter lim="800000"/>
            <a:headEnd/>
            <a:tailEnd type="triangle"/>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a:ln>
                  <a:noFill/>
                </a:ln>
                <a:solidFill>
                  <a:schemeClr val="tx1"/>
                </a:solidFill>
                <a:effectLst/>
                <a:latin typeface="Times New Roman" pitchFamily="18" charset="0"/>
                <a:ea typeface="Arial" pitchFamily="34" charset="0"/>
                <a:cs typeface="Times New Roman" pitchFamily="18" charset="0"/>
              </a:rPr>
              <a:t>Inventory Information</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35180" name="Rectangle 50"/>
          <p:cNvSpPr>
            <a:spLocks noChangeArrowheads="1"/>
          </p:cNvSpPr>
          <p:nvPr/>
        </p:nvSpPr>
        <p:spPr bwMode="auto">
          <a:xfrm>
            <a:off x="5105400" y="2908935"/>
            <a:ext cx="962025" cy="438150"/>
          </a:xfrm>
          <a:prstGeom prst="rect">
            <a:avLst/>
          </a:prstGeom>
          <a:noFill/>
          <a:ln w="28575">
            <a:solidFill>
              <a:schemeClr val="tx1"/>
            </a:solidFill>
            <a:miter lim="800000"/>
            <a:headEnd/>
            <a:tailEnd type="triangle"/>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a:ln>
                  <a:noFill/>
                </a:ln>
                <a:solidFill>
                  <a:schemeClr val="tx1"/>
                </a:solidFill>
                <a:effectLst/>
                <a:latin typeface="Times New Roman" pitchFamily="18" charset="0"/>
                <a:ea typeface="Arial" pitchFamily="34" charset="0"/>
                <a:cs typeface="Times New Roman" pitchFamily="18" charset="0"/>
              </a:rPr>
              <a:t>Cost Accounting</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35181" name="Rectangle 52"/>
          <p:cNvSpPr>
            <a:spLocks noChangeArrowheads="1"/>
          </p:cNvSpPr>
          <p:nvPr/>
        </p:nvSpPr>
        <p:spPr bwMode="auto">
          <a:xfrm>
            <a:off x="3228975" y="5527040"/>
            <a:ext cx="962025" cy="419100"/>
          </a:xfrm>
          <a:prstGeom prst="rect">
            <a:avLst/>
          </a:prstGeom>
          <a:noFill/>
          <a:ln w="28575">
            <a:solidFill>
              <a:schemeClr val="tx1"/>
            </a:solidFill>
            <a:miter lim="800000"/>
            <a:headEnd/>
            <a:tailEnd type="triangle"/>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Arial" pitchFamily="34" charset="0"/>
                <a:cs typeface="Times New Roman" pitchFamily="18" charset="0"/>
              </a:rPr>
              <a:t>Budget Forecasting </a:t>
            </a: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135182" name="Rectangle 53"/>
          <p:cNvSpPr>
            <a:spLocks noChangeArrowheads="1"/>
          </p:cNvSpPr>
          <p:nvPr/>
        </p:nvSpPr>
        <p:spPr bwMode="auto">
          <a:xfrm>
            <a:off x="4486275" y="5527040"/>
            <a:ext cx="962025" cy="419100"/>
          </a:xfrm>
          <a:prstGeom prst="rect">
            <a:avLst/>
          </a:prstGeom>
          <a:noFill/>
          <a:ln w="28575">
            <a:solidFill>
              <a:schemeClr val="tx1"/>
            </a:solidFill>
            <a:miter lim="800000"/>
            <a:headEnd/>
            <a:tailEnd type="triangle"/>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a:ln>
                  <a:noFill/>
                </a:ln>
                <a:solidFill>
                  <a:schemeClr val="tx1"/>
                </a:solidFill>
                <a:effectLst/>
                <a:latin typeface="Times New Roman" pitchFamily="18" charset="0"/>
                <a:ea typeface="Arial" pitchFamily="34" charset="0"/>
                <a:cs typeface="Times New Roman" pitchFamily="18" charset="0"/>
              </a:rPr>
              <a:t>Long Term Goal Setting</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35183" name="Rectangle 54"/>
          <p:cNvSpPr>
            <a:spLocks noChangeArrowheads="1"/>
          </p:cNvSpPr>
          <p:nvPr/>
        </p:nvSpPr>
        <p:spPr bwMode="auto">
          <a:xfrm>
            <a:off x="6019800" y="5513705"/>
            <a:ext cx="1133475" cy="419100"/>
          </a:xfrm>
          <a:prstGeom prst="rect">
            <a:avLst/>
          </a:prstGeom>
          <a:noFill/>
          <a:ln w="28575">
            <a:solidFill>
              <a:schemeClr val="tx1"/>
            </a:solidFill>
            <a:miter lim="800000"/>
            <a:headEnd/>
            <a:tailEnd type="triangle"/>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ea typeface="Arial" pitchFamily="34" charset="0"/>
              <a:cs typeface="Times New Roman" pitchFamily="18"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lang="en-US" sz="1200" dirty="0">
              <a:latin typeface="Times New Roman" pitchFamily="18" charset="0"/>
              <a:ea typeface="Arial" pitchFamily="34" charset="0"/>
              <a:cs typeface="Times New Roman" pitchFamily="18"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a:ln>
                  <a:noFill/>
                </a:ln>
                <a:solidFill>
                  <a:schemeClr val="tx1"/>
                </a:solidFill>
                <a:effectLst/>
                <a:latin typeface="Times New Roman" pitchFamily="18" charset="0"/>
                <a:ea typeface="Arial" pitchFamily="34" charset="0"/>
                <a:cs typeface="Times New Roman" pitchFamily="18" charset="0"/>
              </a:rPr>
              <a:t>Store Management </a:t>
            </a: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ea typeface="Arial"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p:txBody>
      </p:sp>
      <p:cxnSp>
        <p:nvCxnSpPr>
          <p:cNvPr id="135184" name="Straight Arrow Connector 55"/>
          <p:cNvCxnSpPr>
            <a:cxnSpLocks noChangeShapeType="1"/>
          </p:cNvCxnSpPr>
          <p:nvPr/>
        </p:nvCxnSpPr>
        <p:spPr bwMode="auto">
          <a:xfrm flipH="1">
            <a:off x="2124075" y="695325"/>
            <a:ext cx="1857375" cy="809625"/>
          </a:xfrm>
          <a:prstGeom prst="straightConnector1">
            <a:avLst/>
          </a:prstGeom>
          <a:noFill/>
          <a:ln w="28575">
            <a:solidFill>
              <a:schemeClr val="tx1"/>
            </a:solidFill>
            <a:round/>
            <a:headEnd/>
            <a:tailEnd type="triangle" w="med" len="med"/>
          </a:ln>
        </p:spPr>
      </p:cxnSp>
      <p:cxnSp>
        <p:nvCxnSpPr>
          <p:cNvPr id="135185" name="Straight Arrow Connector 56"/>
          <p:cNvCxnSpPr>
            <a:cxnSpLocks noChangeShapeType="1"/>
          </p:cNvCxnSpPr>
          <p:nvPr/>
        </p:nvCxnSpPr>
        <p:spPr bwMode="auto">
          <a:xfrm flipH="1">
            <a:off x="3067050" y="695325"/>
            <a:ext cx="1113790" cy="809625"/>
          </a:xfrm>
          <a:prstGeom prst="straightConnector1">
            <a:avLst/>
          </a:prstGeom>
          <a:noFill/>
          <a:ln w="28575">
            <a:solidFill>
              <a:schemeClr val="tx1"/>
            </a:solidFill>
            <a:round/>
            <a:headEnd/>
            <a:tailEnd type="triangle" w="med" len="med"/>
          </a:ln>
        </p:spPr>
      </p:cxnSp>
      <p:cxnSp>
        <p:nvCxnSpPr>
          <p:cNvPr id="135186" name="Straight Arrow Connector 57"/>
          <p:cNvCxnSpPr>
            <a:cxnSpLocks noChangeShapeType="1"/>
          </p:cNvCxnSpPr>
          <p:nvPr/>
        </p:nvCxnSpPr>
        <p:spPr bwMode="auto">
          <a:xfrm>
            <a:off x="4295775" y="695325"/>
            <a:ext cx="0" cy="809625"/>
          </a:xfrm>
          <a:prstGeom prst="straightConnector1">
            <a:avLst/>
          </a:prstGeom>
          <a:noFill/>
          <a:ln w="28575">
            <a:solidFill>
              <a:schemeClr val="tx1"/>
            </a:solidFill>
            <a:round/>
            <a:headEnd/>
            <a:tailEnd type="triangle" w="med" len="med"/>
          </a:ln>
        </p:spPr>
      </p:cxnSp>
      <p:cxnSp>
        <p:nvCxnSpPr>
          <p:cNvPr id="135187" name="Straight Arrow Connector 58"/>
          <p:cNvCxnSpPr>
            <a:cxnSpLocks noChangeShapeType="1"/>
          </p:cNvCxnSpPr>
          <p:nvPr/>
        </p:nvCxnSpPr>
        <p:spPr bwMode="auto">
          <a:xfrm>
            <a:off x="4391025" y="695325"/>
            <a:ext cx="1009650" cy="809625"/>
          </a:xfrm>
          <a:prstGeom prst="straightConnector1">
            <a:avLst/>
          </a:prstGeom>
          <a:noFill/>
          <a:ln w="28575">
            <a:solidFill>
              <a:schemeClr val="tx1"/>
            </a:solidFill>
            <a:round/>
            <a:headEnd/>
            <a:tailEnd type="triangle" w="med" len="med"/>
          </a:ln>
        </p:spPr>
      </p:cxnSp>
      <p:cxnSp>
        <p:nvCxnSpPr>
          <p:cNvPr id="135188" name="Straight Arrow Connector 59"/>
          <p:cNvCxnSpPr>
            <a:cxnSpLocks noChangeShapeType="1"/>
          </p:cNvCxnSpPr>
          <p:nvPr/>
        </p:nvCxnSpPr>
        <p:spPr bwMode="auto">
          <a:xfrm>
            <a:off x="4591050" y="695325"/>
            <a:ext cx="1990725" cy="809625"/>
          </a:xfrm>
          <a:prstGeom prst="straightConnector1">
            <a:avLst/>
          </a:prstGeom>
          <a:noFill/>
          <a:ln w="28575">
            <a:solidFill>
              <a:schemeClr val="tx1"/>
            </a:solidFill>
            <a:round/>
            <a:headEnd/>
            <a:tailEnd type="triangle" w="med" len="med"/>
          </a:ln>
        </p:spPr>
      </p:cxnSp>
      <p:cxnSp>
        <p:nvCxnSpPr>
          <p:cNvPr id="135189" name="Straight Arrow Connector 60"/>
          <p:cNvCxnSpPr>
            <a:cxnSpLocks noChangeShapeType="1"/>
          </p:cNvCxnSpPr>
          <p:nvPr/>
        </p:nvCxnSpPr>
        <p:spPr bwMode="auto">
          <a:xfrm flipH="1">
            <a:off x="2028825" y="1981200"/>
            <a:ext cx="942975" cy="942975"/>
          </a:xfrm>
          <a:prstGeom prst="straightConnector1">
            <a:avLst/>
          </a:prstGeom>
          <a:noFill/>
          <a:ln w="28575">
            <a:solidFill>
              <a:schemeClr val="tx1"/>
            </a:solidFill>
            <a:round/>
            <a:headEnd/>
            <a:tailEnd type="triangle" w="med" len="med"/>
          </a:ln>
        </p:spPr>
      </p:cxnSp>
      <p:cxnSp>
        <p:nvCxnSpPr>
          <p:cNvPr id="135190" name="Straight Arrow Connector 61"/>
          <p:cNvCxnSpPr>
            <a:cxnSpLocks noChangeShapeType="1"/>
          </p:cNvCxnSpPr>
          <p:nvPr/>
        </p:nvCxnSpPr>
        <p:spPr bwMode="auto">
          <a:xfrm>
            <a:off x="2971800" y="1981200"/>
            <a:ext cx="657225" cy="942975"/>
          </a:xfrm>
          <a:prstGeom prst="straightConnector1">
            <a:avLst/>
          </a:prstGeom>
          <a:noFill/>
          <a:ln w="28575">
            <a:solidFill>
              <a:schemeClr val="tx1"/>
            </a:solidFill>
            <a:round/>
            <a:headEnd/>
            <a:tailEnd type="triangle" w="med" len="med"/>
          </a:ln>
        </p:spPr>
      </p:cxnSp>
      <p:sp>
        <p:nvSpPr>
          <p:cNvPr id="135193" name="Straight Connector 64"/>
          <p:cNvSpPr>
            <a:spLocks noChangeShapeType="1"/>
          </p:cNvSpPr>
          <p:nvPr/>
        </p:nvSpPr>
        <p:spPr bwMode="auto">
          <a:xfrm>
            <a:off x="5505450" y="1981200"/>
            <a:ext cx="990600" cy="942975"/>
          </a:xfrm>
          <a:prstGeom prst="line">
            <a:avLst/>
          </a:prstGeom>
          <a:noFill/>
          <a:ln w="28575">
            <a:solidFill>
              <a:schemeClr val="tx1"/>
            </a:solidFill>
            <a:round/>
            <a:headEnd/>
            <a:tailEnd type="none"/>
          </a:ln>
        </p:spPr>
        <p:txBody>
          <a:bodyPr vert="horz" wrap="square" lIns="91440" tIns="45720" rIns="91440" bIns="45720" numCol="1" anchor="t" anchorCtr="0" compatLnSpc="1">
            <a:prstTxWarp prst="textNoShape">
              <a:avLst/>
            </a:prstTxWarp>
          </a:bodyPr>
          <a:lstStyle/>
          <a:p>
            <a:endParaRPr lang="en-US" sz="1200">
              <a:latin typeface="Times New Roman" pitchFamily="18" charset="0"/>
              <a:cs typeface="Times New Roman" pitchFamily="18" charset="0"/>
            </a:endParaRPr>
          </a:p>
        </p:txBody>
      </p:sp>
      <p:sp>
        <p:nvSpPr>
          <p:cNvPr id="135194" name="Straight Connector 65"/>
          <p:cNvSpPr>
            <a:spLocks noChangeShapeType="1"/>
          </p:cNvSpPr>
          <p:nvPr/>
        </p:nvSpPr>
        <p:spPr bwMode="auto">
          <a:xfrm>
            <a:off x="6496050" y="2924175"/>
            <a:ext cx="0" cy="695325"/>
          </a:xfrm>
          <a:prstGeom prst="line">
            <a:avLst/>
          </a:prstGeom>
          <a:noFill/>
          <a:ln w="28575">
            <a:solidFill>
              <a:schemeClr val="tx1"/>
            </a:solidFill>
            <a:round/>
            <a:headEnd/>
            <a:tailEnd type="none"/>
          </a:ln>
        </p:spPr>
        <p:txBody>
          <a:bodyPr vert="horz" wrap="square" lIns="91440" tIns="45720" rIns="91440" bIns="45720" numCol="1" anchor="t" anchorCtr="0" compatLnSpc="1">
            <a:prstTxWarp prst="textNoShape">
              <a:avLst/>
            </a:prstTxWarp>
          </a:bodyPr>
          <a:lstStyle/>
          <a:p>
            <a:endParaRPr lang="en-US" sz="1200">
              <a:latin typeface="Times New Roman" pitchFamily="18" charset="0"/>
              <a:cs typeface="Times New Roman" pitchFamily="18" charset="0"/>
            </a:endParaRPr>
          </a:p>
        </p:txBody>
      </p:sp>
      <p:sp>
        <p:nvSpPr>
          <p:cNvPr id="135195" name="Straight Connector 66"/>
          <p:cNvSpPr>
            <a:spLocks noChangeShapeType="1"/>
          </p:cNvSpPr>
          <p:nvPr/>
        </p:nvSpPr>
        <p:spPr bwMode="auto">
          <a:xfrm flipH="1">
            <a:off x="4476750" y="3619500"/>
            <a:ext cx="2019300" cy="1114425"/>
          </a:xfrm>
          <a:prstGeom prst="line">
            <a:avLst/>
          </a:prstGeom>
          <a:noFill/>
          <a:ln w="28575">
            <a:solidFill>
              <a:schemeClr val="tx1"/>
            </a:solidFill>
            <a:round/>
            <a:headEnd/>
            <a:tailEnd type="none"/>
          </a:ln>
        </p:spPr>
        <p:txBody>
          <a:bodyPr vert="horz" wrap="square" lIns="91440" tIns="45720" rIns="91440" bIns="45720" numCol="1" anchor="t" anchorCtr="0" compatLnSpc="1">
            <a:prstTxWarp prst="textNoShape">
              <a:avLst/>
            </a:prstTxWarp>
          </a:bodyPr>
          <a:lstStyle/>
          <a:p>
            <a:endParaRPr lang="en-US" sz="1200">
              <a:latin typeface="Times New Roman" pitchFamily="18" charset="0"/>
              <a:cs typeface="Times New Roman" pitchFamily="18" charset="0"/>
            </a:endParaRPr>
          </a:p>
        </p:txBody>
      </p:sp>
      <p:cxnSp>
        <p:nvCxnSpPr>
          <p:cNvPr id="135196" name="Straight Arrow Connector 71"/>
          <p:cNvCxnSpPr>
            <a:cxnSpLocks noChangeShapeType="1"/>
          </p:cNvCxnSpPr>
          <p:nvPr/>
        </p:nvCxnSpPr>
        <p:spPr bwMode="auto">
          <a:xfrm>
            <a:off x="6705600" y="1981200"/>
            <a:ext cx="0" cy="3552825"/>
          </a:xfrm>
          <a:prstGeom prst="straightConnector1">
            <a:avLst/>
          </a:prstGeom>
          <a:noFill/>
          <a:ln w="28575">
            <a:solidFill>
              <a:schemeClr val="tx1"/>
            </a:solidFill>
            <a:round/>
            <a:headEnd/>
            <a:tailEnd type="triangle" w="med" len="med"/>
          </a:ln>
        </p:spPr>
      </p:cxnSp>
      <p:cxnSp>
        <p:nvCxnSpPr>
          <p:cNvPr id="135197" name="Straight Arrow Connector 72"/>
          <p:cNvCxnSpPr>
            <a:cxnSpLocks noChangeShapeType="1"/>
          </p:cNvCxnSpPr>
          <p:nvPr/>
        </p:nvCxnSpPr>
        <p:spPr bwMode="auto">
          <a:xfrm flipH="1">
            <a:off x="3800475" y="4733925"/>
            <a:ext cx="676275" cy="800100"/>
          </a:xfrm>
          <a:prstGeom prst="straightConnector1">
            <a:avLst/>
          </a:prstGeom>
          <a:noFill/>
          <a:ln w="28575">
            <a:solidFill>
              <a:schemeClr val="tx1"/>
            </a:solidFill>
            <a:round/>
            <a:headEnd/>
            <a:tailEnd type="triangle" w="med" len="med"/>
          </a:ln>
        </p:spPr>
      </p:cxnSp>
      <p:cxnSp>
        <p:nvCxnSpPr>
          <p:cNvPr id="135198" name="Straight Arrow Connector 73"/>
          <p:cNvCxnSpPr>
            <a:cxnSpLocks noChangeShapeType="1"/>
          </p:cNvCxnSpPr>
          <p:nvPr/>
        </p:nvCxnSpPr>
        <p:spPr bwMode="auto">
          <a:xfrm>
            <a:off x="4476750" y="4733925"/>
            <a:ext cx="676275" cy="800100"/>
          </a:xfrm>
          <a:prstGeom prst="straightConnector1">
            <a:avLst/>
          </a:prstGeom>
          <a:noFill/>
          <a:ln w="28575">
            <a:solidFill>
              <a:schemeClr val="tx1"/>
            </a:solidFill>
            <a:round/>
            <a:headEnd/>
            <a:tailEnd type="triangle" w="med" len="med"/>
          </a:ln>
        </p:spPr>
      </p:cxnSp>
      <p:cxnSp>
        <p:nvCxnSpPr>
          <p:cNvPr id="31" name="Straight Arrow Connector 60"/>
          <p:cNvCxnSpPr>
            <a:cxnSpLocks noChangeShapeType="1"/>
          </p:cNvCxnSpPr>
          <p:nvPr/>
        </p:nvCxnSpPr>
        <p:spPr bwMode="auto">
          <a:xfrm rot="5400000">
            <a:off x="3810001" y="2133600"/>
            <a:ext cx="990600" cy="685801"/>
          </a:xfrm>
          <a:prstGeom prst="straightConnector1">
            <a:avLst/>
          </a:prstGeom>
          <a:noFill/>
          <a:ln w="28575">
            <a:solidFill>
              <a:schemeClr val="tx1"/>
            </a:solidFill>
            <a:round/>
            <a:headEnd/>
            <a:tailEnd type="triangle" w="med" len="med"/>
          </a:ln>
        </p:spPr>
      </p:cxnSp>
      <p:cxnSp>
        <p:nvCxnSpPr>
          <p:cNvPr id="32" name="Straight Arrow Connector 61"/>
          <p:cNvCxnSpPr>
            <a:cxnSpLocks noChangeShapeType="1"/>
          </p:cNvCxnSpPr>
          <p:nvPr/>
        </p:nvCxnSpPr>
        <p:spPr bwMode="auto">
          <a:xfrm>
            <a:off x="4648200" y="1981200"/>
            <a:ext cx="657225" cy="942975"/>
          </a:xfrm>
          <a:prstGeom prst="straightConnector1">
            <a:avLst/>
          </a:prstGeom>
          <a:noFill/>
          <a:ln w="28575">
            <a:solidFill>
              <a:schemeClr val="tx1"/>
            </a:solidFill>
            <a:round/>
            <a:headEnd/>
            <a:tailEnd type="triangle" w="med" len="med"/>
          </a:ln>
        </p:spPr>
      </p:cxnSp>
      <p:sp>
        <p:nvSpPr>
          <p:cNvPr id="34" name="Rectangle 33"/>
          <p:cNvSpPr/>
          <p:nvPr/>
        </p:nvSpPr>
        <p:spPr>
          <a:xfrm>
            <a:off x="1981200" y="6172200"/>
            <a:ext cx="5638800" cy="369332"/>
          </a:xfrm>
          <a:prstGeom prst="rect">
            <a:avLst/>
          </a:prstGeom>
        </p:spPr>
        <p:txBody>
          <a:bodyPr wrap="square">
            <a:spAutoFit/>
          </a:bodyPr>
          <a:lstStyle/>
          <a:p>
            <a:r>
              <a:rPr lang="en-US" b="1" dirty="0">
                <a:latin typeface="Times New Roman" pitchFamily="18" charset="0"/>
                <a:cs typeface="Times New Roman" pitchFamily="18" charset="0"/>
              </a:rPr>
              <a:t>Information System Hierarchy of an Organization </a:t>
            </a:r>
            <a:endParaRPr lang="en-US" dirty="0">
              <a:latin typeface="Times New Roman" pitchFamily="18" charset="0"/>
              <a:cs typeface="Times New Roman" pitchFamily="18" charset="0"/>
            </a:endParaRPr>
          </a:p>
        </p:txBody>
      </p:sp>
    </p:spTree>
  </p:cSld>
  <p:clrMapOvr>
    <a:masterClrMapping/>
  </p:clrMapOvr>
  <p:transition>
    <p:split orient="vert"/>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895600" y="1405128"/>
          <a:ext cx="3810000" cy="1892808"/>
        </p:xfrm>
        <a:graphic>
          <a:graphicData uri="http://schemas.openxmlformats.org/drawingml/2006/table">
            <a:tbl>
              <a:tblPr/>
              <a:tblGrid>
                <a:gridCol w="18288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tblGrid>
              <a:tr h="0">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Category</a:t>
                      </a:r>
                      <a:endParaRPr lang="en-US" sz="18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a:latin typeface="Times New Roman" pitchFamily="18" charset="0"/>
                          <a:ea typeface="Calibri"/>
                          <a:cs typeface="Times New Roman" pitchFamily="18" charset="0"/>
                        </a:rPr>
                        <a:t>Operators</a:t>
                      </a:r>
                      <a:endParaRPr lang="en-US" sz="180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nSpc>
                          <a:spcPct val="115000"/>
                        </a:lnSpc>
                        <a:spcBef>
                          <a:spcPts val="0"/>
                        </a:spcBef>
                        <a:spcAft>
                          <a:spcPts val="0"/>
                        </a:spcAft>
                      </a:pPr>
                      <a:r>
                        <a:rPr lang="en-US" sz="1800">
                          <a:latin typeface="Times New Roman" pitchFamily="18" charset="0"/>
                          <a:ea typeface="Calibri"/>
                          <a:cs typeface="Times New Roman" pitchFamily="18" charset="0"/>
                        </a:rPr>
                        <a:t>Binary Arithmetic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 *, /, -, %</a:t>
                      </a:r>
                      <a:endParaRPr lang="en-US" sz="18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nSpc>
                          <a:spcPct val="115000"/>
                        </a:lnSpc>
                        <a:spcBef>
                          <a:spcPts val="0"/>
                        </a:spcBef>
                        <a:spcAft>
                          <a:spcPts val="0"/>
                        </a:spcAft>
                      </a:pPr>
                      <a:r>
                        <a:rPr lang="en-US" sz="1800">
                          <a:latin typeface="Times New Roman" pitchFamily="18" charset="0"/>
                          <a:ea typeface="Calibri"/>
                          <a:cs typeface="Times New Roman" pitchFamily="18" charset="0"/>
                        </a:rPr>
                        <a:t>Unary Arithmetic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 -, ++, --</a:t>
                      </a:r>
                      <a:endParaRPr lang="en-US" sz="18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nSpc>
                          <a:spcPct val="115000"/>
                        </a:lnSpc>
                        <a:spcBef>
                          <a:spcPts val="0"/>
                        </a:spcBef>
                        <a:spcAft>
                          <a:spcPts val="0"/>
                        </a:spcAft>
                      </a:pPr>
                      <a:r>
                        <a:rPr lang="en-US" sz="1800">
                          <a:latin typeface="Times New Roman" pitchFamily="18" charset="0"/>
                          <a:ea typeface="Calibri"/>
                          <a:cs typeface="Times New Roman" pitchFamily="18" charset="0"/>
                        </a:rPr>
                        <a:t>Binary Bitwise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&amp;, |, ^, &lt;&lt;, &gt;&gt;</a:t>
                      </a:r>
                      <a:endParaRPr lang="en-US" sz="18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nSpc>
                          <a:spcPct val="115000"/>
                        </a:lnSpc>
                        <a:spcBef>
                          <a:spcPts val="0"/>
                        </a:spcBef>
                        <a:spcAft>
                          <a:spcPts val="0"/>
                        </a:spcAft>
                      </a:pPr>
                      <a:r>
                        <a:rPr lang="en-US" sz="1800">
                          <a:latin typeface="Times New Roman" pitchFamily="18" charset="0"/>
                          <a:ea typeface="Calibri"/>
                          <a:cs typeface="Times New Roman" pitchFamily="18" charset="0"/>
                        </a:rPr>
                        <a:t>Unary Bitwise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 ~, </a:t>
                      </a:r>
                      <a:r>
                        <a:rPr lang="en-US" sz="1800" dirty="0">
                          <a:latin typeface="Times New Roman" pitchFamily="18" charset="0"/>
                          <a:ea typeface="Calibri"/>
                          <a:cs typeface="Times New Roman" pitchFamily="18" charset="0"/>
                        </a:rPr>
                        <a:t>true</a:t>
                      </a:r>
                      <a:r>
                        <a:rPr lang="en-US" sz="1800" b="1" dirty="0">
                          <a:latin typeface="Times New Roman" pitchFamily="18" charset="0"/>
                          <a:ea typeface="Calibri"/>
                          <a:cs typeface="Times New Roman" pitchFamily="18" charset="0"/>
                        </a:rPr>
                        <a:t>,</a:t>
                      </a:r>
                      <a:r>
                        <a:rPr lang="en-US" sz="1800" dirty="0">
                          <a:latin typeface="Times New Roman" pitchFamily="18" charset="0"/>
                          <a:ea typeface="Calibri"/>
                          <a:cs typeface="Times New Roman" pitchFamily="18" charset="0"/>
                        </a:rPr>
                        <a:t> false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marL="0" marR="0">
                        <a:lnSpc>
                          <a:spcPct val="115000"/>
                        </a:lnSpc>
                        <a:spcBef>
                          <a:spcPts val="0"/>
                        </a:spcBef>
                        <a:spcAft>
                          <a:spcPts val="0"/>
                        </a:spcAft>
                      </a:pPr>
                      <a:r>
                        <a:rPr lang="en-US" sz="1800">
                          <a:latin typeface="Times New Roman" pitchFamily="18" charset="0"/>
                          <a:ea typeface="Calibri"/>
                          <a:cs typeface="Times New Roman" pitchFamily="18" charset="0"/>
                        </a:rPr>
                        <a:t>Logical Operator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 !=, &gt;=, &lt;, &lt;=, &gt;</a:t>
                      </a:r>
                      <a:endParaRPr lang="en-US" sz="18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nvGraphicFramePr>
        <p:xfrm>
          <a:off x="1828800" y="4376928"/>
          <a:ext cx="6400800" cy="1261872"/>
        </p:xfrm>
        <a:graphic>
          <a:graphicData uri="http://schemas.openxmlformats.org/drawingml/2006/table">
            <a:tbl>
              <a:tblPr/>
              <a:tblGrid>
                <a:gridCol w="23622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0">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Category</a:t>
                      </a:r>
                      <a:endParaRPr lang="en-US" sz="18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a:latin typeface="Times New Roman" pitchFamily="18" charset="0"/>
                          <a:ea typeface="Calibri"/>
                          <a:cs typeface="Times New Roman" pitchFamily="18" charset="0"/>
                        </a:rPr>
                        <a:t>Operators</a:t>
                      </a:r>
                      <a:endParaRPr lang="en-US" sz="180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nSpc>
                          <a:spcPct val="115000"/>
                        </a:lnSpc>
                        <a:spcBef>
                          <a:spcPts val="0"/>
                        </a:spcBef>
                        <a:spcAft>
                          <a:spcPts val="0"/>
                        </a:spcAft>
                      </a:pPr>
                      <a:r>
                        <a:rPr lang="en-US" sz="1800" dirty="0">
                          <a:latin typeface="Times New Roman" pitchFamily="18" charset="0"/>
                          <a:ea typeface="Calibri"/>
                          <a:cs typeface="Times New Roman" pitchFamily="18" charset="0"/>
                        </a:rPr>
                        <a:t>Conditional Operators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&amp;&amp;, ||</a:t>
                      </a:r>
                      <a:endParaRPr lang="en-US" sz="18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nSpc>
                          <a:spcPct val="115000"/>
                        </a:lnSpc>
                        <a:spcBef>
                          <a:spcPts val="0"/>
                        </a:spcBef>
                        <a:spcAft>
                          <a:spcPts val="0"/>
                        </a:spcAft>
                      </a:pPr>
                      <a:r>
                        <a:rPr lang="en-US" sz="1800">
                          <a:latin typeface="Times New Roman" pitchFamily="18" charset="0"/>
                          <a:ea typeface="Calibri"/>
                          <a:cs typeface="Times New Roman" pitchFamily="18" charset="0"/>
                        </a:rPr>
                        <a:t>Compound Assignment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 -=, *=, /=, %=</a:t>
                      </a:r>
                      <a:endParaRPr lang="en-US" sz="18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nSpc>
                          <a:spcPct val="115000"/>
                        </a:lnSpc>
                        <a:spcBef>
                          <a:spcPts val="0"/>
                        </a:spcBef>
                        <a:spcAft>
                          <a:spcPts val="0"/>
                        </a:spcAft>
                      </a:pPr>
                      <a:r>
                        <a:rPr lang="en-US" sz="1800" dirty="0">
                          <a:latin typeface="Times New Roman" pitchFamily="18" charset="0"/>
                          <a:ea typeface="Calibri"/>
                          <a:cs typeface="Times New Roman" pitchFamily="18" charset="0"/>
                        </a:rPr>
                        <a:t>Other Operators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 ], ( ), =, ?:, -&gt;, </a:t>
                      </a:r>
                      <a:r>
                        <a:rPr lang="en-US" sz="1800" i="1" dirty="0">
                          <a:latin typeface="Times New Roman" pitchFamily="18" charset="0"/>
                          <a:ea typeface="Calibri"/>
                          <a:cs typeface="Times New Roman" pitchFamily="18" charset="0"/>
                        </a:rPr>
                        <a:t>new</a:t>
                      </a:r>
                      <a:r>
                        <a:rPr lang="en-US" sz="1800" b="1" i="1" dirty="0">
                          <a:latin typeface="Times New Roman" pitchFamily="18" charset="0"/>
                          <a:ea typeface="Calibri"/>
                          <a:cs typeface="Times New Roman" pitchFamily="18" charset="0"/>
                        </a:rPr>
                        <a:t>,</a:t>
                      </a:r>
                      <a:r>
                        <a:rPr lang="en-US" sz="1800" i="1" dirty="0">
                          <a:latin typeface="Times New Roman" pitchFamily="18" charset="0"/>
                          <a:ea typeface="Calibri"/>
                          <a:cs typeface="Times New Roman" pitchFamily="18" charset="0"/>
                        </a:rPr>
                        <a:t> </a:t>
                      </a:r>
                      <a:r>
                        <a:rPr lang="en-US" sz="1800" i="1" dirty="0" err="1">
                          <a:latin typeface="Times New Roman" pitchFamily="18" charset="0"/>
                          <a:ea typeface="Calibri"/>
                          <a:cs typeface="Times New Roman" pitchFamily="18" charset="0"/>
                        </a:rPr>
                        <a:t>sizeof</a:t>
                      </a:r>
                      <a:r>
                        <a:rPr lang="en-US" sz="1800" b="1" i="1" dirty="0">
                          <a:latin typeface="Times New Roman" pitchFamily="18" charset="0"/>
                          <a:ea typeface="Calibri"/>
                          <a:cs typeface="Times New Roman" pitchFamily="18" charset="0"/>
                        </a:rPr>
                        <a:t>,</a:t>
                      </a:r>
                      <a:r>
                        <a:rPr lang="en-US" sz="1800" i="1" dirty="0">
                          <a:latin typeface="Times New Roman" pitchFamily="18" charset="0"/>
                          <a:ea typeface="Calibri"/>
                          <a:cs typeface="Times New Roman" pitchFamily="18" charset="0"/>
                        </a:rPr>
                        <a:t> </a:t>
                      </a:r>
                      <a:r>
                        <a:rPr lang="en-US" sz="1800" i="1" dirty="0" err="1">
                          <a:latin typeface="Times New Roman" pitchFamily="18" charset="0"/>
                          <a:ea typeface="Calibri"/>
                          <a:cs typeface="Times New Roman" pitchFamily="18" charset="0"/>
                        </a:rPr>
                        <a:t>typeof</a:t>
                      </a:r>
                      <a:r>
                        <a:rPr lang="en-US" sz="1800" b="1" i="1" dirty="0">
                          <a:latin typeface="Times New Roman" pitchFamily="18" charset="0"/>
                          <a:ea typeface="Calibri"/>
                          <a:cs typeface="Times New Roman" pitchFamily="18" charset="0"/>
                        </a:rPr>
                        <a:t>,</a:t>
                      </a:r>
                      <a:r>
                        <a:rPr lang="en-US" sz="1800" i="1" dirty="0">
                          <a:latin typeface="Times New Roman" pitchFamily="18" charset="0"/>
                          <a:ea typeface="Calibri"/>
                          <a:cs typeface="Times New Roman" pitchFamily="18" charset="0"/>
                        </a:rPr>
                        <a:t> is</a:t>
                      </a:r>
                      <a:r>
                        <a:rPr lang="en-US" sz="1800" b="1" i="1" dirty="0">
                          <a:latin typeface="Times New Roman" pitchFamily="18" charset="0"/>
                          <a:ea typeface="Calibri"/>
                          <a:cs typeface="Times New Roman" pitchFamily="18" charset="0"/>
                        </a:rPr>
                        <a:t>,</a:t>
                      </a:r>
                      <a:r>
                        <a:rPr lang="en-US" sz="1800" i="1" dirty="0">
                          <a:latin typeface="Times New Roman" pitchFamily="18" charset="0"/>
                          <a:ea typeface="Calibri"/>
                          <a:cs typeface="Times New Roman" pitchFamily="18" charset="0"/>
                        </a:rPr>
                        <a:t> as</a:t>
                      </a:r>
                      <a:endParaRPr lang="en-US" sz="18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025" name="Rectangle 1"/>
          <p:cNvSpPr>
            <a:spLocks noChangeArrowheads="1"/>
          </p:cNvSpPr>
          <p:nvPr/>
        </p:nvSpPr>
        <p:spPr bwMode="auto">
          <a:xfrm>
            <a:off x="609600" y="871728"/>
            <a:ext cx="38862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Overloadable operators</a:t>
            </a:r>
            <a:endParaRPr kumimoji="0" lang="en-US" b="1"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7" name="Rectangle 6"/>
          <p:cNvSpPr/>
          <p:nvPr/>
        </p:nvSpPr>
        <p:spPr>
          <a:xfrm>
            <a:off x="609600" y="3691128"/>
            <a:ext cx="3871573" cy="369332"/>
          </a:xfrm>
          <a:prstGeom prst="rect">
            <a:avLst/>
          </a:prstGeom>
        </p:spPr>
        <p:txBody>
          <a:bodyPr wrap="none">
            <a:spAutoFit/>
          </a:bodyPr>
          <a:lstStyle/>
          <a:p>
            <a:pPr lvl="0" eaLnBrk="0" fontAlgn="base" hangingPunct="0">
              <a:spcBef>
                <a:spcPct val="0"/>
              </a:spcBef>
              <a:spcAft>
                <a:spcPct val="0"/>
              </a:spcAft>
            </a:pPr>
            <a:r>
              <a:rPr lang="en-US" b="1" dirty="0">
                <a:latin typeface="Times New Roman" pitchFamily="18" charset="0"/>
                <a:ea typeface="Calibri" pitchFamily="34" charset="0"/>
                <a:cs typeface="Times New Roman" pitchFamily="18" charset="0"/>
              </a:rPr>
              <a:t>Operators that can not be overloaded</a:t>
            </a:r>
            <a:endParaRPr lang="en-US" dirty="0">
              <a:latin typeface="Times New Roman" pitchFamily="18" charset="0"/>
              <a:cs typeface="Times New Roman" pitchFamily="18" charset="0"/>
            </a:endParaRPr>
          </a:p>
        </p:txBody>
      </p:sp>
    </p:spTree>
  </p:cSld>
  <p:clrMapOvr>
    <a:masterClrMapping/>
  </p:clrMapOvr>
  <p:transition>
    <p:split orient="vert"/>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609600"/>
            <a:ext cx="7620000" cy="1754326"/>
          </a:xfrm>
          <a:prstGeom prst="rect">
            <a:avLst/>
          </a:prstGeom>
        </p:spPr>
        <p:txBody>
          <a:bodyPr wrap="square">
            <a:spAutoFit/>
          </a:bodyPr>
          <a:lstStyle/>
          <a:p>
            <a:pPr algn="just"/>
            <a:r>
              <a:rPr lang="en-US" b="1" dirty="0">
                <a:latin typeface="Times New Roman" pitchFamily="18" charset="0"/>
                <a:cs typeface="Times New Roman" pitchFamily="18" charset="0"/>
              </a:rPr>
              <a:t>Note</a:t>
            </a:r>
          </a:p>
          <a:p>
            <a:pPr marL="342900" lvl="0" indent="-342900" algn="just">
              <a:buFont typeface="+mj-lt"/>
              <a:buAutoNum type="arabicPeriod"/>
            </a:pPr>
            <a:r>
              <a:rPr lang="en-US" i="1" dirty="0">
                <a:latin typeface="Times New Roman" pitchFamily="18" charset="0"/>
                <a:cs typeface="Times New Roman" pitchFamily="18" charset="0"/>
              </a:rPr>
              <a:t>When we overload a binary operator, its compound assignment equivalent is implicitly overloaded.</a:t>
            </a:r>
          </a:p>
          <a:p>
            <a:pPr marL="342900" lvl="0" indent="-342900" algn="just">
              <a:buFont typeface="+mj-lt"/>
              <a:buAutoNum type="arabicPeriod"/>
            </a:pPr>
            <a:r>
              <a:rPr lang="en-US" i="1" dirty="0">
                <a:latin typeface="Times New Roman" pitchFamily="18" charset="0"/>
                <a:cs typeface="Times New Roman" pitchFamily="18" charset="0"/>
              </a:rPr>
              <a:t>Logical operators must be overloaded in pairs, meaning that = =  and ! = must be done together.</a:t>
            </a:r>
          </a:p>
          <a:p>
            <a:pPr marL="342900" lvl="0" indent="-342900" algn="just">
              <a:buFont typeface="+mj-lt"/>
              <a:buAutoNum type="arabicPeriod"/>
            </a:pPr>
            <a:r>
              <a:rPr lang="en-US" i="1" dirty="0">
                <a:latin typeface="Times New Roman" pitchFamily="18" charset="0"/>
                <a:cs typeface="Times New Roman" pitchFamily="18" charset="0"/>
              </a:rPr>
              <a:t>Operators that are currently not defined in C# can not be overloaded.</a:t>
            </a:r>
          </a:p>
        </p:txBody>
      </p:sp>
      <p:sp>
        <p:nvSpPr>
          <p:cNvPr id="5" name="Rectangle 4"/>
          <p:cNvSpPr/>
          <p:nvPr/>
        </p:nvSpPr>
        <p:spPr>
          <a:xfrm>
            <a:off x="838200" y="2590800"/>
            <a:ext cx="7620000" cy="3693319"/>
          </a:xfrm>
          <a:prstGeom prst="rect">
            <a:avLst/>
          </a:prstGeom>
        </p:spPr>
        <p:txBody>
          <a:bodyPr wrap="square">
            <a:spAutoFit/>
          </a:bodyPr>
          <a:lstStyle/>
          <a:p>
            <a:pPr algn="just"/>
            <a:r>
              <a:rPr lang="en-US" b="1" dirty="0">
                <a:latin typeface="Times New Roman" pitchFamily="18" charset="0"/>
                <a:cs typeface="Times New Roman" pitchFamily="18" charset="0"/>
              </a:rPr>
              <a:t>Need for operator overloading</a:t>
            </a:r>
          </a:p>
          <a:p>
            <a:pPr marL="342900" lvl="0" indent="-342900" algn="just">
              <a:buFont typeface="+mj-lt"/>
              <a:buAutoNum type="arabicPeriod"/>
            </a:pPr>
            <a:r>
              <a:rPr lang="en-US" i="1" dirty="0">
                <a:latin typeface="Times New Roman" pitchFamily="18" charset="0"/>
                <a:cs typeface="Times New Roman" pitchFamily="18" charset="0"/>
              </a:rPr>
              <a:t>Although operator overloading gives us syntactical convenience, it also help us greatly to generate more readable and intuitive code in a number of situations.</a:t>
            </a:r>
          </a:p>
          <a:p>
            <a:pPr marL="342900" lvl="0" indent="-342900" algn="just">
              <a:buFont typeface="+mj-lt"/>
              <a:buAutoNum type="arabicPeriod"/>
            </a:pPr>
            <a:r>
              <a:rPr lang="en-US" i="1" dirty="0">
                <a:latin typeface="Times New Roman" pitchFamily="18" charset="0"/>
                <a:cs typeface="Times New Roman" pitchFamily="18" charset="0"/>
              </a:rPr>
              <a:t>These include:</a:t>
            </a:r>
          </a:p>
          <a:p>
            <a:pPr marL="800100" lvl="1" indent="-342900" algn="just">
              <a:buFont typeface="+mj-lt"/>
              <a:buAutoNum type="alphaLcPeriod"/>
            </a:pPr>
            <a:r>
              <a:rPr lang="en-US" i="1" dirty="0">
                <a:latin typeface="Times New Roman" pitchFamily="18" charset="0"/>
                <a:cs typeface="Times New Roman" pitchFamily="18" charset="0"/>
              </a:rPr>
              <a:t>Mathematical or physical modeling where we use classes to represent objects such as co – ordinates, vectors, matrices, tensors, complex numbers and so on.</a:t>
            </a:r>
          </a:p>
          <a:p>
            <a:pPr marL="800100" lvl="1" indent="-342900" algn="just">
              <a:buFont typeface="+mj-lt"/>
              <a:buAutoNum type="alphaLcPeriod"/>
            </a:pPr>
            <a:r>
              <a:rPr lang="en-US" i="1" dirty="0">
                <a:latin typeface="Times New Roman" pitchFamily="18" charset="0"/>
                <a:cs typeface="Times New Roman" pitchFamily="18" charset="0"/>
              </a:rPr>
              <a:t>Graphical programs where co – ordinates – related objects are used to represent positions on the screen.</a:t>
            </a:r>
          </a:p>
          <a:p>
            <a:pPr marL="800100" lvl="1" indent="-342900" algn="just">
              <a:buFont typeface="+mj-lt"/>
              <a:buAutoNum type="alphaLcPeriod"/>
            </a:pPr>
            <a:r>
              <a:rPr lang="en-US" i="1" dirty="0">
                <a:latin typeface="Times New Roman" pitchFamily="18" charset="0"/>
                <a:cs typeface="Times New Roman" pitchFamily="18" charset="0"/>
              </a:rPr>
              <a:t>Financial programs where a classes represents an amount of money.</a:t>
            </a:r>
          </a:p>
          <a:p>
            <a:pPr marL="800100" lvl="1" indent="-342900" algn="just">
              <a:buFont typeface="+mj-lt"/>
              <a:buAutoNum type="alphaLcPeriod"/>
            </a:pPr>
            <a:r>
              <a:rPr lang="en-US" i="1" dirty="0">
                <a:latin typeface="Times New Roman" pitchFamily="18" charset="0"/>
                <a:cs typeface="Times New Roman" pitchFamily="18" charset="0"/>
              </a:rPr>
              <a:t>Text manipulations where classes are used to represent strings and sentences.</a:t>
            </a:r>
          </a:p>
        </p:txBody>
      </p:sp>
    </p:spTree>
  </p:cSld>
  <p:clrMapOvr>
    <a:masterClrMapping/>
  </p:clrMapOvr>
  <p:transition>
    <p:split orient="vert"/>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296" y="94623"/>
            <a:ext cx="9144000" cy="6632585"/>
          </a:xfrm>
          <a:prstGeom prst="rect">
            <a:avLst/>
          </a:prstGeom>
        </p:spPr>
        <p:txBody>
          <a:bodyPr wrap="square">
            <a:spAutoFit/>
          </a:bodyPr>
          <a:lstStyle/>
          <a:p>
            <a:pPr algn="just"/>
            <a:r>
              <a:rPr lang="en-US" sz="1700" b="1" dirty="0">
                <a:latin typeface="Times New Roman" pitchFamily="18" charset="0"/>
                <a:cs typeface="Times New Roman" pitchFamily="18" charset="0"/>
              </a:rPr>
              <a:t>Defining operator overloading</a:t>
            </a:r>
          </a:p>
          <a:p>
            <a:pPr marL="342900" lvl="0" indent="-342900" algn="just">
              <a:buFont typeface="+mj-lt"/>
              <a:buAutoNum type="arabicPeriod"/>
            </a:pPr>
            <a:r>
              <a:rPr lang="en-US" sz="1700" i="1" dirty="0">
                <a:latin typeface="Times New Roman" pitchFamily="18" charset="0"/>
                <a:cs typeface="Times New Roman" pitchFamily="18" charset="0"/>
              </a:rPr>
              <a:t>To define an additional task to an operator, we must specify what it means in relation to the class (or struct) to which the operator is applied.</a:t>
            </a:r>
          </a:p>
          <a:p>
            <a:pPr marL="342900" lvl="0" indent="-342900" algn="just">
              <a:buFont typeface="+mj-lt"/>
              <a:buAutoNum type="arabicPeriod"/>
            </a:pPr>
            <a:r>
              <a:rPr lang="en-US" sz="1700" i="1" dirty="0">
                <a:latin typeface="Times New Roman" pitchFamily="18" charset="0"/>
                <a:cs typeface="Times New Roman" pitchFamily="18" charset="0"/>
              </a:rPr>
              <a:t>This is done with the help of a special method called an operator method, which describes the task.</a:t>
            </a:r>
          </a:p>
          <a:p>
            <a:pPr marL="342900" lvl="0" indent="-342900" algn="just">
              <a:buFont typeface="+mj-lt"/>
              <a:buAutoNum type="arabicPeriod"/>
            </a:pPr>
            <a:r>
              <a:rPr lang="en-US" sz="1700" i="1" dirty="0">
                <a:latin typeface="Times New Roman" pitchFamily="18" charset="0"/>
                <a:cs typeface="Times New Roman" pitchFamily="18" charset="0"/>
              </a:rPr>
              <a:t>The general form of an operator method is:</a:t>
            </a:r>
          </a:p>
          <a:p>
            <a:pPr lvl="1" algn="just"/>
            <a:r>
              <a:rPr lang="en-US" sz="1700" b="1" i="1" dirty="0">
                <a:latin typeface="Times New Roman" pitchFamily="18" charset="0"/>
                <a:cs typeface="Times New Roman" pitchFamily="18" charset="0"/>
              </a:rPr>
              <a:t>public static </a:t>
            </a:r>
            <a:r>
              <a:rPr lang="en-US" sz="1700" b="1" i="1" dirty="0" err="1">
                <a:latin typeface="Times New Roman" pitchFamily="18" charset="0"/>
                <a:cs typeface="Times New Roman" pitchFamily="18" charset="0"/>
              </a:rPr>
              <a:t>retval</a:t>
            </a:r>
            <a:r>
              <a:rPr lang="en-US" sz="1700" b="1" i="1" dirty="0">
                <a:latin typeface="Times New Roman" pitchFamily="18" charset="0"/>
                <a:cs typeface="Times New Roman" pitchFamily="18" charset="0"/>
              </a:rPr>
              <a:t> operator op (</a:t>
            </a:r>
            <a:r>
              <a:rPr lang="en-US" sz="1700" b="1" i="1" dirty="0" err="1">
                <a:latin typeface="Times New Roman" pitchFamily="18" charset="0"/>
                <a:cs typeface="Times New Roman" pitchFamily="18" charset="0"/>
              </a:rPr>
              <a:t>arglist</a:t>
            </a:r>
            <a:r>
              <a:rPr lang="en-US" sz="1700" b="1" i="1" dirty="0">
                <a:latin typeface="Times New Roman" pitchFamily="18" charset="0"/>
                <a:cs typeface="Times New Roman" pitchFamily="18" charset="0"/>
              </a:rPr>
              <a:t>)</a:t>
            </a:r>
          </a:p>
          <a:p>
            <a:pPr lvl="1" algn="just"/>
            <a:r>
              <a:rPr lang="en-US" sz="1700" b="1" i="1" dirty="0">
                <a:latin typeface="Times New Roman" pitchFamily="18" charset="0"/>
                <a:cs typeface="Times New Roman" pitchFamily="18" charset="0"/>
              </a:rPr>
              <a:t>{</a:t>
            </a:r>
          </a:p>
          <a:p>
            <a:pPr lvl="1" algn="just"/>
            <a:r>
              <a:rPr lang="en-US" sz="1700" b="1" i="1" dirty="0">
                <a:latin typeface="Times New Roman" pitchFamily="18" charset="0"/>
                <a:cs typeface="Times New Roman" pitchFamily="18" charset="0"/>
              </a:rPr>
              <a:t>	Method body // task defined</a:t>
            </a:r>
          </a:p>
          <a:p>
            <a:pPr lvl="1" algn="just"/>
            <a:r>
              <a:rPr lang="en-US" sz="1700" b="1" i="1" dirty="0">
                <a:latin typeface="Times New Roman" pitchFamily="18" charset="0"/>
                <a:cs typeface="Times New Roman" pitchFamily="18" charset="0"/>
              </a:rPr>
              <a:t>}</a:t>
            </a:r>
          </a:p>
          <a:p>
            <a:pPr marL="342900" lvl="0" indent="-342900" algn="just">
              <a:buFont typeface="+mj-lt"/>
              <a:buAutoNum type="arabicPeriod"/>
            </a:pPr>
            <a:r>
              <a:rPr lang="en-US" sz="1700" i="1" dirty="0">
                <a:latin typeface="Times New Roman" pitchFamily="18" charset="0"/>
                <a:cs typeface="Times New Roman" pitchFamily="18" charset="0"/>
              </a:rPr>
              <a:t>The operator is defined in much the same way as a method, except that we tell the compiler it is actually an operator we are defining by the </a:t>
            </a:r>
            <a:r>
              <a:rPr lang="en-US" sz="1700" b="1" i="1" dirty="0">
                <a:latin typeface="Times New Roman" pitchFamily="18" charset="0"/>
                <a:cs typeface="Times New Roman" pitchFamily="18" charset="0"/>
              </a:rPr>
              <a:t>operator</a:t>
            </a:r>
            <a:r>
              <a:rPr lang="en-US" sz="1700" i="1" dirty="0">
                <a:latin typeface="Times New Roman" pitchFamily="18" charset="0"/>
                <a:cs typeface="Times New Roman" pitchFamily="18" charset="0"/>
              </a:rPr>
              <a:t> keyword, followed by the operator symbol op.</a:t>
            </a:r>
          </a:p>
          <a:p>
            <a:pPr marL="800100" lvl="1" indent="-342900" algn="just">
              <a:buFont typeface="+mj-lt"/>
              <a:buAutoNum type="alphaLcPeriod"/>
            </a:pPr>
            <a:r>
              <a:rPr lang="en-US" sz="1700" i="1" dirty="0">
                <a:latin typeface="Times New Roman" pitchFamily="18" charset="0"/>
                <a:cs typeface="Times New Roman" pitchFamily="18" charset="0"/>
              </a:rPr>
              <a:t>They must be defined as </a:t>
            </a:r>
            <a:r>
              <a:rPr lang="en-US" sz="1700" b="1" i="1" dirty="0">
                <a:latin typeface="Times New Roman" pitchFamily="18" charset="0"/>
                <a:cs typeface="Times New Roman" pitchFamily="18" charset="0"/>
              </a:rPr>
              <a:t>public </a:t>
            </a:r>
            <a:r>
              <a:rPr lang="en-US" sz="1700" i="1" dirty="0">
                <a:latin typeface="Times New Roman" pitchFamily="18" charset="0"/>
                <a:cs typeface="Times New Roman" pitchFamily="18" charset="0"/>
              </a:rPr>
              <a:t>and </a:t>
            </a:r>
            <a:r>
              <a:rPr lang="en-US" sz="1700" b="1" i="1" dirty="0">
                <a:latin typeface="Times New Roman" pitchFamily="18" charset="0"/>
                <a:cs typeface="Times New Roman" pitchFamily="18" charset="0"/>
              </a:rPr>
              <a:t>static</a:t>
            </a:r>
            <a:r>
              <a:rPr lang="en-US" sz="1700" i="1" dirty="0">
                <a:latin typeface="Times New Roman" pitchFamily="18" charset="0"/>
                <a:cs typeface="Times New Roman" pitchFamily="18" charset="0"/>
              </a:rPr>
              <a:t>.</a:t>
            </a:r>
          </a:p>
          <a:p>
            <a:pPr marL="800100" lvl="1" indent="-342900" algn="just">
              <a:buFont typeface="+mj-lt"/>
              <a:buAutoNum type="alphaLcPeriod"/>
            </a:pPr>
            <a:r>
              <a:rPr lang="en-US" sz="1700" i="1" dirty="0">
                <a:latin typeface="Times New Roman" pitchFamily="18" charset="0"/>
                <a:cs typeface="Times New Roman" pitchFamily="18" charset="0"/>
              </a:rPr>
              <a:t>The </a:t>
            </a:r>
            <a:r>
              <a:rPr lang="en-US" sz="1700" i="1" dirty="0" err="1">
                <a:latin typeface="Times New Roman" pitchFamily="18" charset="0"/>
                <a:cs typeface="Times New Roman" pitchFamily="18" charset="0"/>
              </a:rPr>
              <a:t>retval</a:t>
            </a:r>
            <a:r>
              <a:rPr lang="en-US" sz="1700" i="1" dirty="0">
                <a:latin typeface="Times New Roman" pitchFamily="18" charset="0"/>
                <a:cs typeface="Times New Roman" pitchFamily="18" charset="0"/>
              </a:rPr>
              <a:t> (return value) type is the type that we get when we use this operator. But, technically, it can be of any type.</a:t>
            </a:r>
          </a:p>
          <a:p>
            <a:pPr marL="800100" lvl="1" indent="-342900" algn="just">
              <a:buFont typeface="+mj-lt"/>
              <a:buAutoNum type="alphaLcPeriod"/>
            </a:pPr>
            <a:r>
              <a:rPr lang="en-US" sz="1700" i="1" dirty="0">
                <a:latin typeface="Times New Roman" pitchFamily="18" charset="0"/>
                <a:cs typeface="Times New Roman" pitchFamily="18" charset="0"/>
              </a:rPr>
              <a:t>The </a:t>
            </a:r>
            <a:r>
              <a:rPr lang="en-US" sz="1700" i="1" dirty="0" err="1">
                <a:latin typeface="Times New Roman" pitchFamily="18" charset="0"/>
                <a:cs typeface="Times New Roman" pitchFamily="18" charset="0"/>
              </a:rPr>
              <a:t>arglist</a:t>
            </a:r>
            <a:r>
              <a:rPr lang="en-US" sz="1700" i="1" dirty="0">
                <a:latin typeface="Times New Roman" pitchFamily="18" charset="0"/>
                <a:cs typeface="Times New Roman" pitchFamily="18" charset="0"/>
              </a:rPr>
              <a:t> is the list of argument passed. The number of arguments will be one for the unary operators and two for the binary operators.</a:t>
            </a:r>
          </a:p>
          <a:p>
            <a:pPr marL="800100" lvl="1" indent="-342900" algn="just">
              <a:buFont typeface="+mj-lt"/>
              <a:buAutoNum type="alphaLcPeriod"/>
            </a:pPr>
            <a:r>
              <a:rPr lang="en-US" sz="1700" i="1" dirty="0">
                <a:latin typeface="Times New Roman" pitchFamily="18" charset="0"/>
                <a:cs typeface="Times New Roman" pitchFamily="18" charset="0"/>
              </a:rPr>
              <a:t>In the case of unary operators, the argument must be the same types as that of the enclosing class or struct.</a:t>
            </a:r>
          </a:p>
          <a:p>
            <a:pPr marL="800100" lvl="1" indent="-342900" algn="just">
              <a:buFont typeface="+mj-lt"/>
              <a:buAutoNum type="alphaLcPeriod"/>
            </a:pPr>
            <a:r>
              <a:rPr lang="en-US" sz="1700" i="1" dirty="0">
                <a:latin typeface="Times New Roman" pitchFamily="18" charset="0"/>
                <a:cs typeface="Times New Roman" pitchFamily="18" charset="0"/>
              </a:rPr>
              <a:t>In the case of binary operators, the first argument must be of the same types as that of the enclosing class or struct and the second may be of any type.</a:t>
            </a:r>
          </a:p>
          <a:p>
            <a:pPr marL="342900" lvl="0" indent="-342900" algn="just">
              <a:buFont typeface="+mj-lt"/>
              <a:buAutoNum type="arabicPeriod"/>
            </a:pPr>
            <a:r>
              <a:rPr lang="en-US" sz="1700" i="1" dirty="0">
                <a:latin typeface="Times New Roman" pitchFamily="18" charset="0"/>
                <a:cs typeface="Times New Roman" pitchFamily="18" charset="0"/>
              </a:rPr>
              <a:t>The process of overloading involves the following steps:</a:t>
            </a:r>
          </a:p>
          <a:p>
            <a:pPr marL="800100" lvl="1" indent="-342900" algn="just">
              <a:buFont typeface="+mj-lt"/>
              <a:buAutoNum type="alphaLcPeriod"/>
            </a:pPr>
            <a:r>
              <a:rPr lang="en-US" sz="1700" i="1" dirty="0">
                <a:latin typeface="Times New Roman" pitchFamily="18" charset="0"/>
                <a:cs typeface="Times New Roman" pitchFamily="18" charset="0"/>
              </a:rPr>
              <a:t>Create a class (or struct) that defines the data type that is to be used in the overloading operation.</a:t>
            </a:r>
          </a:p>
          <a:p>
            <a:pPr marL="800100" lvl="1" indent="-342900" algn="just">
              <a:buFont typeface="+mj-lt"/>
              <a:buAutoNum type="alphaLcPeriod"/>
            </a:pPr>
            <a:r>
              <a:rPr lang="en-US" sz="1700" i="1" dirty="0">
                <a:latin typeface="Times New Roman" pitchFamily="18" charset="0"/>
                <a:cs typeface="Times New Roman" pitchFamily="18" charset="0"/>
              </a:rPr>
              <a:t>Declare the operator method </a:t>
            </a:r>
            <a:r>
              <a:rPr lang="en-US" sz="1700" b="1" i="1" dirty="0">
                <a:latin typeface="Times New Roman" pitchFamily="18" charset="0"/>
                <a:cs typeface="Times New Roman" pitchFamily="18" charset="0"/>
              </a:rPr>
              <a:t>operator</a:t>
            </a:r>
            <a:r>
              <a:rPr lang="en-US" sz="1700" i="1" dirty="0">
                <a:latin typeface="Times New Roman" pitchFamily="18" charset="0"/>
                <a:cs typeface="Times New Roman" pitchFamily="18" charset="0"/>
              </a:rPr>
              <a:t> op() using </a:t>
            </a:r>
            <a:r>
              <a:rPr lang="en-US" sz="1700" b="1" i="1" dirty="0">
                <a:latin typeface="Times New Roman" pitchFamily="18" charset="0"/>
                <a:cs typeface="Times New Roman" pitchFamily="18" charset="0"/>
              </a:rPr>
              <a:t>public</a:t>
            </a:r>
            <a:r>
              <a:rPr lang="en-US" sz="1700" i="1" dirty="0">
                <a:latin typeface="Times New Roman" pitchFamily="18" charset="0"/>
                <a:cs typeface="Times New Roman" pitchFamily="18" charset="0"/>
              </a:rPr>
              <a:t> and </a:t>
            </a:r>
            <a:r>
              <a:rPr lang="en-US" sz="1700" b="1" i="1" dirty="0">
                <a:latin typeface="Times New Roman" pitchFamily="18" charset="0"/>
                <a:cs typeface="Times New Roman" pitchFamily="18" charset="0"/>
              </a:rPr>
              <a:t>static</a:t>
            </a:r>
            <a:r>
              <a:rPr lang="en-US" sz="1700" i="1" dirty="0">
                <a:latin typeface="Times New Roman" pitchFamily="18" charset="0"/>
                <a:cs typeface="Times New Roman" pitchFamily="18" charset="0"/>
              </a:rPr>
              <a:t> modifiers.</a:t>
            </a:r>
          </a:p>
          <a:p>
            <a:pPr marL="800100" lvl="1" indent="-342900" algn="just">
              <a:buFont typeface="+mj-lt"/>
              <a:buAutoNum type="alphaLcPeriod"/>
            </a:pPr>
            <a:r>
              <a:rPr lang="en-US" sz="1700" i="1" dirty="0">
                <a:latin typeface="Times New Roman" pitchFamily="18" charset="0"/>
                <a:cs typeface="Times New Roman" pitchFamily="18" charset="0"/>
              </a:rPr>
              <a:t>Define the body of the operator method to implement the requirement operation.</a:t>
            </a:r>
          </a:p>
        </p:txBody>
      </p:sp>
    </p:spTree>
  </p:cSld>
  <p:clrMapOvr>
    <a:masterClrMapping/>
  </p:clrMapOvr>
  <p:transition>
    <p:split orient="vert"/>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837486"/>
            <a:ext cx="7620000" cy="4801314"/>
          </a:xfrm>
          <a:prstGeom prst="rect">
            <a:avLst/>
          </a:prstGeom>
        </p:spPr>
        <p:txBody>
          <a:bodyPr wrap="square">
            <a:spAutoFit/>
          </a:bodyPr>
          <a:lstStyle/>
          <a:p>
            <a:pPr algn="just"/>
            <a:r>
              <a:rPr lang="en-US" b="1" dirty="0">
                <a:latin typeface="Times New Roman" pitchFamily="18" charset="0"/>
                <a:cs typeface="Times New Roman" pitchFamily="18" charset="0"/>
              </a:rPr>
              <a:t>Overloading Comparison Operation</a:t>
            </a:r>
          </a:p>
          <a:p>
            <a:pPr marL="342900" lvl="0" indent="-342900" algn="just">
              <a:buFont typeface="+mj-lt"/>
              <a:buAutoNum type="arabicPeriod"/>
            </a:pPr>
            <a:r>
              <a:rPr lang="en-US" i="1" dirty="0">
                <a:latin typeface="Times New Roman" pitchFamily="18" charset="0"/>
                <a:cs typeface="Times New Roman" pitchFamily="18" charset="0"/>
              </a:rPr>
              <a:t>C# supports six comparison operators that can be considered in three pairs:</a:t>
            </a:r>
          </a:p>
          <a:p>
            <a:pPr marL="908050" lvl="1" indent="-444500" algn="just">
              <a:buFont typeface="Wingdings" pitchFamily="2" charset="2"/>
              <a:buChar char="v"/>
            </a:pPr>
            <a:r>
              <a:rPr lang="en-US" i="1" dirty="0">
                <a:latin typeface="Times New Roman" pitchFamily="18" charset="0"/>
                <a:cs typeface="Times New Roman" pitchFamily="18" charset="0"/>
              </a:rPr>
              <a:t> = = and ! =</a:t>
            </a:r>
          </a:p>
          <a:p>
            <a:pPr marL="857250" lvl="1" indent="-400050" algn="just">
              <a:buFont typeface="Wingdings" pitchFamily="2" charset="2"/>
              <a:buChar char="v"/>
            </a:pPr>
            <a:r>
              <a:rPr lang="en-US" i="1" dirty="0">
                <a:latin typeface="Times New Roman" pitchFamily="18" charset="0"/>
                <a:cs typeface="Times New Roman" pitchFamily="18" charset="0"/>
              </a:rPr>
              <a:t>  &gt; and &gt; =</a:t>
            </a:r>
          </a:p>
          <a:p>
            <a:pPr marL="857250" lvl="1" indent="-400050" algn="just">
              <a:buFont typeface="Wingdings" pitchFamily="2" charset="2"/>
              <a:buChar char="v"/>
            </a:pPr>
            <a:r>
              <a:rPr lang="en-US" i="1" dirty="0">
                <a:latin typeface="Times New Roman" pitchFamily="18" charset="0"/>
                <a:cs typeface="Times New Roman" pitchFamily="18" charset="0"/>
              </a:rPr>
              <a:t>  &lt; and &lt; =</a:t>
            </a:r>
          </a:p>
          <a:p>
            <a:pPr marL="342900" lvl="0" indent="-342900" algn="just">
              <a:buFont typeface="+mj-lt"/>
              <a:buAutoNum type="arabicPeriod"/>
            </a:pPr>
            <a:r>
              <a:rPr lang="en-US" i="1" dirty="0">
                <a:latin typeface="Times New Roman" pitchFamily="18" charset="0"/>
                <a:cs typeface="Times New Roman" pitchFamily="18" charset="0"/>
              </a:rPr>
              <a:t>The significance of pairing is two – fold.</a:t>
            </a:r>
          </a:p>
          <a:p>
            <a:pPr marL="800100" lvl="1" indent="-342900" algn="just">
              <a:buFont typeface="+mj-lt"/>
              <a:buAutoNum type="alphaLcPeriod"/>
            </a:pPr>
            <a:r>
              <a:rPr lang="en-US" i="1" dirty="0">
                <a:latin typeface="Times New Roman" pitchFamily="18" charset="0"/>
                <a:cs typeface="Times New Roman" pitchFamily="18" charset="0"/>
              </a:rPr>
              <a:t>Within each pair, the second operator should always give exactly the opposite result to the first. That is, whenever the first return true, the second returns false and vice versa.</a:t>
            </a:r>
          </a:p>
          <a:p>
            <a:pPr marL="800100" lvl="1" indent="-342900" algn="just">
              <a:buFont typeface="+mj-lt"/>
              <a:buAutoNum type="alphaLcPeriod"/>
            </a:pPr>
            <a:r>
              <a:rPr lang="en-US" i="1" dirty="0">
                <a:latin typeface="Times New Roman" pitchFamily="18" charset="0"/>
                <a:cs typeface="Times New Roman" pitchFamily="18" charset="0"/>
              </a:rPr>
              <a:t>C# always requires us to overload the comparison operators in pair. That is, if we overload = =, then we must overload ! = also, otherwise it is an error.</a:t>
            </a:r>
          </a:p>
          <a:p>
            <a:pPr marL="342900" lvl="0" indent="-342900" algn="just">
              <a:buFont typeface="+mj-lt"/>
              <a:buAutoNum type="arabicPeriod"/>
            </a:pPr>
            <a:r>
              <a:rPr lang="en-US" i="1" dirty="0">
                <a:latin typeface="Times New Roman" pitchFamily="18" charset="0"/>
                <a:cs typeface="Times New Roman" pitchFamily="18" charset="0"/>
              </a:rPr>
              <a:t>There is one fundamental difference between overloading comparison operators and overloading arithmetic operators.</a:t>
            </a:r>
          </a:p>
          <a:p>
            <a:pPr marL="342900" lvl="0" indent="-342900" algn="just">
              <a:buFont typeface="+mj-lt"/>
              <a:buAutoNum type="arabicPeriod"/>
            </a:pPr>
            <a:r>
              <a:rPr lang="en-US" i="1" dirty="0">
                <a:latin typeface="Times New Roman" pitchFamily="18" charset="0"/>
                <a:cs typeface="Times New Roman" pitchFamily="18" charset="0"/>
              </a:rPr>
              <a:t>Comparison operators must return a </a:t>
            </a:r>
            <a:r>
              <a:rPr lang="en-US" i="1" dirty="0" err="1">
                <a:latin typeface="Times New Roman" pitchFamily="18" charset="0"/>
                <a:cs typeface="Times New Roman" pitchFamily="18" charset="0"/>
              </a:rPr>
              <a:t>bool</a:t>
            </a:r>
            <a:r>
              <a:rPr lang="en-US" i="1" dirty="0">
                <a:latin typeface="Times New Roman" pitchFamily="18" charset="0"/>
                <a:cs typeface="Times New Roman" pitchFamily="18" charset="0"/>
              </a:rPr>
              <a:t> type value.</a:t>
            </a:r>
          </a:p>
          <a:p>
            <a:pPr marL="342900" lvl="0" indent="-342900" algn="just">
              <a:buFont typeface="+mj-lt"/>
              <a:buAutoNum type="arabicPeriod"/>
            </a:pPr>
            <a:r>
              <a:rPr lang="en-US" i="1" dirty="0">
                <a:latin typeface="Times New Roman" pitchFamily="18" charset="0"/>
                <a:cs typeface="Times New Roman" pitchFamily="18" charset="0"/>
              </a:rPr>
              <a:t>A part from these differences, overloading comparison operators follows the same principles as overloading the arithmetic operators</a:t>
            </a:r>
            <a:r>
              <a:rPr lang="en-US" dirty="0">
                <a:latin typeface="Times New Roman" pitchFamily="18" charset="0"/>
                <a:cs typeface="Times New Roman" pitchFamily="18" charset="0"/>
              </a:rPr>
              <a:t>.</a:t>
            </a:r>
          </a:p>
        </p:txBody>
      </p:sp>
    </p:spTree>
  </p:cSld>
  <p:clrMapOvr>
    <a:masterClrMapping/>
  </p:clrMapOvr>
  <p:transition>
    <p:split orient="vert"/>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152400"/>
            <a:ext cx="5029200" cy="6463308"/>
          </a:xfrm>
          <a:prstGeom prst="rect">
            <a:avLst/>
          </a:prstGeom>
        </p:spPr>
        <p:txBody>
          <a:bodyPr wrap="square">
            <a:spAutoFit/>
          </a:bodyPr>
          <a:lstStyle/>
          <a:p>
            <a:r>
              <a:rPr lang="en-US" dirty="0">
                <a:latin typeface="Times New Roman" pitchFamily="18" charset="0"/>
                <a:cs typeface="Times New Roman" pitchFamily="18" charset="0"/>
              </a:rPr>
              <a:t>class add</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int x, y;</a:t>
            </a:r>
          </a:p>
          <a:p>
            <a:r>
              <a:rPr lang="en-US" dirty="0">
                <a:latin typeface="Times New Roman" pitchFamily="18" charset="0"/>
                <a:cs typeface="Times New Roman" pitchFamily="18" charset="0"/>
              </a:rPr>
              <a:t>        public add()</a:t>
            </a:r>
          </a:p>
          <a:p>
            <a:r>
              <a:rPr lang="en-US" dirty="0">
                <a:latin typeface="Times New Roman" pitchFamily="18" charset="0"/>
                <a:cs typeface="Times New Roman" pitchFamily="18" charset="0"/>
              </a:rPr>
              <a:t>        { }</a:t>
            </a:r>
          </a:p>
          <a:p>
            <a:r>
              <a:rPr lang="en-US" dirty="0">
                <a:latin typeface="Times New Roman" pitchFamily="18" charset="0"/>
                <a:cs typeface="Times New Roman" pitchFamily="18" charset="0"/>
              </a:rPr>
              <a:t>        public add(int a, int b)</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x = a;</a:t>
            </a:r>
          </a:p>
          <a:p>
            <a:r>
              <a:rPr lang="en-US" dirty="0">
                <a:latin typeface="Times New Roman" pitchFamily="18" charset="0"/>
                <a:cs typeface="Times New Roman" pitchFamily="18" charset="0"/>
              </a:rPr>
              <a:t>            y = b;</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public void Display()</a:t>
            </a:r>
          </a:p>
          <a:p>
            <a:r>
              <a:rPr lang="en-US" dirty="0">
                <a:latin typeface="Times New Roman" pitchFamily="18" charset="0"/>
                <a:cs typeface="Times New Roman" pitchFamily="18" charset="0"/>
              </a:rPr>
              <a:t>        {</a:t>
            </a:r>
          </a:p>
          <a:p>
            <a:r>
              <a:rPr lang="fr-FR" dirty="0">
                <a:latin typeface="Times New Roman" pitchFamily="18" charset="0"/>
                <a:cs typeface="Times New Roman" pitchFamily="18" charset="0"/>
              </a:rPr>
              <a:t>            Console.Write("X = {0}\t", x);</a:t>
            </a:r>
          </a:p>
          <a:p>
            <a:r>
              <a:rPr lang="es-ES" dirty="0">
                <a:latin typeface="Times New Roman" pitchFamily="18" charset="0"/>
                <a:cs typeface="Times New Roman" pitchFamily="18" charset="0"/>
              </a:rPr>
              <a:t>            Console.Write("Y = {0}\n", y);</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public static add operator +(add a, add b)</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add c = new add();</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c.x</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a.x</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b.x</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c.y</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a.y</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b.y</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return (c);</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p>
        </p:txBody>
      </p:sp>
    </p:spTree>
  </p:cSld>
  <p:clrMapOvr>
    <a:masterClrMapping/>
  </p:clrMapOvr>
  <p:transition>
    <p:split orient="vert"/>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914400"/>
            <a:ext cx="4343400" cy="4801314"/>
          </a:xfrm>
          <a:prstGeom prst="rect">
            <a:avLst/>
          </a:prstGeom>
        </p:spPr>
        <p:txBody>
          <a:bodyPr wrap="square">
            <a:spAutoFit/>
          </a:bodyPr>
          <a:lstStyle/>
          <a:p>
            <a:r>
              <a:rPr lang="en-US" dirty="0">
                <a:latin typeface="Times New Roman" pitchFamily="18" charset="0"/>
                <a:cs typeface="Times New Roman" pitchFamily="18" charset="0"/>
              </a:rPr>
              <a:t> class Program</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static void Main(string[] args)</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add a, b, c;</a:t>
            </a:r>
          </a:p>
          <a:p>
            <a:r>
              <a:rPr lang="en-US" dirty="0">
                <a:latin typeface="Times New Roman" pitchFamily="18" charset="0"/>
                <a:cs typeface="Times New Roman" pitchFamily="18" charset="0"/>
              </a:rPr>
              <a:t>            a = new add(15, 25);</a:t>
            </a:r>
          </a:p>
          <a:p>
            <a:r>
              <a:rPr lang="en-US" dirty="0">
                <a:latin typeface="Times New Roman" pitchFamily="18" charset="0"/>
                <a:cs typeface="Times New Roman" pitchFamily="18" charset="0"/>
              </a:rPr>
              <a:t>            b = new add(10, 15);</a:t>
            </a:r>
          </a:p>
          <a:p>
            <a:r>
              <a:rPr lang="en-US" dirty="0">
                <a:latin typeface="Times New Roman" pitchFamily="18" charset="0"/>
                <a:cs typeface="Times New Roman" pitchFamily="18" charset="0"/>
              </a:rPr>
              <a:t>            c = a + b;</a:t>
            </a:r>
          </a:p>
          <a:p>
            <a:r>
              <a:rPr lang="en-US" dirty="0">
                <a:latin typeface="Times New Roman" pitchFamily="18" charset="0"/>
                <a:cs typeface="Times New Roman" pitchFamily="18" charset="0"/>
              </a:rPr>
              <a:t>            Console.Write("A.");</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a.Display</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Console.Write("B.");</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b.Display</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Console.Write("C.");</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c.Display</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Console.ReadKey();</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p>
        </p:txBody>
      </p:sp>
    </p:spTree>
  </p:cSld>
  <p:clrMapOvr>
    <a:masterClrMapping/>
  </p:clrMapOvr>
  <p:transition>
    <p:split orient="vert"/>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664488"/>
            <a:ext cx="8686800" cy="5355312"/>
          </a:xfrm>
          <a:prstGeom prst="rect">
            <a:avLst/>
          </a:prstGeom>
        </p:spPr>
        <p:txBody>
          <a:bodyPr wrap="square">
            <a:spAutoFit/>
          </a:bodyPr>
          <a:lstStyle/>
          <a:p>
            <a:pPr algn="just"/>
            <a:r>
              <a:rPr lang="en-US" b="1" dirty="0">
                <a:latin typeface="Times New Roman" pitchFamily="18" charset="0"/>
                <a:cs typeface="Times New Roman" pitchFamily="18" charset="0"/>
              </a:rPr>
              <a:t>Delegate</a:t>
            </a:r>
          </a:p>
          <a:p>
            <a:pPr marL="342900" lvl="0" indent="-342900" algn="just">
              <a:buFont typeface="+mj-lt"/>
              <a:buAutoNum type="arabicPeriod"/>
            </a:pPr>
            <a:r>
              <a:rPr lang="en-US" i="1" dirty="0">
                <a:latin typeface="Times New Roman" pitchFamily="18" charset="0"/>
                <a:cs typeface="Times New Roman" pitchFamily="18" charset="0"/>
              </a:rPr>
              <a:t>In object – oriented programming, it is the usual practice for one object to send messages to another objects.</a:t>
            </a:r>
          </a:p>
          <a:p>
            <a:pPr marL="342900" lvl="0" indent="-342900" algn="just">
              <a:buFont typeface="+mj-lt"/>
              <a:buAutoNum type="arabicPeriod"/>
            </a:pPr>
            <a:r>
              <a:rPr lang="en-US" i="1" dirty="0">
                <a:latin typeface="Times New Roman" pitchFamily="18" charset="0"/>
                <a:cs typeface="Times New Roman" pitchFamily="18" charset="0"/>
              </a:rPr>
              <a:t>In real – life applications, it is quite common for an object to report back to the object that was responsible for sending a message.</a:t>
            </a:r>
          </a:p>
          <a:p>
            <a:pPr marL="342900" lvl="0" indent="-342900" algn="just">
              <a:buFont typeface="+mj-lt"/>
              <a:buAutoNum type="arabicPeriod"/>
            </a:pPr>
            <a:r>
              <a:rPr lang="en-US" i="1" dirty="0">
                <a:latin typeface="Times New Roman" pitchFamily="18" charset="0"/>
                <a:cs typeface="Times New Roman" pitchFamily="18" charset="0"/>
              </a:rPr>
              <a:t>This, in effect, results in a two – way conversation between objects. The methods used to call back messages are known as callback methods.</a:t>
            </a:r>
          </a:p>
          <a:p>
            <a:pPr marL="342900" lvl="0" indent="-342900" algn="just">
              <a:buFont typeface="+mj-lt"/>
              <a:buAutoNum type="arabicPeriod"/>
            </a:pPr>
            <a:r>
              <a:rPr lang="en-US" i="1" dirty="0">
                <a:latin typeface="Times New Roman" pitchFamily="18" charset="0"/>
                <a:cs typeface="Times New Roman" pitchFamily="18" charset="0"/>
              </a:rPr>
              <a:t>Languages like C and C++ implement callback techniques using what are known as function pointers.</a:t>
            </a:r>
          </a:p>
          <a:p>
            <a:pPr marL="342900" lvl="0" indent="-342900" algn="just">
              <a:buFont typeface="+mj-lt"/>
              <a:buAutoNum type="arabicPeriod"/>
            </a:pPr>
            <a:r>
              <a:rPr lang="en-US" i="1" dirty="0">
                <a:latin typeface="Times New Roman" pitchFamily="18" charset="0"/>
                <a:cs typeface="Times New Roman" pitchFamily="18" charset="0"/>
              </a:rPr>
              <a:t>Functions pointers simply represent memory addresses and they do not include ‘type – safe’ information such as:</a:t>
            </a:r>
          </a:p>
          <a:p>
            <a:pPr marL="857250" lvl="1" indent="-400050" algn="just">
              <a:buFont typeface="+mj-lt"/>
              <a:buAutoNum type="romanLcPeriod"/>
            </a:pPr>
            <a:r>
              <a:rPr lang="en-US" i="1" dirty="0">
                <a:latin typeface="Times New Roman" pitchFamily="18" charset="0"/>
                <a:cs typeface="Times New Roman" pitchFamily="18" charset="0"/>
              </a:rPr>
              <a:t>Number of parameters</a:t>
            </a:r>
          </a:p>
          <a:p>
            <a:pPr marL="857250" lvl="1" indent="-400050" algn="just">
              <a:buFont typeface="+mj-lt"/>
              <a:buAutoNum type="romanLcPeriod"/>
            </a:pPr>
            <a:r>
              <a:rPr lang="en-US" i="1" dirty="0">
                <a:latin typeface="Times New Roman" pitchFamily="18" charset="0"/>
                <a:cs typeface="Times New Roman" pitchFamily="18" charset="0"/>
              </a:rPr>
              <a:t>Types of parameters</a:t>
            </a:r>
          </a:p>
          <a:p>
            <a:pPr marL="857250" lvl="1" indent="-400050" algn="just">
              <a:buFont typeface="+mj-lt"/>
              <a:buAutoNum type="romanLcPeriod"/>
            </a:pPr>
            <a:r>
              <a:rPr lang="en-US" i="1" dirty="0">
                <a:latin typeface="Times New Roman" pitchFamily="18" charset="0"/>
                <a:cs typeface="Times New Roman" pitchFamily="18" charset="0"/>
              </a:rPr>
              <a:t>Return type</a:t>
            </a:r>
          </a:p>
          <a:p>
            <a:pPr marL="857250" lvl="1" indent="-400050" algn="just">
              <a:buFont typeface="+mj-lt"/>
              <a:buAutoNum type="romanLcPeriod"/>
            </a:pPr>
            <a:r>
              <a:rPr lang="en-US" i="1" dirty="0">
                <a:latin typeface="Times New Roman" pitchFamily="18" charset="0"/>
                <a:cs typeface="Times New Roman" pitchFamily="18" charset="0"/>
              </a:rPr>
              <a:t>Calling convention</a:t>
            </a:r>
          </a:p>
          <a:p>
            <a:pPr marL="342900" lvl="0" indent="-342900" algn="just">
              <a:buFont typeface="+mj-lt"/>
              <a:buAutoNum type="arabicPeriod"/>
            </a:pPr>
            <a:r>
              <a:rPr lang="en-US" i="1" dirty="0">
                <a:latin typeface="Times New Roman" pitchFamily="18" charset="0"/>
                <a:cs typeface="Times New Roman" pitchFamily="18" charset="0"/>
              </a:rPr>
              <a:t>In object – oriented programming, methods rarely exist in isolation.</a:t>
            </a:r>
          </a:p>
          <a:p>
            <a:pPr marL="342900" lvl="0" indent="-342900" algn="just">
              <a:buFont typeface="+mj-lt"/>
              <a:buAutoNum type="arabicPeriod"/>
            </a:pPr>
            <a:r>
              <a:rPr lang="en-US" i="1" dirty="0">
                <a:latin typeface="Times New Roman" pitchFamily="18" charset="0"/>
                <a:cs typeface="Times New Roman" pitchFamily="18" charset="0"/>
              </a:rPr>
              <a:t>They are usually associated with a class instance before they can be called.</a:t>
            </a:r>
          </a:p>
          <a:p>
            <a:pPr marL="342900" lvl="0" indent="-342900" algn="just">
              <a:buFont typeface="+mj-lt"/>
              <a:buAutoNum type="arabicPeriod"/>
            </a:pPr>
            <a:r>
              <a:rPr lang="en-US" i="1" dirty="0">
                <a:latin typeface="Times New Roman" pitchFamily="18" charset="0"/>
                <a:cs typeface="Times New Roman" pitchFamily="18" charset="0"/>
              </a:rPr>
              <a:t>Because of these problems, C# implements the callback technique in a much safer and more object – oriented manner, using a kind of object called </a:t>
            </a:r>
            <a:r>
              <a:rPr lang="en-US" b="1" i="1" dirty="0">
                <a:latin typeface="Times New Roman" pitchFamily="18" charset="0"/>
                <a:cs typeface="Times New Roman" pitchFamily="18" charset="0"/>
              </a:rPr>
              <a:t>delegate</a:t>
            </a:r>
            <a:r>
              <a:rPr lang="en-US" i="1" dirty="0">
                <a:latin typeface="Times New Roman" pitchFamily="18" charset="0"/>
                <a:cs typeface="Times New Roman" pitchFamily="18" charset="0"/>
              </a:rPr>
              <a:t> object.</a:t>
            </a:r>
          </a:p>
        </p:txBody>
      </p:sp>
    </p:spTree>
  </p:cSld>
  <p:clrMapOvr>
    <a:masterClrMapping/>
  </p:clrMapOvr>
  <p:transition>
    <p:split orient="vert"/>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81000"/>
            <a:ext cx="8077200" cy="5909310"/>
          </a:xfrm>
          <a:prstGeom prst="rect">
            <a:avLst/>
          </a:prstGeom>
        </p:spPr>
        <p:txBody>
          <a:bodyPr wrap="square">
            <a:spAutoFit/>
          </a:bodyPr>
          <a:lstStyle/>
          <a:p>
            <a:pPr marL="342900" lvl="0" indent="-342900" algn="just">
              <a:buFont typeface="+mj-lt"/>
              <a:buAutoNum type="arabicPeriod" startAt="9"/>
            </a:pPr>
            <a:r>
              <a:rPr lang="en-US" i="1" dirty="0">
                <a:latin typeface="Times New Roman" pitchFamily="18" charset="0"/>
                <a:cs typeface="Times New Roman" pitchFamily="18" charset="0"/>
              </a:rPr>
              <a:t>A delegate object is a special type of object that contains the details of a method rather than data. Delegates in C# are used for two purposes:</a:t>
            </a:r>
          </a:p>
          <a:p>
            <a:pPr marL="857250" lvl="1" indent="-400050" algn="just">
              <a:buFont typeface="+mj-lt"/>
              <a:buAutoNum type="romanLcPeriod"/>
            </a:pPr>
            <a:r>
              <a:rPr lang="en-US" i="1" dirty="0">
                <a:latin typeface="Times New Roman" pitchFamily="18" charset="0"/>
                <a:cs typeface="Times New Roman" pitchFamily="18" charset="0"/>
              </a:rPr>
              <a:t>Callback</a:t>
            </a:r>
          </a:p>
          <a:p>
            <a:pPr marL="857250" lvl="1" indent="-400050" algn="just">
              <a:buFont typeface="+mj-lt"/>
              <a:buAutoNum type="romanLcPeriod"/>
            </a:pPr>
            <a:r>
              <a:rPr lang="en-US" i="1" dirty="0">
                <a:latin typeface="Times New Roman" pitchFamily="18" charset="0"/>
                <a:cs typeface="Times New Roman" pitchFamily="18" charset="0"/>
              </a:rPr>
              <a:t>Event Handling</a:t>
            </a:r>
          </a:p>
          <a:p>
            <a:pPr marL="342900" lvl="0" indent="-342900" algn="just">
              <a:buFont typeface="+mj-lt"/>
              <a:buAutoNum type="arabicPeriod" startAt="10"/>
            </a:pPr>
            <a:r>
              <a:rPr lang="en-US" i="1" dirty="0">
                <a:latin typeface="Times New Roman" pitchFamily="18" charset="0"/>
                <a:cs typeface="Times New Roman" pitchFamily="18" charset="0"/>
              </a:rPr>
              <a:t>The dictionary meaning of </a:t>
            </a:r>
            <a:r>
              <a:rPr lang="en-US" b="1" i="1" dirty="0">
                <a:latin typeface="Times New Roman" pitchFamily="18" charset="0"/>
                <a:cs typeface="Times New Roman" pitchFamily="18" charset="0"/>
              </a:rPr>
              <a:t>delegate</a:t>
            </a:r>
            <a:r>
              <a:rPr lang="en-US" i="1" dirty="0">
                <a:latin typeface="Times New Roman" pitchFamily="18" charset="0"/>
                <a:cs typeface="Times New Roman" pitchFamily="18" charset="0"/>
              </a:rPr>
              <a:t> is “a person acting for another person”.</a:t>
            </a:r>
          </a:p>
          <a:p>
            <a:pPr marL="342900" lvl="0" indent="-342900" algn="just">
              <a:buFont typeface="+mj-lt"/>
              <a:buAutoNum type="arabicPeriod" startAt="10"/>
            </a:pPr>
            <a:r>
              <a:rPr lang="en-US" i="1" dirty="0">
                <a:latin typeface="Times New Roman" pitchFamily="18" charset="0"/>
                <a:cs typeface="Times New Roman" pitchFamily="18" charset="0"/>
              </a:rPr>
              <a:t>A delegate in C# is a class type object and is used to invoke a method that has been encapsulated into it at the time of its creation.</a:t>
            </a:r>
          </a:p>
          <a:p>
            <a:pPr marL="342900" lvl="0" indent="-342900" algn="just">
              <a:buFont typeface="+mj-lt"/>
              <a:buAutoNum type="arabicPeriod" startAt="10"/>
            </a:pPr>
            <a:r>
              <a:rPr lang="en-US" i="1" dirty="0">
                <a:latin typeface="Times New Roman" pitchFamily="18" charset="0"/>
                <a:cs typeface="Times New Roman" pitchFamily="18" charset="0"/>
              </a:rPr>
              <a:t>Creating and using delegates involve four steps.</a:t>
            </a:r>
          </a:p>
          <a:p>
            <a:pPr marL="857250" lvl="1" indent="-400050" algn="just">
              <a:buFont typeface="+mj-lt"/>
              <a:buAutoNum type="romanLcPeriod"/>
            </a:pPr>
            <a:r>
              <a:rPr lang="en-US" i="1" dirty="0">
                <a:latin typeface="Times New Roman" pitchFamily="18" charset="0"/>
                <a:cs typeface="Times New Roman" pitchFamily="18" charset="0"/>
              </a:rPr>
              <a:t>Delegate declaration</a:t>
            </a:r>
          </a:p>
          <a:p>
            <a:pPr marL="857250" lvl="1" indent="-400050" algn="just">
              <a:buFont typeface="+mj-lt"/>
              <a:buAutoNum type="romanLcPeriod"/>
            </a:pPr>
            <a:r>
              <a:rPr lang="en-US" i="1" dirty="0">
                <a:latin typeface="Times New Roman" pitchFamily="18" charset="0"/>
                <a:cs typeface="Times New Roman" pitchFamily="18" charset="0"/>
              </a:rPr>
              <a:t>Delegate methods definition</a:t>
            </a:r>
          </a:p>
          <a:p>
            <a:pPr marL="857250" lvl="1" indent="-400050" algn="just">
              <a:buFont typeface="+mj-lt"/>
              <a:buAutoNum type="romanLcPeriod"/>
            </a:pPr>
            <a:r>
              <a:rPr lang="en-US" i="1" dirty="0">
                <a:latin typeface="Times New Roman" pitchFamily="18" charset="0"/>
                <a:cs typeface="Times New Roman" pitchFamily="18" charset="0"/>
              </a:rPr>
              <a:t>Delegate instantiation</a:t>
            </a:r>
          </a:p>
          <a:p>
            <a:pPr marL="857250" lvl="1" indent="-400050" algn="just">
              <a:buFont typeface="+mj-lt"/>
              <a:buAutoNum type="romanLcPeriod"/>
            </a:pPr>
            <a:r>
              <a:rPr lang="en-US" i="1" dirty="0">
                <a:latin typeface="Times New Roman" pitchFamily="18" charset="0"/>
                <a:cs typeface="Times New Roman" pitchFamily="18" charset="0"/>
              </a:rPr>
              <a:t>Delegate invocation</a:t>
            </a:r>
          </a:p>
          <a:p>
            <a:pPr marL="342900" lvl="0" indent="-342900" algn="just">
              <a:buFont typeface="+mj-lt"/>
              <a:buAutoNum type="arabicPeriod" startAt="10"/>
            </a:pPr>
            <a:r>
              <a:rPr lang="en-US" i="1" dirty="0">
                <a:latin typeface="Times New Roman" pitchFamily="18" charset="0"/>
                <a:cs typeface="Times New Roman" pitchFamily="18" charset="0"/>
              </a:rPr>
              <a:t>A delegate declaration defines a class using the class </a:t>
            </a:r>
            <a:r>
              <a:rPr lang="en-US" b="1" i="1" dirty="0" err="1">
                <a:latin typeface="Times New Roman" pitchFamily="18" charset="0"/>
                <a:cs typeface="Times New Roman" pitchFamily="18" charset="0"/>
              </a:rPr>
              <a:t>System.Delegate</a:t>
            </a:r>
            <a:r>
              <a:rPr lang="en-US" i="1" dirty="0">
                <a:latin typeface="Times New Roman" pitchFamily="18" charset="0"/>
                <a:cs typeface="Times New Roman" pitchFamily="18" charset="0"/>
              </a:rPr>
              <a:t> as a base class.</a:t>
            </a:r>
          </a:p>
          <a:p>
            <a:pPr marL="342900" lvl="0" indent="-342900" algn="just">
              <a:buFont typeface="+mj-lt"/>
              <a:buAutoNum type="arabicPeriod" startAt="10"/>
            </a:pPr>
            <a:r>
              <a:rPr lang="en-US" i="1" dirty="0">
                <a:latin typeface="Times New Roman" pitchFamily="18" charset="0"/>
                <a:cs typeface="Times New Roman" pitchFamily="18" charset="0"/>
              </a:rPr>
              <a:t>Delegate methods are any functions (defined in a class) whose signature matches the signature exactly.</a:t>
            </a:r>
          </a:p>
          <a:p>
            <a:pPr marL="342900" lvl="0" indent="-342900" algn="just">
              <a:buFont typeface="+mj-lt"/>
              <a:buAutoNum type="arabicPeriod" startAt="10"/>
            </a:pPr>
            <a:r>
              <a:rPr lang="en-US" i="1" dirty="0">
                <a:latin typeface="Times New Roman" pitchFamily="18" charset="0"/>
                <a:cs typeface="Times New Roman" pitchFamily="18" charset="0"/>
              </a:rPr>
              <a:t>The delegate instance holds the reference to delegate methods. The instance is used to invoke the methods indirectly.</a:t>
            </a:r>
          </a:p>
          <a:p>
            <a:pPr marL="342900" lvl="0" indent="-342900" algn="just">
              <a:buFont typeface="+mj-lt"/>
              <a:buAutoNum type="arabicPeriod" startAt="10"/>
            </a:pPr>
            <a:r>
              <a:rPr lang="en-US" i="1" dirty="0">
                <a:latin typeface="Times New Roman" pitchFamily="18" charset="0"/>
                <a:cs typeface="Times New Roman" pitchFamily="18" charset="0"/>
              </a:rPr>
              <a:t>An important feature of a delegate is that it can be used to hold reference to a method of any class. The only requirement is that its signature must match the signature of the method.</a:t>
            </a:r>
          </a:p>
        </p:txBody>
      </p:sp>
    </p:spTree>
  </p:cSld>
  <p:clrMapOvr>
    <a:masterClrMapping/>
  </p:clrMapOvr>
  <p:transition>
    <p:split orient="vert"/>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90691"/>
            <a:ext cx="8610600" cy="6186309"/>
          </a:xfrm>
          <a:prstGeom prst="rect">
            <a:avLst/>
          </a:prstGeom>
        </p:spPr>
        <p:txBody>
          <a:bodyPr wrap="square">
            <a:spAutoFit/>
          </a:bodyPr>
          <a:lstStyle/>
          <a:p>
            <a:pPr algn="just"/>
            <a:r>
              <a:rPr lang="en-US" b="1" dirty="0">
                <a:latin typeface="Times New Roman" pitchFamily="18" charset="0"/>
                <a:cs typeface="Times New Roman" pitchFamily="18" charset="0"/>
              </a:rPr>
              <a:t>Delegate Declaration</a:t>
            </a:r>
          </a:p>
          <a:p>
            <a:pPr marL="342900" lvl="0" indent="-342900" algn="just">
              <a:buFont typeface="+mj-lt"/>
              <a:buAutoNum type="arabicPeriod"/>
            </a:pPr>
            <a:r>
              <a:rPr lang="en-US" i="1" dirty="0">
                <a:latin typeface="Times New Roman" pitchFamily="18" charset="0"/>
                <a:cs typeface="Times New Roman" pitchFamily="18" charset="0"/>
              </a:rPr>
              <a:t>A delegate declaration  is a type of declaration  and takes the following general form:</a:t>
            </a:r>
          </a:p>
          <a:p>
            <a:pPr marL="342900" indent="-342900" algn="ctr"/>
            <a:r>
              <a:rPr lang="en-US" b="1" i="1" dirty="0">
                <a:latin typeface="Times New Roman" pitchFamily="18" charset="0"/>
                <a:cs typeface="Times New Roman" pitchFamily="18" charset="0"/>
              </a:rPr>
              <a:t>modifier delegate return-type delegate-name (parameters);</a:t>
            </a:r>
          </a:p>
          <a:p>
            <a:pPr marL="342900" lvl="0" indent="-342900" algn="just">
              <a:buFont typeface="+mj-lt"/>
              <a:buAutoNum type="arabicPeriod" startAt="2"/>
            </a:pPr>
            <a:r>
              <a:rPr lang="en-US" i="1" dirty="0">
                <a:latin typeface="Times New Roman" pitchFamily="18" charset="0"/>
                <a:cs typeface="Times New Roman" pitchFamily="18" charset="0"/>
              </a:rPr>
              <a:t>The modifier controls the accessibility of the delegate.</a:t>
            </a:r>
          </a:p>
          <a:p>
            <a:pPr marL="342900" lvl="0" indent="-342900" algn="just">
              <a:buFont typeface="+mj-lt"/>
              <a:buAutoNum type="arabicPeriod" startAt="2"/>
            </a:pPr>
            <a:r>
              <a:rPr lang="en-US" i="1" dirty="0">
                <a:latin typeface="Times New Roman" pitchFamily="18" charset="0"/>
                <a:cs typeface="Times New Roman" pitchFamily="18" charset="0"/>
              </a:rPr>
              <a:t>It is optional , depending upon the context in which they are declared, delegates may take any of the following modifiers:</a:t>
            </a:r>
          </a:p>
          <a:p>
            <a:pPr marL="736600" lvl="0" indent="-395288" algn="just">
              <a:buFont typeface="Wingdings" pitchFamily="2" charset="2"/>
              <a:buChar char="v"/>
            </a:pPr>
            <a:r>
              <a:rPr lang="en-US" i="1" dirty="0">
                <a:latin typeface="Times New Roman" pitchFamily="18" charset="0"/>
                <a:cs typeface="Times New Roman" pitchFamily="18" charset="0"/>
              </a:rPr>
              <a:t>new </a:t>
            </a:r>
          </a:p>
          <a:p>
            <a:pPr marL="736600" lvl="0" indent="-395288" algn="just">
              <a:buFont typeface="Wingdings" pitchFamily="2" charset="2"/>
              <a:buChar char="v"/>
            </a:pPr>
            <a:r>
              <a:rPr lang="en-US" i="1" dirty="0">
                <a:latin typeface="Times New Roman" pitchFamily="18" charset="0"/>
                <a:cs typeface="Times New Roman" pitchFamily="18" charset="0"/>
              </a:rPr>
              <a:t>public</a:t>
            </a:r>
          </a:p>
          <a:p>
            <a:pPr marL="736600" lvl="0" indent="-395288" algn="just">
              <a:buFont typeface="Wingdings" pitchFamily="2" charset="2"/>
              <a:buChar char="v"/>
            </a:pPr>
            <a:r>
              <a:rPr lang="en-US" i="1" dirty="0">
                <a:latin typeface="Times New Roman" pitchFamily="18" charset="0"/>
                <a:cs typeface="Times New Roman" pitchFamily="18" charset="0"/>
              </a:rPr>
              <a:t>protected</a:t>
            </a:r>
          </a:p>
          <a:p>
            <a:pPr marL="736600" lvl="0" indent="-395288" algn="just">
              <a:buFont typeface="Wingdings" pitchFamily="2" charset="2"/>
              <a:buChar char="v"/>
            </a:pPr>
            <a:r>
              <a:rPr lang="en-US" i="1" dirty="0">
                <a:latin typeface="Times New Roman" pitchFamily="18" charset="0"/>
                <a:cs typeface="Times New Roman" pitchFamily="18" charset="0"/>
              </a:rPr>
              <a:t>internal</a:t>
            </a:r>
          </a:p>
          <a:p>
            <a:pPr marL="736600" lvl="0" indent="-395288" algn="just">
              <a:buFont typeface="Wingdings" pitchFamily="2" charset="2"/>
              <a:buChar char="v"/>
            </a:pPr>
            <a:r>
              <a:rPr lang="en-US" i="1" dirty="0">
                <a:latin typeface="Times New Roman" pitchFamily="18" charset="0"/>
                <a:cs typeface="Times New Roman" pitchFamily="18" charset="0"/>
              </a:rPr>
              <a:t>private</a:t>
            </a:r>
          </a:p>
          <a:p>
            <a:pPr marL="342900" lvl="0" indent="-342900" algn="just">
              <a:buFont typeface="+mj-lt"/>
              <a:buAutoNum type="arabicPeriod" startAt="4"/>
            </a:pPr>
            <a:r>
              <a:rPr lang="en-US" i="1" dirty="0">
                <a:latin typeface="Times New Roman" pitchFamily="18" charset="0"/>
                <a:cs typeface="Times New Roman" pitchFamily="18" charset="0"/>
              </a:rPr>
              <a:t>The </a:t>
            </a:r>
            <a:r>
              <a:rPr lang="en-US" b="1" i="1" u="sng" dirty="0">
                <a:latin typeface="Times New Roman" pitchFamily="18" charset="0"/>
                <a:cs typeface="Times New Roman" pitchFamily="18" charset="0"/>
              </a:rPr>
              <a:t>new</a:t>
            </a:r>
            <a:r>
              <a:rPr lang="en-US" i="1" dirty="0">
                <a:latin typeface="Times New Roman" pitchFamily="18" charset="0"/>
                <a:cs typeface="Times New Roman" pitchFamily="18" charset="0"/>
              </a:rPr>
              <a:t> modifier is only permitted on delegates declared within another type.</a:t>
            </a:r>
          </a:p>
          <a:p>
            <a:pPr marL="342900" lvl="0" indent="-342900" algn="just">
              <a:buFont typeface="+mj-lt"/>
              <a:buAutoNum type="arabicPeriod" startAt="4"/>
            </a:pPr>
            <a:r>
              <a:rPr lang="en-US" i="1" dirty="0">
                <a:latin typeface="Times New Roman" pitchFamily="18" charset="0"/>
                <a:cs typeface="Times New Roman" pitchFamily="18" charset="0"/>
              </a:rPr>
              <a:t>It signifies that the delegate hides an inherited member by the same name.</a:t>
            </a:r>
          </a:p>
          <a:p>
            <a:pPr marL="342900" lvl="0" indent="-342900" algn="just">
              <a:buFont typeface="+mj-lt"/>
              <a:buAutoNum type="arabicPeriod" startAt="4"/>
            </a:pPr>
            <a:r>
              <a:rPr lang="en-US" i="1" dirty="0">
                <a:latin typeface="Times New Roman" pitchFamily="18" charset="0"/>
                <a:cs typeface="Times New Roman" pitchFamily="18" charset="0"/>
              </a:rPr>
              <a:t>Since it is a class type, it can be defined in any place where a class definition is permitted.</a:t>
            </a:r>
          </a:p>
          <a:p>
            <a:pPr marL="342900" lvl="0" indent="-342900" algn="just">
              <a:buFont typeface="+mj-lt"/>
              <a:buAutoNum type="arabicPeriod" startAt="4"/>
            </a:pPr>
            <a:r>
              <a:rPr lang="en-US" i="1" dirty="0">
                <a:latin typeface="Times New Roman" pitchFamily="18" charset="0"/>
                <a:cs typeface="Times New Roman" pitchFamily="18" charset="0"/>
              </a:rPr>
              <a:t>That is, a delegate may be defined in the following places:</a:t>
            </a:r>
          </a:p>
          <a:p>
            <a:pPr marL="341313" lvl="0" indent="395288" algn="just">
              <a:buFont typeface="Wingdings" pitchFamily="2" charset="2"/>
              <a:buChar char="v"/>
            </a:pPr>
            <a:r>
              <a:rPr lang="en-US" i="1" dirty="0">
                <a:latin typeface="Times New Roman" pitchFamily="18" charset="0"/>
                <a:cs typeface="Times New Roman" pitchFamily="18" charset="0"/>
              </a:rPr>
              <a:t>Inside a class</a:t>
            </a:r>
          </a:p>
          <a:p>
            <a:pPr marL="341313" lvl="0" indent="395288" algn="just">
              <a:buFont typeface="Wingdings" pitchFamily="2" charset="2"/>
              <a:buChar char="v"/>
            </a:pPr>
            <a:r>
              <a:rPr lang="en-US" i="1" dirty="0">
                <a:latin typeface="Times New Roman" pitchFamily="18" charset="0"/>
                <a:cs typeface="Times New Roman" pitchFamily="18" charset="0"/>
              </a:rPr>
              <a:t>Outside all classes</a:t>
            </a:r>
          </a:p>
          <a:p>
            <a:pPr marL="341313" lvl="0" indent="395288" algn="just">
              <a:buFont typeface="Wingdings" pitchFamily="2" charset="2"/>
              <a:buChar char="v"/>
            </a:pPr>
            <a:r>
              <a:rPr lang="en-US" i="1" dirty="0">
                <a:latin typeface="Times New Roman" pitchFamily="18" charset="0"/>
                <a:cs typeface="Times New Roman" pitchFamily="18" charset="0"/>
              </a:rPr>
              <a:t>As the top level object in a namespace</a:t>
            </a:r>
          </a:p>
          <a:p>
            <a:pPr marL="342900" lvl="0" indent="-342900" algn="just">
              <a:buFont typeface="+mj-lt"/>
              <a:buAutoNum type="arabicPeriod" startAt="8"/>
            </a:pPr>
            <a:r>
              <a:rPr lang="en-US" i="1" dirty="0">
                <a:latin typeface="Times New Roman" pitchFamily="18" charset="0"/>
                <a:cs typeface="Times New Roman" pitchFamily="18" charset="0"/>
              </a:rPr>
              <a:t>Delegate types are implicitly </a:t>
            </a:r>
            <a:r>
              <a:rPr lang="en-US" b="1" i="1" u="sng" dirty="0">
                <a:latin typeface="Times New Roman" pitchFamily="18" charset="0"/>
                <a:cs typeface="Times New Roman" pitchFamily="18" charset="0"/>
              </a:rPr>
              <a:t>sealed</a:t>
            </a:r>
            <a:r>
              <a:rPr lang="en-US" i="1" dirty="0">
                <a:latin typeface="Times New Roman" pitchFamily="18" charset="0"/>
                <a:cs typeface="Times New Roman" pitchFamily="18" charset="0"/>
              </a:rPr>
              <a:t> and therefore it is not possible to derive any type from delegate type.</a:t>
            </a:r>
          </a:p>
          <a:p>
            <a:pPr marL="342900" lvl="0" indent="-342900" algn="just">
              <a:buFont typeface="+mj-lt"/>
              <a:buAutoNum type="arabicPeriod" startAt="8"/>
            </a:pPr>
            <a:r>
              <a:rPr lang="en-US" i="1" dirty="0">
                <a:latin typeface="Times New Roman" pitchFamily="18" charset="0"/>
                <a:cs typeface="Times New Roman" pitchFamily="18" charset="0"/>
              </a:rPr>
              <a:t>It is also not permissible to derive a non – delegate class type from </a:t>
            </a:r>
            <a:r>
              <a:rPr lang="en-US" b="1" i="1" u="sng" dirty="0" err="1">
                <a:latin typeface="Times New Roman" pitchFamily="18" charset="0"/>
                <a:cs typeface="Times New Roman" pitchFamily="18" charset="0"/>
              </a:rPr>
              <a:t>System.Delegate</a:t>
            </a:r>
            <a:r>
              <a:rPr lang="en-US" i="1" dirty="0">
                <a:latin typeface="Times New Roman" pitchFamily="18" charset="0"/>
                <a:cs typeface="Times New Roman" pitchFamily="18" charset="0"/>
              </a:rPr>
              <a:t>.</a:t>
            </a:r>
          </a:p>
        </p:txBody>
      </p:sp>
    </p:spTree>
  </p:cSld>
  <p:clrMapOvr>
    <a:masterClrMapping/>
  </p:clrMapOvr>
  <p:transition>
    <p:split orient="vert"/>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1"/>
          <p:cNvSpPr>
            <a:spLocks noChangeArrowheads="1"/>
          </p:cNvSpPr>
          <p:nvPr/>
        </p:nvSpPr>
        <p:spPr bwMode="auto">
          <a:xfrm>
            <a:off x="381000" y="762000"/>
            <a:ext cx="84582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Delegate Methods</a:t>
            </a:r>
            <a:endParaRPr kumimoji="0" lang="en-US" b="1" i="0"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methods whose references are encapsulated into a delegate instance are known as </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delegate methods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or </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callable entities</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signature and return type of delegate methods must exactly match the signature and return type of the delegate.</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They do not care</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800100" lvl="1" indent="-342900" algn="just" eaLnBrk="0" fontAlgn="base" hangingPunct="0">
              <a:spcBef>
                <a:spcPct val="0"/>
              </a:spcBef>
              <a:spcAft>
                <a:spcPct val="0"/>
              </a:spcAft>
              <a:buFont typeface="+mj-lt"/>
              <a:buAutoNum type="alphaLcPeriod"/>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What type of object the method is being called against</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800100" lvl="1" indent="-342900" algn="just" eaLnBrk="0" fontAlgn="base" hangingPunct="0">
              <a:spcBef>
                <a:spcPct val="0"/>
              </a:spcBef>
              <a:spcAft>
                <a:spcPct val="0"/>
              </a:spcAft>
              <a:buFont typeface="+mj-lt"/>
              <a:buAutoNum type="alphaLcPeriod"/>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Whether the method is a static or instance method.</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i="1" dirty="0">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Delegate Instantiation</a:t>
            </a:r>
            <a:endParaRPr kumimoji="0" lang="en-US" b="1"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Although delegates are of class types and behave like classes, C# provides a special syntax for instantiating their instances.</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 </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delegate – creation – expression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is used to create a new instance of a delegate.</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new delegate – type (expression)</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startAt="3"/>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delegate – type</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is the name of the delegate declared earlier whose object is to be created.</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startAt="3"/>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expression</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must be a method name or a value of a </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delegate –type</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Rectangle 1"/>
          <p:cNvSpPr>
            <a:spLocks noChangeArrowheads="1"/>
          </p:cNvSpPr>
          <p:nvPr/>
        </p:nvSpPr>
        <p:spPr bwMode="auto">
          <a:xfrm>
            <a:off x="304800" y="457200"/>
            <a:ext cx="8305800" cy="18928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Software </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Software is the set of programs that govern the operation of a computer system and make the hardware run.</a:t>
            </a:r>
            <a:endParaRPr kumimoji="0" lang="en-US" b="0" i="1" u="none" strike="noStrike" cap="none" normalizeH="0" baseline="0" dirty="0">
              <a:ln>
                <a:noFill/>
              </a:ln>
              <a:solidFill>
                <a:schemeClr val="tx1"/>
              </a:solidFill>
              <a:effectLst/>
              <a:latin typeface="Arial" pitchFamily="34" charset="0"/>
              <a:cs typeface="Arial" pitchFamily="34" charset="0"/>
            </a:endParaRPr>
          </a:p>
          <a:p>
            <a:pPr lvl="0" algn="ctr" eaLnBrk="0" fontAlgn="base" hangingPunct="0">
              <a:lnSpc>
                <a:spcPct val="150000"/>
              </a:lnSpc>
              <a:spcBef>
                <a:spcPct val="0"/>
              </a:spcBef>
              <a:spcAft>
                <a:spcPct val="0"/>
              </a:spcAft>
            </a:pPr>
            <a:r>
              <a:rPr kumimoji="0" lang="en-US" b="1" i="0" u="none" strike="noStrike" cap="none" normalizeH="0" baseline="0" dirty="0">
                <a:ln>
                  <a:noFill/>
                </a:ln>
                <a:solidFill>
                  <a:schemeClr val="tx1"/>
                </a:solidFill>
                <a:latin typeface="Times New Roman" pitchFamily="18" charset="0"/>
                <a:ea typeface="Calibri" pitchFamily="34" charset="0"/>
                <a:cs typeface="Times New Roman" pitchFamily="18" charset="0"/>
              </a:rPr>
              <a:t>Types of Software</a:t>
            </a:r>
            <a:endParaRPr kumimoji="0" lang="en-US" b="0" i="0" u="none" strike="noStrike" cap="none" normalizeH="0" baseline="0" dirty="0">
              <a:ln>
                <a:noFill/>
              </a:ln>
              <a:solidFill>
                <a:schemeClr val="tx1"/>
              </a:solidFill>
              <a:latin typeface="Arial" pitchFamily="34" charset="0"/>
              <a:cs typeface="Arial" pitchFamily="34" charset="0"/>
            </a:endParaRPr>
          </a:p>
          <a:p>
            <a:pPr marR="0" lvl="0" indent="346075" algn="l" defTabSz="914400" rtl="0" eaLnBrk="0" fontAlgn="base" latinLnBrk="0" hangingPunct="0">
              <a:lnSpc>
                <a:spcPct val="100000"/>
              </a:lnSpc>
              <a:spcBef>
                <a:spcPct val="0"/>
              </a:spcBef>
              <a:spcAft>
                <a:spcPct val="0"/>
              </a:spcAft>
              <a:buClrTx/>
              <a:buSzTx/>
              <a:buFont typeface="Wingdings" pitchFamily="2" charset="2"/>
              <a:buChar char="v"/>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Application Software</a:t>
            </a:r>
            <a:endParaRPr kumimoji="0" lang="en-US" b="0" i="1" u="none" strike="noStrike" cap="none" normalizeH="0" baseline="0" dirty="0">
              <a:ln>
                <a:noFill/>
              </a:ln>
              <a:solidFill>
                <a:schemeClr val="tx1"/>
              </a:solidFill>
              <a:effectLst/>
              <a:latin typeface="Arial" pitchFamily="34" charset="0"/>
              <a:cs typeface="Arial" pitchFamily="34" charset="0"/>
            </a:endParaRPr>
          </a:p>
          <a:p>
            <a:pPr marR="0" lvl="0" indent="346075" algn="l" defTabSz="914400" rtl="0" eaLnBrk="0" fontAlgn="base" latinLnBrk="0" hangingPunct="0">
              <a:lnSpc>
                <a:spcPct val="100000"/>
              </a:lnSpc>
              <a:spcBef>
                <a:spcPct val="0"/>
              </a:spcBef>
              <a:spcAft>
                <a:spcPct val="0"/>
              </a:spcAft>
              <a:buClrTx/>
              <a:buSzTx/>
              <a:buFont typeface="Wingdings" pitchFamily="2" charset="2"/>
              <a:buChar char="v"/>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System Software</a:t>
            </a:r>
            <a:endParaRPr kumimoji="0" lang="en-US" b="0" i="1" u="none" strike="noStrike" cap="none" normalizeH="0" baseline="0" dirty="0">
              <a:ln>
                <a:noFill/>
              </a:ln>
              <a:solidFill>
                <a:schemeClr val="tx1"/>
              </a:solidFill>
              <a:effectLst/>
              <a:latin typeface="Arial" pitchFamily="34" charset="0"/>
              <a:cs typeface="Arial" pitchFamily="34" charset="0"/>
            </a:endParaRPr>
          </a:p>
        </p:txBody>
      </p:sp>
      <p:sp>
        <p:nvSpPr>
          <p:cNvPr id="187394" name="Rectangle 2"/>
          <p:cNvSpPr>
            <a:spLocks noChangeArrowheads="1"/>
          </p:cNvSpPr>
          <p:nvPr/>
        </p:nvSpPr>
        <p:spPr bwMode="auto">
          <a:xfrm>
            <a:off x="381000" y="2679174"/>
            <a:ext cx="8229600" cy="18928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Application Software</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Application software uses the computer system to perform useful work or provide entertainment functions beyond the basic operation of the computer itself.</a:t>
            </a:r>
          </a:p>
          <a:p>
            <a:pPr lvl="0" algn="ctr" eaLnBrk="0" fontAlgn="base" hangingPunct="0">
              <a:lnSpc>
                <a:spcPct val="150000"/>
              </a:lnSpc>
              <a:spcBef>
                <a:spcPct val="0"/>
              </a:spcBef>
              <a:spcAft>
                <a:spcPct val="0"/>
              </a:spcAft>
            </a:pPr>
            <a:r>
              <a:rPr lang="en-US" b="1" dirty="0">
                <a:latin typeface="Times New Roman" pitchFamily="18" charset="0"/>
                <a:ea typeface="Calibri" pitchFamily="34" charset="0"/>
                <a:cs typeface="Times New Roman" pitchFamily="18" charset="0"/>
              </a:rPr>
              <a:t>Types of Application Software</a:t>
            </a:r>
            <a:endParaRPr lang="en-US" dirty="0">
              <a:latin typeface="Arial" pitchFamily="34" charset="0"/>
              <a:cs typeface="Arial" pitchFamily="34" charset="0"/>
            </a:endParaRPr>
          </a:p>
          <a:p>
            <a:pPr marR="0" lvl="0" indent="284163" algn="just" defTabSz="914400" rtl="0" eaLnBrk="0" fontAlgn="base" latinLnBrk="0" hangingPunct="0">
              <a:lnSpc>
                <a:spcPct val="100000"/>
              </a:lnSpc>
              <a:spcBef>
                <a:spcPct val="0"/>
              </a:spcBef>
              <a:spcAft>
                <a:spcPct val="0"/>
              </a:spcAft>
              <a:buClrTx/>
              <a:buSzTx/>
              <a:buFont typeface="Wingdings" pitchFamily="2" charset="2"/>
              <a:buChar char="v"/>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Standard Application Software</a:t>
            </a:r>
            <a:endParaRPr kumimoji="0" lang="en-US" b="0" i="0" u="none" strike="noStrike" cap="none" normalizeH="0" baseline="0" dirty="0">
              <a:ln>
                <a:noFill/>
              </a:ln>
              <a:solidFill>
                <a:schemeClr val="tx1"/>
              </a:solidFill>
              <a:effectLst/>
              <a:latin typeface="Arial" pitchFamily="34" charset="0"/>
              <a:cs typeface="Arial" pitchFamily="34" charset="0"/>
            </a:endParaRPr>
          </a:p>
          <a:p>
            <a:pPr marR="0" lvl="0" indent="284163" algn="just" defTabSz="914400" rtl="0" eaLnBrk="0" fontAlgn="base" latinLnBrk="0" hangingPunct="0">
              <a:lnSpc>
                <a:spcPct val="100000"/>
              </a:lnSpc>
              <a:spcBef>
                <a:spcPct val="0"/>
              </a:spcBef>
              <a:spcAft>
                <a:spcPct val="0"/>
              </a:spcAft>
              <a:buClrTx/>
              <a:buSzTx/>
              <a:buFont typeface="Wingdings" pitchFamily="2" charset="2"/>
              <a:buChar char="v"/>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Customized Application Software</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
        <p:nvSpPr>
          <p:cNvPr id="187395" name="Rectangle 3"/>
          <p:cNvSpPr>
            <a:spLocks noChangeArrowheads="1"/>
          </p:cNvSpPr>
          <p:nvPr/>
        </p:nvSpPr>
        <p:spPr bwMode="auto">
          <a:xfrm>
            <a:off x="381000" y="5105400"/>
            <a:ext cx="8305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System Software</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System software is designed to operate the computer hardware, to provide basic functionality and to provide a platform for running application software. System software includes are operating system, device driver and utilities software</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226874"/>
            <a:ext cx="7772400" cy="1754326"/>
          </a:xfrm>
          <a:prstGeom prst="rect">
            <a:avLst/>
          </a:prstGeom>
        </p:spPr>
        <p:txBody>
          <a:bodyPr wrap="square">
            <a:spAutoFit/>
          </a:bodyPr>
          <a:lstStyle/>
          <a:p>
            <a:pPr algn="just"/>
            <a:r>
              <a:rPr lang="en-US" b="1" dirty="0">
                <a:latin typeface="Times New Roman" pitchFamily="18" charset="0"/>
                <a:cs typeface="Times New Roman" pitchFamily="18" charset="0"/>
              </a:rPr>
              <a:t>Delegate Invocation </a:t>
            </a:r>
          </a:p>
          <a:p>
            <a:pPr marL="342900" lvl="0" indent="-342900" algn="just">
              <a:buFont typeface="+mj-lt"/>
              <a:buAutoNum type="arabicPeriod"/>
            </a:pPr>
            <a:r>
              <a:rPr lang="en-US" i="1" dirty="0">
                <a:latin typeface="Times New Roman" pitchFamily="18" charset="0"/>
                <a:cs typeface="Times New Roman" pitchFamily="18" charset="0"/>
              </a:rPr>
              <a:t>C# uses a special syntax for invoking a delegate.</a:t>
            </a:r>
          </a:p>
          <a:p>
            <a:pPr marL="342900" lvl="0" indent="-342900" algn="just">
              <a:buFont typeface="+mj-lt"/>
              <a:buAutoNum type="arabicPeriod"/>
            </a:pPr>
            <a:r>
              <a:rPr lang="en-US" i="1" dirty="0">
                <a:latin typeface="Times New Roman" pitchFamily="18" charset="0"/>
                <a:cs typeface="Times New Roman" pitchFamily="18" charset="0"/>
              </a:rPr>
              <a:t>When a delegate is invoked, it in turn invokes the method whose reference has been encapsulated into the delegate, (only if their signatures match).</a:t>
            </a:r>
          </a:p>
          <a:p>
            <a:pPr marL="342900" lvl="0" indent="-342900">
              <a:buFont typeface="+mj-lt"/>
              <a:buAutoNum type="arabicPeriod"/>
            </a:pPr>
            <a:r>
              <a:rPr lang="en-US" i="1" dirty="0">
                <a:latin typeface="Times New Roman" pitchFamily="18" charset="0"/>
                <a:cs typeface="Times New Roman" pitchFamily="18" charset="0"/>
              </a:rPr>
              <a:t>Invocation takes the following form:</a:t>
            </a:r>
            <a:br>
              <a:rPr lang="en-US" i="1" dirty="0">
                <a:latin typeface="Times New Roman" pitchFamily="18" charset="0"/>
                <a:cs typeface="Times New Roman" pitchFamily="18" charset="0"/>
              </a:rPr>
            </a:br>
            <a:r>
              <a:rPr lang="en-US" i="1" dirty="0">
                <a:latin typeface="Times New Roman" pitchFamily="18" charset="0"/>
                <a:cs typeface="Times New Roman" pitchFamily="18" charset="0"/>
              </a:rPr>
              <a:t>	</a:t>
            </a:r>
            <a:r>
              <a:rPr lang="en-US" b="1" i="1" dirty="0" err="1">
                <a:latin typeface="Times New Roman" pitchFamily="18" charset="0"/>
                <a:cs typeface="Times New Roman" pitchFamily="18" charset="0"/>
              </a:rPr>
              <a:t>delegate_object</a:t>
            </a:r>
            <a:r>
              <a:rPr lang="en-US" b="1" i="1" dirty="0">
                <a:latin typeface="Times New Roman" pitchFamily="18" charset="0"/>
                <a:cs typeface="Times New Roman" pitchFamily="18" charset="0"/>
              </a:rPr>
              <a:t> (parameters list);</a:t>
            </a:r>
          </a:p>
        </p:txBody>
      </p:sp>
      <p:sp>
        <p:nvSpPr>
          <p:cNvPr id="3" name="Rectangle 2"/>
          <p:cNvSpPr/>
          <p:nvPr/>
        </p:nvSpPr>
        <p:spPr>
          <a:xfrm>
            <a:off x="1143000" y="2209800"/>
            <a:ext cx="5943600" cy="4247317"/>
          </a:xfrm>
          <a:prstGeom prst="rect">
            <a:avLst/>
          </a:prstGeom>
        </p:spPr>
        <p:txBody>
          <a:bodyPr wrap="square">
            <a:spAutoFit/>
          </a:bodyPr>
          <a:lstStyle/>
          <a:p>
            <a:r>
              <a:rPr lang="en-US" b="1" dirty="0"/>
              <a:t>Example–</a:t>
            </a:r>
            <a:r>
              <a:rPr lang="en-US" dirty="0"/>
              <a:t> </a:t>
            </a:r>
          </a:p>
          <a:p>
            <a:pPr lvl="1"/>
            <a:r>
              <a:rPr lang="en-US" sz="1400" dirty="0"/>
              <a:t>    delegate int </a:t>
            </a:r>
            <a:r>
              <a:rPr lang="en-US" sz="1400" dirty="0" err="1"/>
              <a:t>ResultDisplay</a:t>
            </a:r>
            <a:r>
              <a:rPr lang="en-US" sz="1400" dirty="0"/>
              <a:t>(int </a:t>
            </a:r>
            <a:r>
              <a:rPr lang="en-US" sz="1400" dirty="0" err="1"/>
              <a:t>i,int</a:t>
            </a:r>
            <a:r>
              <a:rPr lang="en-US" sz="1400" dirty="0"/>
              <a:t> j);</a:t>
            </a:r>
          </a:p>
          <a:p>
            <a:pPr lvl="1"/>
            <a:r>
              <a:rPr lang="en-US" sz="1400" dirty="0"/>
              <a:t>    class Show</a:t>
            </a:r>
          </a:p>
          <a:p>
            <a:pPr lvl="1"/>
            <a:r>
              <a:rPr lang="en-US" sz="1400" dirty="0"/>
              <a:t>    {</a:t>
            </a:r>
          </a:p>
          <a:p>
            <a:pPr lvl="1"/>
            <a:r>
              <a:rPr lang="en-US" sz="1400" dirty="0"/>
              <a:t>        public static int </a:t>
            </a:r>
            <a:r>
              <a:rPr lang="en-US" sz="1400" dirty="0" err="1"/>
              <a:t>MathsFunc</a:t>
            </a:r>
            <a:r>
              <a:rPr lang="en-US" sz="1400" dirty="0"/>
              <a:t>(int x, int y)</a:t>
            </a:r>
          </a:p>
          <a:p>
            <a:pPr lvl="1"/>
            <a:r>
              <a:rPr lang="en-US" sz="1400" dirty="0"/>
              <a:t>        {</a:t>
            </a:r>
          </a:p>
          <a:p>
            <a:pPr lvl="1"/>
            <a:r>
              <a:rPr lang="en-US" sz="1400" dirty="0"/>
              <a:t>            return ((x*x+2*x*y)/(</a:t>
            </a:r>
            <a:r>
              <a:rPr lang="en-US" sz="1400" dirty="0" err="1"/>
              <a:t>x+y</a:t>
            </a:r>
            <a:r>
              <a:rPr lang="en-US" sz="1400" dirty="0"/>
              <a:t>));</a:t>
            </a:r>
          </a:p>
          <a:p>
            <a:pPr lvl="1"/>
            <a:r>
              <a:rPr lang="en-US" sz="1400" dirty="0"/>
              <a:t>        }</a:t>
            </a:r>
          </a:p>
          <a:p>
            <a:pPr lvl="1"/>
            <a:r>
              <a:rPr lang="en-US" sz="1400" dirty="0"/>
              <a:t>    }</a:t>
            </a:r>
          </a:p>
          <a:p>
            <a:pPr lvl="1"/>
            <a:r>
              <a:rPr lang="en-US" sz="1400" dirty="0"/>
              <a:t>    class Program</a:t>
            </a:r>
          </a:p>
          <a:p>
            <a:pPr lvl="1"/>
            <a:r>
              <a:rPr lang="en-US" sz="1400" dirty="0"/>
              <a:t>    {</a:t>
            </a:r>
          </a:p>
          <a:p>
            <a:pPr lvl="1"/>
            <a:r>
              <a:rPr lang="en-US" sz="1400" dirty="0"/>
              <a:t>        static void Main(string[] args)</a:t>
            </a:r>
          </a:p>
          <a:p>
            <a:pPr lvl="1"/>
            <a:r>
              <a:rPr lang="en-US" sz="1400" dirty="0"/>
              <a:t>        {</a:t>
            </a:r>
          </a:p>
          <a:p>
            <a:pPr lvl="1"/>
            <a:r>
              <a:rPr lang="en-US" sz="1400" dirty="0"/>
              <a:t>            </a:t>
            </a:r>
            <a:r>
              <a:rPr lang="en-US" sz="1400" dirty="0" err="1"/>
              <a:t>ResultDisplay</a:t>
            </a:r>
            <a:r>
              <a:rPr lang="en-US" sz="1400" dirty="0"/>
              <a:t> rd=new </a:t>
            </a:r>
            <a:r>
              <a:rPr lang="en-US" sz="1400" dirty="0" err="1"/>
              <a:t>ResultDisplay</a:t>
            </a:r>
            <a:r>
              <a:rPr lang="en-US" sz="1400" dirty="0"/>
              <a:t>(</a:t>
            </a:r>
            <a:r>
              <a:rPr lang="en-US" sz="1400" dirty="0" err="1"/>
              <a:t>Show.MathsFunc</a:t>
            </a:r>
            <a:r>
              <a:rPr lang="en-US" sz="1400" dirty="0"/>
              <a:t>);</a:t>
            </a:r>
          </a:p>
          <a:p>
            <a:pPr lvl="1"/>
            <a:r>
              <a:rPr lang="en-US" sz="1400" dirty="0"/>
              <a:t>            int </a:t>
            </a:r>
            <a:r>
              <a:rPr lang="en-US" sz="1400" dirty="0" err="1"/>
              <a:t>getResult</a:t>
            </a:r>
            <a:r>
              <a:rPr lang="en-US" sz="1400" dirty="0"/>
              <a:t> = rd(1,2);</a:t>
            </a:r>
          </a:p>
          <a:p>
            <a:pPr lvl="1"/>
            <a:r>
              <a:rPr lang="en-US" sz="1400" dirty="0"/>
              <a:t>            Console.WriteLine("The value of the </a:t>
            </a:r>
            <a:r>
              <a:rPr lang="en-US" sz="1400" dirty="0" err="1"/>
              <a:t>funtion</a:t>
            </a:r>
            <a:r>
              <a:rPr lang="en-US" sz="1400" dirty="0"/>
              <a:t> is = "+</a:t>
            </a:r>
            <a:r>
              <a:rPr lang="en-US" sz="1400" dirty="0" err="1"/>
              <a:t>getResult</a:t>
            </a:r>
            <a:r>
              <a:rPr lang="en-US" sz="1400" dirty="0"/>
              <a:t>);</a:t>
            </a:r>
          </a:p>
          <a:p>
            <a:pPr lvl="1"/>
            <a:r>
              <a:rPr lang="en-US" sz="1400" dirty="0"/>
              <a:t>            Console.ReadKey();</a:t>
            </a:r>
          </a:p>
          <a:p>
            <a:pPr lvl="1"/>
            <a:r>
              <a:rPr lang="en-US" sz="1400" dirty="0"/>
              <a:t>        }</a:t>
            </a:r>
          </a:p>
          <a:p>
            <a:pPr lvl="1"/>
            <a:r>
              <a:rPr lang="en-US" sz="1400" dirty="0"/>
              <a:t>    }</a:t>
            </a:r>
          </a:p>
        </p:txBody>
      </p:sp>
    </p:spTree>
  </p:cSld>
  <p:clrMapOvr>
    <a:masterClrMapping/>
  </p:clrMapOvr>
  <p:transition>
    <p:split orient="vert"/>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295400"/>
            <a:ext cx="7315200" cy="3477875"/>
          </a:xfrm>
          <a:prstGeom prst="rect">
            <a:avLst/>
          </a:prstGeom>
        </p:spPr>
        <p:txBody>
          <a:bodyPr wrap="square">
            <a:spAutoFit/>
          </a:bodyPr>
          <a:lstStyle/>
          <a:p>
            <a:pPr algn="just"/>
            <a:r>
              <a:rPr lang="en-US" sz="2000" b="1" dirty="0">
                <a:latin typeface="Times New Roman" pitchFamily="18" charset="0"/>
                <a:cs typeface="Times New Roman" pitchFamily="18" charset="0"/>
              </a:rPr>
              <a:t>Multicast Delegates</a:t>
            </a:r>
          </a:p>
          <a:p>
            <a:pPr marL="342900" lvl="0" indent="-342900" algn="just">
              <a:buFont typeface="+mj-lt"/>
              <a:buAutoNum type="arabicPeriod"/>
            </a:pPr>
            <a:r>
              <a:rPr lang="en-US" sz="2000" i="1" dirty="0">
                <a:latin typeface="Times New Roman" pitchFamily="18" charset="0"/>
                <a:cs typeface="Times New Roman" pitchFamily="18" charset="0"/>
              </a:rPr>
              <a:t>A delegate can invoke only one method (whose reference has been encapsulated into the delegate).</a:t>
            </a:r>
          </a:p>
          <a:p>
            <a:pPr marL="342900" lvl="0" indent="-342900" algn="just">
              <a:buFont typeface="+mj-lt"/>
              <a:buAutoNum type="arabicPeriod"/>
            </a:pPr>
            <a:r>
              <a:rPr lang="en-US" sz="2000" i="1" dirty="0">
                <a:latin typeface="Times New Roman" pitchFamily="18" charset="0"/>
                <a:cs typeface="Times New Roman" pitchFamily="18" charset="0"/>
              </a:rPr>
              <a:t>It is possible for certain delegates to hold and invoke multiple methods.</a:t>
            </a:r>
          </a:p>
          <a:p>
            <a:pPr marL="342900" lvl="0" indent="-342900" algn="just">
              <a:buFont typeface="+mj-lt"/>
              <a:buAutoNum type="arabicPeriod"/>
            </a:pPr>
            <a:r>
              <a:rPr lang="en-US" sz="2000" i="1" dirty="0">
                <a:latin typeface="Times New Roman" pitchFamily="18" charset="0"/>
                <a:cs typeface="Times New Roman" pitchFamily="18" charset="0"/>
              </a:rPr>
              <a:t>Such delegates are called </a:t>
            </a:r>
            <a:r>
              <a:rPr lang="en-US" sz="2000" b="1" i="1" dirty="0">
                <a:latin typeface="Times New Roman" pitchFamily="18" charset="0"/>
                <a:cs typeface="Times New Roman" pitchFamily="18" charset="0"/>
              </a:rPr>
              <a:t>multicast delegates</a:t>
            </a:r>
            <a:r>
              <a:rPr lang="en-US" sz="2000" i="1" dirty="0">
                <a:latin typeface="Times New Roman" pitchFamily="18" charset="0"/>
                <a:cs typeface="Times New Roman" pitchFamily="18" charset="0"/>
              </a:rPr>
              <a:t>.</a:t>
            </a:r>
          </a:p>
          <a:p>
            <a:pPr marL="342900" lvl="0" indent="-342900" algn="just">
              <a:buFont typeface="+mj-lt"/>
              <a:buAutoNum type="arabicPeriod"/>
            </a:pPr>
            <a:r>
              <a:rPr lang="en-US" sz="2000" i="1" dirty="0">
                <a:latin typeface="Times New Roman" pitchFamily="18" charset="0"/>
                <a:cs typeface="Times New Roman" pitchFamily="18" charset="0"/>
              </a:rPr>
              <a:t>Multicast delegates, also known as combinable delegates, must satisfy the following conditions:</a:t>
            </a:r>
          </a:p>
          <a:p>
            <a:pPr marL="800100" lvl="1" indent="-342900" algn="just">
              <a:buFont typeface="+mj-lt"/>
              <a:buAutoNum type="alphaLcPeriod"/>
            </a:pPr>
            <a:r>
              <a:rPr lang="en-US" sz="2000" i="1" dirty="0">
                <a:latin typeface="Times New Roman" pitchFamily="18" charset="0"/>
                <a:cs typeface="Times New Roman" pitchFamily="18" charset="0"/>
              </a:rPr>
              <a:t>The return type of delegate must be </a:t>
            </a:r>
            <a:r>
              <a:rPr lang="en-US" sz="2000" b="1" i="1" u="sng" dirty="0">
                <a:latin typeface="Times New Roman" pitchFamily="18" charset="0"/>
                <a:cs typeface="Times New Roman" pitchFamily="18" charset="0"/>
              </a:rPr>
              <a:t>void</a:t>
            </a:r>
            <a:r>
              <a:rPr lang="en-US" sz="2000" i="1" dirty="0">
                <a:latin typeface="Times New Roman" pitchFamily="18" charset="0"/>
                <a:cs typeface="Times New Roman" pitchFamily="18" charset="0"/>
              </a:rPr>
              <a:t>.</a:t>
            </a:r>
          </a:p>
          <a:p>
            <a:pPr marL="800100" lvl="1" indent="-342900" algn="just">
              <a:buFont typeface="+mj-lt"/>
              <a:buAutoNum type="alphaLcPeriod"/>
            </a:pPr>
            <a:r>
              <a:rPr lang="en-US" sz="2000" i="1" dirty="0">
                <a:latin typeface="Times New Roman" pitchFamily="18" charset="0"/>
                <a:cs typeface="Times New Roman" pitchFamily="18" charset="0"/>
              </a:rPr>
              <a:t>None of the parameters of the delegate type can be declared as output parameters, using </a:t>
            </a:r>
            <a:r>
              <a:rPr lang="en-US" sz="2000" b="1" i="1" u="sng" dirty="0">
                <a:latin typeface="Times New Roman" pitchFamily="18" charset="0"/>
                <a:cs typeface="Times New Roman" pitchFamily="18" charset="0"/>
              </a:rPr>
              <a:t>out</a:t>
            </a:r>
            <a:r>
              <a:rPr lang="en-US" sz="2000" i="1" dirty="0">
                <a:latin typeface="Times New Roman" pitchFamily="18" charset="0"/>
                <a:cs typeface="Times New Roman" pitchFamily="18" charset="0"/>
              </a:rPr>
              <a:t> keyword.</a:t>
            </a:r>
          </a:p>
        </p:txBody>
      </p:sp>
    </p:spTree>
  </p:cSld>
  <p:clrMapOvr>
    <a:masterClrMapping/>
  </p:clrMapOvr>
  <p:transition>
    <p:split orient="vert"/>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0" y="381000"/>
            <a:ext cx="4572000" cy="6186309"/>
          </a:xfrm>
          <a:prstGeom prst="rect">
            <a:avLst/>
          </a:prstGeom>
        </p:spPr>
        <p:txBody>
          <a:bodyPr wrap="square">
            <a:spAutoFit/>
          </a:bodyPr>
          <a:lstStyle/>
          <a:p>
            <a:r>
              <a:rPr lang="en-US" b="1" dirty="0">
                <a:latin typeface="Times New Roman" pitchFamily="18" charset="0"/>
                <a:cs typeface="Times New Roman" pitchFamily="18" charset="0"/>
              </a:rPr>
              <a:t>Example –</a:t>
            </a:r>
          </a:p>
          <a:p>
            <a:pPr lvl="1" algn="just"/>
            <a:r>
              <a:rPr lang="en-US" sz="1400" dirty="0">
                <a:latin typeface="Times New Roman" pitchFamily="18" charset="0"/>
                <a:cs typeface="Times New Roman" pitchFamily="18" charset="0"/>
              </a:rPr>
              <a:t>public delegate void </a:t>
            </a:r>
            <a:r>
              <a:rPr lang="en-US" sz="1400" dirty="0" err="1">
                <a:latin typeface="Times New Roman" pitchFamily="18" charset="0"/>
                <a:cs typeface="Times New Roman" pitchFamily="18" charset="0"/>
              </a:rPr>
              <a:t>MDelegate</a:t>
            </a:r>
            <a:r>
              <a:rPr lang="en-US" sz="1400" dirty="0">
                <a:latin typeface="Times New Roman" pitchFamily="18" charset="0"/>
                <a:cs typeface="Times New Roman" pitchFamily="18" charset="0"/>
              </a:rPr>
              <a:t>();</a:t>
            </a:r>
          </a:p>
          <a:p>
            <a:pPr lvl="1" algn="just"/>
            <a:r>
              <a:rPr lang="en-US" sz="1400" dirty="0">
                <a:latin typeface="Times New Roman" pitchFamily="18" charset="0"/>
                <a:cs typeface="Times New Roman" pitchFamily="18" charset="0"/>
              </a:rPr>
              <a:t>class DM</a:t>
            </a:r>
          </a:p>
          <a:p>
            <a:pPr lvl="1" algn="just"/>
            <a:r>
              <a:rPr lang="en-US" sz="1400" dirty="0">
                <a:latin typeface="Times New Roman" pitchFamily="18" charset="0"/>
                <a:cs typeface="Times New Roman" pitchFamily="18" charset="0"/>
              </a:rPr>
              <a:t>{</a:t>
            </a:r>
          </a:p>
          <a:p>
            <a:pPr lvl="1" algn="just"/>
            <a:r>
              <a:rPr lang="en-US" sz="1400" dirty="0">
                <a:latin typeface="Times New Roman" pitchFamily="18" charset="0"/>
                <a:cs typeface="Times New Roman" pitchFamily="18" charset="0"/>
              </a:rPr>
              <a:t>    static public void Display()</a:t>
            </a:r>
          </a:p>
          <a:p>
            <a:pPr lvl="1" algn="just"/>
            <a:r>
              <a:rPr lang="en-US" sz="1400" dirty="0">
                <a:latin typeface="Times New Roman" pitchFamily="18" charset="0"/>
                <a:cs typeface="Times New Roman" pitchFamily="18" charset="0"/>
              </a:rPr>
              <a:t>    {</a:t>
            </a:r>
          </a:p>
          <a:p>
            <a:pPr lvl="1" algn="just"/>
            <a:r>
              <a:rPr lang="en-US" sz="1400" dirty="0">
                <a:latin typeface="Times New Roman" pitchFamily="18" charset="0"/>
                <a:cs typeface="Times New Roman" pitchFamily="18" charset="0"/>
              </a:rPr>
              <a:t>        Console.WriteLine("New Delhi");</a:t>
            </a:r>
          </a:p>
          <a:p>
            <a:pPr lvl="1" algn="just"/>
            <a:r>
              <a:rPr lang="en-US" sz="1400" dirty="0">
                <a:latin typeface="Times New Roman" pitchFamily="18" charset="0"/>
                <a:cs typeface="Times New Roman" pitchFamily="18" charset="0"/>
              </a:rPr>
              <a:t>    }</a:t>
            </a:r>
          </a:p>
          <a:p>
            <a:pPr lvl="1" algn="just"/>
            <a:r>
              <a:rPr lang="en-US" sz="1400" dirty="0">
                <a:latin typeface="Times New Roman" pitchFamily="18" charset="0"/>
                <a:cs typeface="Times New Roman" pitchFamily="18" charset="0"/>
              </a:rPr>
              <a:t>    static public void Print()</a:t>
            </a:r>
          </a:p>
          <a:p>
            <a:pPr lvl="1" algn="just"/>
            <a:r>
              <a:rPr lang="en-US" sz="1400" dirty="0">
                <a:latin typeface="Times New Roman" pitchFamily="18" charset="0"/>
                <a:cs typeface="Times New Roman" pitchFamily="18" charset="0"/>
              </a:rPr>
              <a:t>    {</a:t>
            </a:r>
          </a:p>
          <a:p>
            <a:pPr lvl="1" algn="just"/>
            <a:r>
              <a:rPr lang="en-US" sz="1400" dirty="0">
                <a:latin typeface="Times New Roman" pitchFamily="18" charset="0"/>
                <a:cs typeface="Times New Roman" pitchFamily="18" charset="0"/>
              </a:rPr>
              <a:t>        Console.WriteLine("New York");</a:t>
            </a:r>
          </a:p>
          <a:p>
            <a:pPr lvl="1" algn="just"/>
            <a:r>
              <a:rPr lang="en-US" sz="1400" dirty="0">
                <a:latin typeface="Times New Roman" pitchFamily="18" charset="0"/>
                <a:cs typeface="Times New Roman" pitchFamily="18" charset="0"/>
              </a:rPr>
              <a:t>    }</a:t>
            </a:r>
          </a:p>
          <a:p>
            <a:pPr lvl="1" algn="just"/>
            <a:r>
              <a:rPr lang="en-US" sz="1400" dirty="0">
                <a:latin typeface="Times New Roman" pitchFamily="18" charset="0"/>
                <a:cs typeface="Times New Roman" pitchFamily="18" charset="0"/>
              </a:rPr>
              <a:t>}</a:t>
            </a:r>
          </a:p>
          <a:p>
            <a:pPr lvl="1" algn="just"/>
            <a:r>
              <a:rPr lang="en-US" sz="1400" dirty="0">
                <a:latin typeface="Times New Roman" pitchFamily="18" charset="0"/>
                <a:cs typeface="Times New Roman" pitchFamily="18" charset="0"/>
              </a:rPr>
              <a:t>class Program</a:t>
            </a:r>
          </a:p>
          <a:p>
            <a:pPr lvl="1" algn="just"/>
            <a:r>
              <a:rPr lang="en-US" sz="1400" dirty="0">
                <a:latin typeface="Times New Roman" pitchFamily="18" charset="0"/>
                <a:cs typeface="Times New Roman" pitchFamily="18" charset="0"/>
              </a:rPr>
              <a:t>{</a:t>
            </a:r>
          </a:p>
          <a:p>
            <a:pPr lvl="1" algn="just"/>
            <a:r>
              <a:rPr lang="en-US" sz="1400" dirty="0">
                <a:latin typeface="Times New Roman" pitchFamily="18" charset="0"/>
                <a:cs typeface="Times New Roman" pitchFamily="18" charset="0"/>
              </a:rPr>
              <a:t>    public static void Main(string[] args)</a:t>
            </a:r>
          </a:p>
          <a:p>
            <a:pPr lvl="1" algn="just"/>
            <a:r>
              <a:rPr lang="en-US" sz="1400" dirty="0">
                <a:latin typeface="Times New Roman" pitchFamily="18" charset="0"/>
                <a:cs typeface="Times New Roman" pitchFamily="18" charset="0"/>
              </a:rPr>
              <a:t>    {</a:t>
            </a:r>
          </a:p>
          <a:p>
            <a:pPr lvl="1" algn="just"/>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MDelegate</a:t>
            </a:r>
            <a:r>
              <a:rPr lang="en-US" sz="1400" dirty="0">
                <a:latin typeface="Times New Roman" pitchFamily="18" charset="0"/>
                <a:cs typeface="Times New Roman" pitchFamily="18" charset="0"/>
              </a:rPr>
              <a:t> m1 = new </a:t>
            </a:r>
            <a:r>
              <a:rPr lang="en-US" sz="1400" dirty="0" err="1">
                <a:latin typeface="Times New Roman" pitchFamily="18" charset="0"/>
                <a:cs typeface="Times New Roman" pitchFamily="18" charset="0"/>
              </a:rPr>
              <a:t>MDelegate</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DM.Display</a:t>
            </a:r>
            <a:r>
              <a:rPr lang="en-US" sz="1400" dirty="0">
                <a:latin typeface="Times New Roman" pitchFamily="18" charset="0"/>
                <a:cs typeface="Times New Roman" pitchFamily="18" charset="0"/>
              </a:rPr>
              <a:t>);</a:t>
            </a:r>
          </a:p>
          <a:p>
            <a:pPr lvl="1" algn="just"/>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MDelegate</a:t>
            </a:r>
            <a:r>
              <a:rPr lang="en-US" sz="1400" dirty="0">
                <a:latin typeface="Times New Roman" pitchFamily="18" charset="0"/>
                <a:cs typeface="Times New Roman" pitchFamily="18" charset="0"/>
              </a:rPr>
              <a:t> m2 = new </a:t>
            </a:r>
            <a:r>
              <a:rPr lang="en-US" sz="1400" dirty="0" err="1">
                <a:latin typeface="Times New Roman" pitchFamily="18" charset="0"/>
                <a:cs typeface="Times New Roman" pitchFamily="18" charset="0"/>
              </a:rPr>
              <a:t>MDelegate</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DM.Print</a:t>
            </a:r>
            <a:r>
              <a:rPr lang="en-US" sz="1400" dirty="0">
                <a:latin typeface="Times New Roman" pitchFamily="18" charset="0"/>
                <a:cs typeface="Times New Roman" pitchFamily="18" charset="0"/>
              </a:rPr>
              <a:t>);</a:t>
            </a:r>
          </a:p>
          <a:p>
            <a:pPr lvl="1" algn="just"/>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MDelegate</a:t>
            </a:r>
            <a:r>
              <a:rPr lang="en-US" sz="1400" dirty="0">
                <a:latin typeface="Times New Roman" pitchFamily="18" charset="0"/>
                <a:cs typeface="Times New Roman" pitchFamily="18" charset="0"/>
              </a:rPr>
              <a:t> m3 = m1 + m2;</a:t>
            </a:r>
          </a:p>
          <a:p>
            <a:pPr lvl="1" algn="just"/>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MDelegate</a:t>
            </a:r>
            <a:r>
              <a:rPr lang="en-US" sz="1400" dirty="0">
                <a:latin typeface="Times New Roman" pitchFamily="18" charset="0"/>
                <a:cs typeface="Times New Roman" pitchFamily="18" charset="0"/>
              </a:rPr>
              <a:t> m4 = m2 + m1;</a:t>
            </a:r>
          </a:p>
          <a:p>
            <a:pPr lvl="1" algn="just"/>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MDelegate</a:t>
            </a:r>
            <a:r>
              <a:rPr lang="en-US" sz="1400" dirty="0">
                <a:latin typeface="Times New Roman" pitchFamily="18" charset="0"/>
                <a:cs typeface="Times New Roman" pitchFamily="18" charset="0"/>
              </a:rPr>
              <a:t> m5 = m3 - m2;</a:t>
            </a:r>
          </a:p>
          <a:p>
            <a:pPr lvl="1" algn="just"/>
            <a:r>
              <a:rPr lang="en-US" sz="1400" dirty="0">
                <a:latin typeface="Times New Roman" pitchFamily="18" charset="0"/>
                <a:cs typeface="Times New Roman" pitchFamily="18" charset="0"/>
              </a:rPr>
              <a:t>        m3();</a:t>
            </a:r>
          </a:p>
          <a:p>
            <a:pPr lvl="1" algn="just"/>
            <a:r>
              <a:rPr lang="en-US" sz="1400" dirty="0">
                <a:latin typeface="Times New Roman" pitchFamily="18" charset="0"/>
                <a:cs typeface="Times New Roman" pitchFamily="18" charset="0"/>
              </a:rPr>
              <a:t>        m4();</a:t>
            </a:r>
          </a:p>
          <a:p>
            <a:pPr lvl="1" algn="just"/>
            <a:r>
              <a:rPr lang="en-US" sz="1400" dirty="0">
                <a:latin typeface="Times New Roman" pitchFamily="18" charset="0"/>
                <a:cs typeface="Times New Roman" pitchFamily="18" charset="0"/>
              </a:rPr>
              <a:t>        m5();</a:t>
            </a:r>
          </a:p>
          <a:p>
            <a:pPr lvl="1" algn="just"/>
            <a:r>
              <a:rPr lang="en-US" sz="1400" dirty="0">
                <a:latin typeface="Times New Roman" pitchFamily="18" charset="0"/>
                <a:cs typeface="Times New Roman" pitchFamily="18" charset="0"/>
              </a:rPr>
              <a:t>        Console.ReadKey();</a:t>
            </a:r>
          </a:p>
          <a:p>
            <a:pPr lvl="1" algn="just"/>
            <a:r>
              <a:rPr lang="en-US" sz="1400" dirty="0">
                <a:latin typeface="Times New Roman" pitchFamily="18" charset="0"/>
                <a:cs typeface="Times New Roman" pitchFamily="18" charset="0"/>
              </a:rPr>
              <a:t>    }</a:t>
            </a:r>
          </a:p>
          <a:p>
            <a:pPr lvl="1" algn="just"/>
            <a:r>
              <a:rPr lang="en-US" sz="1400" dirty="0">
                <a:latin typeface="Times New Roman" pitchFamily="18" charset="0"/>
                <a:cs typeface="Times New Roman" pitchFamily="18" charset="0"/>
              </a:rPr>
              <a:t>}</a:t>
            </a:r>
          </a:p>
        </p:txBody>
      </p:sp>
    </p:spTree>
  </p:cSld>
  <p:clrMapOvr>
    <a:masterClrMapping/>
  </p:clrMapOvr>
  <p:transition>
    <p:split orient="vert"/>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1"/>
          <p:cNvSpPr>
            <a:spLocks noChangeArrowheads="1"/>
          </p:cNvSpPr>
          <p:nvPr/>
        </p:nvSpPr>
        <p:spPr bwMode="auto">
          <a:xfrm>
            <a:off x="457200" y="1259681"/>
            <a:ext cx="81534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Events</a:t>
            </a:r>
            <a:endParaRPr kumimoji="0" lang="en-US" b="1" i="0"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An </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event</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is a delegate type class member that is used by the object or class to provide a notification to other objects that an event has occurred.</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client object can act on an event by adding an </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event handler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to the event.</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Events are declared using the simple </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event declaration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format as follows:</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tabLst/>
            </a:pP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modifier event type event – name;</a:t>
            </a:r>
            <a:endParaRPr kumimoji="0" lang="en-US" b="1"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startAt="4"/>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modifier may be </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new</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 valid combination of the four access modifiers, and a valid combination of </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static, virtual, override, abstract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and </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sealed</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startAt="4"/>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type of an event declaration must be a delegate type and the delegate must be as accessible as the event itself.</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startAt="4"/>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event – name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is any valid C# variable name, </a:t>
            </a:r>
            <a:r>
              <a:rPr kumimoji="0" lang="en-US" b="1" i="1"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event</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is a keyword that signifies that the </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event – name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is an event.</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0" y="712887"/>
            <a:ext cx="4495800" cy="5078313"/>
          </a:xfrm>
          <a:prstGeom prst="rect">
            <a:avLst/>
          </a:prstGeom>
        </p:spPr>
        <p:txBody>
          <a:bodyPr wrap="square">
            <a:spAutoFit/>
          </a:bodyPr>
          <a:lstStyle/>
          <a:p>
            <a:r>
              <a:rPr lang="en-US" dirty="0">
                <a:latin typeface="Times New Roman" pitchFamily="18" charset="0"/>
                <a:cs typeface="Times New Roman" pitchFamily="18" charset="0"/>
              </a:rPr>
              <a:t>using System;</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//delegate declaration first</a:t>
            </a:r>
          </a:p>
          <a:p>
            <a:r>
              <a:rPr lang="en-US" dirty="0">
                <a:latin typeface="Times New Roman" pitchFamily="18" charset="0"/>
                <a:cs typeface="Times New Roman" pitchFamily="18" charset="0"/>
              </a:rPr>
              <a:t>public delegate void </a:t>
            </a:r>
            <a:r>
              <a:rPr lang="en-US" dirty="0" err="1">
                <a:latin typeface="Times New Roman" pitchFamily="18" charset="0"/>
                <a:cs typeface="Times New Roman" pitchFamily="18" charset="0"/>
              </a:rPr>
              <a:t>Edelegate</a:t>
            </a:r>
            <a:r>
              <a:rPr lang="en-US" dirty="0">
                <a:latin typeface="Times New Roman" pitchFamily="18" charset="0"/>
                <a:cs typeface="Times New Roman" pitchFamily="18" charset="0"/>
              </a:rPr>
              <a:t>(string </a:t>
            </a:r>
            <a:r>
              <a:rPr lang="en-US" dirty="0" err="1">
                <a:latin typeface="Times New Roman" pitchFamily="18" charset="0"/>
                <a:cs typeface="Times New Roman" pitchFamily="18" charset="0"/>
              </a:rPr>
              <a:t>str</a:t>
            </a:r>
            <a:r>
              <a:rPr lang="en-US" dirty="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namespace Program_16._3</a:t>
            </a:r>
          </a:p>
          <a:p>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class </a:t>
            </a:r>
            <a:r>
              <a:rPr lang="en-US" dirty="0" err="1">
                <a:latin typeface="Times New Roman" pitchFamily="18" charset="0"/>
                <a:cs typeface="Times New Roman" pitchFamily="18" charset="0"/>
              </a:rPr>
              <a:t>EventClass</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//declaration of event</a:t>
            </a:r>
          </a:p>
          <a:p>
            <a:r>
              <a:rPr lang="en-US" dirty="0">
                <a:latin typeface="Times New Roman" pitchFamily="18" charset="0"/>
                <a:cs typeface="Times New Roman" pitchFamily="18" charset="0"/>
              </a:rPr>
              <a:t>        public event </a:t>
            </a:r>
            <a:r>
              <a:rPr lang="en-US" dirty="0" err="1">
                <a:latin typeface="Times New Roman" pitchFamily="18" charset="0"/>
                <a:cs typeface="Times New Roman" pitchFamily="18" charset="0"/>
              </a:rPr>
              <a:t>Edelegate</a:t>
            </a:r>
            <a:r>
              <a:rPr lang="en-US" dirty="0">
                <a:latin typeface="Times New Roman" pitchFamily="18" charset="0"/>
                <a:cs typeface="Times New Roman" pitchFamily="18" charset="0"/>
              </a:rPr>
              <a:t> Status;</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public void </a:t>
            </a:r>
            <a:r>
              <a:rPr lang="en-US" dirty="0" err="1">
                <a:latin typeface="Times New Roman" pitchFamily="18" charset="0"/>
                <a:cs typeface="Times New Roman" pitchFamily="18" charset="0"/>
              </a:rPr>
              <a:t>TriggerEvent</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if (Status != null)</a:t>
            </a:r>
          </a:p>
          <a:p>
            <a:r>
              <a:rPr lang="en-US" dirty="0">
                <a:latin typeface="Times New Roman" pitchFamily="18" charset="0"/>
                <a:cs typeface="Times New Roman" pitchFamily="18" charset="0"/>
              </a:rPr>
              <a:t>                Status("Event Triggered");</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p>
        </p:txBody>
      </p:sp>
    </p:spTree>
  </p:cSld>
  <p:clrMapOvr>
    <a:masterClrMapping/>
  </p:clrMapOvr>
  <p:transition>
    <p:split orient="vert"/>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9800" y="914400"/>
            <a:ext cx="4876800" cy="4801314"/>
          </a:xfrm>
          <a:prstGeom prst="rect">
            <a:avLst/>
          </a:prstGeom>
        </p:spPr>
        <p:txBody>
          <a:bodyPr wrap="square">
            <a:spAutoFit/>
          </a:bodyPr>
          <a:lstStyle/>
          <a:p>
            <a:r>
              <a:rPr lang="en-US" dirty="0">
                <a:latin typeface="Times New Roman" pitchFamily="18" charset="0"/>
                <a:cs typeface="Times New Roman" pitchFamily="18" charset="0"/>
              </a:rPr>
              <a:t> class Program</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public static void Main(string[] args)</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EventClass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ec</a:t>
            </a:r>
            <a:r>
              <a:rPr lang="en-US" dirty="0">
                <a:latin typeface="Times New Roman" pitchFamily="18" charset="0"/>
                <a:cs typeface="Times New Roman" pitchFamily="18" charset="0"/>
              </a:rPr>
              <a:t> = new </a:t>
            </a:r>
            <a:r>
              <a:rPr lang="en-US" dirty="0" err="1">
                <a:latin typeface="Times New Roman" pitchFamily="18" charset="0"/>
                <a:cs typeface="Times New Roman" pitchFamily="18" charset="0"/>
              </a:rPr>
              <a:t>EventClass</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Program p = new Program();</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ec.Status</a:t>
            </a:r>
            <a:r>
              <a:rPr lang="en-US" dirty="0">
                <a:latin typeface="Times New Roman" pitchFamily="18" charset="0"/>
                <a:cs typeface="Times New Roman" pitchFamily="18" charset="0"/>
              </a:rPr>
              <a:t> += new </a:t>
            </a:r>
            <a:r>
              <a:rPr lang="en-US" dirty="0" err="1">
                <a:latin typeface="Times New Roman" pitchFamily="18" charset="0"/>
                <a:cs typeface="Times New Roman" pitchFamily="18" charset="0"/>
              </a:rPr>
              <a:t>Edelegate</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p.EventCatch</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ec.TriggerEvent</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Console.ReadKey();</a:t>
            </a:r>
          </a:p>
          <a:p>
            <a:r>
              <a:rPr lang="en-US" dirty="0">
                <a:latin typeface="Times New Roman" pitchFamily="18" charset="0"/>
                <a:cs typeface="Times New Roman" pitchFamily="18" charset="0"/>
              </a:rPr>
              <a:t>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public void </a:t>
            </a:r>
            <a:r>
              <a:rPr lang="en-US" dirty="0" err="1">
                <a:latin typeface="Times New Roman" pitchFamily="18" charset="0"/>
                <a:cs typeface="Times New Roman" pitchFamily="18" charset="0"/>
              </a:rPr>
              <a:t>EventCatch</a:t>
            </a:r>
            <a:r>
              <a:rPr lang="en-US" dirty="0">
                <a:latin typeface="Times New Roman" pitchFamily="18" charset="0"/>
                <a:cs typeface="Times New Roman" pitchFamily="18" charset="0"/>
              </a:rPr>
              <a:t>(string </a:t>
            </a:r>
            <a:r>
              <a:rPr lang="en-US" dirty="0" err="1">
                <a:latin typeface="Times New Roman" pitchFamily="18" charset="0"/>
                <a:cs typeface="Times New Roman" pitchFamily="18" charset="0"/>
              </a:rPr>
              <a:t>str</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Console.WriteLine(</a:t>
            </a:r>
            <a:r>
              <a:rPr lang="en-US" dirty="0" err="1">
                <a:latin typeface="Times New Roman" pitchFamily="18" charset="0"/>
                <a:cs typeface="Times New Roman" pitchFamily="18" charset="0"/>
              </a:rPr>
              <a:t>str</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a:t>
            </a:r>
          </a:p>
        </p:txBody>
      </p:sp>
    </p:spTree>
  </p:cSld>
  <p:clrMapOvr>
    <a:masterClrMapping/>
  </p:clrMapOvr>
  <p:transition>
    <p:split orient="vert"/>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09" name="Rectangle 1"/>
          <p:cNvSpPr>
            <a:spLocks noChangeArrowheads="1"/>
          </p:cNvSpPr>
          <p:nvPr/>
        </p:nvSpPr>
        <p:spPr bwMode="auto">
          <a:xfrm>
            <a:off x="381000" y="166092"/>
            <a:ext cx="830580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Errors</a:t>
            </a:r>
            <a:endParaRPr kumimoji="0" lang="en-US" b="0" i="0"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Rarely does a program run successful in the very first attempt.</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Because, it is common to make mistake while developing as well as typing a program.</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An error produces incorrect results of your program.</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So, errors which produces incorrect results provide us different types of cause that may be lead to failure your system (program).</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So avoiding this type of mistake, it is important to detect on manage property all the possible errors.</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Due to errors, our programs are sometimes terminated unconditionally lead to system failure.</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So identify the errors are important aspects to in our program development.</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So identifying the errors we do the process after that we fix errors are known as </a:t>
            </a:r>
            <a:r>
              <a:rPr kumimoji="0" lang="en-US" b="1" i="1"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debugging</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 the software developments, errors referred to as </a:t>
            </a:r>
            <a:r>
              <a:rPr kumimoji="0" lang="en-US" b="1" i="1"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bugs</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Many of programming languages provide us debugging tools, which helps us for debugging.</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 .NET, name of debugging tools are </a:t>
            </a:r>
            <a:r>
              <a:rPr kumimoji="0" lang="en-US" b="1" i="1" u="sng"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cordbg</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p>
          <a:p>
            <a:pPr marL="342900" marR="0" lvl="0" indent="-342900" algn="just" defTabSz="914400" rtl="0" eaLnBrk="0" fontAlgn="base" latinLnBrk="0" hangingPunct="0">
              <a:lnSpc>
                <a:spcPct val="100000"/>
              </a:lnSpc>
              <a:spcBef>
                <a:spcPct val="0"/>
              </a:spcBef>
              <a:spcAft>
                <a:spcPct val="0"/>
              </a:spcAft>
              <a:buClrTx/>
              <a:buSzTx/>
              <a:tabLst/>
            </a:pPr>
            <a:endParaRPr lang="en-US" dirty="0">
              <a:latin typeface="Times New Roman" pitchFamily="18" charset="0"/>
              <a:cs typeface="Times New Roman" pitchFamily="18" charset="0"/>
            </a:endParaRPr>
          </a:p>
          <a:p>
            <a:r>
              <a:rPr lang="en-US" b="1" u="sng" dirty="0"/>
              <a:t>Types of Errors</a:t>
            </a:r>
            <a:endParaRPr lang="en-US" dirty="0"/>
          </a:p>
          <a:p>
            <a:r>
              <a:rPr lang="en-US" dirty="0"/>
              <a:t>	Errors may be broadly classified into two categories.</a:t>
            </a:r>
          </a:p>
          <a:p>
            <a:pPr lvl="0">
              <a:buFont typeface="Wingdings" pitchFamily="2" charset="2"/>
              <a:buChar char="v"/>
            </a:pPr>
            <a:r>
              <a:rPr lang="en-US" i="1" dirty="0"/>
              <a:t>Compile – Time Errors</a:t>
            </a:r>
          </a:p>
          <a:p>
            <a:pPr lvl="0">
              <a:buFont typeface="Wingdings" pitchFamily="2" charset="2"/>
              <a:buChar char="v"/>
            </a:pPr>
            <a:r>
              <a:rPr lang="en-US" i="1" dirty="0"/>
              <a:t>Run Time Errors</a:t>
            </a:r>
            <a:endParaRPr kumimoji="0" lang="en-US" b="0" i="1"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49" name="Rectangle 1"/>
          <p:cNvSpPr>
            <a:spLocks noChangeArrowheads="1"/>
          </p:cNvSpPr>
          <p:nvPr/>
        </p:nvSpPr>
        <p:spPr bwMode="auto">
          <a:xfrm>
            <a:off x="1295400" y="2362200"/>
            <a:ext cx="6477000"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Compile </a:t>
            </a:r>
            <a:r>
              <a:rPr kumimoji="0" lang="en-US" b="1" i="0" u="sng" strike="noStrike" cap="none" normalizeH="0" baseline="0" dirty="0">
                <a:ln>
                  <a:noFill/>
                </a:ln>
                <a:solidFill>
                  <a:schemeClr val="tx1"/>
                </a:solidFill>
                <a:effectLst/>
                <a:latin typeface="Calibri"/>
                <a:ea typeface="Calibri" pitchFamily="34" charset="0"/>
                <a:cs typeface="Times New Roman" pitchFamily="18" charset="0"/>
              </a:rPr>
              <a:t>–</a:t>
            </a:r>
            <a:r>
              <a:rPr kumimoji="0" lang="en-US"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 Time Errors</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Those errors, which occurred at the time of compilation of program.</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So successful compilation needed fix the errors.</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Some of the common compilation errors are syntax errors.</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800100" lvl="1" indent="-342900" algn="just" eaLnBrk="0" fontAlgn="base" hangingPunct="0">
              <a:spcBef>
                <a:spcPct val="0"/>
              </a:spcBef>
              <a:spcAft>
                <a:spcPct val="0"/>
              </a:spcAft>
              <a:buFont typeface="+mj-lt"/>
              <a:buAutoNum type="alphaLcPeriod"/>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Missing semicolons.</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800100" lvl="1" indent="-342900" algn="just" eaLnBrk="0" fontAlgn="base" hangingPunct="0">
              <a:spcBef>
                <a:spcPct val="0"/>
              </a:spcBef>
              <a:spcAft>
                <a:spcPct val="0"/>
              </a:spcAft>
              <a:buFont typeface="+mj-lt"/>
              <a:buAutoNum type="alphaLcPeriod"/>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Missing (or mismatch of) brackets in classes &amp; methods.</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800100" lvl="1" indent="-342900" algn="just" eaLnBrk="0" fontAlgn="base" hangingPunct="0">
              <a:spcBef>
                <a:spcPct val="0"/>
              </a:spcBef>
              <a:spcAft>
                <a:spcPct val="0"/>
              </a:spcAft>
              <a:buFont typeface="+mj-lt"/>
              <a:buAutoNum type="alphaLcPeriod"/>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Misspelling of identifiers and keywords.</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800100" lvl="1" indent="-342900" algn="just" eaLnBrk="0" fontAlgn="base" hangingPunct="0">
              <a:spcBef>
                <a:spcPct val="0"/>
              </a:spcBef>
              <a:spcAft>
                <a:spcPct val="0"/>
              </a:spcAft>
              <a:buFont typeface="+mj-lt"/>
              <a:buAutoNum type="alphaLcPeriod"/>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Missing double quotes (</a:t>
            </a:r>
            <a:r>
              <a:rPr kumimoji="0" lang="en-US" b="0" i="1"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in string.</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800100" lvl="1" indent="-342900" algn="just" eaLnBrk="0" fontAlgn="base" hangingPunct="0">
              <a:spcBef>
                <a:spcPct val="0"/>
              </a:spcBef>
              <a:spcAft>
                <a:spcPct val="0"/>
              </a:spcAft>
              <a:buFont typeface="+mj-lt"/>
              <a:buAutoNum type="alphaLcPeriod"/>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Use of undeclared variables.</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800100" lvl="1" indent="-342900" algn="just" eaLnBrk="0" fontAlgn="base" hangingPunct="0">
              <a:spcBef>
                <a:spcPct val="0"/>
              </a:spcBef>
              <a:spcAft>
                <a:spcPct val="0"/>
              </a:spcAft>
              <a:buFont typeface="+mj-lt"/>
              <a:buAutoNum type="alphaLcPeriod"/>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 compatible type in assignments / initialization.</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800100" lvl="1" indent="-342900" algn="just" eaLnBrk="0" fontAlgn="base" hangingPunct="0">
              <a:spcBef>
                <a:spcPct val="0"/>
              </a:spcBef>
              <a:spcAft>
                <a:spcPct val="0"/>
              </a:spcAft>
              <a:buFont typeface="+mj-lt"/>
              <a:buAutoNum type="alphaLcPeriod"/>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Bad references to objects.</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800100" lvl="1" indent="-342900" algn="just" eaLnBrk="0" fontAlgn="base" hangingPunct="0">
              <a:spcBef>
                <a:spcPct val="0"/>
              </a:spcBef>
              <a:spcAft>
                <a:spcPct val="0"/>
              </a:spcAft>
              <a:buFont typeface="+mj-lt"/>
              <a:buAutoNum type="alphaLcPeriod"/>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Use of = in place of == operators, etc.</a:t>
            </a:r>
            <a:endParaRPr kumimoji="0" lang="en-US" b="0" i="1" u="none" strike="noStrike" cap="none" normalizeH="0" baseline="0" dirty="0">
              <a:ln>
                <a:noFill/>
              </a:ln>
              <a:solidFill>
                <a:schemeClr val="tx1"/>
              </a:solidFill>
              <a:effectLst/>
              <a:latin typeface="Arial" pitchFamily="34" charset="0"/>
              <a:cs typeface="Arial" pitchFamily="34" charset="0"/>
            </a:endParaRPr>
          </a:p>
        </p:txBody>
      </p:sp>
      <p:graphicFrame>
        <p:nvGraphicFramePr>
          <p:cNvPr id="3" name="Table 2"/>
          <p:cNvGraphicFramePr>
            <a:graphicFrameLocks noGrp="1"/>
          </p:cNvGraphicFramePr>
          <p:nvPr/>
        </p:nvGraphicFramePr>
        <p:xfrm>
          <a:off x="3276600" y="1219200"/>
          <a:ext cx="3124200" cy="589154"/>
        </p:xfrm>
        <a:graphic>
          <a:graphicData uri="http://schemas.openxmlformats.org/drawingml/2006/table">
            <a:tbl>
              <a:tblPr/>
              <a:tblGrid>
                <a:gridCol w="3124200">
                  <a:extLst>
                    <a:ext uri="{9D8B030D-6E8A-4147-A177-3AD203B41FA5}">
                      <a16:colId xmlns:a16="http://schemas.microsoft.com/office/drawing/2014/main" val="20000"/>
                    </a:ext>
                  </a:extLst>
                </a:gridCol>
              </a:tblGrid>
              <a:tr h="0">
                <a:tc>
                  <a:txBody>
                    <a:bodyPr/>
                    <a:lstStyle/>
                    <a:p>
                      <a:pPr marL="0" marR="0" algn="ctr">
                        <a:lnSpc>
                          <a:spcPct val="115000"/>
                        </a:lnSpc>
                        <a:spcBef>
                          <a:spcPts val="0"/>
                        </a:spcBef>
                        <a:spcAft>
                          <a:spcPts val="0"/>
                        </a:spcAft>
                      </a:pPr>
                      <a:r>
                        <a:rPr lang="en-US" sz="1800" dirty="0">
                          <a:latin typeface="Times New Roman"/>
                          <a:ea typeface="Calibri"/>
                          <a:cs typeface="Mangal"/>
                        </a:rPr>
                        <a:t>CSC </a:t>
                      </a:r>
                      <a:r>
                        <a:rPr lang="en-US" sz="1800" dirty="0">
                          <a:latin typeface="Times New Roman"/>
                          <a:ea typeface="Calibri"/>
                          <a:cs typeface="Times New Roman"/>
                          <a:sym typeface="Symbol"/>
                        </a:rPr>
                        <a:t></a:t>
                      </a:r>
                      <a:r>
                        <a:rPr lang="en-US" sz="1800" dirty="0">
                          <a:latin typeface="Times New Roman"/>
                          <a:ea typeface="Calibri"/>
                          <a:cs typeface="Mangal"/>
                        </a:rPr>
                        <a:t> Name of C# Compiler</a:t>
                      </a:r>
                      <a:endParaRPr lang="en-US" sz="1800" dirty="0">
                        <a:latin typeface="Calibri"/>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gn="ctr">
                        <a:lnSpc>
                          <a:spcPct val="115000"/>
                        </a:lnSpc>
                        <a:spcBef>
                          <a:spcPts val="0"/>
                        </a:spcBef>
                        <a:spcAft>
                          <a:spcPts val="0"/>
                        </a:spcAft>
                      </a:pPr>
                      <a:r>
                        <a:rPr lang="en-US" sz="1800" dirty="0" err="1">
                          <a:latin typeface="Times New Roman"/>
                          <a:ea typeface="Calibri"/>
                          <a:cs typeface="Mangal"/>
                        </a:rPr>
                        <a:t>il</a:t>
                      </a:r>
                      <a:r>
                        <a:rPr lang="en-US" sz="1800" dirty="0">
                          <a:latin typeface="Times New Roman"/>
                          <a:ea typeface="Calibri"/>
                          <a:cs typeface="Mangal"/>
                        </a:rPr>
                        <a:t> </a:t>
                      </a:r>
                      <a:r>
                        <a:rPr lang="en-US" sz="1800" dirty="0">
                          <a:latin typeface="Times New Roman"/>
                          <a:ea typeface="Calibri"/>
                          <a:cs typeface="Times New Roman"/>
                          <a:sym typeface="Symbol"/>
                        </a:rPr>
                        <a:t></a:t>
                      </a:r>
                      <a:r>
                        <a:rPr lang="en-US" sz="1800" dirty="0">
                          <a:latin typeface="Times New Roman"/>
                          <a:ea typeface="Calibri"/>
                          <a:cs typeface="Mangal"/>
                        </a:rPr>
                        <a:t> object code</a:t>
                      </a:r>
                      <a:endParaRPr lang="en-US" sz="1800" dirty="0">
                        <a:latin typeface="Calibri"/>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transition>
    <p:split orient="vert"/>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3" name="Rectangle 1"/>
          <p:cNvSpPr>
            <a:spLocks noChangeArrowheads="1"/>
          </p:cNvSpPr>
          <p:nvPr/>
        </p:nvSpPr>
        <p:spPr bwMode="auto">
          <a:xfrm>
            <a:off x="457200" y="1295400"/>
            <a:ext cx="8229600"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Run </a:t>
            </a:r>
            <a:r>
              <a:rPr kumimoji="0" lang="en-US" b="1" i="0" u="sng" strike="noStrike" cap="none" normalizeH="0" baseline="0" dirty="0">
                <a:ln>
                  <a:noFill/>
                </a:ln>
                <a:solidFill>
                  <a:schemeClr val="tx1"/>
                </a:solidFill>
                <a:effectLst/>
                <a:latin typeface="Calibri"/>
                <a:ea typeface="Calibri" pitchFamily="34" charset="0"/>
                <a:cs typeface="Times New Roman" pitchFamily="18" charset="0"/>
              </a:rPr>
              <a:t>–</a:t>
            </a:r>
            <a:r>
              <a:rPr kumimoji="0" lang="en-US"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 Time Errors</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Those errors, which are comes at the time of execution of program.</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 short, we say that which errors are produced by </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.exe</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file are known as run </a:t>
            </a:r>
            <a:r>
              <a:rPr kumimoji="0" lang="en-US" b="0" i="1"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time errors.</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Some of the common run </a:t>
            </a:r>
            <a:r>
              <a:rPr kumimoji="0" lang="en-US" b="0" i="1"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time errors are </a:t>
            </a:r>
            <a:r>
              <a:rPr kumimoji="0" lang="en-US" b="0" i="1" u="none" strike="noStrike" cap="none" normalizeH="0" baseline="0" dirty="0">
                <a:ln>
                  <a:noFill/>
                </a:ln>
                <a:solidFill>
                  <a:schemeClr val="tx1"/>
                </a:solidFill>
                <a:effectLst/>
                <a:latin typeface="Calibri"/>
                <a:ea typeface="Calibri" pitchFamily="34" charset="0"/>
                <a:cs typeface="Times New Roman" pitchFamily="18" charset="0"/>
              </a:rPr>
              <a:t>–</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800100" lvl="1" indent="-342900" algn="just" eaLnBrk="0" fontAlgn="base" hangingPunct="0">
              <a:spcBef>
                <a:spcPct val="0"/>
              </a:spcBef>
              <a:spcAft>
                <a:spcPct val="0"/>
              </a:spcAft>
              <a:buFont typeface="+mj-lt"/>
              <a:buAutoNum type="alphaLcPeriod"/>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Dividing an integer by zero (0).</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800100" lvl="1" indent="-342900" algn="just" eaLnBrk="0" fontAlgn="base" hangingPunct="0">
              <a:spcBef>
                <a:spcPct val="0"/>
              </a:spcBef>
              <a:spcAft>
                <a:spcPct val="0"/>
              </a:spcAft>
              <a:buFont typeface="+mj-lt"/>
              <a:buAutoNum type="alphaLcPeriod"/>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Accessing an element that out of bounds in an array.</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800100" lvl="1" indent="-342900" algn="just" eaLnBrk="0" fontAlgn="base" hangingPunct="0">
              <a:spcBef>
                <a:spcPct val="0"/>
              </a:spcBef>
              <a:spcAft>
                <a:spcPct val="0"/>
              </a:spcAft>
              <a:buFont typeface="+mj-lt"/>
              <a:buAutoNum type="alphaLcPeriod"/>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Trying to store a value into an array of an incompatible class or type.</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800100" lvl="1" indent="-342900" algn="just" eaLnBrk="0" fontAlgn="base" hangingPunct="0">
              <a:spcBef>
                <a:spcPct val="0"/>
              </a:spcBef>
              <a:spcAft>
                <a:spcPct val="0"/>
              </a:spcAft>
              <a:buFont typeface="+mj-lt"/>
              <a:buAutoNum type="alphaLcPeriod"/>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Passing a parameter that is not in a valid range or value for a method.</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800100" lvl="1" indent="-342900" algn="just" eaLnBrk="0" fontAlgn="base" hangingPunct="0">
              <a:spcBef>
                <a:spcPct val="0"/>
              </a:spcBef>
              <a:spcAft>
                <a:spcPct val="0"/>
              </a:spcAft>
              <a:buFont typeface="+mj-lt"/>
              <a:buAutoNum type="alphaLcPeriod"/>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Attempting to use a negative size for an array.</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800100" lvl="1" indent="-342900" algn="just" eaLnBrk="0" fontAlgn="base" hangingPunct="0">
              <a:spcBef>
                <a:spcPct val="0"/>
              </a:spcBef>
              <a:spcAft>
                <a:spcPct val="0"/>
              </a:spcAft>
              <a:buFont typeface="+mj-lt"/>
              <a:buAutoNum type="alphaLcPeriod"/>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Using a null object reference as a legitimate object reference to access a method or a variable.</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800100" lvl="1" indent="-342900" algn="just" eaLnBrk="0" fontAlgn="base" hangingPunct="0">
              <a:spcBef>
                <a:spcPct val="0"/>
              </a:spcBef>
              <a:spcAft>
                <a:spcPct val="0"/>
              </a:spcAft>
              <a:buFont typeface="+mj-lt"/>
              <a:buAutoNum type="alphaLcPeriod"/>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Converting an invalid string to a number or vice versa.</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800100" lvl="1" indent="-342900" algn="just" eaLnBrk="0" fontAlgn="base" hangingPunct="0">
              <a:spcBef>
                <a:spcPct val="0"/>
              </a:spcBef>
              <a:spcAft>
                <a:spcPct val="0"/>
              </a:spcAft>
              <a:buFont typeface="+mj-lt"/>
              <a:buAutoNum type="alphaLcPeriod"/>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Accessing a character that is out of bound of a string and so on.</a:t>
            </a:r>
            <a:endParaRPr kumimoji="0" lang="en-US" b="0" i="1"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7" name="Rectangle 1"/>
          <p:cNvSpPr>
            <a:spLocks noChangeArrowheads="1"/>
          </p:cNvSpPr>
          <p:nvPr/>
        </p:nvSpPr>
        <p:spPr bwMode="auto">
          <a:xfrm>
            <a:off x="179696" y="49453"/>
            <a:ext cx="8763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Exception</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An exception is a condition that is caused by a run </a:t>
            </a:r>
            <a:r>
              <a:rPr kumimoji="0" lang="en-US" b="0" i="1"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time error in program.</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An exception is a condition, which are occurred in certain logic.</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We previously discussed that an error caused to system failure.</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An exception also leads to failure the system because it produce run </a:t>
            </a:r>
            <a:r>
              <a:rPr kumimoji="0" lang="en-US" b="0" i="1"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time errors.</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 our problems, sometimes a certain situation occurs where our logic evaluates most of conditions rightly. But some of the conditions where our logic going to evaluate false / wrong results.</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 which a situation, this type of logic are going to convert in exception.</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Because exception produces run </a:t>
            </a:r>
            <a:r>
              <a:rPr kumimoji="0" lang="en-US" b="0" i="1"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time errors, so our program terminated unconditionally after occurring this type of run </a:t>
            </a:r>
            <a:r>
              <a:rPr kumimoji="0" lang="en-US" b="0" i="1"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time errors which are </a:t>
            </a:r>
            <a:r>
              <a:rPr kumimoji="0" lang="en-US" b="0" i="1"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occured</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by exceptions.</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So there are situations where we must handle the exceptions to prevent the unconditionally termination of program.</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purpose of exception handling mechanism is to provide a means to detect and report an exceptional circumstance. So that appropriate action can be taken.</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mechanism suggest incorporation of a separate error handling code that performs following task:</a:t>
            </a:r>
          </a:p>
          <a:p>
            <a:pPr marL="800100" lvl="1" indent="-342900">
              <a:buFont typeface="+mj-lt"/>
              <a:buAutoNum type="alphaLcPeriod"/>
            </a:pPr>
            <a:r>
              <a:rPr lang="en-US" i="1" dirty="0">
                <a:latin typeface="Times New Roman" pitchFamily="18" charset="0"/>
                <a:cs typeface="Times New Roman" pitchFamily="18" charset="0"/>
              </a:rPr>
              <a:t>Find the problem. (Hit the exception)</a:t>
            </a:r>
          </a:p>
          <a:p>
            <a:pPr marL="800100" lvl="1" indent="-342900">
              <a:buFont typeface="+mj-lt"/>
              <a:buAutoNum type="alphaLcPeriod"/>
            </a:pPr>
            <a:r>
              <a:rPr lang="en-US" i="1" dirty="0">
                <a:latin typeface="Times New Roman" pitchFamily="18" charset="0"/>
                <a:cs typeface="Times New Roman" pitchFamily="18" charset="0"/>
              </a:rPr>
              <a:t>Inform that an error has occurred. (throw the exception)</a:t>
            </a:r>
          </a:p>
          <a:p>
            <a:pPr marL="800100" lvl="1" indent="-342900">
              <a:buFont typeface="+mj-lt"/>
              <a:buAutoNum type="alphaLcPeriod"/>
            </a:pPr>
            <a:r>
              <a:rPr lang="en-US" i="1" dirty="0">
                <a:latin typeface="Times New Roman" pitchFamily="18" charset="0"/>
                <a:cs typeface="Times New Roman" pitchFamily="18" charset="0"/>
              </a:rPr>
              <a:t>Receive the error information. (Catch the exception)</a:t>
            </a:r>
          </a:p>
          <a:p>
            <a:pPr marL="800100" lvl="1" indent="-342900">
              <a:buFont typeface="+mj-lt"/>
              <a:buAutoNum type="alphaLcPeriod"/>
            </a:pPr>
            <a:r>
              <a:rPr lang="en-US" i="1" dirty="0">
                <a:latin typeface="Times New Roman" pitchFamily="18" charset="0"/>
                <a:cs typeface="Times New Roman" pitchFamily="18" charset="0"/>
              </a:rPr>
              <a:t>Take corrective </a:t>
            </a:r>
            <a:r>
              <a:rPr lang="en-US" i="1" dirty="0"/>
              <a:t>actions. (Handle the exception)</a:t>
            </a:r>
          </a:p>
          <a:p>
            <a:pPr marL="342900" indent="-342900" algn="just" eaLnBrk="0" fontAlgn="base" hangingPunct="0">
              <a:spcBef>
                <a:spcPct val="0"/>
              </a:spcBef>
              <a:spcAft>
                <a:spcPct val="0"/>
              </a:spcAft>
              <a:buFont typeface="+mj-lt"/>
              <a:buAutoNum type="arabicPeriod"/>
            </a:pPr>
            <a:r>
              <a:rPr lang="en-US" i="1" dirty="0"/>
              <a:t>For handling exception, C# provides us </a:t>
            </a:r>
            <a:r>
              <a:rPr lang="en-US" b="1" i="1" u="sng" dirty="0"/>
              <a:t>try and catch</a:t>
            </a:r>
            <a:r>
              <a:rPr lang="en-US" i="1" dirty="0"/>
              <a:t> statements through which we handle exception.</a:t>
            </a:r>
          </a:p>
        </p:txBody>
      </p:sp>
    </p:spTree>
  </p:cSld>
  <p:clrMapOvr>
    <a:masterClrMapping/>
  </p:clrMapOvr>
  <p:transition>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 y="1295400"/>
            <a:ext cx="8458200"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Standard Application Software</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This type of software is developed keeping in mind the standard requirements for carrying out a specific task.</a:t>
            </a:r>
            <a:endParaRPr kumimoji="0" lang="en-US" b="0" i="1" u="none" strike="noStrike" cap="none" normalizeH="0" baseline="0" dirty="0">
              <a:ln>
                <a:noFill/>
              </a:ln>
              <a:solidFill>
                <a:schemeClr val="tx1"/>
              </a:solidFill>
              <a:effectLst/>
              <a:latin typeface="Arial" pitchFamily="34" charset="0"/>
              <a:cs typeface="Arial" pitchFamily="34" charset="0"/>
            </a:endParaRPr>
          </a:p>
        </p:txBody>
      </p:sp>
      <p:sp>
        <p:nvSpPr>
          <p:cNvPr id="3" name="Rectangle 2"/>
          <p:cNvSpPr>
            <a:spLocks noChangeArrowheads="1"/>
          </p:cNvSpPr>
          <p:nvPr/>
        </p:nvSpPr>
        <p:spPr bwMode="auto">
          <a:xfrm>
            <a:off x="381000" y="3048000"/>
            <a:ext cx="8229600"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Customized Application Software</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This type of software is tailor – made software according to a user</a:t>
            </a:r>
            <a:r>
              <a:rPr kumimoji="0" lang="en-US" b="0" i="1"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 requirements. The software is developed to meet all the requirements specified by the user.</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This type of software cannot be directly installed at any other users workplace as the requirement of this user may differ from the first one and the software may not fit in the requirements of new users.</a:t>
            </a:r>
            <a:endParaRPr kumimoji="0" lang="en-US" b="0" i="1"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1" name="Rectangle 1"/>
          <p:cNvSpPr>
            <a:spLocks noChangeArrowheads="1"/>
          </p:cNvSpPr>
          <p:nvPr/>
        </p:nvSpPr>
        <p:spPr bwMode="auto">
          <a:xfrm>
            <a:off x="381000" y="533400"/>
            <a:ext cx="84582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Syntax</a:t>
            </a:r>
            <a:endParaRPr kumimoji="0" lang="en-US" b="1" i="0" u="none" strike="noStrike" cap="none" normalizeH="0" baseline="0" dirty="0">
              <a:ln>
                <a:noFill/>
              </a:ln>
              <a:solidFill>
                <a:schemeClr val="tx1"/>
              </a:solidFill>
              <a:effectLst/>
              <a:latin typeface="Arial" pitchFamily="34" charset="0"/>
              <a:cs typeface="Arial" pitchFamily="34" charset="0"/>
            </a:endParaRPr>
          </a:p>
          <a:p>
            <a:pPr lvl="2" algn="just"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try</a:t>
            </a:r>
            <a:endParaRPr kumimoji="0" lang="en-US" b="0" i="0" u="none" strike="noStrike" cap="none" normalizeH="0" baseline="0" dirty="0">
              <a:ln>
                <a:noFill/>
              </a:ln>
              <a:solidFill>
                <a:schemeClr val="tx1"/>
              </a:solidFill>
              <a:effectLst/>
              <a:latin typeface="Arial" pitchFamily="34" charset="0"/>
              <a:cs typeface="Arial" pitchFamily="34" charset="0"/>
            </a:endParaRPr>
          </a:p>
          <a:p>
            <a:pPr lvl="2" algn="just"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a:p>
            <a:pPr lvl="2" algn="just"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Statement which caused exception</a:t>
            </a:r>
            <a:endParaRPr kumimoji="0" lang="en-US" b="0" i="0" u="none" strike="noStrike" cap="none" normalizeH="0" baseline="0" dirty="0">
              <a:ln>
                <a:noFill/>
              </a:ln>
              <a:solidFill>
                <a:schemeClr val="tx1"/>
              </a:solidFill>
              <a:effectLst/>
              <a:latin typeface="Arial" pitchFamily="34" charset="0"/>
              <a:cs typeface="Arial" pitchFamily="34" charset="0"/>
            </a:endParaRPr>
          </a:p>
          <a:p>
            <a:pPr lvl="2" algn="just"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a:p>
            <a:pPr lvl="2" algn="just"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catch (&lt;Exception class&gt; &lt;object name&gt;)</a:t>
            </a:r>
            <a:endParaRPr kumimoji="0" lang="en-US" b="0" i="0" u="none" strike="noStrike" cap="none" normalizeH="0" baseline="0" dirty="0">
              <a:ln>
                <a:noFill/>
              </a:ln>
              <a:solidFill>
                <a:schemeClr val="tx1"/>
              </a:solidFill>
              <a:effectLst/>
              <a:latin typeface="Arial" pitchFamily="34" charset="0"/>
              <a:cs typeface="Arial" pitchFamily="34" charset="0"/>
            </a:endParaRPr>
          </a:p>
          <a:p>
            <a:pPr lvl="2" algn="just"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a:p>
            <a:pPr lvl="2" algn="just"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Action to be taken</a:t>
            </a:r>
            <a:endParaRPr kumimoji="0" lang="en-US" b="0" i="0" u="none" strike="noStrike" cap="none" normalizeH="0" baseline="0" dirty="0">
              <a:ln>
                <a:noFill/>
              </a:ln>
              <a:solidFill>
                <a:schemeClr val="tx1"/>
              </a:solidFill>
              <a:effectLst/>
              <a:latin typeface="Arial" pitchFamily="34" charset="0"/>
              <a:cs typeface="Arial" pitchFamily="34" charset="0"/>
            </a:endParaRPr>
          </a:p>
          <a:p>
            <a:pPr lvl="2" algn="just"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a:p>
            <a:pPr lvl="2"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OR</a:t>
            </a:r>
            <a:endParaRPr kumimoji="0" lang="en-US" b="0" i="0" u="none" strike="noStrike" cap="none" normalizeH="0" baseline="0" dirty="0">
              <a:ln>
                <a:noFill/>
              </a:ln>
              <a:solidFill>
                <a:schemeClr val="tx1"/>
              </a:solidFill>
              <a:effectLst/>
              <a:latin typeface="Arial" pitchFamily="34" charset="0"/>
              <a:cs typeface="Arial" pitchFamily="34" charset="0"/>
            </a:endParaRPr>
          </a:p>
          <a:p>
            <a:pPr lvl="2" algn="just"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catch</a:t>
            </a:r>
            <a:endParaRPr kumimoji="0" lang="en-US" b="0" i="0" u="none" strike="noStrike" cap="none" normalizeH="0" baseline="0" dirty="0">
              <a:ln>
                <a:noFill/>
              </a:ln>
              <a:solidFill>
                <a:schemeClr val="tx1"/>
              </a:solidFill>
              <a:effectLst/>
              <a:latin typeface="Arial" pitchFamily="34" charset="0"/>
              <a:cs typeface="Arial" pitchFamily="34" charset="0"/>
            </a:endParaRPr>
          </a:p>
          <a:p>
            <a:pPr lvl="2" algn="just"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a:p>
            <a:pPr lvl="2" algn="just"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Note</a:t>
            </a:r>
            <a:endParaRPr kumimoji="0" lang="en-US" b="0" i="0" u="none" strike="noStrike" cap="none" normalizeH="0" baseline="0" dirty="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There are some point which should always be remembered are </a:t>
            </a:r>
            <a:r>
              <a:rPr kumimoji="0" lang="en-US" b="0" i="1" u="none" strike="noStrike" cap="none" normalizeH="0" baseline="0" dirty="0">
                <a:ln>
                  <a:noFill/>
                </a:ln>
                <a:solidFill>
                  <a:schemeClr val="tx1"/>
                </a:solidFill>
                <a:effectLst/>
                <a:latin typeface="Calibri"/>
                <a:ea typeface="Calibri" pitchFamily="34" charset="0"/>
                <a:cs typeface="Times New Roman" pitchFamily="18" charset="0"/>
              </a:rPr>
              <a:t>–</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800100" lvl="1" indent="-342900" algn="just" eaLnBrk="0" fontAlgn="base" hangingPunct="0">
              <a:spcBef>
                <a:spcPct val="0"/>
              </a:spcBef>
              <a:spcAft>
                <a:spcPct val="0"/>
              </a:spcAft>
              <a:buFont typeface="+mj-lt"/>
              <a:buAutoNum type="arabicPeriod"/>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After ending try block, catch block or finally block should come.</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800100" lvl="1" indent="-342900" algn="just" eaLnBrk="0" fontAlgn="base" hangingPunct="0">
              <a:spcBef>
                <a:spcPct val="0"/>
              </a:spcBef>
              <a:spcAft>
                <a:spcPct val="0"/>
              </a:spcAft>
              <a:buFont typeface="+mj-lt"/>
              <a:buAutoNum type="arabicPeriod"/>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One try block have a multiple catch block, but vice </a:t>
            </a:r>
            <a:r>
              <a:rPr kumimoji="0" lang="en-US" b="0" i="1"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versa is not possible.</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800100" lvl="1" indent="-342900" algn="just" eaLnBrk="0" fontAlgn="base" hangingPunct="0">
              <a:spcBef>
                <a:spcPct val="0"/>
              </a:spcBef>
              <a:spcAft>
                <a:spcPct val="0"/>
              </a:spcAft>
              <a:buFont typeface="+mj-lt"/>
              <a:buAutoNum type="arabicPeriod"/>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 provide us some built </a:t>
            </a:r>
            <a:r>
              <a:rPr kumimoji="0" lang="en-US" b="0" i="1"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in class of exception which are implicitly handled by C#.</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800100" lvl="1" indent="-342900" algn="just" eaLnBrk="0" fontAlgn="base" hangingPunct="0">
              <a:spcBef>
                <a:spcPct val="0"/>
              </a:spcBef>
              <a:spcAft>
                <a:spcPct val="0"/>
              </a:spcAft>
              <a:buFont typeface="+mj-lt"/>
              <a:buAutoNum type="arabicPeriod"/>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We can also make own exception class.</a:t>
            </a:r>
            <a:endParaRPr kumimoji="0" lang="en-US" b="0" i="1"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5" name="Rectangle 1"/>
          <p:cNvSpPr>
            <a:spLocks noChangeArrowheads="1"/>
          </p:cNvSpPr>
          <p:nvPr/>
        </p:nvSpPr>
        <p:spPr bwMode="auto">
          <a:xfrm>
            <a:off x="228600" y="685800"/>
            <a:ext cx="8610599"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Example </a:t>
            </a:r>
            <a:r>
              <a:rPr kumimoji="0" lang="en-US" b="1" i="0" u="none" strike="noStrike" cap="none" normalizeH="0" baseline="0" dirty="0">
                <a:ln>
                  <a:noFill/>
                </a:ln>
                <a:solidFill>
                  <a:schemeClr val="tx1"/>
                </a:solidFill>
                <a:effectLst/>
                <a:latin typeface="Calibri"/>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try</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int a = int.Parse(Console.ReadLine());</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int b = int.Parse(Console.ReadLine());</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z = a / b;</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Console.Write (z);</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catch (</a:t>
            </a:r>
            <a:r>
              <a:rPr kumimoji="0" lang="en-US"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ArithmeticException</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ex)</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Console.WriteLine(</a:t>
            </a:r>
            <a:r>
              <a:rPr kumimoji="0" lang="en-US"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ex.Message</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catch (</a:t>
            </a:r>
            <a:r>
              <a:rPr kumimoji="0" lang="en-US"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FormatException</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ex)</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Console.WriteLine (</a:t>
            </a:r>
            <a:r>
              <a:rPr kumimoji="0" lang="en-US"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ex.Message</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Note</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When we do not want to specially specify any type of exception, we write </a:t>
            </a:r>
            <a:r>
              <a:rPr kumimoji="0" lang="en-US" b="1" i="1"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catch (Exception)</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a:t>
            </a:r>
            <a:r>
              <a:rPr kumimoji="0" lang="en-US" b="1" i="1" strike="noStrike" cap="none" normalizeH="0" dirty="0">
                <a:ln>
                  <a:noFill/>
                </a:ln>
                <a:solidFill>
                  <a:schemeClr val="tx1"/>
                </a:solidFill>
                <a:effectLst/>
                <a:latin typeface="Times New Roman" pitchFamily="18" charset="0"/>
                <a:ea typeface="Calibri" pitchFamily="34" charset="0"/>
                <a:cs typeface="Times New Roman" pitchFamily="18" charset="0"/>
              </a:rPr>
              <a:t>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only.</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When we do not want to specify any type of exception class, we can write. Catch{}</a:t>
            </a:r>
            <a:endParaRPr kumimoji="0" lang="en-US" b="0" i="1"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69" name="Rectangle 1"/>
          <p:cNvSpPr>
            <a:spLocks noChangeArrowheads="1"/>
          </p:cNvSpPr>
          <p:nvPr/>
        </p:nvSpPr>
        <p:spPr bwMode="auto">
          <a:xfrm>
            <a:off x="212680" y="54592"/>
            <a:ext cx="86868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Finally Statement</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 supports another statement known as finally statement that can be used to handle an exception that is not caught by any of the previous catch statements.</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 finally block can be used to handle any exception generated within a try block.</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It may be added immediately after the try block or after the last catch block.</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When a finally block is defined, the program is guaranteed to execute, regardless of how control leaves the try.</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Syntax </a:t>
            </a:r>
            <a:r>
              <a:rPr kumimoji="0" lang="en-US" b="0" i="1" u="none" strike="noStrike" cap="none" normalizeH="0" baseline="0" dirty="0">
                <a:ln>
                  <a:noFill/>
                </a:ln>
                <a:solidFill>
                  <a:schemeClr val="tx1"/>
                </a:solidFill>
                <a:effectLst/>
                <a:latin typeface="Calibri"/>
                <a:ea typeface="Calibri" pitchFamily="34" charset="0"/>
                <a:cs typeface="Times New Roman" pitchFamily="18" charset="0"/>
              </a:rPr>
              <a:t>–</a:t>
            </a:r>
            <a:endParaRPr kumimoji="0" lang="en-US" b="0" i="1" u="none" strike="noStrike" cap="none" normalizeH="0" baseline="0" dirty="0">
              <a:ln>
                <a:noFill/>
              </a:ln>
              <a:solidFill>
                <a:schemeClr val="tx1"/>
              </a:solidFill>
              <a:effectLst/>
              <a:latin typeface="Arial" pitchFamily="34" charset="0"/>
              <a:cs typeface="Arial" pitchFamily="34" charset="0"/>
            </a:endParaRPr>
          </a:p>
          <a:p>
            <a:pPr lvl="3" algn="just"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try</a:t>
            </a:r>
            <a:endParaRPr kumimoji="0" lang="en-US" b="0" i="0" u="none" strike="noStrike" cap="none" normalizeH="0" baseline="0" dirty="0">
              <a:ln>
                <a:noFill/>
              </a:ln>
              <a:solidFill>
                <a:schemeClr val="tx1"/>
              </a:solidFill>
              <a:effectLst/>
              <a:latin typeface="Arial" pitchFamily="34" charset="0"/>
              <a:cs typeface="Arial" pitchFamily="34" charset="0"/>
            </a:endParaRPr>
          </a:p>
          <a:p>
            <a:pPr lvl="3" algn="just"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a:p>
            <a:pPr lvl="3" algn="just"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a:p>
            <a:pPr lvl="3" algn="just"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catch ( )</a:t>
            </a:r>
            <a:endParaRPr kumimoji="0" lang="en-US" b="0" i="0" u="none" strike="noStrike" cap="none" normalizeH="0" baseline="0" dirty="0">
              <a:ln>
                <a:noFill/>
              </a:ln>
              <a:solidFill>
                <a:schemeClr val="tx1"/>
              </a:solidFill>
              <a:effectLst/>
              <a:latin typeface="Arial" pitchFamily="34" charset="0"/>
              <a:cs typeface="Arial" pitchFamily="34" charset="0"/>
            </a:endParaRPr>
          </a:p>
          <a:p>
            <a:pPr lvl="3" algn="just"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Arial" pitchFamily="34" charset="0"/>
              <a:cs typeface="Arial" pitchFamily="34" charset="0"/>
            </a:endParaRPr>
          </a:p>
          <a:p>
            <a:pPr lvl="3" algn="just"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a:p>
            <a:pPr lvl="3" algn="just"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finally</a:t>
            </a:r>
            <a:endParaRPr kumimoji="0" lang="en-US" b="0" i="0" u="none" strike="noStrike" cap="none" normalizeH="0" baseline="0" dirty="0">
              <a:ln>
                <a:noFill/>
              </a:ln>
              <a:solidFill>
                <a:schemeClr val="tx1"/>
              </a:solidFill>
              <a:effectLst/>
              <a:latin typeface="Arial" pitchFamily="34" charset="0"/>
              <a:cs typeface="Arial" pitchFamily="34" charset="0"/>
            </a:endParaRPr>
          </a:p>
          <a:p>
            <a:pPr lvl="3" algn="just"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Arial" pitchFamily="34" charset="0"/>
              <a:cs typeface="Arial" pitchFamily="34" charset="0"/>
            </a:endParaRPr>
          </a:p>
          <a:p>
            <a:pPr lvl="3" algn="just"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OR</a:t>
            </a:r>
            <a:endParaRPr kumimoji="0" lang="en-US" b="0" i="0" u="none" strike="noStrike" cap="none" normalizeH="0" baseline="0" dirty="0">
              <a:ln>
                <a:noFill/>
              </a:ln>
              <a:solidFill>
                <a:schemeClr val="tx1"/>
              </a:solidFill>
              <a:effectLst/>
              <a:latin typeface="Arial" pitchFamily="34" charset="0"/>
              <a:cs typeface="Arial" pitchFamily="34" charset="0"/>
            </a:endParaRPr>
          </a:p>
          <a:p>
            <a:pPr lvl="3" algn="just"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try</a:t>
            </a:r>
            <a:endParaRPr kumimoji="0" lang="en-US" b="0" i="0" u="none" strike="noStrike" cap="none" normalizeH="0" baseline="0" dirty="0">
              <a:ln>
                <a:noFill/>
              </a:ln>
              <a:solidFill>
                <a:schemeClr val="tx1"/>
              </a:solidFill>
              <a:effectLst/>
              <a:latin typeface="Arial" pitchFamily="34" charset="0"/>
              <a:cs typeface="Arial" pitchFamily="34" charset="0"/>
            </a:endParaRPr>
          </a:p>
          <a:p>
            <a:pPr lvl="3" algn="just"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Arial" pitchFamily="34" charset="0"/>
              <a:cs typeface="Arial" pitchFamily="34" charset="0"/>
            </a:endParaRPr>
          </a:p>
          <a:p>
            <a:pPr lvl="3" algn="just"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Arial" pitchFamily="34" charset="0"/>
              <a:cs typeface="Arial" pitchFamily="34" charset="0"/>
            </a:endParaRPr>
          </a:p>
          <a:p>
            <a:pPr lvl="3" algn="just"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finally</a:t>
            </a:r>
            <a:endParaRPr kumimoji="0" lang="en-US" b="0" i="0" u="none" strike="noStrike" cap="none" normalizeH="0" baseline="0" dirty="0">
              <a:ln>
                <a:noFill/>
              </a:ln>
              <a:solidFill>
                <a:schemeClr val="tx1"/>
              </a:solidFill>
              <a:effectLst/>
              <a:latin typeface="Arial" pitchFamily="34" charset="0"/>
              <a:cs typeface="Arial" pitchFamily="34" charset="0"/>
            </a:endParaRPr>
          </a:p>
          <a:p>
            <a:pPr lvl="3" algn="just"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Arial" pitchFamily="34" charset="0"/>
              <a:cs typeface="Arial" pitchFamily="34" charset="0"/>
            </a:endParaRPr>
          </a:p>
          <a:p>
            <a:pPr lvl="3" algn="just"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608" name="Rectangle 16"/>
          <p:cNvSpPr>
            <a:spLocks noChangeArrowheads="1"/>
          </p:cNvSpPr>
          <p:nvPr/>
        </p:nvSpPr>
        <p:spPr bwMode="auto">
          <a:xfrm>
            <a:off x="2374024" y="76200"/>
            <a:ext cx="2999539"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Path of execution of finally </a:t>
            </a:r>
            <a:r>
              <a:rPr kumimoji="0" lang="en-US" b="1" i="0" u="sng" strike="noStrike" cap="none" normalizeH="0" baseline="0" dirty="0">
                <a:ln>
                  <a:noFill/>
                </a:ln>
                <a:solidFill>
                  <a:schemeClr val="tx1"/>
                </a:solidFill>
                <a:effectLst/>
                <a:latin typeface="Calibri"/>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grpSp>
        <p:nvGrpSpPr>
          <p:cNvPr id="366593" name="Group 1"/>
          <p:cNvGrpSpPr>
            <a:grpSpLocks/>
          </p:cNvGrpSpPr>
          <p:nvPr/>
        </p:nvGrpSpPr>
        <p:grpSpPr bwMode="auto">
          <a:xfrm>
            <a:off x="3593224" y="457200"/>
            <a:ext cx="2508250" cy="1343025"/>
            <a:chOff x="5737" y="10650"/>
            <a:chExt cx="3950" cy="2115"/>
          </a:xfrm>
          <a:noFill/>
        </p:grpSpPr>
        <p:sp>
          <p:nvSpPr>
            <p:cNvPr id="366607" name="Text Box 15"/>
            <p:cNvSpPr txBox="1">
              <a:spLocks noChangeArrowheads="1"/>
            </p:cNvSpPr>
            <p:nvPr/>
          </p:nvSpPr>
          <p:spPr bwMode="auto">
            <a:xfrm>
              <a:off x="7338" y="10650"/>
              <a:ext cx="756" cy="540"/>
            </a:xfrm>
            <a:prstGeom prst="rect">
              <a:avLst/>
            </a:prstGeom>
            <a:grpFill/>
            <a:ln w="38100">
              <a:solidFill>
                <a:srgbClr val="000000"/>
              </a:solidFill>
              <a:miter lim="800000"/>
              <a:headEnd/>
              <a:tailEnd/>
            </a:ln>
          </p:spPr>
          <p:txBody>
            <a:bodyPr vert="horz" wrap="non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a:ln>
                    <a:noFill/>
                  </a:ln>
                  <a:solidFill>
                    <a:schemeClr val="tx1"/>
                  </a:solidFill>
                  <a:effectLst/>
                  <a:latin typeface="Cambria" pitchFamily="18" charset="0"/>
                  <a:ea typeface="Calibri" pitchFamily="34" charset="0"/>
                  <a:cs typeface="Times New Roman" pitchFamily="18" charset="0"/>
                </a:rPr>
                <a:t>try</a:t>
              </a:r>
              <a:endParaRPr kumimoji="0" lang="en-US" b="0" i="0" u="none" strike="noStrike" cap="none" normalizeH="0" baseline="0">
                <a:ln>
                  <a:noFill/>
                </a:ln>
                <a:solidFill>
                  <a:schemeClr val="tx1"/>
                </a:solidFill>
                <a:effectLst/>
                <a:latin typeface="Arial" pitchFamily="34" charset="0"/>
                <a:cs typeface="Arial" pitchFamily="34" charset="0"/>
              </a:endParaRPr>
            </a:p>
          </p:txBody>
        </p:sp>
        <p:sp>
          <p:nvSpPr>
            <p:cNvPr id="366606" name="Text Box 14"/>
            <p:cNvSpPr txBox="1">
              <a:spLocks noChangeArrowheads="1"/>
            </p:cNvSpPr>
            <p:nvPr/>
          </p:nvSpPr>
          <p:spPr bwMode="auto">
            <a:xfrm>
              <a:off x="5737" y="11820"/>
              <a:ext cx="1128" cy="555"/>
            </a:xfrm>
            <a:prstGeom prst="rect">
              <a:avLst/>
            </a:prstGeom>
            <a:grpFill/>
            <a:ln w="38100">
              <a:solidFill>
                <a:srgbClr val="000000"/>
              </a:solidFill>
              <a:miter lim="800000"/>
              <a:headEnd/>
              <a:tailEnd/>
            </a:ln>
          </p:spPr>
          <p:txBody>
            <a:bodyPr vert="horz" wrap="non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pitchFamily="18" charset="0"/>
                  <a:ea typeface="Calibri" pitchFamily="34" charset="0"/>
                  <a:cs typeface="Times New Roman" pitchFamily="18" charset="0"/>
                </a:rPr>
                <a:t>catch</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
          <p:nvSpPr>
            <p:cNvPr id="366605" name="Text Box 13"/>
            <p:cNvSpPr txBox="1">
              <a:spLocks noChangeArrowheads="1"/>
            </p:cNvSpPr>
            <p:nvPr/>
          </p:nvSpPr>
          <p:spPr bwMode="auto">
            <a:xfrm>
              <a:off x="8559" y="11820"/>
              <a:ext cx="1128" cy="555"/>
            </a:xfrm>
            <a:prstGeom prst="rect">
              <a:avLst/>
            </a:prstGeom>
            <a:grpFill/>
            <a:ln w="38100">
              <a:solidFill>
                <a:srgbClr val="000000"/>
              </a:solidFill>
              <a:miter lim="800000"/>
              <a:headEnd/>
              <a:tailEnd/>
            </a:ln>
          </p:spPr>
          <p:txBody>
            <a:bodyPr vert="horz" wrap="non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pitchFamily="18" charset="0"/>
                  <a:ea typeface="Calibri" pitchFamily="34" charset="0"/>
                  <a:cs typeface="Times New Roman" pitchFamily="18" charset="0"/>
                </a:rPr>
                <a:t>catch</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
          <p:nvSpPr>
            <p:cNvPr id="366604" name="Text Box 12"/>
            <p:cNvSpPr txBox="1">
              <a:spLocks noChangeArrowheads="1"/>
            </p:cNvSpPr>
            <p:nvPr/>
          </p:nvSpPr>
          <p:spPr bwMode="auto">
            <a:xfrm>
              <a:off x="7077" y="12195"/>
              <a:ext cx="1278" cy="570"/>
            </a:xfrm>
            <a:prstGeom prst="rect">
              <a:avLst/>
            </a:prstGeom>
            <a:grpFill/>
            <a:ln w="38100">
              <a:solidFill>
                <a:srgbClr val="000000"/>
              </a:solidFill>
              <a:miter lim="800000"/>
              <a:headEnd/>
              <a:tailEnd/>
            </a:ln>
          </p:spPr>
          <p:txBody>
            <a:bodyPr vert="horz" wrap="non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a:ln>
                    <a:noFill/>
                  </a:ln>
                  <a:solidFill>
                    <a:schemeClr val="tx1"/>
                  </a:solidFill>
                  <a:effectLst/>
                  <a:latin typeface="Cambria" pitchFamily="18" charset="0"/>
                  <a:ea typeface="Calibri" pitchFamily="34" charset="0"/>
                  <a:cs typeface="Times New Roman" pitchFamily="18" charset="0"/>
                </a:rPr>
                <a:t>finally</a:t>
              </a:r>
              <a:endParaRPr kumimoji="0" lang="en-US" b="0" i="0" u="none" strike="noStrike" cap="none" normalizeH="0" baseline="0">
                <a:ln>
                  <a:noFill/>
                </a:ln>
                <a:solidFill>
                  <a:schemeClr val="tx1"/>
                </a:solidFill>
                <a:effectLst/>
                <a:latin typeface="Arial" pitchFamily="34" charset="0"/>
                <a:cs typeface="Arial" pitchFamily="34" charset="0"/>
              </a:endParaRPr>
            </a:p>
          </p:txBody>
        </p:sp>
        <p:grpSp>
          <p:nvGrpSpPr>
            <p:cNvPr id="366594" name="Group 2"/>
            <p:cNvGrpSpPr>
              <a:grpSpLocks/>
            </p:cNvGrpSpPr>
            <p:nvPr/>
          </p:nvGrpSpPr>
          <p:grpSpPr bwMode="auto">
            <a:xfrm>
              <a:off x="6300" y="11190"/>
              <a:ext cx="2829" cy="1005"/>
              <a:chOff x="3210" y="12390"/>
              <a:chExt cx="2829" cy="1005"/>
            </a:xfrm>
            <a:grpFill/>
          </p:grpSpPr>
          <p:grpSp>
            <p:nvGrpSpPr>
              <p:cNvPr id="366600" name="Group 8"/>
              <p:cNvGrpSpPr>
                <a:grpSpLocks/>
              </p:cNvGrpSpPr>
              <p:nvPr/>
            </p:nvGrpSpPr>
            <p:grpSpPr bwMode="auto">
              <a:xfrm>
                <a:off x="3210" y="12390"/>
                <a:ext cx="1260" cy="630"/>
                <a:chOff x="3210" y="12390"/>
                <a:chExt cx="1260" cy="630"/>
              </a:xfrm>
              <a:grpFill/>
            </p:grpSpPr>
            <p:sp>
              <p:nvSpPr>
                <p:cNvPr id="366603" name="AutoShape 11"/>
                <p:cNvSpPr>
                  <a:spLocks noChangeShapeType="1"/>
                </p:cNvSpPr>
                <p:nvPr/>
              </p:nvSpPr>
              <p:spPr bwMode="auto">
                <a:xfrm>
                  <a:off x="4470" y="12390"/>
                  <a:ext cx="0" cy="240"/>
                </a:xfrm>
                <a:prstGeom prst="straightConnector1">
                  <a:avLst/>
                </a:prstGeom>
                <a:grpFill/>
                <a:ln w="381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6602" name="AutoShape 10"/>
                <p:cNvSpPr>
                  <a:spLocks noChangeShapeType="1"/>
                </p:cNvSpPr>
                <p:nvPr/>
              </p:nvSpPr>
              <p:spPr bwMode="auto">
                <a:xfrm>
                  <a:off x="3210" y="12630"/>
                  <a:ext cx="1260" cy="0"/>
                </a:xfrm>
                <a:prstGeom prst="straightConnector1">
                  <a:avLst/>
                </a:prstGeom>
                <a:grpFill/>
                <a:ln w="381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6601" name="AutoShape 9"/>
                <p:cNvSpPr>
                  <a:spLocks noChangeShapeType="1"/>
                </p:cNvSpPr>
                <p:nvPr/>
              </p:nvSpPr>
              <p:spPr bwMode="auto">
                <a:xfrm>
                  <a:off x="3210" y="12630"/>
                  <a:ext cx="0" cy="390"/>
                </a:xfrm>
                <a:prstGeom prst="straightConnector1">
                  <a:avLst/>
                </a:prstGeom>
                <a:grpFill/>
                <a:ln w="38100">
                  <a:solidFill>
                    <a:srgbClr val="000000"/>
                  </a:solidFill>
                  <a:round/>
                  <a:headEnd/>
                  <a:tailEnd type="stealth" w="med" len="med"/>
                </a:ln>
              </p:spPr>
              <p:txBody>
                <a:bodyPr vert="horz" wrap="square" lIns="91440" tIns="45720" rIns="91440" bIns="45720" numCol="1" anchor="t" anchorCtr="0" compatLnSpc="1">
                  <a:prstTxWarp prst="textNoShape">
                    <a:avLst/>
                  </a:prstTxWarp>
                </a:bodyPr>
                <a:lstStyle/>
                <a:p>
                  <a:endParaRPr lang="en-US"/>
                </a:p>
              </p:txBody>
            </p:sp>
          </p:grpSp>
          <p:grpSp>
            <p:nvGrpSpPr>
              <p:cNvPr id="366596" name="Group 4"/>
              <p:cNvGrpSpPr>
                <a:grpSpLocks/>
              </p:cNvGrpSpPr>
              <p:nvPr/>
            </p:nvGrpSpPr>
            <p:grpSpPr bwMode="auto">
              <a:xfrm>
                <a:off x="4779" y="12390"/>
                <a:ext cx="1260" cy="630"/>
                <a:chOff x="4779" y="12390"/>
                <a:chExt cx="1260" cy="630"/>
              </a:xfrm>
              <a:grpFill/>
            </p:grpSpPr>
            <p:sp>
              <p:nvSpPr>
                <p:cNvPr id="366599" name="AutoShape 7"/>
                <p:cNvSpPr>
                  <a:spLocks noChangeAspect="1" noChangeShapeType="1"/>
                </p:cNvSpPr>
                <p:nvPr/>
              </p:nvSpPr>
              <p:spPr bwMode="auto">
                <a:xfrm rot="10800000">
                  <a:off x="4779" y="12390"/>
                  <a:ext cx="0" cy="240"/>
                </a:xfrm>
                <a:prstGeom prst="straightConnector1">
                  <a:avLst/>
                </a:prstGeom>
                <a:grpFill/>
                <a:ln w="381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6598" name="AutoShape 6"/>
                <p:cNvSpPr>
                  <a:spLocks noChangeShapeType="1"/>
                </p:cNvSpPr>
                <p:nvPr/>
              </p:nvSpPr>
              <p:spPr bwMode="auto">
                <a:xfrm>
                  <a:off x="4779" y="12630"/>
                  <a:ext cx="1260" cy="0"/>
                </a:xfrm>
                <a:prstGeom prst="straightConnector1">
                  <a:avLst/>
                </a:prstGeom>
                <a:grpFill/>
                <a:ln w="381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6597" name="AutoShape 5"/>
                <p:cNvSpPr>
                  <a:spLocks noChangeShapeType="1"/>
                </p:cNvSpPr>
                <p:nvPr/>
              </p:nvSpPr>
              <p:spPr bwMode="auto">
                <a:xfrm>
                  <a:off x="6039" y="12630"/>
                  <a:ext cx="0" cy="390"/>
                </a:xfrm>
                <a:prstGeom prst="straightConnector1">
                  <a:avLst/>
                </a:prstGeom>
                <a:grpFill/>
                <a:ln w="38100">
                  <a:solidFill>
                    <a:srgbClr val="000000"/>
                  </a:solidFill>
                  <a:round/>
                  <a:headEnd/>
                  <a:tailEnd type="stealth" w="med" len="med"/>
                </a:ln>
              </p:spPr>
              <p:txBody>
                <a:bodyPr vert="horz" wrap="square" lIns="91440" tIns="45720" rIns="91440" bIns="45720" numCol="1" anchor="t" anchorCtr="0" compatLnSpc="1">
                  <a:prstTxWarp prst="textNoShape">
                    <a:avLst/>
                  </a:prstTxWarp>
                </a:bodyPr>
                <a:lstStyle/>
                <a:p>
                  <a:endParaRPr lang="en-US"/>
                </a:p>
              </p:txBody>
            </p:sp>
          </p:grpSp>
          <p:sp>
            <p:nvSpPr>
              <p:cNvPr id="366595" name="AutoShape 3"/>
              <p:cNvSpPr>
                <a:spLocks noChangeShapeType="1"/>
              </p:cNvSpPr>
              <p:nvPr/>
            </p:nvSpPr>
            <p:spPr bwMode="auto">
              <a:xfrm>
                <a:off x="4620" y="12390"/>
                <a:ext cx="0" cy="1005"/>
              </a:xfrm>
              <a:prstGeom prst="straightConnector1">
                <a:avLst/>
              </a:prstGeom>
              <a:grpFill/>
              <a:ln w="38100">
                <a:solidFill>
                  <a:srgbClr val="000000"/>
                </a:solidFill>
                <a:round/>
                <a:headEnd/>
                <a:tailEnd type="stealth" w="med" len="med"/>
              </a:ln>
            </p:spPr>
            <p:txBody>
              <a:bodyPr vert="horz" wrap="square" lIns="91440" tIns="45720" rIns="91440" bIns="45720" numCol="1" anchor="t" anchorCtr="0" compatLnSpc="1">
                <a:prstTxWarp prst="textNoShape">
                  <a:avLst/>
                </a:prstTxWarp>
              </a:bodyPr>
              <a:lstStyle/>
              <a:p>
                <a:endParaRPr lang="en-US"/>
              </a:p>
            </p:txBody>
          </p:sp>
        </p:grpSp>
      </p:grpSp>
      <p:sp>
        <p:nvSpPr>
          <p:cNvPr id="366614" name="Rectangle 22"/>
          <p:cNvSpPr>
            <a:spLocks noChangeArrowheads="1"/>
          </p:cNvSpPr>
          <p:nvPr/>
        </p:nvSpPr>
        <p:spPr bwMode="auto">
          <a:xfrm>
            <a:off x="1307224" y="1676400"/>
            <a:ext cx="5474576" cy="507831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Nested try block </a:t>
            </a:r>
            <a:r>
              <a:rPr kumimoji="0" lang="en-US" b="1" i="0" u="sng" strike="noStrike" cap="none" normalizeH="0" baseline="0" dirty="0">
                <a:ln>
                  <a:noFill/>
                </a:ln>
                <a:solidFill>
                  <a:schemeClr val="tx1"/>
                </a:solidFill>
                <a:effectLst/>
                <a:latin typeface="Calibri"/>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 permit us to nested try block inside the try block.</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Syntax</a:t>
            </a:r>
            <a:endParaRPr kumimoji="0" lang="en-US" b="0" i="1" u="none" strike="noStrike" cap="none" normalizeH="0" baseline="0" dirty="0">
              <a:ln>
                <a:noFill/>
              </a:ln>
              <a:solidFill>
                <a:schemeClr val="tx1"/>
              </a:solidFill>
              <a:effectLst/>
              <a:latin typeface="Arial" pitchFamily="34" charset="0"/>
              <a:cs typeface="Arial" pitchFamily="34" charset="0"/>
            </a:endParaRPr>
          </a:p>
          <a:p>
            <a:pPr lvl="1" indent="457200"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try</a:t>
            </a:r>
            <a:endParaRPr kumimoji="0" lang="en-US" b="0" i="0" u="none" strike="noStrike" cap="none" normalizeH="0" baseline="0" dirty="0">
              <a:ln>
                <a:noFill/>
              </a:ln>
              <a:solidFill>
                <a:schemeClr val="tx1"/>
              </a:solidFill>
              <a:effectLst/>
              <a:latin typeface="Arial" pitchFamily="34" charset="0"/>
              <a:cs typeface="Arial" pitchFamily="34" charset="0"/>
            </a:endParaRPr>
          </a:p>
          <a:p>
            <a:pPr lvl="1" indent="457200"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a:p>
            <a:pPr lvl="1" indent="457200"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try</a:t>
            </a:r>
            <a:endParaRPr kumimoji="0" lang="en-US" b="0" i="0" u="none" strike="noStrike" cap="none" normalizeH="0" baseline="0" dirty="0">
              <a:ln>
                <a:noFill/>
              </a:ln>
              <a:solidFill>
                <a:schemeClr val="tx1"/>
              </a:solidFill>
              <a:effectLst/>
              <a:latin typeface="Arial" pitchFamily="34" charset="0"/>
              <a:cs typeface="Arial" pitchFamily="34" charset="0"/>
            </a:endParaRPr>
          </a:p>
          <a:p>
            <a:pPr lvl="1" indent="457200"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Arial" pitchFamily="34" charset="0"/>
              <a:cs typeface="Arial" pitchFamily="34" charset="0"/>
            </a:endParaRPr>
          </a:p>
          <a:p>
            <a:pPr lvl="3" indent="457200"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a:p>
            <a:pPr lvl="3" indent="457200"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catch ()</a:t>
            </a:r>
            <a:endParaRPr kumimoji="0" lang="en-US" b="0" i="0" u="none" strike="noStrike" cap="none" normalizeH="0" baseline="0" dirty="0">
              <a:ln>
                <a:noFill/>
              </a:ln>
              <a:solidFill>
                <a:schemeClr val="tx1"/>
              </a:solidFill>
              <a:effectLst/>
              <a:latin typeface="Arial" pitchFamily="34" charset="0"/>
              <a:cs typeface="Arial" pitchFamily="34" charset="0"/>
            </a:endParaRPr>
          </a:p>
          <a:p>
            <a:pPr lvl="3" indent="457200"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a:p>
            <a:pPr lvl="3" indent="457200"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a:p>
            <a:pPr lvl="3" indent="457200"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finally</a:t>
            </a:r>
            <a:endParaRPr kumimoji="0" lang="en-US" b="0" i="0" u="none" strike="noStrike" cap="none" normalizeH="0" baseline="0" dirty="0">
              <a:ln>
                <a:noFill/>
              </a:ln>
              <a:solidFill>
                <a:schemeClr val="tx1"/>
              </a:solidFill>
              <a:effectLst/>
              <a:latin typeface="Arial" pitchFamily="34" charset="0"/>
              <a:cs typeface="Arial" pitchFamily="34" charset="0"/>
            </a:endParaRPr>
          </a:p>
          <a:p>
            <a:pPr lvl="3" indent="457200"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a:p>
            <a:pPr lvl="3" indent="457200"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p>
          <a:p>
            <a:pPr lvl="1" indent="457200" eaLnBrk="0" fontAlgn="base" hangingPunct="0">
              <a:spcBef>
                <a:spcPct val="0"/>
              </a:spcBef>
              <a:spcAft>
                <a:spcPct val="0"/>
              </a:spcAft>
            </a:pPr>
            <a:r>
              <a:rPr lang="en-US" b="1" dirty="0">
                <a:latin typeface="Times New Roman" pitchFamily="18" charset="0"/>
                <a:cs typeface="Times New Roman" pitchFamily="18"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a:p>
            <a:pPr lvl="1" indent="457200"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catch ()</a:t>
            </a:r>
            <a:endParaRPr kumimoji="0" lang="en-US" b="0" i="0" u="none" strike="noStrike" cap="none" normalizeH="0" baseline="0" dirty="0">
              <a:ln>
                <a:noFill/>
              </a:ln>
              <a:solidFill>
                <a:schemeClr val="tx1"/>
              </a:solidFill>
              <a:effectLst/>
              <a:latin typeface="Arial" pitchFamily="34" charset="0"/>
              <a:cs typeface="Arial" pitchFamily="34" charset="0"/>
            </a:endParaRPr>
          </a:p>
          <a:p>
            <a:pPr lvl="1" indent="457200"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a:p>
            <a:pPr lvl="1" indent="457200"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7" name="Rectangle 1"/>
          <p:cNvSpPr>
            <a:spLocks noChangeArrowheads="1"/>
          </p:cNvSpPr>
          <p:nvPr/>
        </p:nvSpPr>
        <p:spPr bwMode="auto">
          <a:xfrm>
            <a:off x="1219200" y="1675066"/>
            <a:ext cx="670560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Creating our own exceptions class </a:t>
            </a:r>
            <a:r>
              <a:rPr kumimoji="0" lang="en-US" b="1" i="0" u="sng" strike="noStrike" cap="none" normalizeH="0" baseline="0" dirty="0">
                <a:ln>
                  <a:noFill/>
                </a:ln>
                <a:solidFill>
                  <a:schemeClr val="tx1"/>
                </a:solidFill>
                <a:effectLst/>
                <a:latin typeface="Calibri"/>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 also permits us to create our own exception class.</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But always remember one point that when you are creating your own exception class, the compiler not throw it implicitly.</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So throwing our own class exception, we must use </a:t>
            </a:r>
            <a:r>
              <a:rPr kumimoji="0" lang="en-US" b="1" i="1"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throw</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keyword.</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Syntax of throwing your own exception.</a:t>
            </a:r>
            <a:endParaRPr kumimoji="0" lang="en-US" b="0" i="1" u="none" strike="noStrike" cap="none" normalizeH="0" baseline="0" dirty="0">
              <a:ln>
                <a:noFill/>
              </a:ln>
              <a:solidFill>
                <a:schemeClr val="tx1"/>
              </a:solidFill>
              <a:effectLst/>
              <a:latin typeface="Arial" pitchFamily="34" charset="0"/>
              <a:cs typeface="Arial" pitchFamily="34" charset="0"/>
            </a:endParaRPr>
          </a:p>
        </p:txBody>
      </p:sp>
      <p:graphicFrame>
        <p:nvGraphicFramePr>
          <p:cNvPr id="3" name="Table 2"/>
          <p:cNvGraphicFramePr>
            <a:graphicFrameLocks noGrp="1"/>
          </p:cNvGraphicFramePr>
          <p:nvPr/>
        </p:nvGraphicFramePr>
        <p:xfrm>
          <a:off x="3124200" y="4037266"/>
          <a:ext cx="2576513" cy="610934"/>
        </p:xfrm>
        <a:graphic>
          <a:graphicData uri="http://schemas.openxmlformats.org/drawingml/2006/table">
            <a:tbl>
              <a:tblPr/>
              <a:tblGrid>
                <a:gridCol w="2576513">
                  <a:extLst>
                    <a:ext uri="{9D8B030D-6E8A-4147-A177-3AD203B41FA5}">
                      <a16:colId xmlns:a16="http://schemas.microsoft.com/office/drawing/2014/main" val="20000"/>
                    </a:ext>
                  </a:extLst>
                </a:gridCol>
              </a:tblGrid>
              <a:tr h="152400">
                <a:tc>
                  <a:txBody>
                    <a:bodyPr/>
                    <a:lstStyle/>
                    <a:p>
                      <a:pPr marL="36195" marR="0" algn="ctr">
                        <a:lnSpc>
                          <a:spcPct val="115000"/>
                        </a:lnSpc>
                        <a:spcBef>
                          <a:spcPts val="0"/>
                        </a:spcBef>
                        <a:spcAft>
                          <a:spcPts val="0"/>
                        </a:spcAft>
                      </a:pPr>
                      <a:r>
                        <a:rPr lang="en-US" sz="1800" b="1" dirty="0">
                          <a:latin typeface="Times New Roman"/>
                          <a:ea typeface="Calibri"/>
                          <a:cs typeface="Mangal"/>
                        </a:rPr>
                        <a:t>throw new </a:t>
                      </a:r>
                      <a:r>
                        <a:rPr lang="en-US" sz="1800" b="1" dirty="0" err="1">
                          <a:latin typeface="Times New Roman"/>
                          <a:ea typeface="Calibri"/>
                          <a:cs typeface="Mangal"/>
                        </a:rPr>
                        <a:t>throwable</a:t>
                      </a:r>
                      <a:r>
                        <a:rPr lang="en-US" sz="1800" b="1" dirty="0">
                          <a:latin typeface="Times New Roman"/>
                          <a:ea typeface="Calibri"/>
                          <a:cs typeface="Mangal"/>
                        </a:rPr>
                        <a:t> – subclass;</a:t>
                      </a:r>
                      <a:endParaRPr lang="en-US" sz="1800"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transition>
    <p:split orient="vert"/>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1" name="Rectangle 1"/>
          <p:cNvSpPr>
            <a:spLocks noChangeArrowheads="1"/>
          </p:cNvSpPr>
          <p:nvPr/>
        </p:nvSpPr>
        <p:spPr bwMode="auto">
          <a:xfrm>
            <a:off x="985732" y="149959"/>
            <a:ext cx="7167668" cy="655564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Example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class </a:t>
            </a:r>
            <a:r>
              <a:rPr kumimoji="0" lang="en-US" sz="15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MyException</a:t>
            </a: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Exception</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public </a:t>
            </a:r>
            <a:r>
              <a:rPr kumimoji="0" lang="en-US" sz="15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MyException</a:t>
            </a: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(string </a:t>
            </a:r>
            <a:r>
              <a:rPr kumimoji="0" lang="en-US" sz="15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msg</a:t>
            </a: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base (</a:t>
            </a:r>
            <a:r>
              <a:rPr kumimoji="0" lang="en-US" sz="15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msg</a:t>
            </a: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class C1</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static void Main (string [ ]args)</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int a, b;</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 = int.Parse (Console.ReadLine());</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b= int.Parse (Console.ReadLine());</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try</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If (b == 4)</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throw new </a:t>
            </a:r>
            <a:r>
              <a:rPr kumimoji="0" lang="en-US" sz="15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MyException</a:t>
            </a: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(“Wrong value”);</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catch (</a:t>
            </a:r>
            <a:r>
              <a:rPr kumimoji="0" lang="en-US" sz="15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MyException</a:t>
            </a: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e)</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Console.WriteLine (</a:t>
            </a:r>
            <a:r>
              <a:rPr kumimoji="0" lang="en-US" sz="15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e.Message</a:t>
            </a: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15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5" name="Rectangle 1"/>
          <p:cNvSpPr>
            <a:spLocks noChangeArrowheads="1"/>
          </p:cNvSpPr>
          <p:nvPr/>
        </p:nvSpPr>
        <p:spPr bwMode="auto">
          <a:xfrm>
            <a:off x="381000" y="914400"/>
            <a:ext cx="82296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Checked and unchecked operators </a:t>
            </a:r>
            <a:r>
              <a:rPr kumimoji="0" lang="en-US" b="1" i="0" u="sng" strike="noStrike" cap="none" normalizeH="0" baseline="0" dirty="0">
                <a:ln>
                  <a:noFill/>
                </a:ln>
                <a:solidFill>
                  <a:schemeClr val="tx1"/>
                </a:solidFill>
                <a:effectLst/>
                <a:latin typeface="Calibri"/>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Stack overflows are usual problems during arithmetic </a:t>
            </a:r>
            <a:r>
              <a:rPr kumimoji="0" lang="en-US" b="0" i="1"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operator</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operations and conversion of integer type.</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 supports two operators </a:t>
            </a:r>
            <a:r>
              <a:rPr kumimoji="0" lang="en-US" b="0" i="1"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checked and unchecked</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which can be used for checking or </a:t>
            </a:r>
            <a:r>
              <a:rPr kumimoji="0" lang="en-US" b="0" i="1"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unchecking</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stack overflows during execution.</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If an operation is checked, then an execution will be thrown if overflow occurs.</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If it is not checked, no exception will be raised but we will data.</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Syntax and example </a:t>
            </a:r>
            <a:r>
              <a:rPr kumimoji="0" lang="en-US" b="0" i="1" u="none" strike="noStrike" cap="none" normalizeH="0" baseline="0" dirty="0">
                <a:ln>
                  <a:noFill/>
                </a:ln>
                <a:solidFill>
                  <a:schemeClr val="tx1"/>
                </a:solidFill>
                <a:effectLst/>
                <a:latin typeface="Calibri"/>
                <a:ea typeface="Calibri" pitchFamily="34" charset="0"/>
                <a:cs typeface="Times New Roman" pitchFamily="18" charset="0"/>
              </a:rPr>
              <a:t>–</a:t>
            </a:r>
            <a:endParaRPr kumimoji="0" lang="en-US" b="0" i="1" u="none" strike="noStrike" cap="none" normalizeH="0" baseline="0" dirty="0">
              <a:ln>
                <a:noFill/>
              </a:ln>
              <a:solidFill>
                <a:schemeClr val="tx1"/>
              </a:solidFill>
              <a:effectLst/>
              <a:latin typeface="Arial" pitchFamily="34" charset="0"/>
              <a:cs typeface="Arial" pitchFamily="34" charset="0"/>
            </a:endParaRPr>
          </a:p>
          <a:p>
            <a:pPr lvl="3"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try</a:t>
            </a:r>
            <a:endParaRPr kumimoji="0" lang="en-US" b="0" i="0" u="none" strike="noStrike" cap="none" normalizeH="0" baseline="0" dirty="0">
              <a:ln>
                <a:noFill/>
              </a:ln>
              <a:solidFill>
                <a:schemeClr val="tx1"/>
              </a:solidFill>
              <a:effectLst/>
              <a:latin typeface="Arial" pitchFamily="34" charset="0"/>
              <a:cs typeface="Arial" pitchFamily="34" charset="0"/>
            </a:endParaRPr>
          </a:p>
          <a:p>
            <a:pPr lvl="3"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a:p>
            <a:pPr lvl="3"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z = checked (a *b);</a:t>
            </a:r>
            <a:endParaRPr kumimoji="0" lang="en-US" b="0" i="0" u="none" strike="noStrike" cap="none" normalizeH="0" baseline="0" dirty="0">
              <a:ln>
                <a:noFill/>
              </a:ln>
              <a:solidFill>
                <a:schemeClr val="tx1"/>
              </a:solidFill>
              <a:effectLst/>
              <a:latin typeface="Arial" pitchFamily="34" charset="0"/>
              <a:cs typeface="Arial" pitchFamily="34" charset="0"/>
            </a:endParaRPr>
          </a:p>
          <a:p>
            <a:pPr lvl="3"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a:p>
            <a:pPr lvl="3"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catch (</a:t>
            </a:r>
            <a:r>
              <a:rPr kumimoji="0" lang="en-US"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OverflowException</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ex)</a:t>
            </a:r>
            <a:endParaRPr kumimoji="0" lang="en-US" b="0" i="0" u="none" strike="noStrike" cap="none" normalizeH="0" baseline="0" dirty="0">
              <a:ln>
                <a:noFill/>
              </a:ln>
              <a:solidFill>
                <a:schemeClr val="tx1"/>
              </a:solidFill>
              <a:effectLst/>
              <a:latin typeface="Arial" pitchFamily="34" charset="0"/>
              <a:cs typeface="Arial" pitchFamily="34" charset="0"/>
            </a:endParaRPr>
          </a:p>
          <a:p>
            <a:pPr lvl="3"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a:p>
            <a:pPr lvl="3"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Console.WriteLine (</a:t>
            </a:r>
            <a:r>
              <a:rPr kumimoji="0" lang="en-US"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ex.Message</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a:p>
            <a:pPr lvl="3"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ChangeArrowheads="1"/>
          </p:cNvSpPr>
          <p:nvPr/>
        </p:nvSpPr>
        <p:spPr bwMode="auto">
          <a:xfrm>
            <a:off x="269544" y="166048"/>
            <a:ext cx="861060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b="1" dirty="0">
                <a:latin typeface="Times New Roman" pitchFamily="18" charset="0"/>
                <a:cs typeface="Times New Roman" pitchFamily="18" charset="0"/>
              </a:rPr>
              <a:t>Multithreading </a:t>
            </a:r>
            <a:endPar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ability of compiler there we execute a program at a time in which we have a already done work.</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These ability are generally common to all compilers.</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But there is a C# compiler provide use ability to run more than one parts of program concurrently.</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These features are given us by compiler, the concept of multiprogramming ability of operating system.</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If your operating system does not support the execution of concurrent program, then we can not  use the ability of multiprogramming .</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1" i="1" strike="noStrike" cap="none" normalizeH="0" baseline="0" dirty="0">
                <a:ln>
                  <a:noFill/>
                </a:ln>
                <a:solidFill>
                  <a:schemeClr val="tx1"/>
                </a:solidFill>
                <a:effectLst/>
                <a:latin typeface="Times New Roman" pitchFamily="18" charset="0"/>
                <a:ea typeface="Calibri" pitchFamily="34" charset="0"/>
                <a:cs typeface="Times New Roman" pitchFamily="18" charset="0"/>
              </a:rPr>
              <a:t>Example – </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DOS</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1" i="1" strike="noStrike" cap="none" normalizeH="0" baseline="0" dirty="0">
                <a:ln>
                  <a:noFill/>
                </a:ln>
                <a:solidFill>
                  <a:schemeClr val="tx1"/>
                </a:solidFill>
                <a:effectLst/>
                <a:latin typeface="Times New Roman" pitchFamily="18" charset="0"/>
                <a:ea typeface="Calibri" pitchFamily="34" charset="0"/>
                <a:cs typeface="Times New Roman" pitchFamily="18" charset="0"/>
              </a:rPr>
              <a:t>Multiprogramming </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These are ability of operating system where we can run more than one program 	simultaneously by single processor.</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1" i="1" strike="noStrike" cap="none" normalizeH="0" baseline="0" dirty="0">
                <a:ln>
                  <a:noFill/>
                </a:ln>
                <a:solidFill>
                  <a:schemeClr val="tx1"/>
                </a:solidFill>
                <a:effectLst/>
                <a:latin typeface="Times New Roman" pitchFamily="18" charset="0"/>
                <a:ea typeface="Calibri" pitchFamily="34" charset="0"/>
                <a:cs typeface="Times New Roman" pitchFamily="18" charset="0"/>
              </a:rPr>
              <a:t>Multiprocessing</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The ability of operating system where we can run one program by multiple 	processors.</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startAt="6"/>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small part of program, which we can run simultaneously by a processor known as </a:t>
            </a:r>
            <a:r>
              <a:rPr kumimoji="0" lang="en-US" b="0" i="1"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thread</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startAt="6"/>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Thread is a basically a separate sequence of instructions designed for performing a specific task in program.</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startAt="6"/>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Using feature of multithreading, we perform multiple task at some time during execution of a program.</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85800"/>
            <a:ext cx="8001000" cy="4524315"/>
          </a:xfrm>
          <a:prstGeom prst="rect">
            <a:avLst/>
          </a:prstGeom>
        </p:spPr>
        <p:txBody>
          <a:bodyPr wrap="square">
            <a:spAutoFit/>
          </a:bodyPr>
          <a:lstStyle/>
          <a:p>
            <a:pPr marL="342900" lvl="0" indent="-342900" algn="just" eaLnBrk="0" fontAlgn="base" hangingPunct="0">
              <a:spcBef>
                <a:spcPct val="0"/>
              </a:spcBef>
              <a:spcAft>
                <a:spcPct val="0"/>
              </a:spcAft>
              <a:buFont typeface="+mj-lt"/>
              <a:buAutoNum type="arabicPeriod" startAt="9"/>
            </a:pPr>
            <a:r>
              <a:rPr lang="en-US" i="1" dirty="0">
                <a:latin typeface="Times New Roman" pitchFamily="18" charset="0"/>
                <a:ea typeface="Calibri" pitchFamily="34" charset="0"/>
                <a:cs typeface="Times New Roman" pitchFamily="18" charset="0"/>
              </a:rPr>
              <a:t>The process of developing a program for execution with multiple threads is called multithreaded programming &amp; process of execution is called multithreading.</a:t>
            </a:r>
            <a:endParaRPr lang="en-US" i="1" dirty="0">
              <a:latin typeface="Times New Roman" pitchFamily="18" charset="0"/>
              <a:cs typeface="Times New Roman" pitchFamily="18" charset="0"/>
            </a:endParaRPr>
          </a:p>
          <a:p>
            <a:pPr marL="342900" lvl="0" indent="-342900" algn="just" eaLnBrk="0" fontAlgn="base" hangingPunct="0">
              <a:spcBef>
                <a:spcPct val="0"/>
              </a:spcBef>
              <a:spcAft>
                <a:spcPct val="0"/>
              </a:spcAft>
              <a:buFont typeface="+mj-lt"/>
              <a:buAutoNum type="arabicPeriod" startAt="10"/>
            </a:pPr>
            <a:r>
              <a:rPr lang="en-US" i="1" dirty="0">
                <a:latin typeface="Times New Roman" pitchFamily="18" charset="0"/>
                <a:ea typeface="Calibri" pitchFamily="34" charset="0"/>
                <a:cs typeface="Times New Roman" pitchFamily="18" charset="0"/>
              </a:rPr>
              <a:t>The main advantage of multithreading is that it enable us to develop efficient programs that could optimize the use of computer resources such as </a:t>
            </a:r>
            <a:r>
              <a:rPr lang="en-US" b="1" i="1" dirty="0">
                <a:latin typeface="Times New Roman" pitchFamily="18" charset="0"/>
                <a:ea typeface="Calibri" pitchFamily="34" charset="0"/>
                <a:cs typeface="Times New Roman" pitchFamily="18" charset="0"/>
              </a:rPr>
              <a:t>Memory, I/O devices &amp; time.</a:t>
            </a:r>
            <a:endParaRPr lang="en-US" i="1" dirty="0">
              <a:latin typeface="Times New Roman" pitchFamily="18" charset="0"/>
              <a:cs typeface="Times New Roman" pitchFamily="18" charset="0"/>
            </a:endParaRPr>
          </a:p>
          <a:p>
            <a:pPr marL="342900" lvl="0" indent="-342900" algn="just" eaLnBrk="0" fontAlgn="base" hangingPunct="0">
              <a:spcBef>
                <a:spcPct val="0"/>
              </a:spcBef>
              <a:spcAft>
                <a:spcPct val="0"/>
              </a:spcAft>
              <a:buFont typeface="+mj-lt"/>
              <a:buAutoNum type="arabicPeriod" startAt="10"/>
            </a:pPr>
            <a:r>
              <a:rPr lang="en-US" i="1" dirty="0">
                <a:latin typeface="Times New Roman" pitchFamily="18" charset="0"/>
                <a:ea typeface="Calibri" pitchFamily="34" charset="0"/>
                <a:cs typeface="Times New Roman" pitchFamily="18" charset="0"/>
              </a:rPr>
              <a:t>The execution of multiple processes simultaneously by a processor is demonstrated by a processor </a:t>
            </a:r>
            <a:r>
              <a:rPr lang="en-US" b="1" i="1" u="sng" dirty="0">
                <a:latin typeface="Times New Roman" pitchFamily="18" charset="0"/>
                <a:ea typeface="Calibri" pitchFamily="34" charset="0"/>
                <a:cs typeface="Times New Roman" pitchFamily="18" charset="0"/>
              </a:rPr>
              <a:t>thread life – cycle.</a:t>
            </a:r>
          </a:p>
          <a:p>
            <a:pPr marL="342900" lvl="0" indent="-342900">
              <a:buFont typeface="+mj-lt"/>
              <a:buAutoNum type="arabicPeriod" startAt="12"/>
            </a:pPr>
            <a:r>
              <a:rPr lang="en-US" i="1" dirty="0">
                <a:latin typeface="Times New Roman" pitchFamily="18" charset="0"/>
                <a:cs typeface="Times New Roman" pitchFamily="18" charset="0"/>
              </a:rPr>
              <a:t>To use concept of multithreading, C# defines a namespace, known as </a:t>
            </a:r>
            <a:r>
              <a:rPr lang="en-US" i="1" u="sng" dirty="0" err="1">
                <a:latin typeface="Times New Roman" pitchFamily="18" charset="0"/>
                <a:cs typeface="Times New Roman" pitchFamily="18" charset="0"/>
              </a:rPr>
              <a:t>System.Threading</a:t>
            </a:r>
            <a:r>
              <a:rPr lang="en-US" i="1" dirty="0">
                <a:latin typeface="Times New Roman" pitchFamily="18" charset="0"/>
                <a:cs typeface="Times New Roman" pitchFamily="18" charset="0"/>
              </a:rPr>
              <a:t>.</a:t>
            </a:r>
          </a:p>
          <a:p>
            <a:pPr marL="342900" lvl="0" indent="-342900">
              <a:buFont typeface="+mj-lt"/>
              <a:buAutoNum type="arabicPeriod" startAt="12"/>
            </a:pPr>
            <a:r>
              <a:rPr lang="en-US" i="1" dirty="0">
                <a:latin typeface="Times New Roman" pitchFamily="18" charset="0"/>
                <a:cs typeface="Times New Roman" pitchFamily="18" charset="0"/>
              </a:rPr>
              <a:t>The following are important classes contained in the </a:t>
            </a:r>
            <a:r>
              <a:rPr lang="en-US" i="1" dirty="0" err="1">
                <a:latin typeface="Times New Roman" pitchFamily="18" charset="0"/>
                <a:cs typeface="Times New Roman" pitchFamily="18" charset="0"/>
              </a:rPr>
              <a:t>System.Threading</a:t>
            </a:r>
            <a:r>
              <a:rPr lang="en-US" i="1" dirty="0">
                <a:latin typeface="Times New Roman" pitchFamily="18" charset="0"/>
                <a:cs typeface="Times New Roman" pitchFamily="18" charset="0"/>
              </a:rPr>
              <a:t> namespace.</a:t>
            </a:r>
          </a:p>
          <a:p>
            <a:pPr lvl="1">
              <a:buFont typeface="Wingdings" pitchFamily="2" charset="2"/>
              <a:buChar char="v"/>
            </a:pPr>
            <a:r>
              <a:rPr lang="en-US" i="1" dirty="0">
                <a:latin typeface="Times New Roman" pitchFamily="18" charset="0"/>
                <a:cs typeface="Times New Roman" pitchFamily="18" charset="0"/>
              </a:rPr>
              <a:t>Thread class</a:t>
            </a:r>
          </a:p>
          <a:p>
            <a:pPr lvl="1">
              <a:buFont typeface="Wingdings" pitchFamily="2" charset="2"/>
              <a:buChar char="v"/>
            </a:pPr>
            <a:r>
              <a:rPr lang="en-US" i="1" dirty="0">
                <a:latin typeface="Times New Roman" pitchFamily="18" charset="0"/>
                <a:cs typeface="Times New Roman" pitchFamily="18" charset="0"/>
              </a:rPr>
              <a:t>Thread – Pool</a:t>
            </a:r>
          </a:p>
          <a:p>
            <a:pPr lvl="1">
              <a:buFont typeface="Wingdings" pitchFamily="2" charset="2"/>
              <a:buChar char="v"/>
            </a:pPr>
            <a:r>
              <a:rPr lang="en-US" i="1" dirty="0">
                <a:latin typeface="Times New Roman" pitchFamily="18" charset="0"/>
                <a:cs typeface="Times New Roman" pitchFamily="18" charset="0"/>
              </a:rPr>
              <a:t>Monitor</a:t>
            </a:r>
          </a:p>
          <a:p>
            <a:pPr lvl="1">
              <a:buFont typeface="Wingdings" pitchFamily="2" charset="2"/>
              <a:buChar char="v"/>
            </a:pPr>
            <a:r>
              <a:rPr lang="en-US" i="1" dirty="0" err="1">
                <a:latin typeface="Times New Roman" pitchFamily="18" charset="0"/>
                <a:cs typeface="Times New Roman" pitchFamily="18" charset="0"/>
              </a:rPr>
              <a:t>Mutex</a:t>
            </a:r>
            <a:endParaRPr lang="en-US" i="1" dirty="0">
              <a:latin typeface="Times New Roman" pitchFamily="18" charset="0"/>
              <a:cs typeface="Times New Roman" pitchFamily="18" charset="0"/>
            </a:endParaRPr>
          </a:p>
        </p:txBody>
      </p:sp>
    </p:spTree>
  </p:cSld>
  <p:clrMapOvr>
    <a:masterClrMapping/>
  </p:clrMapOvr>
  <p:transition>
    <p:split orient="vert"/>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7" name="Rectangle 1"/>
          <p:cNvSpPr>
            <a:spLocks noChangeArrowheads="1"/>
          </p:cNvSpPr>
          <p:nvPr/>
        </p:nvSpPr>
        <p:spPr bwMode="auto">
          <a:xfrm>
            <a:off x="2133600" y="5943600"/>
            <a:ext cx="4908716" cy="646331"/>
          </a:xfrm>
          <a:prstGeom prst="rect">
            <a:avLst/>
          </a:prstGeom>
          <a:noFill/>
          <a:ln w="9525">
            <a:noFill/>
            <a:miter lim="800000"/>
            <a:headEnd/>
            <a:tailEnd/>
          </a:ln>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600" b="1" i="1" u="none" strike="noStrike" cap="none" normalizeH="0" baseline="0" dirty="0">
                <a:ln>
                  <a:noFill/>
                </a:ln>
                <a:solidFill>
                  <a:schemeClr val="tx1"/>
                </a:solidFill>
                <a:effectLst/>
                <a:latin typeface="Cambria" pitchFamily="18" charset="0"/>
                <a:ea typeface="Arial" pitchFamily="34" charset="0"/>
                <a:cs typeface="Arial" pitchFamily="34" charset="0"/>
              </a:rPr>
              <a:t>Life – Cycle of a Thread</a:t>
            </a:r>
            <a:endParaRPr kumimoji="0" lang="en-US" sz="3600" b="1" i="0" u="none" strike="noStrike" cap="none" normalizeH="0" baseline="0" dirty="0">
              <a:ln>
                <a:noFill/>
              </a:ln>
              <a:solidFill>
                <a:schemeClr val="tx1"/>
              </a:solidFill>
              <a:effectLst/>
              <a:latin typeface="Arial" pitchFamily="34" charset="0"/>
              <a:cs typeface="Arial" pitchFamily="34" charset="0"/>
            </a:endParaRPr>
          </a:p>
        </p:txBody>
      </p:sp>
      <p:grpSp>
        <p:nvGrpSpPr>
          <p:cNvPr id="40" name="Group 39"/>
          <p:cNvGrpSpPr/>
          <p:nvPr/>
        </p:nvGrpSpPr>
        <p:grpSpPr>
          <a:xfrm>
            <a:off x="103496" y="271568"/>
            <a:ext cx="8940395" cy="5519632"/>
            <a:chOff x="127402" y="152389"/>
            <a:chExt cx="8940395" cy="5519632"/>
          </a:xfrm>
        </p:grpSpPr>
        <p:grpSp>
          <p:nvGrpSpPr>
            <p:cNvPr id="2" name="Group 1"/>
            <p:cNvGrpSpPr/>
            <p:nvPr/>
          </p:nvGrpSpPr>
          <p:grpSpPr>
            <a:xfrm>
              <a:off x="1572592" y="152389"/>
              <a:ext cx="7495205" cy="5519632"/>
              <a:chOff x="838199" y="304789"/>
              <a:chExt cx="7495205" cy="5519632"/>
            </a:xfrm>
            <a:noFill/>
          </p:grpSpPr>
          <p:sp>
            <p:nvSpPr>
              <p:cNvPr id="3" name="Text Box 29"/>
              <p:cNvSpPr txBox="1">
                <a:spLocks noChangeArrowheads="1"/>
              </p:cNvSpPr>
              <p:nvPr/>
            </p:nvSpPr>
            <p:spPr bwMode="auto">
              <a:xfrm rot="1883553">
                <a:off x="5676852" y="1643927"/>
                <a:ext cx="1122936" cy="461665"/>
              </a:xfrm>
              <a:prstGeom prst="rect">
                <a:avLst/>
              </a:prstGeom>
              <a:grpFill/>
              <a:ln w="57150">
                <a:noFill/>
                <a:miter lim="800000"/>
                <a:headEnd/>
                <a:tailEnd/>
              </a:ln>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pitchFamily="18" charset="0"/>
                    <a:ea typeface="Arial" pitchFamily="34" charset="0"/>
                    <a:cs typeface="Arial" pitchFamily="34" charset="0"/>
                  </a:rPr>
                  <a:t>stop ( )</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4" name="Text Box 29"/>
              <p:cNvSpPr txBox="1">
                <a:spLocks noChangeArrowheads="1"/>
              </p:cNvSpPr>
              <p:nvPr/>
            </p:nvSpPr>
            <p:spPr bwMode="auto">
              <a:xfrm rot="19471599">
                <a:off x="5468762" y="3635788"/>
                <a:ext cx="1122936" cy="461665"/>
              </a:xfrm>
              <a:prstGeom prst="rect">
                <a:avLst/>
              </a:prstGeom>
              <a:grpFill/>
              <a:ln w="57150">
                <a:noFill/>
                <a:miter lim="800000"/>
                <a:headEnd/>
                <a:tailEnd/>
              </a:ln>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pitchFamily="18" charset="0"/>
                    <a:ea typeface="Arial" pitchFamily="34" charset="0"/>
                    <a:cs typeface="Arial" pitchFamily="34" charset="0"/>
                  </a:rPr>
                  <a:t>stop ( )</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grpSp>
            <p:nvGrpSpPr>
              <p:cNvPr id="5" name="Group 26"/>
              <p:cNvGrpSpPr>
                <a:grpSpLocks/>
              </p:cNvGrpSpPr>
              <p:nvPr/>
            </p:nvGrpSpPr>
            <p:grpSpPr bwMode="auto">
              <a:xfrm>
                <a:off x="838199" y="304789"/>
                <a:ext cx="7495205" cy="5519632"/>
                <a:chOff x="3900" y="9945"/>
                <a:chExt cx="7558" cy="4632"/>
              </a:xfrm>
              <a:grpFill/>
            </p:grpSpPr>
            <p:sp>
              <p:nvSpPr>
                <p:cNvPr id="6" name="Text Box 27"/>
                <p:cNvSpPr txBox="1">
                  <a:spLocks noChangeArrowheads="1"/>
                </p:cNvSpPr>
                <p:nvPr/>
              </p:nvSpPr>
              <p:spPr bwMode="auto">
                <a:xfrm>
                  <a:off x="6900" y="13436"/>
                  <a:ext cx="1337" cy="387"/>
                </a:xfrm>
                <a:prstGeom prst="rect">
                  <a:avLst/>
                </a:prstGeom>
                <a:grpFill/>
                <a:ln w="57150">
                  <a:noFill/>
                  <a:miter lim="800000"/>
                  <a:headEnd/>
                  <a:tailEnd/>
                </a:ln>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pitchFamily="18" charset="0"/>
                      <a:ea typeface="Arial" pitchFamily="34" charset="0"/>
                      <a:cs typeface="Arial" pitchFamily="34" charset="0"/>
                    </a:rPr>
                    <a:t>notify ( )</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cxnSp>
              <p:nvCxnSpPr>
                <p:cNvPr id="7" name="AutoShape 28"/>
                <p:cNvCxnSpPr>
                  <a:cxnSpLocks noChangeShapeType="1"/>
                </p:cNvCxnSpPr>
                <p:nvPr/>
              </p:nvCxnSpPr>
              <p:spPr bwMode="auto">
                <a:xfrm>
                  <a:off x="6723" y="10185"/>
                  <a:ext cx="3867" cy="2024"/>
                </a:xfrm>
                <a:prstGeom prst="straightConnector1">
                  <a:avLst/>
                </a:prstGeom>
                <a:grpFill/>
                <a:ln w="57150">
                  <a:solidFill>
                    <a:srgbClr val="000000"/>
                  </a:solidFill>
                  <a:round/>
                  <a:headEnd/>
                  <a:tailEnd type="stealth" w="med" len="med"/>
                </a:ln>
              </p:spPr>
            </p:cxnSp>
            <p:sp>
              <p:nvSpPr>
                <p:cNvPr id="8" name="Text Box 29"/>
                <p:cNvSpPr txBox="1">
                  <a:spLocks noChangeArrowheads="1"/>
                </p:cNvSpPr>
                <p:nvPr/>
              </p:nvSpPr>
              <p:spPr bwMode="auto">
                <a:xfrm>
                  <a:off x="8623" y="11860"/>
                  <a:ext cx="1132" cy="387"/>
                </a:xfrm>
                <a:prstGeom prst="rect">
                  <a:avLst/>
                </a:prstGeom>
                <a:grpFill/>
                <a:ln w="57150">
                  <a:noFill/>
                  <a:miter lim="800000"/>
                  <a:headEnd/>
                  <a:tailEnd/>
                </a:ln>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pitchFamily="18" charset="0"/>
                      <a:ea typeface="Arial" pitchFamily="34" charset="0"/>
                      <a:cs typeface="Arial" pitchFamily="34" charset="0"/>
                    </a:rPr>
                    <a:t>stop ( )</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9" name="Text Box 30"/>
                <p:cNvSpPr txBox="1">
                  <a:spLocks noChangeArrowheads="1"/>
                </p:cNvSpPr>
                <p:nvPr/>
              </p:nvSpPr>
              <p:spPr bwMode="auto">
                <a:xfrm>
                  <a:off x="10590" y="12101"/>
                  <a:ext cx="868" cy="387"/>
                </a:xfrm>
                <a:prstGeom prst="rect">
                  <a:avLst/>
                </a:prstGeom>
                <a:grpFill/>
                <a:ln w="57150">
                  <a:solidFill>
                    <a:srgbClr val="000000"/>
                  </a:solidFill>
                  <a:miter lim="800000"/>
                  <a:headEnd/>
                  <a:tailEnd/>
                </a:ln>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pitchFamily="18" charset="0"/>
                      <a:ea typeface="Arial" pitchFamily="34" charset="0"/>
                      <a:cs typeface="Arial" pitchFamily="34" charset="0"/>
                    </a:rPr>
                    <a:t>Dead</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cxnSp>
              <p:nvCxnSpPr>
                <p:cNvPr id="10" name="AutoShape 31"/>
                <p:cNvCxnSpPr>
                  <a:cxnSpLocks noChangeShapeType="1"/>
                </p:cNvCxnSpPr>
                <p:nvPr/>
              </p:nvCxnSpPr>
              <p:spPr bwMode="auto">
                <a:xfrm flipV="1">
                  <a:off x="7025" y="12387"/>
                  <a:ext cx="3565" cy="2058"/>
                </a:xfrm>
                <a:prstGeom prst="straightConnector1">
                  <a:avLst/>
                </a:prstGeom>
                <a:grpFill/>
                <a:ln w="57150">
                  <a:solidFill>
                    <a:srgbClr val="000000"/>
                  </a:solidFill>
                  <a:round/>
                  <a:headEnd/>
                  <a:tailEnd type="stealth" w="med" len="med"/>
                </a:ln>
              </p:spPr>
            </p:cxnSp>
            <p:cxnSp>
              <p:nvCxnSpPr>
                <p:cNvPr id="11" name="AutoShape 32"/>
                <p:cNvCxnSpPr>
                  <a:cxnSpLocks noChangeShapeType="1"/>
                </p:cNvCxnSpPr>
                <p:nvPr/>
              </p:nvCxnSpPr>
              <p:spPr bwMode="auto">
                <a:xfrm>
                  <a:off x="8250" y="12300"/>
                  <a:ext cx="2340" cy="0"/>
                </a:xfrm>
                <a:prstGeom prst="straightConnector1">
                  <a:avLst/>
                </a:prstGeom>
                <a:grpFill/>
                <a:ln w="57150">
                  <a:solidFill>
                    <a:srgbClr val="000000"/>
                  </a:solidFill>
                  <a:round/>
                  <a:headEnd/>
                  <a:tailEnd type="stealth" w="med" len="med"/>
                </a:ln>
              </p:spPr>
            </p:cxnSp>
            <p:sp>
              <p:nvSpPr>
                <p:cNvPr id="12" name="Text Box 33"/>
                <p:cNvSpPr txBox="1">
                  <a:spLocks noChangeArrowheads="1"/>
                </p:cNvSpPr>
                <p:nvPr/>
              </p:nvSpPr>
              <p:spPr bwMode="auto">
                <a:xfrm>
                  <a:off x="5222" y="9945"/>
                  <a:ext cx="1513" cy="387"/>
                </a:xfrm>
                <a:prstGeom prst="rect">
                  <a:avLst/>
                </a:prstGeom>
                <a:grpFill/>
                <a:ln w="57150">
                  <a:solidFill>
                    <a:srgbClr val="000000"/>
                  </a:solid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pitchFamily="18" charset="0"/>
                      <a:ea typeface="Arial" pitchFamily="34" charset="0"/>
                      <a:cs typeface="Arial" pitchFamily="34" charset="0"/>
                    </a:rPr>
                    <a:t>New Born</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cxnSp>
              <p:nvCxnSpPr>
                <p:cNvPr id="13" name="AutoShape 34"/>
                <p:cNvCxnSpPr>
                  <a:cxnSpLocks noChangeShapeType="1"/>
                  <a:stCxn id="12" idx="2"/>
                </p:cNvCxnSpPr>
                <p:nvPr/>
              </p:nvCxnSpPr>
              <p:spPr bwMode="auto">
                <a:xfrm rot="16200000" flipH="1">
                  <a:off x="5463" y="10848"/>
                  <a:ext cx="1038" cy="6"/>
                </a:xfrm>
                <a:prstGeom prst="straightConnector1">
                  <a:avLst/>
                </a:prstGeom>
                <a:grpFill/>
                <a:ln w="57150">
                  <a:solidFill>
                    <a:srgbClr val="000000"/>
                  </a:solidFill>
                  <a:round/>
                  <a:headEnd/>
                  <a:tailEnd type="stealth" w="med" len="med"/>
                </a:ln>
              </p:spPr>
            </p:cxnSp>
            <p:sp>
              <p:nvSpPr>
                <p:cNvPr id="14" name="Text Box 35"/>
                <p:cNvSpPr txBox="1">
                  <a:spLocks noChangeArrowheads="1"/>
                </p:cNvSpPr>
                <p:nvPr/>
              </p:nvSpPr>
              <p:spPr bwMode="auto">
                <a:xfrm>
                  <a:off x="6900" y="13114"/>
                  <a:ext cx="1549" cy="387"/>
                </a:xfrm>
                <a:prstGeom prst="rect">
                  <a:avLst/>
                </a:prstGeom>
                <a:grpFill/>
                <a:ln w="57150">
                  <a:noFill/>
                  <a:miter lim="800000"/>
                  <a:headEnd/>
                  <a:tailEnd/>
                </a:ln>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pitchFamily="18" charset="0"/>
                      <a:ea typeface="Arial" pitchFamily="34" charset="0"/>
                      <a:cs typeface="Arial" pitchFamily="34" charset="0"/>
                    </a:rPr>
                    <a:t>resume ( )</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grpSp>
              <p:nvGrpSpPr>
                <p:cNvPr id="15" name="Group 36"/>
                <p:cNvGrpSpPr>
                  <a:grpSpLocks/>
                </p:cNvGrpSpPr>
                <p:nvPr/>
              </p:nvGrpSpPr>
              <p:grpSpPr bwMode="auto">
                <a:xfrm>
                  <a:off x="5252" y="13092"/>
                  <a:ext cx="1696" cy="998"/>
                  <a:chOff x="8434" y="13684"/>
                  <a:chExt cx="1696" cy="998"/>
                </a:xfrm>
                <a:grpFill/>
              </p:grpSpPr>
              <p:sp>
                <p:nvSpPr>
                  <p:cNvPr id="26" name="Text Box 37"/>
                  <p:cNvSpPr txBox="1">
                    <a:spLocks noChangeArrowheads="1"/>
                  </p:cNvSpPr>
                  <p:nvPr/>
                </p:nvSpPr>
                <p:spPr bwMode="auto">
                  <a:xfrm>
                    <a:off x="8475" y="14295"/>
                    <a:ext cx="1253" cy="387"/>
                  </a:xfrm>
                  <a:prstGeom prst="rect">
                    <a:avLst/>
                  </a:prstGeom>
                  <a:grpFill/>
                  <a:ln w="57150">
                    <a:noFill/>
                    <a:miter lim="800000"/>
                    <a:headEnd/>
                    <a:tailEnd/>
                  </a:ln>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mbria" pitchFamily="18" charset="0"/>
                        <a:ea typeface="Arial" pitchFamily="34" charset="0"/>
                        <a:cs typeface="Arial" pitchFamily="34" charset="0"/>
                      </a:rPr>
                      <a:t>sleep ( )</a:t>
                    </a:r>
                    <a:endParaRPr kumimoji="0" lang="en-US" sz="2400" b="0" i="0" u="none" strike="noStrike" cap="none" normalizeH="0" baseline="0">
                      <a:ln>
                        <a:noFill/>
                      </a:ln>
                      <a:solidFill>
                        <a:schemeClr val="tx1"/>
                      </a:solidFill>
                      <a:effectLst/>
                      <a:latin typeface="Arial" pitchFamily="34" charset="0"/>
                      <a:cs typeface="Arial" pitchFamily="34" charset="0"/>
                    </a:endParaRPr>
                  </a:p>
                </p:txBody>
              </p:sp>
              <p:sp>
                <p:nvSpPr>
                  <p:cNvPr id="27" name="Text Box 38"/>
                  <p:cNvSpPr txBox="1">
                    <a:spLocks noChangeArrowheads="1"/>
                  </p:cNvSpPr>
                  <p:nvPr/>
                </p:nvSpPr>
                <p:spPr bwMode="auto">
                  <a:xfrm>
                    <a:off x="8462" y="13969"/>
                    <a:ext cx="1668" cy="387"/>
                  </a:xfrm>
                  <a:prstGeom prst="rect">
                    <a:avLst/>
                  </a:prstGeom>
                  <a:grpFill/>
                  <a:ln w="57150">
                    <a:noFill/>
                    <a:miter lim="800000"/>
                    <a:headEnd/>
                    <a:tailEnd/>
                  </a:ln>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mbria" pitchFamily="18" charset="0"/>
                        <a:ea typeface="Arial" pitchFamily="34" charset="0"/>
                        <a:cs typeface="Arial" pitchFamily="34" charset="0"/>
                      </a:rPr>
                      <a:t>suspend ( )</a:t>
                    </a:r>
                    <a:endParaRPr kumimoji="0" lang="en-US" sz="2400" b="0" i="0" u="none" strike="noStrike" cap="none" normalizeH="0" baseline="0">
                      <a:ln>
                        <a:noFill/>
                      </a:ln>
                      <a:solidFill>
                        <a:schemeClr val="tx1"/>
                      </a:solidFill>
                      <a:effectLst/>
                      <a:latin typeface="Arial" pitchFamily="34" charset="0"/>
                      <a:cs typeface="Arial" pitchFamily="34" charset="0"/>
                    </a:endParaRPr>
                  </a:p>
                </p:txBody>
              </p:sp>
              <p:sp>
                <p:nvSpPr>
                  <p:cNvPr id="28" name="Text Box 39"/>
                  <p:cNvSpPr txBox="1">
                    <a:spLocks noChangeArrowheads="1"/>
                  </p:cNvSpPr>
                  <p:nvPr/>
                </p:nvSpPr>
                <p:spPr bwMode="auto">
                  <a:xfrm>
                    <a:off x="8434" y="13684"/>
                    <a:ext cx="1136" cy="387"/>
                  </a:xfrm>
                  <a:prstGeom prst="rect">
                    <a:avLst/>
                  </a:prstGeom>
                  <a:grpFill/>
                  <a:ln w="57150">
                    <a:noFill/>
                    <a:miter lim="800000"/>
                    <a:headEnd/>
                    <a:tailEnd/>
                  </a:ln>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pitchFamily="18" charset="0"/>
                        <a:ea typeface="Arial" pitchFamily="34" charset="0"/>
                        <a:cs typeface="Arial" pitchFamily="34" charset="0"/>
                      </a:rPr>
                      <a:t>wait ( )</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grpSp>
            <p:sp>
              <p:nvSpPr>
                <p:cNvPr id="16" name="Text Box 40"/>
                <p:cNvSpPr txBox="1">
                  <a:spLocks noChangeArrowheads="1"/>
                </p:cNvSpPr>
                <p:nvPr/>
              </p:nvSpPr>
              <p:spPr bwMode="auto">
                <a:xfrm>
                  <a:off x="5038" y="14190"/>
                  <a:ext cx="1977" cy="387"/>
                </a:xfrm>
                <a:prstGeom prst="rect">
                  <a:avLst/>
                </a:prstGeom>
                <a:grpFill/>
                <a:ln w="57150">
                  <a:solidFill>
                    <a:srgbClr val="000000"/>
                  </a:solidFill>
                  <a:miter lim="800000"/>
                  <a:headEnd/>
                  <a:tailEnd/>
                </a:ln>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mbria" pitchFamily="18" charset="0"/>
                      <a:ea typeface="Arial" pitchFamily="34" charset="0"/>
                      <a:cs typeface="Arial" pitchFamily="34" charset="0"/>
                    </a:rPr>
                    <a:t>Blocked State</a:t>
                  </a:r>
                  <a:endParaRPr kumimoji="0" lang="en-US" sz="2400" b="0" i="0" u="none" strike="noStrike" cap="none" normalizeH="0" baseline="0">
                    <a:ln>
                      <a:noFill/>
                    </a:ln>
                    <a:solidFill>
                      <a:schemeClr val="tx1"/>
                    </a:solidFill>
                    <a:effectLst/>
                    <a:latin typeface="Arial" pitchFamily="34" charset="0"/>
                    <a:cs typeface="Arial" pitchFamily="34" charset="0"/>
                  </a:endParaRPr>
                </a:p>
              </p:txBody>
            </p:sp>
            <p:grpSp>
              <p:nvGrpSpPr>
                <p:cNvPr id="17" name="Group 41"/>
                <p:cNvGrpSpPr>
                  <a:grpSpLocks/>
                </p:cNvGrpSpPr>
                <p:nvPr/>
              </p:nvGrpSpPr>
              <p:grpSpPr bwMode="auto">
                <a:xfrm>
                  <a:off x="3900" y="11370"/>
                  <a:ext cx="4350" cy="1800"/>
                  <a:chOff x="3870" y="10725"/>
                  <a:chExt cx="4350" cy="1800"/>
                </a:xfrm>
                <a:grpFill/>
              </p:grpSpPr>
              <p:sp>
                <p:nvSpPr>
                  <p:cNvPr id="20" name="Rectangle 42"/>
                  <p:cNvSpPr>
                    <a:spLocks noChangeArrowheads="1"/>
                  </p:cNvSpPr>
                  <p:nvPr/>
                </p:nvSpPr>
                <p:spPr bwMode="auto">
                  <a:xfrm>
                    <a:off x="3870" y="10725"/>
                    <a:ext cx="4350" cy="1800"/>
                  </a:xfrm>
                  <a:prstGeom prst="rect">
                    <a:avLst/>
                  </a:prstGeom>
                  <a:grpFill/>
                  <a:ln w="571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2400"/>
                  </a:p>
                </p:txBody>
              </p:sp>
              <p:sp>
                <p:nvSpPr>
                  <p:cNvPr id="21" name="Freeform 43"/>
                  <p:cNvSpPr>
                    <a:spLocks/>
                  </p:cNvSpPr>
                  <p:nvPr/>
                </p:nvSpPr>
                <p:spPr bwMode="auto">
                  <a:xfrm rot="10800000">
                    <a:off x="4667" y="10831"/>
                    <a:ext cx="2550" cy="503"/>
                  </a:xfrm>
                  <a:custGeom>
                    <a:avLst/>
                    <a:gdLst/>
                    <a:ahLst/>
                    <a:cxnLst>
                      <a:cxn ang="0">
                        <a:pos x="0" y="0"/>
                      </a:cxn>
                      <a:cxn ang="0">
                        <a:pos x="780" y="438"/>
                      </a:cxn>
                      <a:cxn ang="0">
                        <a:pos x="1845" y="393"/>
                      </a:cxn>
                      <a:cxn ang="0">
                        <a:pos x="2550" y="0"/>
                      </a:cxn>
                    </a:cxnLst>
                    <a:rect l="0" t="0" r="r" b="b"/>
                    <a:pathLst>
                      <a:path w="2550" h="503">
                        <a:moveTo>
                          <a:pt x="0" y="0"/>
                        </a:moveTo>
                        <a:cubicBezTo>
                          <a:pt x="236" y="186"/>
                          <a:pt x="472" y="373"/>
                          <a:pt x="780" y="438"/>
                        </a:cubicBezTo>
                        <a:cubicBezTo>
                          <a:pt x="1088" y="503"/>
                          <a:pt x="1550" y="466"/>
                          <a:pt x="1845" y="393"/>
                        </a:cubicBezTo>
                        <a:cubicBezTo>
                          <a:pt x="2140" y="320"/>
                          <a:pt x="2345" y="160"/>
                          <a:pt x="2550" y="0"/>
                        </a:cubicBezTo>
                      </a:path>
                    </a:pathLst>
                  </a:custGeom>
                  <a:grpFill/>
                  <a:ln w="57150">
                    <a:solidFill>
                      <a:srgbClr val="000000"/>
                    </a:solidFill>
                    <a:round/>
                    <a:headEnd/>
                    <a:tailEnd type="stealth" w="med" len="med"/>
                  </a:ln>
                </p:spPr>
                <p:txBody>
                  <a:bodyPr vert="horz" wrap="square" lIns="91440" tIns="45720" rIns="91440" bIns="45720" numCol="1" anchor="t" anchorCtr="0" compatLnSpc="1">
                    <a:prstTxWarp prst="textNoShape">
                      <a:avLst/>
                    </a:prstTxWarp>
                  </a:bodyPr>
                  <a:lstStyle/>
                  <a:p>
                    <a:endParaRPr lang="en-US" sz="2400"/>
                  </a:p>
                </p:txBody>
              </p:sp>
              <p:sp>
                <p:nvSpPr>
                  <p:cNvPr id="22" name="Text Box 44"/>
                  <p:cNvSpPr txBox="1">
                    <a:spLocks noChangeArrowheads="1"/>
                  </p:cNvSpPr>
                  <p:nvPr/>
                </p:nvSpPr>
                <p:spPr bwMode="auto">
                  <a:xfrm>
                    <a:off x="5436" y="11726"/>
                    <a:ext cx="1209" cy="387"/>
                  </a:xfrm>
                  <a:prstGeom prst="rect">
                    <a:avLst/>
                  </a:prstGeom>
                  <a:grpFill/>
                  <a:ln w="57150">
                    <a:noFill/>
                    <a:miter lim="800000"/>
                    <a:headEnd/>
                    <a:tailEnd/>
                  </a:ln>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pitchFamily="18" charset="0"/>
                        <a:ea typeface="Arial" pitchFamily="34" charset="0"/>
                        <a:cs typeface="Arial" pitchFamily="34" charset="0"/>
                      </a:rPr>
                      <a:t>yield ( )</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23" name="Freeform 45"/>
                  <p:cNvSpPr>
                    <a:spLocks/>
                  </p:cNvSpPr>
                  <p:nvPr/>
                </p:nvSpPr>
                <p:spPr bwMode="auto">
                  <a:xfrm>
                    <a:off x="4695" y="11730"/>
                    <a:ext cx="2550" cy="503"/>
                  </a:xfrm>
                  <a:custGeom>
                    <a:avLst/>
                    <a:gdLst/>
                    <a:ahLst/>
                    <a:cxnLst>
                      <a:cxn ang="0">
                        <a:pos x="0" y="0"/>
                      </a:cxn>
                      <a:cxn ang="0">
                        <a:pos x="780" y="438"/>
                      </a:cxn>
                      <a:cxn ang="0">
                        <a:pos x="1845" y="393"/>
                      </a:cxn>
                      <a:cxn ang="0">
                        <a:pos x="2550" y="0"/>
                      </a:cxn>
                    </a:cxnLst>
                    <a:rect l="0" t="0" r="r" b="b"/>
                    <a:pathLst>
                      <a:path w="2550" h="503">
                        <a:moveTo>
                          <a:pt x="0" y="0"/>
                        </a:moveTo>
                        <a:cubicBezTo>
                          <a:pt x="236" y="186"/>
                          <a:pt x="472" y="373"/>
                          <a:pt x="780" y="438"/>
                        </a:cubicBezTo>
                        <a:cubicBezTo>
                          <a:pt x="1088" y="503"/>
                          <a:pt x="1550" y="466"/>
                          <a:pt x="1845" y="393"/>
                        </a:cubicBezTo>
                        <a:cubicBezTo>
                          <a:pt x="2140" y="320"/>
                          <a:pt x="2345" y="160"/>
                          <a:pt x="2550" y="0"/>
                        </a:cubicBezTo>
                      </a:path>
                    </a:pathLst>
                  </a:custGeom>
                  <a:grpFill/>
                  <a:ln w="57150">
                    <a:solidFill>
                      <a:srgbClr val="000000"/>
                    </a:solidFill>
                    <a:round/>
                    <a:headEnd/>
                    <a:tailEnd type="stealth" w="med" len="med"/>
                  </a:ln>
                </p:spPr>
                <p:txBody>
                  <a:bodyPr vert="horz" wrap="square" lIns="91440" tIns="45720" rIns="91440" bIns="45720" numCol="1" anchor="t" anchorCtr="0" compatLnSpc="1">
                    <a:prstTxWarp prst="textNoShape">
                      <a:avLst/>
                    </a:prstTxWarp>
                  </a:bodyPr>
                  <a:lstStyle/>
                  <a:p>
                    <a:endParaRPr lang="en-US" sz="2400"/>
                  </a:p>
                </p:txBody>
              </p:sp>
              <p:sp>
                <p:nvSpPr>
                  <p:cNvPr id="24" name="Text Box 46"/>
                  <p:cNvSpPr txBox="1">
                    <a:spLocks noChangeArrowheads="1"/>
                  </p:cNvSpPr>
                  <p:nvPr/>
                </p:nvSpPr>
                <p:spPr bwMode="auto">
                  <a:xfrm>
                    <a:off x="4211" y="11345"/>
                    <a:ext cx="1302" cy="387"/>
                  </a:xfrm>
                  <a:prstGeom prst="rect">
                    <a:avLst/>
                  </a:prstGeom>
                  <a:grpFill/>
                  <a:ln w="57150">
                    <a:solidFill>
                      <a:srgbClr val="000000"/>
                    </a:solidFill>
                    <a:miter lim="800000"/>
                    <a:headEnd/>
                    <a:tailEnd/>
                  </a:ln>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pitchFamily="18" charset="0"/>
                        <a:ea typeface="Arial" pitchFamily="34" charset="0"/>
                        <a:cs typeface="Arial" pitchFamily="34" charset="0"/>
                      </a:rPr>
                      <a:t>Running</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25" name="Text Box 47"/>
                  <p:cNvSpPr txBox="1">
                    <a:spLocks noChangeArrowheads="1"/>
                  </p:cNvSpPr>
                  <p:nvPr/>
                </p:nvSpPr>
                <p:spPr bwMode="auto">
                  <a:xfrm>
                    <a:off x="6233" y="11345"/>
                    <a:ext cx="1447" cy="387"/>
                  </a:xfrm>
                  <a:prstGeom prst="rect">
                    <a:avLst/>
                  </a:prstGeom>
                  <a:grpFill/>
                  <a:ln w="57150">
                    <a:solidFill>
                      <a:srgbClr val="000000"/>
                    </a:solidFill>
                    <a:miter lim="800000"/>
                    <a:headEnd/>
                    <a:tailEnd/>
                  </a:ln>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mbria" pitchFamily="18" charset="0"/>
                        <a:ea typeface="Arial" pitchFamily="34" charset="0"/>
                        <a:cs typeface="Arial" pitchFamily="34" charset="0"/>
                      </a:rPr>
                      <a:t>Runnable</a:t>
                    </a:r>
                    <a:endParaRPr kumimoji="0" lang="en-US" sz="2400" b="0" i="0" u="none" strike="noStrike" cap="none" normalizeH="0" baseline="0">
                      <a:ln>
                        <a:noFill/>
                      </a:ln>
                      <a:solidFill>
                        <a:schemeClr val="tx1"/>
                      </a:solidFill>
                      <a:effectLst/>
                      <a:latin typeface="Arial" pitchFamily="34" charset="0"/>
                      <a:cs typeface="Arial" pitchFamily="34" charset="0"/>
                    </a:endParaRPr>
                  </a:p>
                </p:txBody>
              </p:sp>
            </p:grpSp>
            <p:cxnSp>
              <p:nvCxnSpPr>
                <p:cNvPr id="18" name="AutoShape 48"/>
                <p:cNvCxnSpPr>
                  <a:cxnSpLocks noChangeShapeType="1"/>
                </p:cNvCxnSpPr>
                <p:nvPr/>
              </p:nvCxnSpPr>
              <p:spPr bwMode="auto">
                <a:xfrm>
                  <a:off x="5283" y="13177"/>
                  <a:ext cx="0" cy="1013"/>
                </a:xfrm>
                <a:prstGeom prst="straightConnector1">
                  <a:avLst/>
                </a:prstGeom>
                <a:grpFill/>
                <a:ln w="57150">
                  <a:solidFill>
                    <a:srgbClr val="000000"/>
                  </a:solidFill>
                  <a:round/>
                  <a:headEnd/>
                  <a:tailEnd type="stealth" w="med" len="med"/>
                </a:ln>
              </p:spPr>
            </p:cxnSp>
            <p:cxnSp>
              <p:nvCxnSpPr>
                <p:cNvPr id="19" name="AutoShape 49"/>
                <p:cNvCxnSpPr>
                  <a:cxnSpLocks noChangeShapeType="1"/>
                </p:cNvCxnSpPr>
                <p:nvPr/>
              </p:nvCxnSpPr>
              <p:spPr bwMode="auto">
                <a:xfrm rot="10800000">
                  <a:off x="6897" y="13177"/>
                  <a:ext cx="0" cy="1013"/>
                </a:xfrm>
                <a:prstGeom prst="straightConnector1">
                  <a:avLst/>
                </a:prstGeom>
                <a:grpFill/>
                <a:ln w="57150">
                  <a:solidFill>
                    <a:srgbClr val="000000"/>
                  </a:solidFill>
                  <a:round/>
                  <a:headEnd/>
                  <a:tailEnd type="stealth" w="med" len="med"/>
                </a:ln>
              </p:spPr>
            </p:cxnSp>
          </p:grpSp>
        </p:grpSp>
        <p:sp>
          <p:nvSpPr>
            <p:cNvPr id="30" name="Text Box 40"/>
            <p:cNvSpPr txBox="1">
              <a:spLocks noChangeArrowheads="1"/>
            </p:cNvSpPr>
            <p:nvPr/>
          </p:nvSpPr>
          <p:spPr bwMode="auto">
            <a:xfrm>
              <a:off x="127402" y="2542736"/>
              <a:ext cx="993990" cy="830997"/>
            </a:xfrm>
            <a:prstGeom prst="rect">
              <a:avLst/>
            </a:prstGeom>
            <a:noFill/>
            <a:ln w="57150">
              <a:solidFill>
                <a:srgbClr val="000000"/>
              </a:solidFill>
              <a:miter lim="800000"/>
              <a:headEnd/>
              <a:tailEnd/>
            </a:ln>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pitchFamily="18" charset="0"/>
                  <a:ea typeface="Arial" pitchFamily="34" charset="0"/>
                  <a:cs typeface="Arial" pitchFamily="34" charset="0"/>
                </a:rPr>
                <a:t>Active</a:t>
              </a:r>
            </a:p>
            <a:p>
              <a:pPr marL="0" marR="0" lvl="0" indent="0" algn="ctr" defTabSz="914400" rtl="0" eaLnBrk="1" fontAlgn="base" latinLnBrk="0" hangingPunct="1">
                <a:lnSpc>
                  <a:spcPct val="100000"/>
                </a:lnSpc>
                <a:spcBef>
                  <a:spcPct val="0"/>
                </a:spcBef>
                <a:spcAft>
                  <a:spcPct val="0"/>
                </a:spcAft>
                <a:buClrTx/>
                <a:buSzTx/>
                <a:buFontTx/>
                <a:buNone/>
                <a:tabLst/>
              </a:pPr>
              <a:r>
                <a:rPr lang="en-US" sz="2400" dirty="0">
                  <a:latin typeface="Cambria" pitchFamily="18" charset="0"/>
                  <a:cs typeface="Arial" pitchFamily="34" charset="0"/>
                </a:rPr>
                <a:t>State</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cxnSp>
          <p:nvCxnSpPr>
            <p:cNvPr id="37" name="Straight Arrow Connector 36"/>
            <p:cNvCxnSpPr/>
            <p:nvPr/>
          </p:nvCxnSpPr>
          <p:spPr>
            <a:xfrm>
              <a:off x="1135040" y="2964680"/>
              <a:ext cx="457200" cy="1588"/>
            </a:xfrm>
            <a:prstGeom prst="straightConnector1">
              <a:avLst/>
            </a:prstGeom>
            <a:ln w="57150">
              <a:solidFill>
                <a:schemeClr val="tx1"/>
              </a:solidFill>
              <a:round/>
              <a:tailEnd type="stealth"/>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28600" y="823585"/>
            <a:ext cx="8686800" cy="46628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Operating System</a:t>
            </a:r>
            <a:endParaRPr kumimoji="0" lang="en-US" b="0" i="0"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An operating system is a program which acts as an interface between a user</a:t>
            </a:r>
            <a:r>
              <a:rPr kumimoji="0" lang="en-US" b="0" i="1" strike="noStrike" cap="none" normalizeH="0" dirty="0">
                <a:ln>
                  <a:noFill/>
                </a:ln>
                <a:solidFill>
                  <a:schemeClr val="tx1"/>
                </a:solidFill>
                <a:effectLst/>
                <a:latin typeface="Times New Roman" pitchFamily="18" charset="0"/>
                <a:ea typeface="Calibri" pitchFamily="34" charset="0"/>
                <a:cs typeface="Times New Roman" pitchFamily="18" charset="0"/>
              </a:rPr>
              <a:t> </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and hardware i.e. all computer resources.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b="0" i="0"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An operating system is an essential collection of computer programs that manages resources and provides common service for other software.</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b="0" i="0"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An operating system comes bundled with additional software (including application software) so that a user can potentially do some work with the computer that only has an operating system.</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b="0" i="0"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In other words, an operating system is the computer program that manages all other programs on the computer.</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b="0" i="0"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Supervisory programs, boot loaders, shells and window systems are parts of operating system.</a:t>
            </a:r>
            <a:endParaRPr kumimoji="0" lang="en-US" b="0" i="1"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5" name="Rectangle 1"/>
          <p:cNvSpPr>
            <a:spLocks noChangeArrowheads="1"/>
          </p:cNvSpPr>
          <p:nvPr/>
        </p:nvSpPr>
        <p:spPr bwMode="auto">
          <a:xfrm>
            <a:off x="914400" y="685800"/>
            <a:ext cx="7392729" cy="563231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using System;</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using System.Threading;</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namespace Thread_Example</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class C1</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lvl="2" indent="457200" eaLnBrk="0" fontAlgn="base" hangingPunct="0">
              <a:spcBef>
                <a:spcPct val="0"/>
              </a:spcBef>
              <a:spcAft>
                <a:spcPct val="0"/>
              </a:spcAft>
            </a:pP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public void printseries( )</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lvl="2" indent="457200" eaLnBrk="0" fontAlgn="base" hangingPunct="0">
              <a:spcBef>
                <a:spcPct val="0"/>
              </a:spcBef>
              <a:spcAft>
                <a:spcPct val="0"/>
              </a:spcAft>
            </a:pP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lvl="2" indent="457200" eaLnBrk="0" fontAlgn="base" hangingPunct="0">
              <a:spcBef>
                <a:spcPct val="0"/>
              </a:spcBef>
              <a:spcAft>
                <a:spcPct val="0"/>
              </a:spcAft>
            </a:pP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for (int i = 1; i &lt;= 10; i ++)</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lvl="2" indent="457200" eaLnBrk="0" fontAlgn="base" hangingPunct="0">
              <a:spcBef>
                <a:spcPct val="0"/>
              </a:spcBef>
              <a:spcAft>
                <a:spcPct val="0"/>
              </a:spcAft>
            </a:pP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Console.WriteLine (“Thread1 = ”+ i);</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lvl="2" indent="457200" eaLnBrk="0" fontAlgn="base" hangingPunct="0">
              <a:spcBef>
                <a:spcPct val="0"/>
              </a:spcBef>
              <a:spcAft>
                <a:spcPct val="0"/>
              </a:spcAft>
            </a:pP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lvl="2" indent="457200" eaLnBrk="0" fontAlgn="base" hangingPunct="0">
              <a:spcBef>
                <a:spcPct val="0"/>
              </a:spcBef>
              <a:spcAft>
                <a:spcPct val="0"/>
              </a:spcAft>
            </a:pP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public void printable( )</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lvl="2" indent="457200" eaLnBrk="0" fontAlgn="base" hangingPunct="0">
              <a:spcBef>
                <a:spcPct val="0"/>
              </a:spcBef>
              <a:spcAft>
                <a:spcPct val="0"/>
              </a:spcAft>
            </a:pP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lvl="3" indent="457200" eaLnBrk="0" fontAlgn="base" hangingPunct="0">
              <a:spcBef>
                <a:spcPct val="0"/>
              </a:spcBef>
              <a:spcAft>
                <a:spcPct val="0"/>
              </a:spcAft>
            </a:pP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for (int i = 1; i &lt;= 10; i ++)</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lvl="3" indent="457200" eaLnBrk="0" fontAlgn="base" hangingPunct="0">
              <a:spcBef>
                <a:spcPct val="0"/>
              </a:spcBef>
              <a:spcAft>
                <a:spcPct val="0"/>
              </a:spcAft>
            </a:pP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Console.WriteLine (“Thread2 = ”+ (8 * i));</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lvl="3" indent="457200" eaLnBrk="0" fontAlgn="base" hangingPunct="0">
              <a:spcBef>
                <a:spcPct val="0"/>
              </a:spcBef>
              <a:spcAft>
                <a:spcPct val="0"/>
              </a:spcAft>
            </a:pP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lvl="2" indent="457200" eaLnBrk="0" fontAlgn="base" hangingPunct="0">
              <a:spcBef>
                <a:spcPct val="0"/>
              </a:spcBef>
              <a:spcAft>
                <a:spcPct val="0"/>
              </a:spcAft>
            </a:pP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p>
          <a:p>
            <a:pPr lvl="2" eaLnBrk="0" fontAlgn="base" hangingPunct="0">
              <a:spcBef>
                <a:spcPct val="0"/>
              </a:spcBef>
              <a:spcAft>
                <a:spcPct val="0"/>
              </a:spcAft>
            </a:pPr>
            <a:r>
              <a:rPr lang="en-US" sz="2000" dirty="0">
                <a:latin typeface="Times New Roman" pitchFamily="18" charset="0"/>
                <a:cs typeface="Times New Roman" pitchFamily="18" charset="0"/>
              </a:rPr>
              <a:t>}</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3" name="TextBox 2"/>
          <p:cNvSpPr txBox="1"/>
          <p:nvPr/>
        </p:nvSpPr>
        <p:spPr>
          <a:xfrm>
            <a:off x="609600" y="304800"/>
            <a:ext cx="1344535" cy="369332"/>
          </a:xfrm>
          <a:prstGeom prst="rect">
            <a:avLst/>
          </a:prstGeom>
          <a:noFill/>
        </p:spPr>
        <p:txBody>
          <a:bodyPr wrap="none" rtlCol="0">
            <a:spAutoFit/>
          </a:bodyPr>
          <a:lstStyle/>
          <a:p>
            <a:r>
              <a:rPr lang="en-US" b="1" u="sng" dirty="0"/>
              <a:t>Example – </a:t>
            </a:r>
          </a:p>
        </p:txBody>
      </p:sp>
    </p:spTree>
  </p:cSld>
  <p:clrMapOvr>
    <a:masterClrMapping/>
  </p:clrMapOvr>
  <p:transition>
    <p:split orient="vert"/>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0"/>
            <a:ext cx="6553200" cy="4555093"/>
          </a:xfrm>
          <a:prstGeom prst="rect">
            <a:avLst/>
          </a:prstGeom>
        </p:spPr>
        <p:txBody>
          <a:bodyPr wrap="square">
            <a:spAutoFit/>
          </a:bodyPr>
          <a:lstStyle/>
          <a:p>
            <a:pPr lvl="0" indent="457200" eaLnBrk="0" fontAlgn="base" hangingPunct="0">
              <a:spcBef>
                <a:spcPct val="0"/>
              </a:spcBef>
              <a:spcAft>
                <a:spcPct val="0"/>
              </a:spcAft>
            </a:pPr>
            <a:r>
              <a:rPr lang="en-US" sz="2000" dirty="0">
                <a:latin typeface="Times New Roman" pitchFamily="18" charset="0"/>
                <a:ea typeface="Calibri" pitchFamily="34" charset="0"/>
                <a:cs typeface="Times New Roman" pitchFamily="18" charset="0"/>
              </a:rPr>
              <a:t>	</a:t>
            </a:r>
            <a:r>
              <a:rPr lang="en-US" dirty="0">
                <a:latin typeface="Times New Roman" pitchFamily="18" charset="0"/>
                <a:ea typeface="Calibri" pitchFamily="34" charset="0"/>
                <a:cs typeface="Times New Roman" pitchFamily="18" charset="0"/>
              </a:rPr>
              <a:t>class Program</a:t>
            </a:r>
            <a:endParaRPr lang="en-US" dirty="0">
              <a:latin typeface="Times New Roman" pitchFamily="18" charset="0"/>
              <a:cs typeface="Times New Roman" pitchFamily="18" charset="0"/>
            </a:endParaRPr>
          </a:p>
          <a:p>
            <a:pPr lvl="0" indent="457200" eaLnBrk="0" fontAlgn="base" hangingPunct="0">
              <a:spcBef>
                <a:spcPct val="0"/>
              </a:spcBef>
              <a:spcAft>
                <a:spcPct val="0"/>
              </a:spcAft>
            </a:pPr>
            <a:r>
              <a:rPr lang="en-US" dirty="0">
                <a:latin typeface="Times New Roman" pitchFamily="18" charset="0"/>
                <a:ea typeface="Calibri" pitchFamily="34" charset="0"/>
                <a:cs typeface="Times New Roman" pitchFamily="18" charset="0"/>
              </a:rPr>
              <a:t>	{</a:t>
            </a:r>
            <a:endParaRPr lang="en-US" dirty="0">
              <a:latin typeface="Times New Roman" pitchFamily="18" charset="0"/>
              <a:cs typeface="Times New Roman" pitchFamily="18" charset="0"/>
            </a:endParaRPr>
          </a:p>
          <a:p>
            <a:pPr lvl="2" indent="457200" eaLnBrk="0" fontAlgn="base" hangingPunct="0">
              <a:spcBef>
                <a:spcPct val="0"/>
              </a:spcBef>
              <a:spcAft>
                <a:spcPct val="0"/>
              </a:spcAft>
            </a:pPr>
            <a:r>
              <a:rPr lang="en-US" dirty="0">
                <a:latin typeface="Times New Roman" pitchFamily="18" charset="0"/>
                <a:ea typeface="Calibri" pitchFamily="34" charset="0"/>
                <a:cs typeface="Times New Roman" pitchFamily="18" charset="0"/>
              </a:rPr>
              <a:t>static void Main( string [ ] args)</a:t>
            </a:r>
            <a:endParaRPr lang="en-US" dirty="0">
              <a:latin typeface="Times New Roman" pitchFamily="18" charset="0"/>
              <a:cs typeface="Times New Roman" pitchFamily="18" charset="0"/>
            </a:endParaRPr>
          </a:p>
          <a:p>
            <a:pPr lvl="2" indent="457200" eaLnBrk="0" fontAlgn="base" hangingPunct="0">
              <a:spcBef>
                <a:spcPct val="0"/>
              </a:spcBef>
              <a:spcAft>
                <a:spcPct val="0"/>
              </a:spcAft>
            </a:pPr>
            <a:r>
              <a:rPr lang="en-US" dirty="0">
                <a:latin typeface="Times New Roman" pitchFamily="18" charset="0"/>
                <a:ea typeface="Calibri" pitchFamily="34" charset="0"/>
                <a:cs typeface="Times New Roman" pitchFamily="18" charset="0"/>
              </a:rPr>
              <a:t>{</a:t>
            </a:r>
            <a:endParaRPr lang="en-US" dirty="0">
              <a:latin typeface="Times New Roman" pitchFamily="18" charset="0"/>
              <a:cs typeface="Times New Roman" pitchFamily="18" charset="0"/>
            </a:endParaRPr>
          </a:p>
          <a:p>
            <a:pPr lvl="3" indent="457200" eaLnBrk="0" fontAlgn="base" hangingPunct="0">
              <a:spcBef>
                <a:spcPct val="0"/>
              </a:spcBef>
              <a:spcAft>
                <a:spcPct val="0"/>
              </a:spcAft>
            </a:pPr>
            <a:r>
              <a:rPr lang="en-US" dirty="0">
                <a:latin typeface="Times New Roman" pitchFamily="18" charset="0"/>
                <a:ea typeface="Calibri" pitchFamily="34" charset="0"/>
                <a:cs typeface="Times New Roman" pitchFamily="18" charset="0"/>
              </a:rPr>
              <a:t>C1 ob = new C1( );</a:t>
            </a:r>
            <a:endParaRPr lang="en-US" dirty="0">
              <a:latin typeface="Times New Roman" pitchFamily="18" charset="0"/>
              <a:cs typeface="Times New Roman" pitchFamily="18" charset="0"/>
            </a:endParaRPr>
          </a:p>
          <a:p>
            <a:pPr lvl="3" indent="457200" eaLnBrk="0" fontAlgn="base" hangingPunct="0">
              <a:spcBef>
                <a:spcPct val="0"/>
              </a:spcBef>
              <a:spcAft>
                <a:spcPct val="0"/>
              </a:spcAft>
            </a:pPr>
            <a:r>
              <a:rPr lang="en-US" dirty="0">
                <a:latin typeface="Times New Roman" pitchFamily="18" charset="0"/>
                <a:ea typeface="Calibri" pitchFamily="34" charset="0"/>
                <a:cs typeface="Times New Roman" pitchFamily="18" charset="0"/>
              </a:rPr>
              <a:t>Thread t1, t2;</a:t>
            </a:r>
            <a:endParaRPr lang="en-US" dirty="0">
              <a:latin typeface="Times New Roman" pitchFamily="18" charset="0"/>
              <a:cs typeface="Times New Roman" pitchFamily="18" charset="0"/>
            </a:endParaRPr>
          </a:p>
          <a:p>
            <a:pPr lvl="3" indent="457200" eaLnBrk="0" fontAlgn="base" hangingPunct="0">
              <a:spcBef>
                <a:spcPct val="0"/>
              </a:spcBef>
              <a:spcAft>
                <a:spcPct val="0"/>
              </a:spcAft>
            </a:pPr>
            <a:r>
              <a:rPr lang="en-US" dirty="0">
                <a:latin typeface="Times New Roman" pitchFamily="18" charset="0"/>
                <a:ea typeface="Calibri" pitchFamily="34" charset="0"/>
                <a:cs typeface="Times New Roman" pitchFamily="18" charset="0"/>
              </a:rPr>
              <a:t>ThreadStart th1, th2;</a:t>
            </a:r>
            <a:endParaRPr lang="en-US" dirty="0">
              <a:latin typeface="Times New Roman" pitchFamily="18" charset="0"/>
              <a:cs typeface="Times New Roman" pitchFamily="18" charset="0"/>
            </a:endParaRPr>
          </a:p>
          <a:p>
            <a:pPr lvl="3" indent="457200" eaLnBrk="0" fontAlgn="base" hangingPunct="0">
              <a:spcBef>
                <a:spcPct val="0"/>
              </a:spcBef>
              <a:spcAft>
                <a:spcPct val="0"/>
              </a:spcAft>
            </a:pPr>
            <a:r>
              <a:rPr lang="en-US" dirty="0">
                <a:latin typeface="Times New Roman" pitchFamily="18" charset="0"/>
                <a:ea typeface="Calibri" pitchFamily="34" charset="0"/>
                <a:cs typeface="Times New Roman" pitchFamily="18" charset="0"/>
              </a:rPr>
              <a:t>th1 = new ThreadStart (ob.printseries);</a:t>
            </a:r>
            <a:endParaRPr lang="en-US" dirty="0">
              <a:latin typeface="Times New Roman" pitchFamily="18" charset="0"/>
              <a:cs typeface="Times New Roman" pitchFamily="18" charset="0"/>
            </a:endParaRPr>
          </a:p>
          <a:p>
            <a:pPr lvl="3" indent="457200" eaLnBrk="0" fontAlgn="base" hangingPunct="0">
              <a:spcBef>
                <a:spcPct val="0"/>
              </a:spcBef>
              <a:spcAft>
                <a:spcPct val="0"/>
              </a:spcAft>
            </a:pPr>
            <a:r>
              <a:rPr lang="en-US" dirty="0">
                <a:latin typeface="Times New Roman" pitchFamily="18" charset="0"/>
                <a:ea typeface="Calibri" pitchFamily="34" charset="0"/>
                <a:cs typeface="Times New Roman" pitchFamily="18" charset="0"/>
              </a:rPr>
              <a:t>th2 = new ThreadStart (ob.printtable);</a:t>
            </a:r>
            <a:endParaRPr lang="en-US" dirty="0">
              <a:latin typeface="Times New Roman" pitchFamily="18" charset="0"/>
              <a:cs typeface="Times New Roman" pitchFamily="18" charset="0"/>
            </a:endParaRPr>
          </a:p>
          <a:p>
            <a:pPr lvl="3" indent="457200" eaLnBrk="0" fontAlgn="base" hangingPunct="0">
              <a:spcBef>
                <a:spcPct val="0"/>
              </a:spcBef>
              <a:spcAft>
                <a:spcPct val="0"/>
              </a:spcAft>
            </a:pPr>
            <a:r>
              <a:rPr lang="en-US" dirty="0">
                <a:latin typeface="Times New Roman" pitchFamily="18" charset="0"/>
                <a:ea typeface="Calibri" pitchFamily="34" charset="0"/>
                <a:cs typeface="Times New Roman" pitchFamily="18" charset="0"/>
              </a:rPr>
              <a:t>t1 = new Thread (th1);</a:t>
            </a:r>
            <a:endParaRPr lang="en-US" dirty="0">
              <a:latin typeface="Times New Roman" pitchFamily="18" charset="0"/>
              <a:cs typeface="Times New Roman" pitchFamily="18" charset="0"/>
            </a:endParaRPr>
          </a:p>
          <a:p>
            <a:pPr lvl="3" indent="457200" eaLnBrk="0" fontAlgn="base" hangingPunct="0">
              <a:spcBef>
                <a:spcPct val="0"/>
              </a:spcBef>
              <a:spcAft>
                <a:spcPct val="0"/>
              </a:spcAft>
            </a:pPr>
            <a:r>
              <a:rPr lang="en-US" dirty="0">
                <a:latin typeface="Times New Roman" pitchFamily="18" charset="0"/>
                <a:ea typeface="Calibri" pitchFamily="34" charset="0"/>
                <a:cs typeface="Times New Roman" pitchFamily="18" charset="0"/>
              </a:rPr>
              <a:t>t1 = new Thread (th2);</a:t>
            </a:r>
            <a:endParaRPr lang="en-US" dirty="0">
              <a:latin typeface="Times New Roman" pitchFamily="18" charset="0"/>
              <a:cs typeface="Times New Roman" pitchFamily="18" charset="0"/>
            </a:endParaRPr>
          </a:p>
          <a:p>
            <a:pPr lvl="3" indent="457200" eaLnBrk="0" fontAlgn="base" hangingPunct="0">
              <a:spcBef>
                <a:spcPct val="0"/>
              </a:spcBef>
              <a:spcAft>
                <a:spcPct val="0"/>
              </a:spcAft>
            </a:pPr>
            <a:r>
              <a:rPr lang="en-US" dirty="0">
                <a:latin typeface="Times New Roman" pitchFamily="18" charset="0"/>
                <a:ea typeface="Calibri" pitchFamily="34" charset="0"/>
                <a:cs typeface="Times New Roman" pitchFamily="18" charset="0"/>
              </a:rPr>
              <a:t>t1.start ( );</a:t>
            </a:r>
            <a:endParaRPr lang="en-US" dirty="0">
              <a:latin typeface="Times New Roman" pitchFamily="18" charset="0"/>
              <a:cs typeface="Times New Roman" pitchFamily="18" charset="0"/>
            </a:endParaRPr>
          </a:p>
          <a:p>
            <a:pPr lvl="3" indent="457200" eaLnBrk="0" fontAlgn="base" hangingPunct="0">
              <a:spcBef>
                <a:spcPct val="0"/>
              </a:spcBef>
              <a:spcAft>
                <a:spcPct val="0"/>
              </a:spcAft>
            </a:pPr>
            <a:r>
              <a:rPr lang="en-US" dirty="0">
                <a:latin typeface="Times New Roman" pitchFamily="18" charset="0"/>
                <a:ea typeface="Calibri" pitchFamily="34" charset="0"/>
                <a:cs typeface="Times New Roman" pitchFamily="18" charset="0"/>
              </a:rPr>
              <a:t>t2.start ( );</a:t>
            </a:r>
            <a:endParaRPr lang="en-US" dirty="0">
              <a:latin typeface="Times New Roman" pitchFamily="18" charset="0"/>
              <a:cs typeface="Times New Roman" pitchFamily="18" charset="0"/>
            </a:endParaRPr>
          </a:p>
          <a:p>
            <a:pPr lvl="0" indent="1377950" eaLnBrk="0" fontAlgn="base" hangingPunct="0">
              <a:spcBef>
                <a:spcPct val="0"/>
              </a:spcBef>
              <a:spcAft>
                <a:spcPct val="0"/>
              </a:spcAft>
            </a:pPr>
            <a:r>
              <a:rPr lang="en-US" dirty="0">
                <a:latin typeface="Times New Roman" pitchFamily="18" charset="0"/>
                <a:ea typeface="Calibri" pitchFamily="34" charset="0"/>
                <a:cs typeface="Times New Roman" pitchFamily="18" charset="0"/>
              </a:rPr>
              <a:t>}</a:t>
            </a:r>
            <a:endParaRPr lang="en-US" dirty="0">
              <a:latin typeface="Times New Roman" pitchFamily="18" charset="0"/>
              <a:cs typeface="Times New Roman" pitchFamily="18" charset="0"/>
            </a:endParaRPr>
          </a:p>
          <a:p>
            <a:pPr lvl="0" indent="457200" eaLnBrk="0" fontAlgn="base" hangingPunct="0">
              <a:spcBef>
                <a:spcPct val="0"/>
              </a:spcBef>
              <a:spcAft>
                <a:spcPct val="0"/>
              </a:spcAft>
            </a:pPr>
            <a:r>
              <a:rPr lang="en-US" dirty="0">
                <a:latin typeface="Times New Roman" pitchFamily="18" charset="0"/>
                <a:ea typeface="Calibri" pitchFamily="34" charset="0"/>
                <a:cs typeface="Times New Roman" pitchFamily="18" charset="0"/>
              </a:rPr>
              <a:t>	}</a:t>
            </a:r>
          </a:p>
          <a:p>
            <a:pPr lvl="0" indent="457200" eaLnBrk="0" fontAlgn="base" hangingPunct="0">
              <a:spcBef>
                <a:spcPct val="0"/>
              </a:spcBef>
              <a:spcAft>
                <a:spcPct val="0"/>
              </a:spcAft>
            </a:pPr>
            <a:r>
              <a:rPr lang="en-US" dirty="0">
                <a:latin typeface="Times New Roman" pitchFamily="18" charset="0"/>
                <a:ea typeface="Calibri" pitchFamily="34" charset="0"/>
                <a:cs typeface="Times New Roman" pitchFamily="18" charset="0"/>
              </a:rPr>
              <a:t>}</a:t>
            </a:r>
            <a:r>
              <a:rPr lang="en-US" dirty="0">
                <a:latin typeface="Times New Roman" pitchFamily="18" charset="0"/>
                <a:cs typeface="Times New Roman" pitchFamily="18" charset="0"/>
              </a:rPr>
              <a:t> </a:t>
            </a:r>
          </a:p>
        </p:txBody>
      </p:sp>
      <p:sp>
        <p:nvSpPr>
          <p:cNvPr id="374785" name="Rectangle 1"/>
          <p:cNvSpPr>
            <a:spLocks noChangeArrowheads="1"/>
          </p:cNvSpPr>
          <p:nvPr/>
        </p:nvSpPr>
        <p:spPr bwMode="auto">
          <a:xfrm>
            <a:off x="152400" y="4598075"/>
            <a:ext cx="8762999"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Note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 thread is always a sub thread because processor has created a thread of main method and no extra time is given to any sub thread and has to manage from time given to main’s thread.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To set Priority</a:t>
            </a: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T1.Priority = ThreadPriority.</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09" name="Rectangle 1"/>
          <p:cNvSpPr>
            <a:spLocks noChangeArrowheads="1"/>
          </p:cNvSpPr>
          <p:nvPr/>
        </p:nvSpPr>
        <p:spPr bwMode="auto">
          <a:xfrm>
            <a:off x="228600" y="685800"/>
            <a:ext cx="86106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Synchronization of Threads</a:t>
            </a: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Synchronization is used to unlock the deadlock created.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Lock is three types –</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lvl="3" algn="just" eaLnBrk="0" fontAlgn="base" hangingPunct="0">
              <a:spcBef>
                <a:spcPct val="0"/>
              </a:spcBef>
              <a:spcAft>
                <a:spcPct val="0"/>
              </a:spcAft>
              <a:buFont typeface="Wingdings" pitchFamily="2" charset="2"/>
              <a:buChar char=""/>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Read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sym typeface="Symbol" pitchFamily="18" charset="2"/>
              </a:rPr>
              <a:t></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Also known as shared lock.</a:t>
            </a:r>
            <a:endParaRPr kumimoji="0" lang="en-US" b="0" i="1"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lvl="3" algn="just" eaLnBrk="0" fontAlgn="base" hangingPunct="0">
              <a:spcBef>
                <a:spcPct val="0"/>
              </a:spcBef>
              <a:spcAft>
                <a:spcPct val="0"/>
              </a:spcAft>
              <a:buFont typeface="Wingdings" pitchFamily="2" charset="2"/>
              <a:buChar char=""/>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sym typeface="Symbol" pitchFamily="18" charset="2"/>
              </a:rPr>
              <a:t>Write</a:t>
            </a:r>
            <a:endParaRPr kumimoji="0" lang="en-US" b="0" i="1"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lvl="3" algn="just" eaLnBrk="0" fontAlgn="base" hangingPunct="0">
              <a:spcBef>
                <a:spcPct val="0"/>
              </a:spcBef>
              <a:spcAft>
                <a:spcPct val="0"/>
              </a:spcAft>
              <a:buFont typeface="Wingdings" pitchFamily="2" charset="2"/>
              <a:buChar char=""/>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sym typeface="Symbol" pitchFamily="18" charset="2"/>
              </a:rPr>
              <a:t>Read / Write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Also called exclusive lock.</a:t>
            </a:r>
            <a:endParaRPr kumimoji="0" lang="en-US" b="0" i="1"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sym typeface="Symbol" pitchFamily="18" charset="2"/>
              </a:rPr>
              <a:t>In multithreading environment, multiple threads run for execution of a program.</a:t>
            </a:r>
            <a:endParaRPr kumimoji="0" lang="en-US" b="0" i="1"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sym typeface="Symbol" pitchFamily="18" charset="2"/>
              </a:rPr>
              <a:t>These threads may run asynchronously.</a:t>
            </a:r>
            <a:endParaRPr kumimoji="0" lang="en-US" b="0" i="1"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sym typeface="Symbol" pitchFamily="18" charset="2"/>
              </a:rPr>
              <a:t>In C#, thread can be synchronized by using methods, such as sleep and of the thread class.</a:t>
            </a:r>
            <a:endParaRPr kumimoji="0" lang="en-US" b="0" i="1"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sym typeface="Symbol" pitchFamily="18" charset="2"/>
              </a:rPr>
              <a:t>Using these methods to block a thread for a specific time period until another thread completes its processing.</a:t>
            </a:r>
            <a:endParaRPr kumimoji="0" lang="en-US" b="0" i="1"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sym typeface="Symbol" pitchFamily="18" charset="2"/>
              </a:rPr>
              <a:t>When multiple threads run asynchronously, it may use common resource which lead to develop a problem during execution of thread.</a:t>
            </a:r>
            <a:endParaRPr kumimoji="0" lang="en-US" b="0" i="1"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sym typeface="Symbol" pitchFamily="18" charset="2"/>
              </a:rPr>
              <a:t>For example – Suppose a file which are read by or used by two threads simultaneously which may lead a problem like if one thread write data and another thread also write data, then if produce data incorrect and may lead to file may be corrupted.</a:t>
            </a:r>
          </a:p>
        </p:txBody>
      </p:sp>
    </p:spTree>
  </p:cSld>
  <p:clrMapOvr>
    <a:masterClrMapping/>
  </p:clrMapOvr>
  <p:transition>
    <p:split orient="vert"/>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143000"/>
            <a:ext cx="8077200" cy="4524315"/>
          </a:xfrm>
          <a:prstGeom prst="rect">
            <a:avLst/>
          </a:prstGeom>
        </p:spPr>
        <p:txBody>
          <a:bodyPr wrap="square">
            <a:spAutoFit/>
          </a:bodyPr>
          <a:lstStyle/>
          <a:p>
            <a:pPr marL="342900" lvl="0" indent="-342900" algn="just" eaLnBrk="0" fontAlgn="base" hangingPunct="0">
              <a:spcBef>
                <a:spcPct val="0"/>
              </a:spcBef>
              <a:spcAft>
                <a:spcPct val="0"/>
              </a:spcAft>
              <a:buFont typeface="+mj-lt"/>
              <a:buAutoNum type="arabicPeriod"/>
            </a:pPr>
            <a:endParaRPr lang="en-US" dirty="0">
              <a:latin typeface="Times New Roman" pitchFamily="18" charset="0"/>
              <a:cs typeface="Times New Roman" pitchFamily="18" charset="0"/>
              <a:sym typeface="Symbol" pitchFamily="18" charset="2"/>
            </a:endParaRPr>
          </a:p>
          <a:p>
            <a:pPr marL="342900" lvl="0" indent="-342900" algn="just" eaLnBrk="0" fontAlgn="base" hangingPunct="0">
              <a:spcBef>
                <a:spcPct val="0"/>
              </a:spcBef>
              <a:spcAft>
                <a:spcPct val="0"/>
              </a:spcAft>
              <a:buFont typeface="+mj-lt"/>
              <a:buAutoNum type="arabicPeriod" startAt="7"/>
            </a:pPr>
            <a:r>
              <a:rPr lang="en-US" i="1" dirty="0">
                <a:latin typeface="Times New Roman" pitchFamily="18" charset="0"/>
                <a:ea typeface="Calibri" pitchFamily="34" charset="0"/>
                <a:cs typeface="Times New Roman" pitchFamily="18" charset="0"/>
                <a:sym typeface="Symbol" pitchFamily="18" charset="2"/>
              </a:rPr>
              <a:t>In this type of situation, when two or more threads share common resources will produce incorrect result. So in this situation we use blocking option of thread. (wait, suspend, sleep)</a:t>
            </a:r>
            <a:endParaRPr lang="en-US" i="1" dirty="0">
              <a:latin typeface="Times New Roman" pitchFamily="18" charset="0"/>
              <a:cs typeface="Times New Roman" pitchFamily="18" charset="0"/>
              <a:sym typeface="Symbol" pitchFamily="18" charset="2"/>
            </a:endParaRPr>
          </a:p>
          <a:p>
            <a:pPr marL="342900" lvl="0" indent="-342900" algn="just" eaLnBrk="0" fontAlgn="base" hangingPunct="0">
              <a:spcBef>
                <a:spcPct val="0"/>
              </a:spcBef>
              <a:spcAft>
                <a:spcPct val="0"/>
              </a:spcAft>
              <a:buFont typeface="+mj-lt"/>
              <a:buAutoNum type="arabicPeriod" startAt="7"/>
            </a:pPr>
            <a:r>
              <a:rPr lang="en-US" i="1" dirty="0">
                <a:latin typeface="Times New Roman" pitchFamily="18" charset="0"/>
                <a:ea typeface="Calibri" pitchFamily="34" charset="0"/>
                <a:cs typeface="Times New Roman" pitchFamily="18" charset="0"/>
                <a:sym typeface="Symbol" pitchFamily="18" charset="2"/>
              </a:rPr>
              <a:t>Another process that any other thread can not request the resources which are used by any other threads, we must lock the resource.</a:t>
            </a:r>
            <a:endParaRPr lang="en-US" i="1" dirty="0">
              <a:latin typeface="Times New Roman" pitchFamily="18" charset="0"/>
              <a:cs typeface="Times New Roman" pitchFamily="18" charset="0"/>
              <a:sym typeface="Symbol" pitchFamily="18" charset="2"/>
            </a:endParaRPr>
          </a:p>
          <a:p>
            <a:pPr marL="342900" lvl="0" indent="-342900" algn="just" eaLnBrk="0" fontAlgn="base" hangingPunct="0">
              <a:spcBef>
                <a:spcPct val="0"/>
              </a:spcBef>
              <a:spcAft>
                <a:spcPct val="0"/>
              </a:spcAft>
              <a:buFont typeface="+mj-lt"/>
              <a:buAutoNum type="arabicPeriod" startAt="9"/>
            </a:pPr>
            <a:r>
              <a:rPr lang="en-US" i="1" dirty="0">
                <a:latin typeface="Times New Roman" pitchFamily="18" charset="0"/>
                <a:ea typeface="Calibri" pitchFamily="34" charset="0"/>
                <a:cs typeface="Times New Roman" pitchFamily="18" charset="0"/>
                <a:sym typeface="Symbol" pitchFamily="18" charset="2"/>
              </a:rPr>
              <a:t>There  are three type of lock which we can acquire on resources –</a:t>
            </a:r>
            <a:endParaRPr lang="en-US" i="1" dirty="0">
              <a:latin typeface="Times New Roman" pitchFamily="18" charset="0"/>
              <a:cs typeface="Times New Roman" pitchFamily="18" charset="0"/>
              <a:sym typeface="Symbol" pitchFamily="18" charset="2"/>
            </a:endParaRPr>
          </a:p>
          <a:p>
            <a:pPr lvl="1" algn="just" eaLnBrk="0" fontAlgn="base" hangingPunct="0">
              <a:spcBef>
                <a:spcPct val="0"/>
              </a:spcBef>
              <a:spcAft>
                <a:spcPct val="0"/>
              </a:spcAft>
              <a:buFont typeface="Wingdings" pitchFamily="2" charset="2"/>
              <a:buChar char="«"/>
            </a:pPr>
            <a:r>
              <a:rPr lang="en-US" i="1" dirty="0">
                <a:latin typeface="Times New Roman" pitchFamily="18" charset="0"/>
                <a:ea typeface="Calibri" pitchFamily="34" charset="0"/>
                <a:cs typeface="Times New Roman" pitchFamily="18" charset="0"/>
                <a:sym typeface="Symbol" pitchFamily="18" charset="2"/>
              </a:rPr>
              <a:t>Read / Write </a:t>
            </a:r>
            <a:r>
              <a:rPr lang="en-US" i="1" dirty="0">
                <a:latin typeface="Times New Roman" pitchFamily="18" charset="0"/>
                <a:ea typeface="Calibri" pitchFamily="34" charset="0"/>
                <a:cs typeface="Times New Roman" pitchFamily="18" charset="0"/>
              </a:rPr>
              <a:t> (Exclusive Lock).</a:t>
            </a:r>
            <a:endParaRPr lang="en-US" i="1" dirty="0">
              <a:latin typeface="Times New Roman" pitchFamily="18" charset="0"/>
              <a:cs typeface="Times New Roman" pitchFamily="18" charset="0"/>
              <a:sym typeface="Symbol" pitchFamily="18" charset="2"/>
            </a:endParaRPr>
          </a:p>
          <a:p>
            <a:pPr lvl="1" algn="just" eaLnBrk="0" fontAlgn="base" hangingPunct="0">
              <a:spcBef>
                <a:spcPct val="0"/>
              </a:spcBef>
              <a:spcAft>
                <a:spcPct val="0"/>
              </a:spcAft>
              <a:buFont typeface="Wingdings" pitchFamily="2" charset="2"/>
              <a:buChar char="«"/>
            </a:pPr>
            <a:r>
              <a:rPr lang="en-US" i="1" dirty="0">
                <a:latin typeface="Times New Roman" pitchFamily="18" charset="0"/>
                <a:ea typeface="Calibri" pitchFamily="34" charset="0"/>
                <a:cs typeface="Times New Roman" pitchFamily="18" charset="0"/>
                <a:sym typeface="Symbol" pitchFamily="18" charset="2"/>
              </a:rPr>
              <a:t>Read </a:t>
            </a:r>
            <a:r>
              <a:rPr lang="en-US" i="1" dirty="0">
                <a:latin typeface="Times New Roman" pitchFamily="18" charset="0"/>
                <a:ea typeface="Calibri" pitchFamily="34" charset="0"/>
                <a:cs typeface="Times New Roman" pitchFamily="18" charset="0"/>
              </a:rPr>
              <a:t> (Shared Lock).</a:t>
            </a:r>
            <a:endParaRPr lang="en-US" i="1" dirty="0">
              <a:latin typeface="Times New Roman" pitchFamily="18" charset="0"/>
              <a:cs typeface="Times New Roman" pitchFamily="18" charset="0"/>
              <a:sym typeface="Symbol" pitchFamily="18" charset="2"/>
            </a:endParaRPr>
          </a:p>
          <a:p>
            <a:pPr lvl="1" algn="just" eaLnBrk="0" fontAlgn="base" hangingPunct="0">
              <a:spcBef>
                <a:spcPct val="0"/>
              </a:spcBef>
              <a:spcAft>
                <a:spcPct val="0"/>
              </a:spcAft>
              <a:buFont typeface="Wingdings" pitchFamily="2" charset="2"/>
              <a:buChar char="«"/>
            </a:pPr>
            <a:r>
              <a:rPr lang="en-US" i="1" dirty="0">
                <a:latin typeface="Times New Roman" pitchFamily="18" charset="0"/>
                <a:ea typeface="Calibri" pitchFamily="34" charset="0"/>
                <a:cs typeface="Times New Roman" pitchFamily="18" charset="0"/>
                <a:sym typeface="Symbol" pitchFamily="18" charset="2"/>
              </a:rPr>
              <a:t>Write</a:t>
            </a:r>
            <a:endParaRPr lang="en-US" i="1" dirty="0">
              <a:latin typeface="Times New Roman" pitchFamily="18" charset="0"/>
              <a:cs typeface="Times New Roman" pitchFamily="18" charset="0"/>
              <a:sym typeface="Symbol" pitchFamily="18" charset="2"/>
            </a:endParaRPr>
          </a:p>
          <a:p>
            <a:pPr marL="342900" lvl="0" indent="-342900" algn="just" eaLnBrk="0" fontAlgn="base" hangingPunct="0">
              <a:spcBef>
                <a:spcPct val="0"/>
              </a:spcBef>
              <a:spcAft>
                <a:spcPct val="0"/>
              </a:spcAft>
              <a:buFont typeface="+mj-lt"/>
              <a:buAutoNum type="arabicPeriod" startAt="10"/>
            </a:pPr>
            <a:r>
              <a:rPr lang="en-US" i="1" dirty="0">
                <a:latin typeface="Times New Roman" pitchFamily="18" charset="0"/>
                <a:ea typeface="Calibri" pitchFamily="34" charset="0"/>
                <a:cs typeface="Times New Roman" pitchFamily="18" charset="0"/>
                <a:sym typeface="Symbol" pitchFamily="18" charset="2"/>
              </a:rPr>
              <a:t>In case of exclusive lock, no any other thread comes into execution which want same resource which have lock exclusively.</a:t>
            </a:r>
            <a:endParaRPr lang="en-US" i="1" dirty="0">
              <a:latin typeface="Times New Roman" pitchFamily="18" charset="0"/>
              <a:cs typeface="Times New Roman" pitchFamily="18" charset="0"/>
              <a:sym typeface="Symbol" pitchFamily="18" charset="2"/>
            </a:endParaRPr>
          </a:p>
          <a:p>
            <a:pPr marL="342900" lvl="0" indent="-342900" algn="just" eaLnBrk="0" fontAlgn="base" hangingPunct="0">
              <a:spcBef>
                <a:spcPct val="0"/>
              </a:spcBef>
              <a:spcAft>
                <a:spcPct val="0"/>
              </a:spcAft>
              <a:buFont typeface="+mj-lt"/>
              <a:buAutoNum type="arabicPeriod" startAt="10"/>
            </a:pPr>
            <a:r>
              <a:rPr lang="en-US" i="1" dirty="0">
                <a:latin typeface="Times New Roman" pitchFamily="18" charset="0"/>
                <a:ea typeface="Calibri" pitchFamily="34" charset="0"/>
                <a:cs typeface="Times New Roman" pitchFamily="18" charset="0"/>
                <a:sym typeface="Symbol" pitchFamily="18" charset="2"/>
              </a:rPr>
              <a:t>In case of shared lock, more than one thread comes into process if it have to only read the value of resources.</a:t>
            </a:r>
            <a:endParaRPr lang="en-US" i="1" dirty="0">
              <a:latin typeface="Times New Roman" pitchFamily="18" charset="0"/>
              <a:cs typeface="Times New Roman" pitchFamily="18" charset="0"/>
              <a:sym typeface="Symbol" pitchFamily="18" charset="2"/>
            </a:endParaRPr>
          </a:p>
          <a:p>
            <a:pPr marL="342900" lvl="0" indent="-342900" algn="just" eaLnBrk="0" fontAlgn="base" hangingPunct="0">
              <a:spcBef>
                <a:spcPct val="0"/>
              </a:spcBef>
              <a:spcAft>
                <a:spcPct val="0"/>
              </a:spcAft>
              <a:buFont typeface="+mj-lt"/>
              <a:buAutoNum type="arabicPeriod" startAt="10"/>
            </a:pPr>
            <a:r>
              <a:rPr lang="en-US" i="1" dirty="0">
                <a:latin typeface="Times New Roman" pitchFamily="18" charset="0"/>
                <a:ea typeface="Calibri" pitchFamily="34" charset="0"/>
                <a:cs typeface="Times New Roman" pitchFamily="18" charset="0"/>
                <a:sym typeface="Symbol" pitchFamily="18" charset="2"/>
              </a:rPr>
              <a:t>So to achieve lock and block threads all these concepts are known as synchronization of threads.</a:t>
            </a:r>
          </a:p>
        </p:txBody>
      </p:sp>
    </p:spTree>
  </p:cSld>
  <p:clrMapOvr>
    <a:masterClrMapping/>
  </p:clrMapOvr>
  <p:transition>
    <p:split orient="vert"/>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1219200"/>
            <a:ext cx="5029200" cy="4524315"/>
          </a:xfrm>
          <a:prstGeom prst="rect">
            <a:avLst/>
          </a:prstGeom>
        </p:spPr>
        <p:txBody>
          <a:bodyPr wrap="square">
            <a:spAutoFit/>
          </a:bodyPr>
          <a:lstStyle/>
          <a:p>
            <a:r>
              <a:rPr lang="en-US" dirty="0">
                <a:latin typeface="Times New Roman" pitchFamily="18" charset="0"/>
                <a:cs typeface="Times New Roman" pitchFamily="18" charset="0"/>
              </a:rPr>
              <a:t>using System;</a:t>
            </a:r>
          </a:p>
          <a:p>
            <a:r>
              <a:rPr lang="en-US" dirty="0">
                <a:latin typeface="Times New Roman" pitchFamily="18" charset="0"/>
                <a:cs typeface="Times New Roman" pitchFamily="18" charset="0"/>
              </a:rPr>
              <a:t>using </a:t>
            </a:r>
            <a:r>
              <a:rPr lang="en-US" dirty="0" err="1">
                <a:latin typeface="Times New Roman" pitchFamily="18" charset="0"/>
                <a:cs typeface="Times New Roman" pitchFamily="18" charset="0"/>
              </a:rPr>
              <a:t>System.Threading</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namespace </a:t>
            </a:r>
            <a:r>
              <a:rPr lang="en-US" dirty="0" err="1">
                <a:latin typeface="Times New Roman" pitchFamily="18" charset="0"/>
                <a:cs typeface="Times New Roman" pitchFamily="18" charset="0"/>
              </a:rPr>
              <a:t>synchronised_access</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class Program</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private static </a:t>
            </a:r>
            <a:r>
              <a:rPr lang="en-US" dirty="0" err="1">
                <a:latin typeface="Times New Roman" pitchFamily="18" charset="0"/>
                <a:cs typeface="Times New Roman" pitchFamily="18" charset="0"/>
              </a:rPr>
              <a:t>Mutex</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mutex</a:t>
            </a:r>
            <a:r>
              <a:rPr lang="en-US" dirty="0">
                <a:latin typeface="Times New Roman" pitchFamily="18" charset="0"/>
                <a:cs typeface="Times New Roman" pitchFamily="18" charset="0"/>
              </a:rPr>
              <a:t> = new </a:t>
            </a:r>
            <a:r>
              <a:rPr lang="en-US" dirty="0" err="1">
                <a:latin typeface="Times New Roman" pitchFamily="18" charset="0"/>
                <a:cs typeface="Times New Roman" pitchFamily="18" charset="0"/>
              </a:rPr>
              <a:t>Mutex</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private const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numhits</a:t>
            </a:r>
            <a:r>
              <a:rPr lang="en-US" dirty="0">
                <a:latin typeface="Times New Roman" pitchFamily="18" charset="0"/>
                <a:cs typeface="Times New Roman" pitchFamily="18" charset="0"/>
              </a:rPr>
              <a:t> = 1;</a:t>
            </a:r>
          </a:p>
          <a:p>
            <a:r>
              <a:rPr lang="en-US" dirty="0">
                <a:latin typeface="Times New Roman" pitchFamily="18" charset="0"/>
                <a:cs typeface="Times New Roman" pitchFamily="18" charset="0"/>
              </a:rPr>
              <a:t>        private const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numThreas</a:t>
            </a:r>
            <a:r>
              <a:rPr lang="en-US" dirty="0">
                <a:latin typeface="Times New Roman" pitchFamily="18" charset="0"/>
                <a:cs typeface="Times New Roman" pitchFamily="18" charset="0"/>
              </a:rPr>
              <a:t> = 4;</a:t>
            </a:r>
          </a:p>
          <a:p>
            <a:r>
              <a:rPr lang="en-US" dirty="0">
                <a:latin typeface="Times New Roman" pitchFamily="18" charset="0"/>
                <a:cs typeface="Times New Roman" pitchFamily="18" charset="0"/>
              </a:rPr>
              <a:t>        private static void </a:t>
            </a:r>
            <a:r>
              <a:rPr lang="en-US" dirty="0" err="1">
                <a:latin typeface="Times New Roman" pitchFamily="18" charset="0"/>
                <a:cs typeface="Times New Roman" pitchFamily="18" charset="0"/>
              </a:rPr>
              <a:t>ThreadProcess</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for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 0;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&lt; </a:t>
            </a:r>
            <a:r>
              <a:rPr lang="en-US" dirty="0" err="1">
                <a:latin typeface="Times New Roman" pitchFamily="18" charset="0"/>
                <a:cs typeface="Times New Roman" pitchFamily="18" charset="0"/>
              </a:rPr>
              <a:t>numhits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UseCsharpcorner</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p>
        </p:txBody>
      </p:sp>
      <p:sp>
        <p:nvSpPr>
          <p:cNvPr id="3" name="TextBox 2"/>
          <p:cNvSpPr txBox="1"/>
          <p:nvPr/>
        </p:nvSpPr>
        <p:spPr>
          <a:xfrm>
            <a:off x="685800" y="533400"/>
            <a:ext cx="1344535" cy="369332"/>
          </a:xfrm>
          <a:prstGeom prst="rect">
            <a:avLst/>
          </a:prstGeom>
          <a:noFill/>
        </p:spPr>
        <p:txBody>
          <a:bodyPr wrap="none" rtlCol="0">
            <a:spAutoFit/>
          </a:bodyPr>
          <a:lstStyle/>
          <a:p>
            <a:r>
              <a:rPr lang="en-US" b="1" u="sng" dirty="0"/>
              <a:t>Example – </a:t>
            </a:r>
          </a:p>
        </p:txBody>
      </p:sp>
    </p:spTree>
  </p:cSld>
  <p:clrMapOvr>
    <a:masterClrMapping/>
  </p:clrMapOvr>
  <p:transition>
    <p:split orient="vert"/>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8991600" cy="5424562"/>
          </a:xfrm>
          <a:prstGeom prst="rect">
            <a:avLst/>
          </a:prstGeom>
        </p:spPr>
        <p:txBody>
          <a:bodyPr wrap="square">
            <a:spAutoFit/>
          </a:bodyPr>
          <a:lstStyle/>
          <a:p>
            <a:r>
              <a:rPr lang="en-US" sz="1650" dirty="0">
                <a:latin typeface="Times New Roman" pitchFamily="18" charset="0"/>
                <a:cs typeface="Times New Roman" pitchFamily="18" charset="0"/>
              </a:rPr>
              <a:t>        private static void </a:t>
            </a:r>
            <a:r>
              <a:rPr lang="en-US" sz="1650" dirty="0" err="1">
                <a:latin typeface="Times New Roman" pitchFamily="18" charset="0"/>
                <a:cs typeface="Times New Roman" pitchFamily="18" charset="0"/>
              </a:rPr>
              <a:t>UseCsharpcorner</a:t>
            </a:r>
            <a:r>
              <a:rPr lang="en-US" sz="1650" dirty="0">
                <a:latin typeface="Times New Roman" pitchFamily="18" charset="0"/>
                <a:cs typeface="Times New Roman" pitchFamily="18" charset="0"/>
              </a:rPr>
              <a:t>()</a:t>
            </a:r>
          </a:p>
          <a:p>
            <a:r>
              <a:rPr lang="en-US" sz="1650" dirty="0">
                <a:latin typeface="Times New Roman" pitchFamily="18" charset="0"/>
                <a:cs typeface="Times New Roman" pitchFamily="18" charset="0"/>
              </a:rPr>
              <a:t>        {</a:t>
            </a:r>
          </a:p>
          <a:p>
            <a:r>
              <a:rPr lang="en-US" sz="1650" dirty="0">
                <a:latin typeface="Times New Roman" pitchFamily="18" charset="0"/>
                <a:cs typeface="Times New Roman" pitchFamily="18" charset="0"/>
              </a:rPr>
              <a:t>            </a:t>
            </a:r>
            <a:r>
              <a:rPr lang="en-US" sz="1650" dirty="0" err="1">
                <a:latin typeface="Times New Roman" pitchFamily="18" charset="0"/>
                <a:cs typeface="Times New Roman" pitchFamily="18" charset="0"/>
              </a:rPr>
              <a:t>mutex.WaitOne</a:t>
            </a:r>
            <a:r>
              <a:rPr lang="en-US" sz="1650" dirty="0">
                <a:latin typeface="Times New Roman" pitchFamily="18" charset="0"/>
                <a:cs typeface="Times New Roman" pitchFamily="18" charset="0"/>
              </a:rPr>
              <a:t>(); //Wait until it is safe to enter.</a:t>
            </a:r>
          </a:p>
          <a:p>
            <a:r>
              <a:rPr lang="en-US" sz="1650" dirty="0">
                <a:latin typeface="Times New Roman" pitchFamily="18" charset="0"/>
                <a:cs typeface="Times New Roman" pitchFamily="18" charset="0"/>
              </a:rPr>
              <a:t>            </a:t>
            </a:r>
            <a:r>
              <a:rPr lang="en-US" sz="1650" dirty="0" err="1">
                <a:latin typeface="Times New Roman" pitchFamily="18" charset="0"/>
                <a:cs typeface="Times New Roman" pitchFamily="18" charset="0"/>
              </a:rPr>
              <a:t>Console.WriteLine</a:t>
            </a:r>
            <a:r>
              <a:rPr lang="en-US" sz="1650" dirty="0">
                <a:latin typeface="Times New Roman" pitchFamily="18" charset="0"/>
                <a:cs typeface="Times New Roman" pitchFamily="18" charset="0"/>
              </a:rPr>
              <a:t>("{0} has entered in the C_sharpcorner.com", </a:t>
            </a:r>
            <a:r>
              <a:rPr lang="en-US" sz="1650" dirty="0" err="1">
                <a:latin typeface="Times New Roman" pitchFamily="18" charset="0"/>
                <a:cs typeface="Times New Roman" pitchFamily="18" charset="0"/>
              </a:rPr>
              <a:t>Thread.CurrentThread.Name</a:t>
            </a:r>
            <a:r>
              <a:rPr lang="en-US" sz="1650" dirty="0">
                <a:latin typeface="Times New Roman" pitchFamily="18" charset="0"/>
                <a:cs typeface="Times New Roman" pitchFamily="18" charset="0"/>
              </a:rPr>
              <a:t>);</a:t>
            </a:r>
          </a:p>
          <a:p>
            <a:r>
              <a:rPr lang="en-US" sz="1650" dirty="0">
                <a:latin typeface="Times New Roman" pitchFamily="18" charset="0"/>
                <a:cs typeface="Times New Roman" pitchFamily="18" charset="0"/>
              </a:rPr>
              <a:t>            //Place code to access non-reentrant resources here.</a:t>
            </a:r>
          </a:p>
          <a:p>
            <a:r>
              <a:rPr lang="en-US" sz="1650" dirty="0">
                <a:latin typeface="Times New Roman" pitchFamily="18" charset="0"/>
                <a:cs typeface="Times New Roman" pitchFamily="18" charset="0"/>
              </a:rPr>
              <a:t>            </a:t>
            </a:r>
            <a:r>
              <a:rPr lang="en-US" sz="1650" dirty="0" err="1">
                <a:latin typeface="Times New Roman" pitchFamily="18" charset="0"/>
                <a:cs typeface="Times New Roman" pitchFamily="18" charset="0"/>
              </a:rPr>
              <a:t>Thread.Sleep</a:t>
            </a:r>
            <a:r>
              <a:rPr lang="en-US" sz="1650" dirty="0">
                <a:latin typeface="Times New Roman" pitchFamily="18" charset="0"/>
                <a:cs typeface="Times New Roman" pitchFamily="18" charset="0"/>
              </a:rPr>
              <a:t>(500); //Wait until it is safe to enter.</a:t>
            </a:r>
          </a:p>
          <a:p>
            <a:r>
              <a:rPr lang="en-US" sz="1650" dirty="0">
                <a:latin typeface="Times New Roman" pitchFamily="18" charset="0"/>
                <a:cs typeface="Times New Roman" pitchFamily="18" charset="0"/>
              </a:rPr>
              <a:t>            </a:t>
            </a:r>
            <a:r>
              <a:rPr lang="en-US" sz="1650" dirty="0" err="1">
                <a:latin typeface="Times New Roman" pitchFamily="18" charset="0"/>
                <a:cs typeface="Times New Roman" pitchFamily="18" charset="0"/>
              </a:rPr>
              <a:t>Console.WriteLine</a:t>
            </a:r>
            <a:r>
              <a:rPr lang="en-US" sz="1650" dirty="0">
                <a:latin typeface="Times New Roman" pitchFamily="18" charset="0"/>
                <a:cs typeface="Times New Roman" pitchFamily="18" charset="0"/>
              </a:rPr>
              <a:t>("{0} is leaving the C_sharpcorner.com\r\n", </a:t>
            </a:r>
            <a:r>
              <a:rPr lang="en-US" sz="1650" dirty="0" err="1">
                <a:latin typeface="Times New Roman" pitchFamily="18" charset="0"/>
                <a:cs typeface="Times New Roman" pitchFamily="18" charset="0"/>
              </a:rPr>
              <a:t>Thread.CurrentThread.Name</a:t>
            </a:r>
            <a:r>
              <a:rPr lang="en-US" sz="1650" dirty="0">
                <a:latin typeface="Times New Roman" pitchFamily="18" charset="0"/>
                <a:cs typeface="Times New Roman" pitchFamily="18" charset="0"/>
              </a:rPr>
              <a:t>);</a:t>
            </a:r>
          </a:p>
          <a:p>
            <a:r>
              <a:rPr lang="en-US" sz="1650" dirty="0">
                <a:latin typeface="Times New Roman" pitchFamily="18" charset="0"/>
                <a:cs typeface="Times New Roman" pitchFamily="18" charset="0"/>
              </a:rPr>
              <a:t>            </a:t>
            </a:r>
            <a:r>
              <a:rPr lang="en-US" sz="1650" dirty="0" err="1">
                <a:latin typeface="Times New Roman" pitchFamily="18" charset="0"/>
                <a:cs typeface="Times New Roman" pitchFamily="18" charset="0"/>
              </a:rPr>
              <a:t>mutex.ReleaseMutex</a:t>
            </a:r>
            <a:r>
              <a:rPr lang="en-US" sz="1650" dirty="0">
                <a:latin typeface="Times New Roman" pitchFamily="18" charset="0"/>
                <a:cs typeface="Times New Roman" pitchFamily="18" charset="0"/>
              </a:rPr>
              <a:t>(); //Release the </a:t>
            </a:r>
            <a:r>
              <a:rPr lang="en-US" sz="1650" dirty="0" err="1">
                <a:latin typeface="Times New Roman" pitchFamily="18" charset="0"/>
                <a:cs typeface="Times New Roman" pitchFamily="18" charset="0"/>
              </a:rPr>
              <a:t>mutex</a:t>
            </a:r>
            <a:endParaRPr lang="en-US" sz="1650" dirty="0">
              <a:latin typeface="Times New Roman" pitchFamily="18" charset="0"/>
              <a:cs typeface="Times New Roman" pitchFamily="18" charset="0"/>
            </a:endParaRPr>
          </a:p>
          <a:p>
            <a:r>
              <a:rPr lang="en-US" sz="1650" dirty="0">
                <a:latin typeface="Times New Roman" pitchFamily="18" charset="0"/>
                <a:cs typeface="Times New Roman" pitchFamily="18" charset="0"/>
              </a:rPr>
              <a:t>        }</a:t>
            </a:r>
          </a:p>
          <a:p>
            <a:r>
              <a:rPr lang="en-US" sz="1650" dirty="0">
                <a:latin typeface="Times New Roman" pitchFamily="18" charset="0"/>
                <a:cs typeface="Times New Roman" pitchFamily="18" charset="0"/>
              </a:rPr>
              <a:t>        static void Main(string[] </a:t>
            </a:r>
            <a:r>
              <a:rPr lang="en-US" sz="1650" dirty="0" err="1">
                <a:latin typeface="Times New Roman" pitchFamily="18" charset="0"/>
                <a:cs typeface="Times New Roman" pitchFamily="18" charset="0"/>
              </a:rPr>
              <a:t>args</a:t>
            </a:r>
            <a:r>
              <a:rPr lang="en-US" sz="1650" dirty="0">
                <a:latin typeface="Times New Roman" pitchFamily="18" charset="0"/>
                <a:cs typeface="Times New Roman" pitchFamily="18" charset="0"/>
              </a:rPr>
              <a:t>)</a:t>
            </a:r>
          </a:p>
          <a:p>
            <a:r>
              <a:rPr lang="en-US" sz="1650" dirty="0">
                <a:latin typeface="Times New Roman" pitchFamily="18" charset="0"/>
                <a:cs typeface="Times New Roman" pitchFamily="18" charset="0"/>
              </a:rPr>
              <a:t>        {</a:t>
            </a:r>
          </a:p>
          <a:p>
            <a:r>
              <a:rPr lang="nn-NO" sz="1650" dirty="0">
                <a:latin typeface="Times New Roman" pitchFamily="18" charset="0"/>
                <a:cs typeface="Times New Roman" pitchFamily="18" charset="0"/>
              </a:rPr>
              <a:t>            for (int i = 0; i &lt; numThreas; i++)</a:t>
            </a:r>
          </a:p>
          <a:p>
            <a:r>
              <a:rPr lang="en-US" sz="1650" dirty="0">
                <a:latin typeface="Times New Roman" pitchFamily="18" charset="0"/>
                <a:cs typeface="Times New Roman" pitchFamily="18" charset="0"/>
              </a:rPr>
              <a:t>            {</a:t>
            </a:r>
          </a:p>
          <a:p>
            <a:r>
              <a:rPr lang="en-US" sz="1650" dirty="0">
                <a:latin typeface="Times New Roman" pitchFamily="18" charset="0"/>
                <a:cs typeface="Times New Roman" pitchFamily="18" charset="0"/>
              </a:rPr>
              <a:t>                Thread </a:t>
            </a:r>
            <a:r>
              <a:rPr lang="en-US" sz="1650" dirty="0" err="1">
                <a:latin typeface="Times New Roman" pitchFamily="18" charset="0"/>
                <a:cs typeface="Times New Roman" pitchFamily="18" charset="0"/>
              </a:rPr>
              <a:t>mycorner</a:t>
            </a:r>
            <a:r>
              <a:rPr lang="en-US" sz="1650" dirty="0">
                <a:latin typeface="Times New Roman" pitchFamily="18" charset="0"/>
                <a:cs typeface="Times New Roman" pitchFamily="18" charset="0"/>
              </a:rPr>
              <a:t> = new Thread(new </a:t>
            </a:r>
            <a:r>
              <a:rPr lang="en-US" sz="1650" dirty="0" err="1">
                <a:latin typeface="Times New Roman" pitchFamily="18" charset="0"/>
                <a:cs typeface="Times New Roman" pitchFamily="18" charset="0"/>
              </a:rPr>
              <a:t>ThreadStart</a:t>
            </a:r>
            <a:r>
              <a:rPr lang="en-US" sz="1650" dirty="0">
                <a:latin typeface="Times New Roman" pitchFamily="18" charset="0"/>
                <a:cs typeface="Times New Roman" pitchFamily="18" charset="0"/>
              </a:rPr>
              <a:t>(</a:t>
            </a:r>
            <a:r>
              <a:rPr lang="en-US" sz="1650" dirty="0" err="1">
                <a:latin typeface="Times New Roman" pitchFamily="18" charset="0"/>
                <a:cs typeface="Times New Roman" pitchFamily="18" charset="0"/>
              </a:rPr>
              <a:t>ThreadProcess</a:t>
            </a:r>
            <a:r>
              <a:rPr lang="en-US" sz="1650" dirty="0">
                <a:latin typeface="Times New Roman" pitchFamily="18" charset="0"/>
                <a:cs typeface="Times New Roman" pitchFamily="18" charset="0"/>
              </a:rPr>
              <a:t>));</a:t>
            </a:r>
          </a:p>
          <a:p>
            <a:r>
              <a:rPr lang="en-US" sz="1650" dirty="0">
                <a:latin typeface="Times New Roman" pitchFamily="18" charset="0"/>
                <a:cs typeface="Times New Roman" pitchFamily="18" charset="0"/>
              </a:rPr>
              <a:t>                </a:t>
            </a:r>
            <a:r>
              <a:rPr lang="en-US" sz="1650" dirty="0" err="1">
                <a:latin typeface="Times New Roman" pitchFamily="18" charset="0"/>
                <a:cs typeface="Times New Roman" pitchFamily="18" charset="0"/>
              </a:rPr>
              <a:t>mycorner.Name</a:t>
            </a:r>
            <a:r>
              <a:rPr lang="en-US" sz="1650" dirty="0">
                <a:latin typeface="Times New Roman" pitchFamily="18" charset="0"/>
                <a:cs typeface="Times New Roman" pitchFamily="18" charset="0"/>
              </a:rPr>
              <a:t> = </a:t>
            </a:r>
            <a:r>
              <a:rPr lang="en-US" sz="1650" dirty="0" err="1">
                <a:latin typeface="Times New Roman" pitchFamily="18" charset="0"/>
                <a:cs typeface="Times New Roman" pitchFamily="18" charset="0"/>
              </a:rPr>
              <a:t>string.Format</a:t>
            </a:r>
            <a:r>
              <a:rPr lang="en-US" sz="1650" dirty="0">
                <a:latin typeface="Times New Roman" pitchFamily="18" charset="0"/>
                <a:cs typeface="Times New Roman" pitchFamily="18" charset="0"/>
              </a:rPr>
              <a:t>("Thread {0}", </a:t>
            </a:r>
            <a:r>
              <a:rPr lang="en-US" sz="1650" dirty="0" err="1">
                <a:latin typeface="Times New Roman" pitchFamily="18" charset="0"/>
                <a:cs typeface="Times New Roman" pitchFamily="18" charset="0"/>
              </a:rPr>
              <a:t>i</a:t>
            </a:r>
            <a:r>
              <a:rPr lang="en-US" sz="1650" dirty="0">
                <a:latin typeface="Times New Roman" pitchFamily="18" charset="0"/>
                <a:cs typeface="Times New Roman" pitchFamily="18" charset="0"/>
              </a:rPr>
              <a:t> + 1);</a:t>
            </a:r>
          </a:p>
          <a:p>
            <a:r>
              <a:rPr lang="en-US" sz="1650" dirty="0">
                <a:latin typeface="Times New Roman" pitchFamily="18" charset="0"/>
                <a:cs typeface="Times New Roman" pitchFamily="18" charset="0"/>
              </a:rPr>
              <a:t>                </a:t>
            </a:r>
            <a:r>
              <a:rPr lang="en-US" sz="1650" dirty="0" err="1">
                <a:latin typeface="Times New Roman" pitchFamily="18" charset="0"/>
                <a:cs typeface="Times New Roman" pitchFamily="18" charset="0"/>
              </a:rPr>
              <a:t>mycorner.Start</a:t>
            </a:r>
            <a:r>
              <a:rPr lang="en-US" sz="1650" dirty="0">
                <a:latin typeface="Times New Roman" pitchFamily="18" charset="0"/>
                <a:cs typeface="Times New Roman" pitchFamily="18" charset="0"/>
              </a:rPr>
              <a:t>();</a:t>
            </a:r>
          </a:p>
          <a:p>
            <a:r>
              <a:rPr lang="en-US" sz="1650" dirty="0">
                <a:latin typeface="Times New Roman" pitchFamily="18" charset="0"/>
                <a:cs typeface="Times New Roman" pitchFamily="18" charset="0"/>
              </a:rPr>
              <a:t>            }</a:t>
            </a:r>
          </a:p>
          <a:p>
            <a:r>
              <a:rPr lang="en-US" sz="1650" dirty="0">
                <a:latin typeface="Times New Roman" pitchFamily="18" charset="0"/>
                <a:cs typeface="Times New Roman" pitchFamily="18" charset="0"/>
              </a:rPr>
              <a:t>            </a:t>
            </a:r>
            <a:r>
              <a:rPr lang="en-US" sz="1650" dirty="0" err="1">
                <a:latin typeface="Times New Roman" pitchFamily="18" charset="0"/>
                <a:cs typeface="Times New Roman" pitchFamily="18" charset="0"/>
              </a:rPr>
              <a:t>Console.Read</a:t>
            </a:r>
            <a:r>
              <a:rPr lang="en-US" sz="1650" dirty="0">
                <a:latin typeface="Times New Roman" pitchFamily="18" charset="0"/>
                <a:cs typeface="Times New Roman" pitchFamily="18" charset="0"/>
              </a:rPr>
              <a:t>();</a:t>
            </a:r>
          </a:p>
          <a:p>
            <a:r>
              <a:rPr lang="en-US" sz="1650" dirty="0">
                <a:latin typeface="Times New Roman" pitchFamily="18" charset="0"/>
                <a:cs typeface="Times New Roman" pitchFamily="18" charset="0"/>
              </a:rPr>
              <a:t>        }</a:t>
            </a:r>
          </a:p>
          <a:p>
            <a:r>
              <a:rPr lang="en-US" sz="1650" dirty="0">
                <a:latin typeface="Times New Roman" pitchFamily="18" charset="0"/>
                <a:cs typeface="Times New Roman" pitchFamily="18" charset="0"/>
              </a:rPr>
              <a:t>    }</a:t>
            </a:r>
          </a:p>
          <a:p>
            <a:r>
              <a:rPr lang="en-US" sz="1650" dirty="0">
                <a:latin typeface="Times New Roman" pitchFamily="18" charset="0"/>
                <a:cs typeface="Times New Roman" pitchFamily="18" charset="0"/>
              </a:rPr>
              <a:t>}</a:t>
            </a:r>
          </a:p>
        </p:txBody>
      </p:sp>
    </p:spTree>
  </p:cSld>
  <p:clrMapOvr>
    <a:masterClrMapping/>
  </p:clrMapOvr>
  <p:transition>
    <p:split orient="vert"/>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3" name="Rectangle 1"/>
          <p:cNvSpPr>
            <a:spLocks noChangeArrowheads="1"/>
          </p:cNvSpPr>
          <p:nvPr/>
        </p:nvSpPr>
        <p:spPr bwMode="auto">
          <a:xfrm>
            <a:off x="457200" y="914400"/>
            <a:ext cx="80772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Thread Pooling</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sz="20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 thread pooling, a thread pool is created to perform multiple task simultaneously.</a:t>
            </a:r>
            <a:endParaRPr kumimoji="0" lang="en-US" sz="2000"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sz="20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 thread pool is basically a group of threads can be run simultaneously to perform a number of task in the background.</a:t>
            </a:r>
            <a:endParaRPr kumimoji="0" lang="en-US" sz="2000"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sz="20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This feature of C# is mainly used in server application.</a:t>
            </a:r>
            <a:endParaRPr kumimoji="0" lang="en-US" sz="2000"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sz="20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 thread pool may contain a number of threads, each performing a specific task.</a:t>
            </a:r>
            <a:endParaRPr kumimoji="0" lang="en-US" sz="2000"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sz="20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 all the threads in a thread pool are occupied in programming there a new task, which needs to be possessed, waits in a queue until a thread becomes free.</a:t>
            </a:r>
            <a:endParaRPr kumimoji="0" lang="en-US" sz="2000"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sz="2000" b="0" i="1"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.Net</a:t>
            </a:r>
            <a:r>
              <a:rPr kumimoji="0" lang="en-US" sz="20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Framework provides a thread pool through the thread pool class.</a:t>
            </a:r>
            <a:endParaRPr kumimoji="0" lang="en-US" sz="2000" b="0" i="1"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0" y="72776"/>
            <a:ext cx="6172200" cy="6681728"/>
          </a:xfrm>
          <a:prstGeom prst="rect">
            <a:avLst/>
          </a:prstGeom>
        </p:spPr>
        <p:txBody>
          <a:bodyPr wrap="square">
            <a:spAutoFit/>
          </a:bodyPr>
          <a:lstStyle/>
          <a:p>
            <a:r>
              <a:rPr lang="en-US" sz="1600" dirty="0">
                <a:latin typeface="Times New Roman" pitchFamily="18" charset="0"/>
                <a:cs typeface="Times New Roman" pitchFamily="18" charset="0"/>
              </a:rPr>
              <a:t>using System;</a:t>
            </a:r>
          </a:p>
          <a:p>
            <a:r>
              <a:rPr lang="en-US" sz="1600" dirty="0">
                <a:latin typeface="Times New Roman" pitchFamily="18" charset="0"/>
                <a:cs typeface="Times New Roman" pitchFamily="18" charset="0"/>
              </a:rPr>
              <a:t>using </a:t>
            </a:r>
            <a:r>
              <a:rPr lang="en-US" sz="1600" dirty="0" err="1">
                <a:latin typeface="Times New Roman" pitchFamily="18" charset="0"/>
                <a:cs typeface="Times New Roman" pitchFamily="18" charset="0"/>
              </a:rPr>
              <a:t>System.Threading</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namespace </a:t>
            </a:r>
            <a:r>
              <a:rPr lang="en-US" sz="1600" dirty="0" err="1">
                <a:latin typeface="Times New Roman" pitchFamily="18" charset="0"/>
                <a:cs typeface="Times New Roman" pitchFamily="18" charset="0"/>
              </a:rPr>
              <a:t>thread_pool_example</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class Program</a:t>
            </a:r>
          </a:p>
          <a:p>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        static void Main(string[] </a:t>
            </a:r>
            <a:r>
              <a:rPr lang="en-US" sz="1600" dirty="0" err="1">
                <a:latin typeface="Times New Roman" pitchFamily="18" charset="0"/>
                <a:cs typeface="Times New Roman" pitchFamily="18" charset="0"/>
              </a:rPr>
              <a:t>args</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ThreadPool.QueueUserWorkItem</a:t>
            </a:r>
            <a:r>
              <a:rPr lang="en-US" sz="1600" dirty="0">
                <a:latin typeface="Times New Roman" pitchFamily="18" charset="0"/>
                <a:cs typeface="Times New Roman" pitchFamily="18" charset="0"/>
              </a:rPr>
              <a:t>(new </a:t>
            </a:r>
            <a:r>
              <a:rPr lang="en-US" sz="1600" dirty="0" err="1">
                <a:latin typeface="Times New Roman" pitchFamily="18" charset="0"/>
                <a:cs typeface="Times New Roman" pitchFamily="18" charset="0"/>
              </a:rPr>
              <a:t>WaitCallback</a:t>
            </a:r>
            <a:r>
              <a:rPr lang="en-US" sz="1600" dirty="0">
                <a:latin typeface="Times New Roman" pitchFamily="18" charset="0"/>
                <a:cs typeface="Times New Roman" pitchFamily="18" charset="0"/>
              </a:rPr>
              <a:t>(Run), null);</a:t>
            </a:r>
          </a:p>
          <a:p>
            <a:r>
              <a:rPr lang="nn-NO" sz="1600" dirty="0">
                <a:latin typeface="Times New Roman" pitchFamily="18" charset="0"/>
                <a:cs typeface="Times New Roman" pitchFamily="18" charset="0"/>
              </a:rPr>
              <a:t>            for (int i = 0; i &lt; 5; i++)</a:t>
            </a:r>
          </a:p>
          <a:p>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Thread.Sleep</a:t>
            </a:r>
            <a:r>
              <a:rPr lang="en-US" sz="1600" dirty="0">
                <a:latin typeface="Times New Roman" pitchFamily="18" charset="0"/>
                <a:cs typeface="Times New Roman" pitchFamily="18" charset="0"/>
              </a:rPr>
              <a:t>(1000);</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Console.WriteLine</a:t>
            </a:r>
            <a:r>
              <a:rPr lang="en-US" sz="1600" dirty="0">
                <a:latin typeface="Times New Roman" pitchFamily="18" charset="0"/>
                <a:cs typeface="Times New Roman" pitchFamily="18" charset="0"/>
              </a:rPr>
              <a:t>("Main {0}", </a:t>
            </a:r>
            <a:r>
              <a:rPr lang="en-US" sz="1600" dirty="0" err="1">
                <a:latin typeface="Times New Roman" pitchFamily="18" charset="0"/>
                <a:cs typeface="Times New Roman" pitchFamily="18" charset="0"/>
              </a:rPr>
              <a:t>i</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Console.WriteLine</a:t>
            </a:r>
            <a:r>
              <a:rPr lang="en-US" sz="1600" dirty="0">
                <a:latin typeface="Times New Roman" pitchFamily="18" charset="0"/>
                <a:cs typeface="Times New Roman" pitchFamily="18" charset="0"/>
              </a:rPr>
              <a:t>("Main Program finished");</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Console.ReadLine</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        static void Run(object </a:t>
            </a:r>
            <a:r>
              <a:rPr lang="en-US" sz="1600" dirty="0" err="1">
                <a:latin typeface="Times New Roman" pitchFamily="18" charset="0"/>
                <a:cs typeface="Times New Roman" pitchFamily="18" charset="0"/>
              </a:rPr>
              <a:t>args</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a:t>
            </a:r>
          </a:p>
          <a:p>
            <a:r>
              <a:rPr lang="nn-NO" sz="1600" dirty="0">
                <a:latin typeface="Times New Roman" pitchFamily="18" charset="0"/>
                <a:cs typeface="Times New Roman" pitchFamily="18" charset="0"/>
              </a:rPr>
              <a:t>            for (int i = 0; i &lt; 5; i++)</a:t>
            </a:r>
          </a:p>
          <a:p>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Thread.Sleep</a:t>
            </a:r>
            <a:r>
              <a:rPr lang="en-US" sz="1600" dirty="0">
                <a:latin typeface="Times New Roman" pitchFamily="18" charset="0"/>
                <a:cs typeface="Times New Roman" pitchFamily="18" charset="0"/>
              </a:rPr>
              <a:t>(1000);</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Console.WriteLine</a:t>
            </a:r>
            <a:r>
              <a:rPr lang="en-US" sz="1600" dirty="0">
                <a:latin typeface="Times New Roman" pitchFamily="18" charset="0"/>
                <a:cs typeface="Times New Roman" pitchFamily="18" charset="0"/>
              </a:rPr>
              <a:t>("Run {0}", </a:t>
            </a:r>
            <a:r>
              <a:rPr lang="en-US" sz="1600" dirty="0" err="1">
                <a:latin typeface="Times New Roman" pitchFamily="18" charset="0"/>
                <a:cs typeface="Times New Roman" pitchFamily="18" charset="0"/>
              </a:rPr>
              <a:t>i</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a:t>
            </a:r>
          </a:p>
        </p:txBody>
      </p:sp>
      <p:sp>
        <p:nvSpPr>
          <p:cNvPr id="3" name="TextBox 2"/>
          <p:cNvSpPr txBox="1"/>
          <p:nvPr/>
        </p:nvSpPr>
        <p:spPr>
          <a:xfrm>
            <a:off x="228600" y="152400"/>
            <a:ext cx="1344535" cy="369332"/>
          </a:xfrm>
          <a:prstGeom prst="rect">
            <a:avLst/>
          </a:prstGeom>
          <a:noFill/>
        </p:spPr>
        <p:txBody>
          <a:bodyPr wrap="none" rtlCol="0">
            <a:spAutoFit/>
          </a:bodyPr>
          <a:lstStyle/>
          <a:p>
            <a:r>
              <a:rPr lang="en-US" b="1" u="sng" dirty="0"/>
              <a:t>Example – </a:t>
            </a:r>
          </a:p>
        </p:txBody>
      </p:sp>
    </p:spTree>
  </p:cSld>
  <p:clrMapOvr>
    <a:masterClrMapping/>
  </p:clrMapOvr>
  <p:transition>
    <p:split orient="vert"/>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5" name="Rectangle 1"/>
          <p:cNvSpPr>
            <a:spLocks noChangeArrowheads="1"/>
          </p:cNvSpPr>
          <p:nvPr/>
        </p:nvSpPr>
        <p:spPr bwMode="auto">
          <a:xfrm>
            <a:off x="1066800" y="304800"/>
            <a:ext cx="6564939"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Commonly Used Properties and Methods of the Threads Class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graphicFrame>
        <p:nvGraphicFramePr>
          <p:cNvPr id="3" name="Table 2"/>
          <p:cNvGraphicFramePr>
            <a:graphicFrameLocks noGrp="1"/>
          </p:cNvGraphicFramePr>
          <p:nvPr/>
        </p:nvGraphicFramePr>
        <p:xfrm>
          <a:off x="179696" y="914400"/>
          <a:ext cx="8763000" cy="5678424"/>
        </p:xfrm>
        <a:graphic>
          <a:graphicData uri="http://schemas.openxmlformats.org/drawingml/2006/table">
            <a:tbl>
              <a:tblPr/>
              <a:tblGrid>
                <a:gridCol w="2286001">
                  <a:extLst>
                    <a:ext uri="{9D8B030D-6E8A-4147-A177-3AD203B41FA5}">
                      <a16:colId xmlns:a16="http://schemas.microsoft.com/office/drawing/2014/main" val="20000"/>
                    </a:ext>
                  </a:extLst>
                </a:gridCol>
                <a:gridCol w="6476999">
                  <a:extLst>
                    <a:ext uri="{9D8B030D-6E8A-4147-A177-3AD203B41FA5}">
                      <a16:colId xmlns:a16="http://schemas.microsoft.com/office/drawing/2014/main" val="20001"/>
                    </a:ext>
                  </a:extLst>
                </a:gridCol>
              </a:tblGrid>
              <a:tr h="0">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Property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a:latin typeface="Times New Roman" pitchFamily="18" charset="0"/>
                          <a:ea typeface="Calibri"/>
                          <a:cs typeface="Times New Roman" pitchFamily="18" charset="0"/>
                        </a:rPr>
                        <a:t>Description</a:t>
                      </a:r>
                      <a:endParaRPr lang="en-US" sz="180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gn="just">
                        <a:lnSpc>
                          <a:spcPct val="115000"/>
                        </a:lnSpc>
                        <a:spcBef>
                          <a:spcPts val="0"/>
                        </a:spcBef>
                        <a:spcAft>
                          <a:spcPts val="0"/>
                        </a:spcAft>
                      </a:pPr>
                      <a:r>
                        <a:rPr lang="en-US" sz="1800" b="1" i="1" dirty="0" err="1">
                          <a:latin typeface="Times New Roman" pitchFamily="18" charset="0"/>
                          <a:ea typeface="Calibri"/>
                          <a:cs typeface="Times New Roman" pitchFamily="18" charset="0"/>
                        </a:rPr>
                        <a:t>CurrentContext</a:t>
                      </a:r>
                      <a:endParaRPr lang="en-US" sz="1800" b="1" i="1"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i="1">
                          <a:latin typeface="Times New Roman" pitchFamily="18" charset="0"/>
                          <a:ea typeface="Calibri"/>
                          <a:cs typeface="Times New Roman" pitchFamily="18" charset="0"/>
                        </a:rPr>
                        <a:t>Gets the current context in which the thread is executing.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gn="just">
                        <a:lnSpc>
                          <a:spcPct val="115000"/>
                        </a:lnSpc>
                        <a:spcBef>
                          <a:spcPts val="0"/>
                        </a:spcBef>
                        <a:spcAft>
                          <a:spcPts val="0"/>
                        </a:spcAft>
                      </a:pPr>
                      <a:r>
                        <a:rPr lang="en-US" sz="1800" b="1" i="1" dirty="0" err="1">
                          <a:latin typeface="Times New Roman" pitchFamily="18" charset="0"/>
                          <a:ea typeface="Calibri"/>
                          <a:cs typeface="Times New Roman" pitchFamily="18" charset="0"/>
                        </a:rPr>
                        <a:t>CurrentCultre</a:t>
                      </a:r>
                      <a:endParaRPr lang="en-US" sz="1800" b="1" i="1"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i="1">
                          <a:latin typeface="Times New Roman" pitchFamily="18" charset="0"/>
                          <a:ea typeface="Calibri"/>
                          <a:cs typeface="Times New Roman" pitchFamily="18" charset="0"/>
                        </a:rPr>
                        <a:t>Gets or sets the culture for the current thread.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gn="just">
                        <a:lnSpc>
                          <a:spcPct val="115000"/>
                        </a:lnSpc>
                        <a:spcBef>
                          <a:spcPts val="0"/>
                        </a:spcBef>
                        <a:spcAft>
                          <a:spcPts val="0"/>
                        </a:spcAft>
                      </a:pPr>
                      <a:r>
                        <a:rPr lang="en-US" sz="1800" b="1" i="1" dirty="0" err="1">
                          <a:latin typeface="Times New Roman" pitchFamily="18" charset="0"/>
                          <a:ea typeface="Calibri"/>
                          <a:cs typeface="Times New Roman" pitchFamily="18" charset="0"/>
                        </a:rPr>
                        <a:t>CurrentPrinciple</a:t>
                      </a:r>
                      <a:endParaRPr lang="en-US" sz="1800" b="1" i="1"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i="1">
                          <a:latin typeface="Times New Roman" pitchFamily="18" charset="0"/>
                          <a:ea typeface="Calibri"/>
                          <a:cs typeface="Times New Roman" pitchFamily="18" charset="0"/>
                        </a:rPr>
                        <a:t>Gets or sets the thread’s current principle (for role – based security.)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gn="just">
                        <a:lnSpc>
                          <a:spcPct val="115000"/>
                        </a:lnSpc>
                        <a:spcBef>
                          <a:spcPts val="0"/>
                        </a:spcBef>
                        <a:spcAft>
                          <a:spcPts val="0"/>
                        </a:spcAft>
                      </a:pPr>
                      <a:r>
                        <a:rPr lang="en-US" sz="1800" b="1" i="1" dirty="0" err="1">
                          <a:latin typeface="Times New Roman" pitchFamily="18" charset="0"/>
                          <a:ea typeface="Calibri"/>
                          <a:cs typeface="Times New Roman" pitchFamily="18" charset="0"/>
                        </a:rPr>
                        <a:t>CurrentThread</a:t>
                      </a:r>
                      <a:endParaRPr lang="en-US" sz="1800" b="1" i="1"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i="1">
                          <a:latin typeface="Times New Roman" pitchFamily="18" charset="0"/>
                          <a:ea typeface="Calibri"/>
                          <a:cs typeface="Times New Roman" pitchFamily="18" charset="0"/>
                        </a:rPr>
                        <a:t>Gets the current running thread.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marL="0" marR="0" algn="just">
                        <a:lnSpc>
                          <a:spcPct val="115000"/>
                        </a:lnSpc>
                        <a:spcBef>
                          <a:spcPts val="0"/>
                        </a:spcBef>
                        <a:spcAft>
                          <a:spcPts val="0"/>
                        </a:spcAft>
                      </a:pPr>
                      <a:r>
                        <a:rPr lang="en-US" sz="1800" b="1" i="1" dirty="0" err="1">
                          <a:latin typeface="Times New Roman" pitchFamily="18" charset="0"/>
                          <a:ea typeface="Calibri"/>
                          <a:cs typeface="Times New Roman" pitchFamily="18" charset="0"/>
                        </a:rPr>
                        <a:t>CurrentUICulture</a:t>
                      </a:r>
                      <a:endParaRPr lang="en-US" sz="1800" b="1" i="1"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i="1" dirty="0">
                          <a:latin typeface="Times New Roman" pitchFamily="18" charset="0"/>
                          <a:ea typeface="Calibri"/>
                          <a:cs typeface="Times New Roman" pitchFamily="18" charset="0"/>
                        </a:rPr>
                        <a:t>Gets or sets the current culture used by the resource manager to look up Culture – resources specific at run – time.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marL="0" marR="0" algn="just">
                        <a:lnSpc>
                          <a:spcPct val="115000"/>
                        </a:lnSpc>
                        <a:spcBef>
                          <a:spcPts val="0"/>
                        </a:spcBef>
                        <a:spcAft>
                          <a:spcPts val="0"/>
                        </a:spcAft>
                      </a:pPr>
                      <a:r>
                        <a:rPr lang="en-US" sz="1800" b="1" i="1" dirty="0" err="1">
                          <a:latin typeface="Times New Roman" pitchFamily="18" charset="0"/>
                          <a:ea typeface="Calibri"/>
                          <a:cs typeface="Times New Roman" pitchFamily="18" charset="0"/>
                        </a:rPr>
                        <a:t>ExecutionContext</a:t>
                      </a:r>
                      <a:endParaRPr lang="en-US" sz="1800" b="1" i="1"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i="1">
                          <a:latin typeface="Times New Roman" pitchFamily="18" charset="0"/>
                          <a:ea typeface="Calibri"/>
                          <a:cs typeface="Times New Roman" pitchFamily="18" charset="0"/>
                        </a:rPr>
                        <a:t>Gets an execution context object that contains information about the various context of the current thread.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marL="0" marR="0" algn="just">
                        <a:lnSpc>
                          <a:spcPct val="115000"/>
                        </a:lnSpc>
                        <a:spcBef>
                          <a:spcPts val="0"/>
                        </a:spcBef>
                        <a:spcAft>
                          <a:spcPts val="0"/>
                        </a:spcAft>
                      </a:pPr>
                      <a:r>
                        <a:rPr lang="en-US" sz="1800" b="1" i="1" dirty="0" err="1">
                          <a:latin typeface="Times New Roman" pitchFamily="18" charset="0"/>
                          <a:ea typeface="Calibri"/>
                          <a:cs typeface="Times New Roman" pitchFamily="18" charset="0"/>
                        </a:rPr>
                        <a:t>IsAlive</a:t>
                      </a:r>
                      <a:endParaRPr lang="en-US" sz="1800" b="1" i="1"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i="1">
                          <a:latin typeface="Times New Roman" pitchFamily="18" charset="0"/>
                          <a:ea typeface="Calibri"/>
                          <a:cs typeface="Times New Roman" pitchFamily="18" charset="0"/>
                        </a:rPr>
                        <a:t>Gets a value indicating the execution status of the current thread.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pPr marL="0" marR="0" algn="just">
                        <a:lnSpc>
                          <a:spcPct val="115000"/>
                        </a:lnSpc>
                        <a:spcBef>
                          <a:spcPts val="0"/>
                        </a:spcBef>
                        <a:spcAft>
                          <a:spcPts val="0"/>
                        </a:spcAft>
                      </a:pPr>
                      <a:r>
                        <a:rPr lang="en-US" sz="1800" b="1" i="1" dirty="0" err="1">
                          <a:latin typeface="Times New Roman" pitchFamily="18" charset="0"/>
                          <a:ea typeface="Calibri"/>
                          <a:cs typeface="Times New Roman" pitchFamily="18" charset="0"/>
                        </a:rPr>
                        <a:t>IsBackground</a:t>
                      </a:r>
                      <a:endParaRPr lang="en-US" sz="1800" b="1" i="1"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i="1">
                          <a:latin typeface="Times New Roman" pitchFamily="18" charset="0"/>
                          <a:ea typeface="Calibri"/>
                          <a:cs typeface="Times New Roman" pitchFamily="18" charset="0"/>
                        </a:rPr>
                        <a:t>Gets or sets a value indicating whether or not a thread is background thread.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0">
                <a:tc>
                  <a:txBody>
                    <a:bodyPr/>
                    <a:lstStyle/>
                    <a:p>
                      <a:pPr marL="0" marR="0" algn="just">
                        <a:lnSpc>
                          <a:spcPct val="115000"/>
                        </a:lnSpc>
                        <a:spcBef>
                          <a:spcPts val="0"/>
                        </a:spcBef>
                        <a:spcAft>
                          <a:spcPts val="0"/>
                        </a:spcAft>
                      </a:pPr>
                      <a:r>
                        <a:rPr lang="en-US" sz="1800" b="1" i="1" dirty="0" err="1">
                          <a:latin typeface="Times New Roman" pitchFamily="18" charset="0"/>
                          <a:ea typeface="Calibri"/>
                          <a:cs typeface="Times New Roman" pitchFamily="18" charset="0"/>
                        </a:rPr>
                        <a:t>IsThreadPoolThread</a:t>
                      </a:r>
                      <a:endParaRPr lang="en-US" sz="1800" b="1" i="1"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i="1">
                          <a:latin typeface="Times New Roman" pitchFamily="18" charset="0"/>
                          <a:ea typeface="Calibri"/>
                          <a:cs typeface="Times New Roman" pitchFamily="18" charset="0"/>
                        </a:rPr>
                        <a:t>Gets a value indicating whether or not a thread belongs to the managed Thread Pool.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0">
                <a:tc>
                  <a:txBody>
                    <a:bodyPr/>
                    <a:lstStyle/>
                    <a:p>
                      <a:pPr marL="0" marR="0" algn="just">
                        <a:lnSpc>
                          <a:spcPct val="115000"/>
                        </a:lnSpc>
                        <a:spcBef>
                          <a:spcPts val="0"/>
                        </a:spcBef>
                        <a:spcAft>
                          <a:spcPts val="0"/>
                        </a:spcAft>
                      </a:pPr>
                      <a:r>
                        <a:rPr lang="en-US" sz="1800" b="1" i="1">
                          <a:latin typeface="Times New Roman" pitchFamily="18" charset="0"/>
                          <a:ea typeface="Calibri"/>
                          <a:cs typeface="Times New Roman" pitchFamily="18" charset="0"/>
                        </a:rPr>
                        <a:t>ManagedThradID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i="1">
                          <a:latin typeface="Times New Roman" pitchFamily="18" charset="0"/>
                          <a:ea typeface="Calibri"/>
                          <a:cs typeface="Times New Roman" pitchFamily="18" charset="0"/>
                        </a:rPr>
                        <a:t>Gets a unique identifier for current managed thread.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0">
                <a:tc>
                  <a:txBody>
                    <a:bodyPr/>
                    <a:lstStyle/>
                    <a:p>
                      <a:pPr marL="0" marR="0" algn="just">
                        <a:lnSpc>
                          <a:spcPct val="115000"/>
                        </a:lnSpc>
                        <a:spcBef>
                          <a:spcPts val="0"/>
                        </a:spcBef>
                        <a:spcAft>
                          <a:spcPts val="0"/>
                        </a:spcAft>
                      </a:pPr>
                      <a:r>
                        <a:rPr lang="en-US" sz="1800" b="1" i="1" dirty="0">
                          <a:latin typeface="Times New Roman" pitchFamily="18" charset="0"/>
                          <a:ea typeface="Calibri"/>
                          <a:cs typeface="Times New Roman" pitchFamily="18" charset="0"/>
                        </a:rPr>
                        <a:t>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i="1">
                          <a:latin typeface="Times New Roman" pitchFamily="18" charset="0"/>
                          <a:ea typeface="Calibri"/>
                          <a:cs typeface="Times New Roman" pitchFamily="18" charset="0"/>
                        </a:rPr>
                        <a:t>Gets or sets the name of the thread.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0">
                <a:tc>
                  <a:txBody>
                    <a:bodyPr/>
                    <a:lstStyle/>
                    <a:p>
                      <a:pPr marL="0" marR="0" algn="just">
                        <a:lnSpc>
                          <a:spcPct val="115000"/>
                        </a:lnSpc>
                        <a:spcBef>
                          <a:spcPts val="0"/>
                        </a:spcBef>
                        <a:spcAft>
                          <a:spcPts val="0"/>
                        </a:spcAft>
                      </a:pPr>
                      <a:r>
                        <a:rPr lang="en-US" sz="1800" b="1" i="1" dirty="0">
                          <a:latin typeface="Times New Roman" pitchFamily="18" charset="0"/>
                          <a:ea typeface="Calibri"/>
                          <a:cs typeface="Times New Roman" pitchFamily="18" charset="0"/>
                        </a:rPr>
                        <a:t>Priority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i="1">
                          <a:latin typeface="Times New Roman" pitchFamily="18" charset="0"/>
                          <a:ea typeface="Calibri"/>
                          <a:cs typeface="Times New Roman" pitchFamily="18" charset="0"/>
                        </a:rPr>
                        <a:t>Gets or sets a value indicating the scheduling priority of a thread.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0">
                <a:tc>
                  <a:txBody>
                    <a:bodyPr/>
                    <a:lstStyle/>
                    <a:p>
                      <a:pPr marL="0" marR="0" algn="just">
                        <a:lnSpc>
                          <a:spcPct val="115000"/>
                        </a:lnSpc>
                        <a:spcBef>
                          <a:spcPts val="0"/>
                        </a:spcBef>
                        <a:spcAft>
                          <a:spcPts val="0"/>
                        </a:spcAft>
                      </a:pPr>
                      <a:r>
                        <a:rPr lang="en-US" sz="1800" b="1" i="1" dirty="0" err="1">
                          <a:latin typeface="Times New Roman" pitchFamily="18" charset="0"/>
                          <a:ea typeface="Calibri"/>
                          <a:cs typeface="Times New Roman" pitchFamily="18" charset="0"/>
                        </a:rPr>
                        <a:t>ThreadState</a:t>
                      </a:r>
                      <a:endParaRPr lang="en-US" sz="1800" b="1" i="1"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i="1" dirty="0">
                          <a:latin typeface="Times New Roman" pitchFamily="18" charset="0"/>
                          <a:ea typeface="Calibri"/>
                          <a:cs typeface="Times New Roman" pitchFamily="18" charset="0"/>
                        </a:rPr>
                        <a:t>Gets a value containing the status of the current thread.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cSld>
  <p:clrMapOvr>
    <a:masterClrMapping/>
  </p:clrMapOvr>
  <p:transition>
    <p:split orient="vert"/>
  </p:transition>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3" name="Rectangle 1"/>
          <p:cNvSpPr>
            <a:spLocks noChangeArrowheads="1"/>
          </p:cNvSpPr>
          <p:nvPr/>
        </p:nvSpPr>
        <p:spPr bwMode="auto">
          <a:xfrm>
            <a:off x="2743200" y="0"/>
            <a:ext cx="3127779"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a:ln>
                  <a:noFill/>
                </a:ln>
                <a:solidFill>
                  <a:schemeClr val="tx1"/>
                </a:solidFill>
                <a:effectLst/>
                <a:latin typeface="Cambria" pitchFamily="18" charset="0"/>
                <a:ea typeface="Calibri" pitchFamily="34" charset="0"/>
                <a:cs typeface="Times New Roman" pitchFamily="18" charset="0"/>
              </a:rPr>
              <a:t>Method name &amp; description</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
        <p:nvSpPr>
          <p:cNvPr id="325634" name="Rectangle 2"/>
          <p:cNvSpPr>
            <a:spLocks noChangeArrowheads="1"/>
          </p:cNvSpPr>
          <p:nvPr/>
        </p:nvSpPr>
        <p:spPr bwMode="auto">
          <a:xfrm>
            <a:off x="228600" y="304800"/>
            <a:ext cx="868680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1" fontAlgn="base" latinLnBrk="0" hangingPunct="1">
              <a:lnSpc>
                <a:spcPct val="100000"/>
              </a:lnSpc>
              <a:spcBef>
                <a:spcPct val="0"/>
              </a:spcBef>
              <a:spcAft>
                <a:spcPct val="0"/>
              </a:spcAft>
              <a:buClrTx/>
              <a:buSzTx/>
              <a:buFont typeface="+mj-lt"/>
              <a:buAutoNum type="arabicPeriod"/>
              <a:tabLst/>
            </a:pPr>
            <a:r>
              <a:rPr kumimoji="0" lang="en-US"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public void Abort()</a:t>
            </a:r>
            <a:endParaRPr kumimoji="0" lang="en-US" b="0" i="0" u="sng" strike="noStrike" cap="none" normalizeH="0" baseline="0" dirty="0">
              <a:ln>
                <a:noFill/>
              </a:ln>
              <a:solidFill>
                <a:schemeClr val="tx1"/>
              </a:solidFill>
              <a:effectLst/>
              <a:latin typeface="Times New Roman" pitchFamily="18" charset="0"/>
              <a:cs typeface="Times New Roman" pitchFamily="18" charset="0"/>
            </a:endParaRPr>
          </a:p>
          <a:p>
            <a:pPr marL="800100" lvl="1" indent="-342900"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Raise a </a:t>
            </a:r>
            <a:r>
              <a:rPr kumimoji="0" lang="en-US" b="0" i="1"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ThreadAbort</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Exception in the thread on which it is invoked, to begin the process of terminating the thread, calling this method usually terminates the thread.</a:t>
            </a:r>
          </a:p>
          <a:p>
            <a:pPr algn="just"/>
            <a:endParaRPr lang="en-US" sz="1400" b="1" dirty="0">
              <a:latin typeface="Times New Roman" pitchFamily="18" charset="0"/>
              <a:cs typeface="Times New Roman" pitchFamily="18" charset="0"/>
            </a:endParaRPr>
          </a:p>
          <a:p>
            <a:pPr marL="342900" indent="-342900" algn="just">
              <a:buFont typeface="+mj-lt"/>
              <a:buAutoNum type="arabicPeriod" startAt="2"/>
            </a:pPr>
            <a:r>
              <a:rPr lang="en-US" b="1" u="sng" dirty="0">
                <a:latin typeface="Times New Roman" pitchFamily="18" charset="0"/>
                <a:cs typeface="Times New Roman" pitchFamily="18" charset="0"/>
              </a:rPr>
              <a:t>Public static </a:t>
            </a:r>
            <a:r>
              <a:rPr lang="en-US" b="1" u="sng" dirty="0" err="1">
                <a:latin typeface="Times New Roman" pitchFamily="18" charset="0"/>
                <a:cs typeface="Times New Roman" pitchFamily="18" charset="0"/>
              </a:rPr>
              <a:t>LocalDataStoreSlot</a:t>
            </a:r>
            <a:r>
              <a:rPr lang="en-US" b="1" u="sng" dirty="0">
                <a:latin typeface="Times New Roman" pitchFamily="18" charset="0"/>
                <a:cs typeface="Times New Roman" pitchFamily="18" charset="0"/>
              </a:rPr>
              <a:t> </a:t>
            </a:r>
            <a:r>
              <a:rPr lang="en-US" b="1" u="sng" dirty="0" err="1">
                <a:latin typeface="Times New Roman" pitchFamily="18" charset="0"/>
                <a:cs typeface="Times New Roman" pitchFamily="18" charset="0"/>
              </a:rPr>
              <a:t>AllocatedDataSlot</a:t>
            </a:r>
            <a:r>
              <a:rPr lang="en-US" b="1" u="sng" dirty="0">
                <a:latin typeface="Times New Roman" pitchFamily="18" charset="0"/>
                <a:cs typeface="Times New Roman" pitchFamily="18" charset="0"/>
              </a:rPr>
              <a:t>()</a:t>
            </a:r>
            <a:endParaRPr lang="en-US" u="sng" dirty="0">
              <a:latin typeface="Times New Roman" pitchFamily="18" charset="0"/>
              <a:cs typeface="Times New Roman" pitchFamily="18" charset="0"/>
            </a:endParaRPr>
          </a:p>
          <a:p>
            <a:pPr marL="806450" indent="-342900" algn="just"/>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Allocates on unnamed data slot on all the threads. For better performance, use fields that are marked with the </a:t>
            </a:r>
            <a:r>
              <a:rPr lang="en-US" i="1" dirty="0" err="1">
                <a:latin typeface="Times New Roman" pitchFamily="18" charset="0"/>
                <a:cs typeface="Times New Roman" pitchFamily="18" charset="0"/>
              </a:rPr>
              <a:t>ThreadStackAttribute</a:t>
            </a:r>
            <a:r>
              <a:rPr lang="en-US" i="1" dirty="0">
                <a:latin typeface="Times New Roman" pitchFamily="18" charset="0"/>
                <a:cs typeface="Times New Roman" pitchFamily="18" charset="0"/>
              </a:rPr>
              <a:t> attribute instead.</a:t>
            </a:r>
          </a:p>
          <a:p>
            <a:pPr marL="342900" lvl="1" indent="-342900" algn="just" eaLnBrk="0" fontAlgn="base" hangingPunct="0">
              <a:spcBef>
                <a:spcPct val="0"/>
              </a:spcBef>
              <a:spcAft>
                <a:spcPct val="0"/>
              </a:spcAft>
            </a:pPr>
            <a:endParaRPr kumimoji="0" lang="en-US" sz="1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342900" indent="-342900" algn="just">
              <a:buFont typeface="+mj-lt"/>
              <a:buAutoNum type="arabicPeriod" startAt="3"/>
            </a:pPr>
            <a:r>
              <a:rPr lang="en-US" b="1" u="sng" dirty="0">
                <a:latin typeface="Times New Roman" pitchFamily="18" charset="0"/>
                <a:cs typeface="Times New Roman" pitchFamily="18" charset="0"/>
              </a:rPr>
              <a:t>Public static </a:t>
            </a:r>
            <a:r>
              <a:rPr lang="en-US" b="1" u="sng" dirty="0" err="1">
                <a:latin typeface="Times New Roman" pitchFamily="18" charset="0"/>
                <a:cs typeface="Times New Roman" pitchFamily="18" charset="0"/>
              </a:rPr>
              <a:t>LocalDataStoreSlot</a:t>
            </a:r>
            <a:r>
              <a:rPr lang="en-US" b="1" u="sng" dirty="0">
                <a:latin typeface="Times New Roman" pitchFamily="18" charset="0"/>
                <a:cs typeface="Times New Roman" pitchFamily="18" charset="0"/>
              </a:rPr>
              <a:t> </a:t>
            </a:r>
            <a:r>
              <a:rPr lang="en-US" b="1" u="sng" dirty="0" err="1">
                <a:latin typeface="Times New Roman" pitchFamily="18" charset="0"/>
                <a:cs typeface="Times New Roman" pitchFamily="18" charset="0"/>
              </a:rPr>
              <a:t>AllocatedDataSlot</a:t>
            </a:r>
            <a:r>
              <a:rPr lang="en-US" b="1" u="sng" dirty="0">
                <a:latin typeface="Times New Roman" pitchFamily="18" charset="0"/>
                <a:cs typeface="Times New Roman" pitchFamily="18" charset="0"/>
              </a:rPr>
              <a:t>(string name)</a:t>
            </a:r>
            <a:endParaRPr lang="en-US" u="sng" dirty="0">
              <a:latin typeface="Times New Roman" pitchFamily="18" charset="0"/>
              <a:cs typeface="Times New Roman" pitchFamily="18" charset="0"/>
            </a:endParaRPr>
          </a:p>
          <a:p>
            <a:pPr marL="804863" indent="-804863" algn="just"/>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Allocates a named data slot on all threads. For better performance, use fields that are marked with the </a:t>
            </a:r>
            <a:r>
              <a:rPr lang="en-US" i="1" dirty="0" err="1">
                <a:latin typeface="Times New Roman" pitchFamily="18" charset="0"/>
                <a:cs typeface="Times New Roman" pitchFamily="18" charset="0"/>
              </a:rPr>
              <a:t>ThreadStackAttribute</a:t>
            </a:r>
            <a:r>
              <a:rPr lang="en-US" i="1" dirty="0">
                <a:latin typeface="Times New Roman" pitchFamily="18" charset="0"/>
                <a:cs typeface="Times New Roman" pitchFamily="18" charset="0"/>
              </a:rPr>
              <a:t> attribute instead.</a:t>
            </a:r>
          </a:p>
          <a:p>
            <a:pPr marL="342900" lvl="1" indent="-342900" algn="just" eaLnBrk="0" fontAlgn="base" hangingPunct="0">
              <a:spcBef>
                <a:spcPct val="0"/>
              </a:spcBef>
              <a:spcAft>
                <a:spcPct val="0"/>
              </a:spcAft>
            </a:pPr>
            <a:endParaRPr kumimoji="0" lang="en-US" sz="1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342900" indent="-342900">
              <a:buFont typeface="+mj-lt"/>
              <a:buAutoNum type="arabicPeriod" startAt="4"/>
            </a:pPr>
            <a:r>
              <a:rPr lang="en-US" b="1" u="sng" dirty="0">
                <a:latin typeface="Times New Roman" pitchFamily="18" charset="0"/>
                <a:cs typeface="Times New Roman" pitchFamily="18" charset="0"/>
              </a:rPr>
              <a:t>public static void </a:t>
            </a:r>
            <a:r>
              <a:rPr lang="en-US" b="1" u="sng" dirty="0" err="1">
                <a:latin typeface="Times New Roman" pitchFamily="18" charset="0"/>
                <a:cs typeface="Times New Roman" pitchFamily="18" charset="0"/>
              </a:rPr>
              <a:t>BeginCriticalRegion</a:t>
            </a:r>
            <a:r>
              <a:rPr lang="en-US" b="1" u="sng" dirty="0">
                <a:latin typeface="Times New Roman" pitchFamily="18" charset="0"/>
                <a:cs typeface="Times New Roman" pitchFamily="18" charset="0"/>
              </a:rPr>
              <a:t>()</a:t>
            </a:r>
            <a:endParaRPr lang="en-US" u="sng" dirty="0">
              <a:latin typeface="Times New Roman" pitchFamily="18" charset="0"/>
              <a:cs typeface="Times New Roman" pitchFamily="18" charset="0"/>
            </a:endParaRPr>
          </a:p>
          <a:p>
            <a:pPr marL="804863" lvl="2" algn="just"/>
            <a:r>
              <a:rPr lang="en-US" i="1" dirty="0">
                <a:latin typeface="Times New Roman" pitchFamily="18" charset="0"/>
                <a:cs typeface="Times New Roman" pitchFamily="18" charset="0"/>
              </a:rPr>
              <a:t>Notifies a host that execution is about to enter a region of code in which the effects of a thread abort or unhandled exception might jeopardize other tasks in the application domain. </a:t>
            </a:r>
          </a:p>
          <a:p>
            <a:pPr marL="342900" lvl="1" indent="-342900" algn="just" eaLnBrk="0" fontAlgn="base" hangingPunct="0">
              <a:spcBef>
                <a:spcPct val="0"/>
              </a:spcBef>
              <a:spcAft>
                <a:spcPct val="0"/>
              </a:spcAft>
            </a:pPr>
            <a:endParaRPr kumimoji="0" lang="en-US" sz="1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342900" indent="-342900" algn="just">
              <a:buFont typeface="+mj-lt"/>
              <a:buAutoNum type="arabicPeriod" startAt="5"/>
            </a:pPr>
            <a:r>
              <a:rPr lang="en-US" b="1" u="sng" dirty="0">
                <a:latin typeface="Times New Roman" pitchFamily="18" charset="0"/>
                <a:cs typeface="Times New Roman" pitchFamily="18" charset="0"/>
              </a:rPr>
              <a:t>public static void </a:t>
            </a:r>
            <a:r>
              <a:rPr lang="en-US" b="1" u="sng" dirty="0" err="1">
                <a:latin typeface="Times New Roman" pitchFamily="18" charset="0"/>
                <a:cs typeface="Times New Roman" pitchFamily="18" charset="0"/>
              </a:rPr>
              <a:t>BeginThreadAffinity</a:t>
            </a:r>
            <a:r>
              <a:rPr lang="en-US" b="1" u="sng" dirty="0">
                <a:latin typeface="Times New Roman" pitchFamily="18" charset="0"/>
                <a:cs typeface="Times New Roman" pitchFamily="18" charset="0"/>
              </a:rPr>
              <a:t>()</a:t>
            </a:r>
            <a:endParaRPr lang="en-US" u="sng" dirty="0">
              <a:latin typeface="Times New Roman" pitchFamily="18" charset="0"/>
              <a:cs typeface="Times New Roman" pitchFamily="18" charset="0"/>
            </a:endParaRPr>
          </a:p>
          <a:p>
            <a:pPr marL="800100" lvl="1" indent="-342900" algn="just"/>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Notifies a host that managed code is about to execute instructions that depend on the identity of the current physical operating system Thread.</a:t>
            </a:r>
            <a:endParaRPr lang="en-US" dirty="0">
              <a:latin typeface="Times New Roman" pitchFamily="18" charset="0"/>
              <a:cs typeface="Times New Roman" pitchFamily="18" charset="0"/>
            </a:endParaRPr>
          </a:p>
          <a:p>
            <a:pPr marL="800100" lvl="1" indent="-800100" algn="just"/>
            <a:endParaRPr lang="en-US" sz="1400" i="1" dirty="0">
              <a:latin typeface="Times New Roman" pitchFamily="18" charset="0"/>
              <a:cs typeface="Times New Roman" pitchFamily="18" charset="0"/>
            </a:endParaRPr>
          </a:p>
          <a:p>
            <a:pPr marL="342900" indent="-342900" algn="just">
              <a:buFont typeface="+mj-lt"/>
              <a:buAutoNum type="arabicPeriod" startAt="6"/>
            </a:pPr>
            <a:r>
              <a:rPr lang="en-US" b="1" u="sng" dirty="0">
                <a:latin typeface="Times New Roman" pitchFamily="18" charset="0"/>
                <a:cs typeface="Times New Roman" pitchFamily="18" charset="0"/>
              </a:rPr>
              <a:t>public static void </a:t>
            </a:r>
            <a:r>
              <a:rPr lang="en-US" b="1" u="sng" dirty="0" err="1">
                <a:latin typeface="Times New Roman" pitchFamily="18" charset="0"/>
                <a:cs typeface="Times New Roman" pitchFamily="18" charset="0"/>
              </a:rPr>
              <a:t>EndCriticalRegion</a:t>
            </a:r>
            <a:r>
              <a:rPr lang="en-US" b="1" u="sng" dirty="0">
                <a:latin typeface="Times New Roman" pitchFamily="18" charset="0"/>
                <a:cs typeface="Times New Roman" pitchFamily="18" charset="0"/>
              </a:rPr>
              <a:t>()</a:t>
            </a:r>
            <a:endParaRPr lang="en-US" u="sng" dirty="0">
              <a:latin typeface="Times New Roman" pitchFamily="18" charset="0"/>
              <a:cs typeface="Times New Roman" pitchFamily="18" charset="0"/>
            </a:endParaRPr>
          </a:p>
          <a:p>
            <a:pPr marL="804863" algn="just"/>
            <a:r>
              <a:rPr lang="en-US" i="1" dirty="0">
                <a:latin typeface="Times New Roman" pitchFamily="18" charset="0"/>
                <a:cs typeface="Times New Roman" pitchFamily="18" charset="0"/>
              </a:rPr>
              <a:t>Notifies a host that execution is about to enter a region of code in which the effects of a thread abort or unhandled exception are limited to the current task.</a:t>
            </a:r>
          </a:p>
        </p:txBody>
      </p:sp>
    </p:spTree>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1"/>
          <p:cNvSpPr>
            <a:spLocks noChangeArrowheads="1"/>
          </p:cNvSpPr>
          <p:nvPr/>
        </p:nvSpPr>
        <p:spPr bwMode="auto">
          <a:xfrm>
            <a:off x="228601" y="381000"/>
            <a:ext cx="84582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Data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Data is raw fact and figure which will be processed.</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 case of computer data will in any form such as </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Text, Audio, Video, Graphics, Number, etc.</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61794" name="Rectangle 2"/>
          <p:cNvSpPr>
            <a:spLocks noChangeArrowheads="1"/>
          </p:cNvSpPr>
          <p:nvPr/>
        </p:nvSpPr>
        <p:spPr bwMode="auto">
          <a:xfrm>
            <a:off x="326522" y="1828800"/>
            <a:ext cx="8588878"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Information </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dirty="0">
                <a:latin typeface="Times New Roman" pitchFamily="18" charset="0"/>
                <a:ea typeface="Calibri" pitchFamily="34" charset="0"/>
                <a:cs typeface="Times New Roman" pitchFamily="18" charset="0"/>
              </a:rPr>
              <a:t>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When data is processed then it is convert into a meaningful terms known as information.</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Processed Data = Information</a:t>
            </a:r>
            <a:endParaRPr kumimoji="0" lang="en-US" b="0" i="1" u="none" strike="noStrike" cap="none" normalizeH="0" baseline="0" dirty="0">
              <a:ln>
                <a:noFill/>
              </a:ln>
              <a:solidFill>
                <a:schemeClr val="tx1"/>
              </a:solidFill>
              <a:effectLst/>
              <a:latin typeface="Arial" pitchFamily="34" charset="0"/>
              <a:cs typeface="Arial" pitchFamily="34" charset="0"/>
            </a:endParaRPr>
          </a:p>
        </p:txBody>
      </p:sp>
      <p:sp>
        <p:nvSpPr>
          <p:cNvPr id="161795" name="Rectangle 3"/>
          <p:cNvSpPr>
            <a:spLocks noChangeArrowheads="1"/>
          </p:cNvSpPr>
          <p:nvPr/>
        </p:nvSpPr>
        <p:spPr bwMode="auto">
          <a:xfrm>
            <a:off x="228600" y="3124200"/>
            <a:ext cx="8305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Process</a:t>
            </a:r>
            <a:r>
              <a:rPr kumimoji="0" lang="en-US"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Process is those which are done on input.</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Process is a way in which through we describe how to achieve output.</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Processing one use logic for converting input or data into in meaningful term.</a:t>
            </a:r>
            <a:endParaRPr kumimoji="0" lang="en-US" b="0" i="1" u="none" strike="noStrike" cap="none" normalizeH="0" baseline="0" dirty="0">
              <a:ln>
                <a:noFill/>
              </a:ln>
              <a:solidFill>
                <a:schemeClr val="tx1"/>
              </a:solidFill>
              <a:effectLst/>
              <a:latin typeface="Arial" pitchFamily="34" charset="0"/>
              <a:cs typeface="Arial" pitchFamily="34" charset="0"/>
            </a:endParaRPr>
          </a:p>
        </p:txBody>
      </p:sp>
      <p:sp>
        <p:nvSpPr>
          <p:cNvPr id="161796" name="Rectangle 4"/>
          <p:cNvSpPr>
            <a:spLocks noChangeArrowheads="1"/>
          </p:cNvSpPr>
          <p:nvPr/>
        </p:nvSpPr>
        <p:spPr bwMode="auto">
          <a:xfrm>
            <a:off x="304800" y="4648200"/>
            <a:ext cx="7133107"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Logic </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dirty="0">
                <a:latin typeface="Times New Roman" pitchFamily="18" charset="0"/>
                <a:ea typeface="Calibri" pitchFamily="34" charset="0"/>
                <a:cs typeface="Times New Roman" pitchFamily="18" charset="0"/>
              </a:rPr>
              <a:t>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Logic is the statement or expression which is evaluated as true or false.</a:t>
            </a:r>
            <a:endParaRPr kumimoji="0" lang="en-US" b="0" i="1" u="none" strike="noStrike" cap="none" normalizeH="0" baseline="0" dirty="0">
              <a:ln>
                <a:noFill/>
              </a:ln>
              <a:solidFill>
                <a:schemeClr val="tx1"/>
              </a:solidFill>
              <a:effectLst/>
              <a:latin typeface="Arial" pitchFamily="34" charset="0"/>
              <a:cs typeface="Arial" pitchFamily="34" charset="0"/>
            </a:endParaRPr>
          </a:p>
        </p:txBody>
      </p:sp>
      <p:sp>
        <p:nvSpPr>
          <p:cNvPr id="3073" name="Rectangle 1"/>
          <p:cNvSpPr>
            <a:spLocks noChangeArrowheads="1"/>
          </p:cNvSpPr>
          <p:nvPr/>
        </p:nvSpPr>
        <p:spPr bwMode="auto">
          <a:xfrm>
            <a:off x="304800" y="5638800"/>
            <a:ext cx="7428059"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Instruction</a:t>
            </a: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Instructions are combination of operators, operands and statements.</a:t>
            </a:r>
            <a:endParaRPr kumimoji="0" lang="en-US" b="0" i="1"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381000" y="1066800"/>
            <a:ext cx="8305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Device Driver</a:t>
            </a:r>
            <a:endParaRPr kumimoji="0" lang="en-US" b="0" i="0"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Device driver is computer program that operates or controls a particular type of device that is attached to a computer.</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Each device needs at least one corresponding device driver.</a:t>
            </a:r>
            <a:endParaRPr kumimoji="0" lang="en-US" b="0" i="1" strike="noStrike" cap="none" normalizeH="0" baseline="0" dirty="0">
              <a:ln>
                <a:noFill/>
              </a:ln>
              <a:solidFill>
                <a:schemeClr val="tx1"/>
              </a:solidFill>
              <a:effectLst/>
              <a:latin typeface="Arial" pitchFamily="34" charset="0"/>
              <a:cs typeface="Arial" pitchFamily="34" charset="0"/>
            </a:endParaRPr>
          </a:p>
        </p:txBody>
      </p:sp>
      <p:sp>
        <p:nvSpPr>
          <p:cNvPr id="17410" name="Rectangle 2"/>
          <p:cNvSpPr>
            <a:spLocks noChangeArrowheads="1"/>
          </p:cNvSpPr>
          <p:nvPr/>
        </p:nvSpPr>
        <p:spPr bwMode="auto">
          <a:xfrm>
            <a:off x="381000" y="3648670"/>
            <a:ext cx="8382000"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Utilities Software</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Utilities software designed to assist users in maintenance and care of their computers.</a:t>
            </a:r>
            <a:endParaRPr kumimoji="0" lang="en-US" b="0" i="1"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7" name="Rectangle 1"/>
          <p:cNvSpPr>
            <a:spLocks noChangeArrowheads="1"/>
          </p:cNvSpPr>
          <p:nvPr/>
        </p:nvSpPr>
        <p:spPr bwMode="auto">
          <a:xfrm>
            <a:off x="96129" y="-76200"/>
            <a:ext cx="8915399" cy="69249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1" fontAlgn="base" latinLnBrk="0" hangingPunct="1">
              <a:lnSpc>
                <a:spcPct val="100000"/>
              </a:lnSpc>
              <a:spcBef>
                <a:spcPct val="0"/>
              </a:spcBef>
              <a:spcAft>
                <a:spcPct val="0"/>
              </a:spcAft>
              <a:buClrTx/>
              <a:buSzTx/>
              <a:buFont typeface="+mj-lt"/>
              <a:buAutoNum type="arabicPeriod" startAt="7"/>
              <a:tabLst/>
            </a:pPr>
            <a:r>
              <a:rPr kumimoji="0" lang="en-US"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public static void </a:t>
            </a:r>
            <a:r>
              <a:rPr kumimoji="0" lang="en-US" b="1" i="0" u="sng"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EndThreadAffinity</a:t>
            </a:r>
            <a:r>
              <a:rPr kumimoji="0" lang="en-US"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sng" strike="noStrike" cap="none" normalizeH="0" baseline="0" dirty="0">
              <a:ln>
                <a:noFill/>
              </a:ln>
              <a:solidFill>
                <a:schemeClr val="tx1"/>
              </a:solidFill>
              <a:effectLst/>
              <a:latin typeface="Times New Roman" pitchFamily="18" charset="0"/>
              <a:cs typeface="Times New Roman" pitchFamily="18" charset="0"/>
            </a:endParaRPr>
          </a:p>
          <a:p>
            <a:pPr marL="800100" lvl="1" indent="4763" algn="just" eaLnBrk="0" fontAlgn="base" hangingPunct="0">
              <a:spcBef>
                <a:spcPct val="0"/>
              </a:spcBef>
              <a:spcAft>
                <a:spcPct val="0"/>
              </a:spcAf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Notifies a host that managed code has finished executing instructions that depend on the identity of the current physical operating system Thread.</a:t>
            </a:r>
          </a:p>
          <a:p>
            <a:pPr marL="0" lvl="1" indent="4763" algn="just" eaLnBrk="0" fontAlgn="base" hangingPunct="0">
              <a:spcBef>
                <a:spcPct val="0"/>
              </a:spcBef>
              <a:spcAft>
                <a:spcPct val="0"/>
              </a:spcAft>
            </a:pPr>
            <a:endParaRPr lang="en-US" sz="1400" i="1" dirty="0">
              <a:latin typeface="Times New Roman" pitchFamily="18" charset="0"/>
              <a:ea typeface="Calibri" pitchFamily="34" charset="0"/>
              <a:cs typeface="Times New Roman" pitchFamily="18" charset="0"/>
            </a:endParaRPr>
          </a:p>
          <a:p>
            <a:pPr marL="342900" indent="-342900" algn="just">
              <a:buFont typeface="+mj-lt"/>
              <a:buAutoNum type="arabicPeriod" startAt="8"/>
            </a:pPr>
            <a:r>
              <a:rPr lang="en-US" b="1" u="sng" dirty="0">
                <a:latin typeface="Times New Roman" pitchFamily="18" charset="0"/>
                <a:cs typeface="Times New Roman" pitchFamily="18" charset="0"/>
              </a:rPr>
              <a:t>public static void </a:t>
            </a:r>
            <a:r>
              <a:rPr lang="en-US" b="1" u="sng" dirty="0" err="1">
                <a:latin typeface="Times New Roman" pitchFamily="18" charset="0"/>
                <a:cs typeface="Times New Roman" pitchFamily="18" charset="0"/>
              </a:rPr>
              <a:t>FreeNameDataSlot</a:t>
            </a:r>
            <a:r>
              <a:rPr lang="en-US" b="1" u="sng" dirty="0">
                <a:latin typeface="Times New Roman" pitchFamily="18" charset="0"/>
                <a:cs typeface="Times New Roman" pitchFamily="18" charset="0"/>
              </a:rPr>
              <a:t>(string name)</a:t>
            </a:r>
            <a:endParaRPr lang="en-US" u="sng" dirty="0">
              <a:latin typeface="Times New Roman" pitchFamily="18" charset="0"/>
              <a:cs typeface="Times New Roman" pitchFamily="18" charset="0"/>
            </a:endParaRPr>
          </a:p>
          <a:p>
            <a:pPr marL="804863" algn="just"/>
            <a:r>
              <a:rPr lang="en-US" i="1" dirty="0">
                <a:latin typeface="Times New Roman" pitchFamily="18" charset="0"/>
                <a:cs typeface="Times New Roman" pitchFamily="18" charset="0"/>
              </a:rPr>
              <a:t>Eliminates the association between a name and a slot, for all threads in the process. For better performance, use fields that are marked with the </a:t>
            </a:r>
            <a:r>
              <a:rPr lang="en-US" i="1" dirty="0" err="1">
                <a:latin typeface="Times New Roman" pitchFamily="18" charset="0"/>
                <a:cs typeface="Times New Roman" pitchFamily="18" charset="0"/>
              </a:rPr>
              <a:t>ThreadStaticAttribute</a:t>
            </a:r>
            <a:r>
              <a:rPr lang="en-US" i="1" dirty="0">
                <a:latin typeface="Times New Roman" pitchFamily="18" charset="0"/>
                <a:cs typeface="Times New Roman" pitchFamily="18" charset="0"/>
              </a:rPr>
              <a:t> attribute instead.</a:t>
            </a:r>
          </a:p>
          <a:p>
            <a:pPr marL="0" lvl="1" indent="4763" algn="just" eaLnBrk="0" fontAlgn="base" hangingPunct="0">
              <a:spcBef>
                <a:spcPct val="0"/>
              </a:spcBef>
              <a:spcAft>
                <a:spcPct val="0"/>
              </a:spcAft>
            </a:pPr>
            <a:endParaRPr kumimoji="0" lang="en-US" sz="14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342900" indent="-342900" algn="just">
              <a:buFont typeface="+mj-lt"/>
              <a:buAutoNum type="arabicPeriod" startAt="9"/>
            </a:pPr>
            <a:r>
              <a:rPr lang="en-US" b="1" u="sng" dirty="0">
                <a:latin typeface="Times New Roman" pitchFamily="18" charset="0"/>
                <a:cs typeface="Times New Roman" pitchFamily="18" charset="0"/>
              </a:rPr>
              <a:t>public static object </a:t>
            </a:r>
            <a:r>
              <a:rPr lang="en-US" b="1" u="sng" dirty="0" err="1">
                <a:latin typeface="Times New Roman" pitchFamily="18" charset="0"/>
                <a:cs typeface="Times New Roman" pitchFamily="18" charset="0"/>
              </a:rPr>
              <a:t>GetData</a:t>
            </a:r>
            <a:r>
              <a:rPr lang="en-US" b="1" u="sng" dirty="0">
                <a:latin typeface="Times New Roman" pitchFamily="18" charset="0"/>
                <a:cs typeface="Times New Roman" pitchFamily="18" charset="0"/>
              </a:rPr>
              <a:t>(</a:t>
            </a:r>
            <a:r>
              <a:rPr lang="en-US" b="1" u="sng" dirty="0" err="1">
                <a:latin typeface="Times New Roman" pitchFamily="18" charset="0"/>
                <a:cs typeface="Times New Roman" pitchFamily="18" charset="0"/>
              </a:rPr>
              <a:t>LocalDataStoreSlot</a:t>
            </a:r>
            <a:r>
              <a:rPr lang="en-US" b="1" u="sng" dirty="0">
                <a:latin typeface="Times New Roman" pitchFamily="18" charset="0"/>
                <a:cs typeface="Times New Roman" pitchFamily="18" charset="0"/>
              </a:rPr>
              <a:t> slot)</a:t>
            </a:r>
            <a:endParaRPr lang="en-US" u="sng" dirty="0">
              <a:latin typeface="Times New Roman" pitchFamily="18" charset="0"/>
              <a:cs typeface="Times New Roman" pitchFamily="18" charset="0"/>
            </a:endParaRPr>
          </a:p>
          <a:p>
            <a:pPr marL="804863" algn="just"/>
            <a:r>
              <a:rPr lang="en-US" i="1" dirty="0">
                <a:latin typeface="Times New Roman" pitchFamily="18" charset="0"/>
                <a:cs typeface="Times New Roman" pitchFamily="18" charset="0"/>
              </a:rPr>
              <a:t>Retrieves the value from the specified slot on the current thread, within the current thread, current domain. For better performance, use fields that are marked with the </a:t>
            </a:r>
            <a:r>
              <a:rPr lang="en-US" i="1" dirty="0" err="1">
                <a:latin typeface="Times New Roman" pitchFamily="18" charset="0"/>
                <a:cs typeface="Times New Roman" pitchFamily="18" charset="0"/>
              </a:rPr>
              <a:t>ThreadStaticAttribute</a:t>
            </a:r>
            <a:r>
              <a:rPr lang="en-US" i="1" dirty="0">
                <a:latin typeface="Times New Roman" pitchFamily="18" charset="0"/>
                <a:cs typeface="Times New Roman" pitchFamily="18" charset="0"/>
              </a:rPr>
              <a:t> instead.</a:t>
            </a:r>
          </a:p>
          <a:p>
            <a:pPr marL="0" lvl="1" indent="4763" algn="just" eaLnBrk="0" fontAlgn="base" hangingPunct="0">
              <a:spcBef>
                <a:spcPct val="0"/>
              </a:spcBef>
              <a:spcAft>
                <a:spcPct val="0"/>
              </a:spcAft>
            </a:pPr>
            <a:endParaRPr kumimoji="0" lang="en-US" sz="14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342900" indent="-342900" algn="just">
              <a:buFont typeface="+mj-lt"/>
              <a:buAutoNum type="arabicPeriod" startAt="10"/>
            </a:pPr>
            <a:r>
              <a:rPr lang="en-US" b="1" u="sng" dirty="0">
                <a:latin typeface="Times New Roman" pitchFamily="18" charset="0"/>
                <a:cs typeface="Times New Roman" pitchFamily="18" charset="0"/>
              </a:rPr>
              <a:t>public static </a:t>
            </a:r>
            <a:r>
              <a:rPr lang="en-US" b="1" u="sng" dirty="0" err="1">
                <a:latin typeface="Times New Roman" pitchFamily="18" charset="0"/>
                <a:cs typeface="Times New Roman" pitchFamily="18" charset="0"/>
              </a:rPr>
              <a:t>AppDomain</a:t>
            </a:r>
            <a:r>
              <a:rPr lang="en-US" b="1" u="sng" dirty="0">
                <a:latin typeface="Times New Roman" pitchFamily="18" charset="0"/>
                <a:cs typeface="Times New Roman" pitchFamily="18" charset="0"/>
              </a:rPr>
              <a:t> </a:t>
            </a:r>
            <a:r>
              <a:rPr lang="en-US" b="1" u="sng" dirty="0" err="1">
                <a:latin typeface="Times New Roman" pitchFamily="18" charset="0"/>
                <a:cs typeface="Times New Roman" pitchFamily="18" charset="0"/>
              </a:rPr>
              <a:t>GetDomain</a:t>
            </a:r>
            <a:r>
              <a:rPr lang="en-US" b="1" u="sng" dirty="0">
                <a:latin typeface="Times New Roman" pitchFamily="18" charset="0"/>
                <a:cs typeface="Times New Roman" pitchFamily="18" charset="0"/>
              </a:rPr>
              <a:t>()</a:t>
            </a:r>
            <a:endParaRPr lang="en-US" u="sng" dirty="0">
              <a:latin typeface="Times New Roman" pitchFamily="18" charset="0"/>
              <a:cs typeface="Times New Roman" pitchFamily="18" charset="0"/>
            </a:endParaRPr>
          </a:p>
          <a:p>
            <a:pPr marL="804863" algn="just"/>
            <a:r>
              <a:rPr lang="en-US" i="1" dirty="0">
                <a:latin typeface="Times New Roman" pitchFamily="18" charset="0"/>
                <a:cs typeface="Times New Roman" pitchFamily="18" charset="0"/>
              </a:rPr>
              <a:t>Returns the current domain in which the current thread is running.</a:t>
            </a:r>
          </a:p>
          <a:p>
            <a:pPr marL="0" lvl="1" indent="4763" algn="just" eaLnBrk="0" fontAlgn="base" hangingPunct="0">
              <a:spcBef>
                <a:spcPct val="0"/>
              </a:spcBef>
              <a:spcAft>
                <a:spcPct val="0"/>
              </a:spcAft>
            </a:pPr>
            <a:endParaRPr kumimoji="0" lang="en-US" sz="14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342900" indent="-342900" algn="just">
              <a:buFont typeface="+mj-lt"/>
              <a:buAutoNum type="arabicPeriod" startAt="11"/>
            </a:pPr>
            <a:r>
              <a:rPr lang="en-US" b="1" u="sng" dirty="0">
                <a:latin typeface="Times New Roman" pitchFamily="18" charset="0"/>
                <a:cs typeface="Times New Roman" pitchFamily="18" charset="0"/>
              </a:rPr>
              <a:t>public static </a:t>
            </a:r>
            <a:r>
              <a:rPr lang="en-US" b="1" u="sng" dirty="0" err="1">
                <a:latin typeface="Times New Roman" pitchFamily="18" charset="0"/>
                <a:cs typeface="Times New Roman" pitchFamily="18" charset="0"/>
              </a:rPr>
              <a:t>AppDomain</a:t>
            </a:r>
            <a:r>
              <a:rPr lang="en-US" b="1" u="sng" dirty="0">
                <a:latin typeface="Times New Roman" pitchFamily="18" charset="0"/>
                <a:cs typeface="Times New Roman" pitchFamily="18" charset="0"/>
              </a:rPr>
              <a:t> </a:t>
            </a:r>
            <a:r>
              <a:rPr lang="en-US" b="1" u="sng" dirty="0" err="1">
                <a:latin typeface="Times New Roman" pitchFamily="18" charset="0"/>
                <a:cs typeface="Times New Roman" pitchFamily="18" charset="0"/>
              </a:rPr>
              <a:t>GetDomain</a:t>
            </a:r>
            <a:r>
              <a:rPr lang="en-US" b="1" u="sng" dirty="0">
                <a:latin typeface="Times New Roman" pitchFamily="18" charset="0"/>
                <a:cs typeface="Times New Roman" pitchFamily="18" charset="0"/>
              </a:rPr>
              <a:t>()</a:t>
            </a:r>
            <a:endParaRPr lang="en-US" u="sng" dirty="0">
              <a:latin typeface="Times New Roman" pitchFamily="18" charset="0"/>
              <a:cs typeface="Times New Roman" pitchFamily="18" charset="0"/>
            </a:endParaRPr>
          </a:p>
          <a:p>
            <a:pPr marL="804863" algn="just"/>
            <a:r>
              <a:rPr lang="en-US" i="1" dirty="0">
                <a:latin typeface="Times New Roman" pitchFamily="18" charset="0"/>
                <a:cs typeface="Times New Roman" pitchFamily="18" charset="0"/>
              </a:rPr>
              <a:t>Returns a unique application domain identifier.</a:t>
            </a:r>
          </a:p>
          <a:p>
            <a:pPr marL="0" lvl="1" indent="4763" algn="just" eaLnBrk="0" fontAlgn="base" hangingPunct="0">
              <a:spcBef>
                <a:spcPct val="0"/>
              </a:spcBef>
              <a:spcAft>
                <a:spcPct val="0"/>
              </a:spcAft>
            </a:pPr>
            <a:endParaRPr kumimoji="0" lang="en-US" sz="14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342900" indent="-342900" algn="just">
              <a:buFont typeface="+mj-lt"/>
              <a:buAutoNum type="arabicPeriod" startAt="12"/>
            </a:pPr>
            <a:r>
              <a:rPr lang="en-US" b="1" u="sng" dirty="0">
                <a:latin typeface="Times New Roman" pitchFamily="18" charset="0"/>
                <a:cs typeface="Times New Roman" pitchFamily="18" charset="0"/>
              </a:rPr>
              <a:t>public static </a:t>
            </a:r>
            <a:r>
              <a:rPr lang="en-US" b="1" u="sng" dirty="0" err="1">
                <a:latin typeface="Times New Roman" pitchFamily="18" charset="0"/>
                <a:cs typeface="Times New Roman" pitchFamily="18" charset="0"/>
              </a:rPr>
              <a:t>LocalDataStoreSlot</a:t>
            </a:r>
            <a:r>
              <a:rPr lang="en-US" b="1" u="sng" dirty="0">
                <a:latin typeface="Times New Roman" pitchFamily="18" charset="0"/>
                <a:cs typeface="Times New Roman" pitchFamily="18" charset="0"/>
              </a:rPr>
              <a:t> </a:t>
            </a:r>
            <a:r>
              <a:rPr lang="en-US" b="1" u="sng" dirty="0" err="1">
                <a:latin typeface="Times New Roman" pitchFamily="18" charset="0"/>
                <a:cs typeface="Times New Roman" pitchFamily="18" charset="0"/>
              </a:rPr>
              <a:t>GetNamedDataSlot</a:t>
            </a:r>
            <a:r>
              <a:rPr lang="en-US" b="1" u="sng" dirty="0">
                <a:latin typeface="Times New Roman" pitchFamily="18" charset="0"/>
                <a:cs typeface="Times New Roman" pitchFamily="18" charset="0"/>
              </a:rPr>
              <a:t>(string name)</a:t>
            </a:r>
          </a:p>
          <a:p>
            <a:pPr marL="804863" algn="just"/>
            <a:r>
              <a:rPr lang="en-US" i="1" dirty="0">
                <a:latin typeface="Times New Roman" pitchFamily="18" charset="0"/>
                <a:cs typeface="Times New Roman" pitchFamily="18" charset="0"/>
              </a:rPr>
              <a:t>Looks up a named </a:t>
            </a:r>
            <a:r>
              <a:rPr lang="en-US" i="1" dirty="0" err="1">
                <a:latin typeface="Times New Roman" pitchFamily="18" charset="0"/>
                <a:cs typeface="Times New Roman" pitchFamily="18" charset="0"/>
              </a:rPr>
              <a:t>dataslot</a:t>
            </a:r>
            <a:r>
              <a:rPr lang="en-US" i="1" dirty="0">
                <a:latin typeface="Times New Roman" pitchFamily="18" charset="0"/>
                <a:cs typeface="Times New Roman" pitchFamily="18" charset="0"/>
              </a:rPr>
              <a:t>. For better performance, use fields that are marked with the </a:t>
            </a:r>
            <a:r>
              <a:rPr lang="en-US" i="1" dirty="0" err="1">
                <a:latin typeface="Times New Roman" pitchFamily="18" charset="0"/>
                <a:cs typeface="Times New Roman" pitchFamily="18" charset="0"/>
              </a:rPr>
              <a:t>ThreadStaticAttribute</a:t>
            </a:r>
            <a:r>
              <a:rPr lang="en-US" i="1" dirty="0">
                <a:latin typeface="Times New Roman" pitchFamily="18" charset="0"/>
                <a:cs typeface="Times New Roman" pitchFamily="18" charset="0"/>
              </a:rPr>
              <a:t> attribute instead.</a:t>
            </a:r>
          </a:p>
          <a:p>
            <a:pPr marL="0" lvl="1" indent="4763" algn="just" eaLnBrk="0" fontAlgn="base" hangingPunct="0">
              <a:spcBef>
                <a:spcPct val="0"/>
              </a:spcBef>
              <a:spcAft>
                <a:spcPct val="0"/>
              </a:spcAft>
            </a:pPr>
            <a:endParaRPr kumimoji="0" lang="en-US" sz="14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342900" indent="-342900" algn="just">
              <a:buFont typeface="+mj-lt"/>
              <a:buAutoNum type="arabicPeriod" startAt="13"/>
            </a:pPr>
            <a:r>
              <a:rPr lang="en-US" b="1" u="sng" dirty="0">
                <a:latin typeface="Times New Roman" pitchFamily="18" charset="0"/>
                <a:cs typeface="Times New Roman" pitchFamily="18" charset="0"/>
              </a:rPr>
              <a:t>public void Interrupt()</a:t>
            </a:r>
            <a:endParaRPr lang="en-US" u="sng" dirty="0">
              <a:latin typeface="Times New Roman" pitchFamily="18" charset="0"/>
              <a:cs typeface="Times New Roman" pitchFamily="18" charset="0"/>
            </a:endParaRPr>
          </a:p>
          <a:p>
            <a:pPr marL="804863" algn="just"/>
            <a:r>
              <a:rPr lang="en-US" i="1" dirty="0">
                <a:latin typeface="Times New Roman" pitchFamily="18" charset="0"/>
                <a:cs typeface="Times New Roman" pitchFamily="18" charset="0"/>
              </a:rPr>
              <a:t>Interrupts a thread that is in the </a:t>
            </a:r>
            <a:r>
              <a:rPr lang="en-US" i="1" dirty="0" err="1">
                <a:latin typeface="Times New Roman" pitchFamily="18" charset="0"/>
                <a:cs typeface="Times New Roman" pitchFamily="18" charset="0"/>
              </a:rPr>
              <a:t>waitSleepJoin</a:t>
            </a:r>
            <a:r>
              <a:rPr lang="en-US" i="1" dirty="0">
                <a:latin typeface="Times New Roman" pitchFamily="18" charset="0"/>
                <a:cs typeface="Times New Roman" pitchFamily="18" charset="0"/>
              </a:rPr>
              <a:t> thread state.</a:t>
            </a:r>
            <a:endPar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p:txBody>
      </p:sp>
    </p:spTree>
  </p:cSld>
  <p:clrMapOvr>
    <a:masterClrMapping/>
  </p:clrMapOvr>
  <p:transition>
    <p:split orient="vert"/>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1" name="Rectangle 1"/>
          <p:cNvSpPr>
            <a:spLocks noChangeArrowheads="1"/>
          </p:cNvSpPr>
          <p:nvPr/>
        </p:nvSpPr>
        <p:spPr bwMode="auto">
          <a:xfrm>
            <a:off x="152399" y="-76200"/>
            <a:ext cx="8839201" cy="69249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1" fontAlgn="base" latinLnBrk="0" hangingPunct="1">
              <a:lnSpc>
                <a:spcPct val="100000"/>
              </a:lnSpc>
              <a:spcBef>
                <a:spcPct val="0"/>
              </a:spcBef>
              <a:spcAft>
                <a:spcPct val="0"/>
              </a:spcAft>
              <a:buClrTx/>
              <a:buSzTx/>
              <a:buFont typeface="+mj-lt"/>
              <a:buAutoNum type="arabicPeriod" startAt="14"/>
              <a:tabLst/>
            </a:pPr>
            <a:r>
              <a:rPr kumimoji="0" lang="en-US"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public void Join()</a:t>
            </a:r>
            <a:endParaRPr kumimoji="0" lang="en-US" b="0" i="0" u="sng" strike="noStrike" cap="none" normalizeH="0" baseline="0" dirty="0">
              <a:ln>
                <a:noFill/>
              </a:ln>
              <a:solidFill>
                <a:schemeClr val="tx1"/>
              </a:solidFill>
              <a:effectLst/>
              <a:latin typeface="Times New Roman" pitchFamily="18" charset="0"/>
              <a:cs typeface="Times New Roman" pitchFamily="18" charset="0"/>
            </a:endParaRPr>
          </a:p>
          <a:p>
            <a:pPr marL="804863" lvl="2" algn="just" eaLnBrk="0" fontAlgn="base" hangingPunct="0">
              <a:spcBef>
                <a:spcPct val="0"/>
              </a:spcBef>
              <a:spcAft>
                <a:spcPct val="0"/>
              </a:spcAf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Blocks the calling thread until a thread terminates while continuing to perform standard COM and </a:t>
            </a:r>
            <a:r>
              <a:rPr kumimoji="0" lang="en-US" b="0" i="1"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SendMessage</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Pumping. This method has different overloaded forms.</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1400" dirty="0">
              <a:latin typeface="Times New Roman" pitchFamily="18" charset="0"/>
              <a:cs typeface="Times New Roman" pitchFamily="18" charset="0"/>
            </a:endParaRPr>
          </a:p>
          <a:p>
            <a:pPr marL="342900" indent="-342900" algn="just">
              <a:buFont typeface="+mj-lt"/>
              <a:buAutoNum type="arabicPeriod" startAt="15"/>
            </a:pPr>
            <a:r>
              <a:rPr lang="en-US" b="1" u="sng" dirty="0">
                <a:latin typeface="Times New Roman" pitchFamily="18" charset="0"/>
                <a:cs typeface="Times New Roman" pitchFamily="18" charset="0"/>
              </a:rPr>
              <a:t>public void Join()</a:t>
            </a:r>
            <a:endParaRPr lang="en-US" u="sng" dirty="0">
              <a:latin typeface="Times New Roman" pitchFamily="18" charset="0"/>
              <a:cs typeface="Times New Roman" pitchFamily="18" charset="0"/>
            </a:endParaRPr>
          </a:p>
          <a:p>
            <a:pPr marL="804863" algn="just"/>
            <a:r>
              <a:rPr lang="en-US" i="1" dirty="0">
                <a:latin typeface="Times New Roman" pitchFamily="18" charset="0"/>
                <a:cs typeface="Times New Roman" pitchFamily="18" charset="0"/>
              </a:rPr>
              <a:t>Blocks the calling thread until a thread terminates while continuing to perform standard COM and </a:t>
            </a:r>
            <a:r>
              <a:rPr lang="en-US" i="1" dirty="0" err="1">
                <a:latin typeface="Times New Roman" pitchFamily="18" charset="0"/>
                <a:cs typeface="Times New Roman" pitchFamily="18" charset="0"/>
              </a:rPr>
              <a:t>SendMessage</a:t>
            </a:r>
            <a:r>
              <a:rPr lang="en-US" i="1" dirty="0">
                <a:latin typeface="Times New Roman" pitchFamily="18" charset="0"/>
                <a:cs typeface="Times New Roman" pitchFamily="18" charset="0"/>
              </a:rPr>
              <a:t>, Pumping. This method has different overloaded forms.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342900" indent="-342900" algn="just">
              <a:buFont typeface="+mj-lt"/>
              <a:buAutoNum type="arabicPeriod" startAt="16"/>
            </a:pPr>
            <a:r>
              <a:rPr lang="en-US" b="1" u="sng" dirty="0">
                <a:latin typeface="Times New Roman" pitchFamily="18" charset="0"/>
                <a:cs typeface="Times New Roman" pitchFamily="18" charset="0"/>
              </a:rPr>
              <a:t>public static void </a:t>
            </a:r>
            <a:r>
              <a:rPr lang="en-US" b="1" u="sng" dirty="0" err="1">
                <a:latin typeface="Times New Roman" pitchFamily="18" charset="0"/>
                <a:cs typeface="Times New Roman" pitchFamily="18" charset="0"/>
              </a:rPr>
              <a:t>MemoryBarrier</a:t>
            </a:r>
            <a:r>
              <a:rPr lang="en-US" b="1" u="sng" dirty="0">
                <a:latin typeface="Times New Roman" pitchFamily="18" charset="0"/>
                <a:cs typeface="Times New Roman" pitchFamily="18" charset="0"/>
              </a:rPr>
              <a:t>()</a:t>
            </a:r>
            <a:endParaRPr lang="en-US" u="sng" dirty="0">
              <a:latin typeface="Times New Roman" pitchFamily="18" charset="0"/>
              <a:cs typeface="Times New Roman" pitchFamily="18" charset="0"/>
            </a:endParaRPr>
          </a:p>
          <a:p>
            <a:pPr marL="804863" algn="just"/>
            <a:r>
              <a:rPr lang="en-US" i="1" dirty="0">
                <a:latin typeface="Times New Roman" pitchFamily="18" charset="0"/>
                <a:cs typeface="Times New Roman" pitchFamily="18" charset="0"/>
              </a:rPr>
              <a:t>Synchronizes memory access as follows: The processor executing the cu7rrent thread cannot reorder instructions in such a way that memory access prior to the call to memory Barrier execute after memory access that fallow the call to </a:t>
            </a:r>
            <a:r>
              <a:rPr lang="en-US" i="1" dirty="0" err="1">
                <a:latin typeface="Times New Roman" pitchFamily="18" charset="0"/>
                <a:cs typeface="Times New Roman" pitchFamily="18" charset="0"/>
              </a:rPr>
              <a:t>MemoryBarrier</a:t>
            </a:r>
            <a:r>
              <a:rPr lang="en-US" i="1" dirty="0">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342900" indent="-342900" algn="just">
              <a:buFont typeface="+mj-lt"/>
              <a:buAutoNum type="arabicPeriod" startAt="17"/>
            </a:pPr>
            <a:r>
              <a:rPr lang="en-US" b="1" u="sng" dirty="0">
                <a:latin typeface="Times New Roman" pitchFamily="18" charset="0"/>
                <a:cs typeface="Times New Roman" pitchFamily="18" charset="0"/>
              </a:rPr>
              <a:t>public static void </a:t>
            </a:r>
            <a:r>
              <a:rPr lang="en-US" b="1" u="sng" dirty="0" err="1">
                <a:latin typeface="Times New Roman" pitchFamily="18" charset="0"/>
                <a:cs typeface="Times New Roman" pitchFamily="18" charset="0"/>
              </a:rPr>
              <a:t>ResetAbort</a:t>
            </a:r>
            <a:r>
              <a:rPr lang="en-US" b="1" u="sng" dirty="0">
                <a:latin typeface="Times New Roman" pitchFamily="18" charset="0"/>
                <a:cs typeface="Times New Roman" pitchFamily="18" charset="0"/>
              </a:rPr>
              <a:t>()</a:t>
            </a:r>
            <a:endParaRPr lang="en-US" u="sng" dirty="0">
              <a:latin typeface="Times New Roman" pitchFamily="18" charset="0"/>
              <a:cs typeface="Times New Roman" pitchFamily="18" charset="0"/>
            </a:endParaRPr>
          </a:p>
          <a:p>
            <a:pPr marL="804863" algn="just"/>
            <a:r>
              <a:rPr lang="en-US" i="1" dirty="0">
                <a:latin typeface="Times New Roman" pitchFamily="18" charset="0"/>
                <a:cs typeface="Times New Roman" pitchFamily="18" charset="0"/>
              </a:rPr>
              <a:t>Cancels on abort requested for the current thread.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342900" indent="-342900" algn="just">
              <a:buFont typeface="+mj-lt"/>
              <a:buAutoNum type="arabicPeriod" startAt="18"/>
            </a:pPr>
            <a:r>
              <a:rPr lang="en-US" b="1" u="sng" dirty="0">
                <a:latin typeface="Times New Roman" pitchFamily="18" charset="0"/>
                <a:cs typeface="Times New Roman" pitchFamily="18" charset="0"/>
              </a:rPr>
              <a:t>public static void </a:t>
            </a:r>
            <a:r>
              <a:rPr lang="en-US" b="1" u="sng" dirty="0" err="1">
                <a:latin typeface="Times New Roman" pitchFamily="18" charset="0"/>
                <a:cs typeface="Times New Roman" pitchFamily="18" charset="0"/>
              </a:rPr>
              <a:t>SetData</a:t>
            </a:r>
            <a:r>
              <a:rPr lang="en-US" b="1" u="sng" dirty="0">
                <a:latin typeface="Times New Roman" pitchFamily="18" charset="0"/>
                <a:cs typeface="Times New Roman" pitchFamily="18" charset="0"/>
              </a:rPr>
              <a:t> (</a:t>
            </a:r>
            <a:r>
              <a:rPr lang="en-US" b="1" u="sng" dirty="0" err="1">
                <a:latin typeface="Times New Roman" pitchFamily="18" charset="0"/>
                <a:cs typeface="Times New Roman" pitchFamily="18" charset="0"/>
              </a:rPr>
              <a:t>LocalDataStoreSlot</a:t>
            </a:r>
            <a:r>
              <a:rPr lang="en-US" b="1" u="sng" dirty="0">
                <a:latin typeface="Times New Roman" pitchFamily="18" charset="0"/>
                <a:cs typeface="Times New Roman" pitchFamily="18" charset="0"/>
              </a:rPr>
              <a:t>, object data)</a:t>
            </a:r>
            <a:endParaRPr lang="en-US" u="sng" dirty="0">
              <a:latin typeface="Times New Roman" pitchFamily="18" charset="0"/>
              <a:cs typeface="Times New Roman" pitchFamily="18" charset="0"/>
            </a:endParaRPr>
          </a:p>
          <a:p>
            <a:pPr marL="804863" algn="just"/>
            <a:r>
              <a:rPr lang="en-US" i="1" dirty="0">
                <a:latin typeface="Times New Roman" pitchFamily="18" charset="0"/>
                <a:cs typeface="Times New Roman" pitchFamily="18" charset="0"/>
              </a:rPr>
              <a:t>Sets the data in the specified slot in he currently running thread, for that Threads current domain. For better performance, use fields marked with the </a:t>
            </a:r>
            <a:r>
              <a:rPr lang="en-US" i="1" dirty="0" err="1">
                <a:latin typeface="Times New Roman" pitchFamily="18" charset="0"/>
                <a:cs typeface="Times New Roman" pitchFamily="18" charset="0"/>
              </a:rPr>
              <a:t>ThreadStaticAttribute</a:t>
            </a:r>
            <a:r>
              <a:rPr lang="en-US" i="1" dirty="0">
                <a:latin typeface="Times New Roman" pitchFamily="18" charset="0"/>
                <a:cs typeface="Times New Roman" pitchFamily="18" charset="0"/>
              </a:rPr>
              <a:t> attribute instead.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342900" indent="-342900" algn="just">
              <a:buFont typeface="+mj-lt"/>
              <a:buAutoNum type="arabicPeriod" startAt="19"/>
            </a:pPr>
            <a:r>
              <a:rPr lang="en-US" b="1" u="sng" dirty="0">
                <a:latin typeface="Times New Roman" pitchFamily="18" charset="0"/>
                <a:cs typeface="Times New Roman" pitchFamily="18" charset="0"/>
              </a:rPr>
              <a:t>public void Start()</a:t>
            </a:r>
            <a:endParaRPr lang="en-US" u="sng" dirty="0">
              <a:latin typeface="Times New Roman" pitchFamily="18" charset="0"/>
              <a:cs typeface="Times New Roman" pitchFamily="18" charset="0"/>
            </a:endParaRPr>
          </a:p>
          <a:p>
            <a:pPr marL="804863" algn="just"/>
            <a:r>
              <a:rPr lang="en-US" i="1" dirty="0">
                <a:latin typeface="Times New Roman" pitchFamily="18" charset="0"/>
                <a:cs typeface="Times New Roman" pitchFamily="18" charset="0"/>
              </a:rPr>
              <a:t>Starts a thread.	</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839200" cy="6771084"/>
          </a:xfrm>
          <a:prstGeom prst="rect">
            <a:avLst/>
          </a:prstGeom>
        </p:spPr>
        <p:txBody>
          <a:bodyPr wrap="square">
            <a:spAutoFit/>
          </a:bodyPr>
          <a:lstStyle/>
          <a:p>
            <a:pPr marL="342900" indent="-342900" algn="just">
              <a:buFont typeface="+mj-lt"/>
              <a:buAutoNum type="arabicPeriod" startAt="20"/>
            </a:pPr>
            <a:r>
              <a:rPr lang="en-US" b="1" u="sng" dirty="0">
                <a:latin typeface="Times New Roman" pitchFamily="18" charset="0"/>
                <a:cs typeface="Times New Roman" pitchFamily="18" charset="0"/>
              </a:rPr>
              <a:t>public static void Sleep(</a:t>
            </a:r>
            <a:r>
              <a:rPr lang="en-US" b="1" u="sng" dirty="0" err="1">
                <a:latin typeface="Times New Roman" pitchFamily="18" charset="0"/>
                <a:cs typeface="Times New Roman" pitchFamily="18" charset="0"/>
              </a:rPr>
              <a:t>int</a:t>
            </a:r>
            <a:r>
              <a:rPr lang="en-US" b="1" u="sng" dirty="0">
                <a:latin typeface="Times New Roman" pitchFamily="18" charset="0"/>
                <a:cs typeface="Times New Roman" pitchFamily="18" charset="0"/>
              </a:rPr>
              <a:t> </a:t>
            </a:r>
            <a:r>
              <a:rPr lang="en-US" b="1" u="sng" dirty="0" err="1">
                <a:latin typeface="Times New Roman" pitchFamily="18" charset="0"/>
                <a:cs typeface="Times New Roman" pitchFamily="18" charset="0"/>
              </a:rPr>
              <a:t>millisecondTimeout</a:t>
            </a:r>
            <a:r>
              <a:rPr lang="en-US" b="1" u="sng" dirty="0">
                <a:latin typeface="Times New Roman" pitchFamily="18" charset="0"/>
                <a:cs typeface="Times New Roman" pitchFamily="18" charset="0"/>
              </a:rPr>
              <a:t>)</a:t>
            </a:r>
            <a:endParaRPr lang="en-US" u="sng" dirty="0">
              <a:latin typeface="Times New Roman" pitchFamily="18" charset="0"/>
              <a:cs typeface="Times New Roman" pitchFamily="18" charset="0"/>
            </a:endParaRPr>
          </a:p>
          <a:p>
            <a:pPr marL="804863" algn="just"/>
            <a:r>
              <a:rPr lang="en-US" i="1" dirty="0">
                <a:latin typeface="Times New Roman" pitchFamily="18" charset="0"/>
                <a:cs typeface="Times New Roman" pitchFamily="18" charset="0"/>
              </a:rPr>
              <a:t>Makes the Thread pause for a period of time.</a:t>
            </a:r>
          </a:p>
          <a:p>
            <a:pPr algn="just"/>
            <a:endParaRPr lang="en-US" sz="1400" i="1" dirty="0">
              <a:latin typeface="Times New Roman" pitchFamily="18" charset="0"/>
              <a:cs typeface="Times New Roman" pitchFamily="18" charset="0"/>
            </a:endParaRPr>
          </a:p>
          <a:p>
            <a:pPr marL="342900" indent="-342900" algn="just">
              <a:buFont typeface="+mj-lt"/>
              <a:buAutoNum type="arabicPeriod" startAt="21"/>
            </a:pPr>
            <a:r>
              <a:rPr lang="en-US" b="1" u="sng" dirty="0">
                <a:latin typeface="Times New Roman" pitchFamily="18" charset="0"/>
                <a:cs typeface="Times New Roman" pitchFamily="18" charset="0"/>
              </a:rPr>
              <a:t>public static void </a:t>
            </a:r>
            <a:r>
              <a:rPr lang="en-US" b="1" u="sng" dirty="0" err="1">
                <a:latin typeface="Times New Roman" pitchFamily="18" charset="0"/>
                <a:cs typeface="Times New Roman" pitchFamily="18" charset="0"/>
              </a:rPr>
              <a:t>SpinWait</a:t>
            </a:r>
            <a:r>
              <a:rPr lang="en-US" b="1" u="sng" dirty="0">
                <a:latin typeface="Times New Roman" pitchFamily="18" charset="0"/>
                <a:cs typeface="Times New Roman" pitchFamily="18" charset="0"/>
              </a:rPr>
              <a:t>(</a:t>
            </a:r>
            <a:r>
              <a:rPr lang="en-US" b="1" u="sng" dirty="0" err="1">
                <a:latin typeface="Times New Roman" pitchFamily="18" charset="0"/>
                <a:cs typeface="Times New Roman" pitchFamily="18" charset="0"/>
              </a:rPr>
              <a:t>int</a:t>
            </a:r>
            <a:r>
              <a:rPr lang="en-US" b="1" u="sng" dirty="0">
                <a:latin typeface="Times New Roman" pitchFamily="18" charset="0"/>
                <a:cs typeface="Times New Roman" pitchFamily="18" charset="0"/>
              </a:rPr>
              <a:t> iterations)</a:t>
            </a:r>
            <a:endParaRPr lang="en-US" u="sng" dirty="0">
              <a:latin typeface="Times New Roman" pitchFamily="18" charset="0"/>
              <a:cs typeface="Times New Roman" pitchFamily="18" charset="0"/>
            </a:endParaRPr>
          </a:p>
          <a:p>
            <a:pPr marL="804863" algn="just"/>
            <a:r>
              <a:rPr lang="en-US" i="1" dirty="0">
                <a:latin typeface="Times New Roman" pitchFamily="18" charset="0"/>
                <a:cs typeface="Times New Roman" pitchFamily="18" charset="0"/>
              </a:rPr>
              <a:t>Causes a thread to wait the number of times defined by the iterations parameter.</a:t>
            </a:r>
          </a:p>
          <a:p>
            <a:pPr algn="just"/>
            <a:endParaRPr lang="en-US" sz="1400" i="1" dirty="0">
              <a:latin typeface="Times New Roman" pitchFamily="18" charset="0"/>
              <a:cs typeface="Times New Roman" pitchFamily="18" charset="0"/>
            </a:endParaRPr>
          </a:p>
          <a:p>
            <a:pPr marL="342900" indent="-342900" algn="just">
              <a:buFont typeface="+mj-lt"/>
              <a:buAutoNum type="arabicPeriod" startAt="22"/>
            </a:pPr>
            <a:r>
              <a:rPr lang="en-US" b="1" u="sng" dirty="0">
                <a:latin typeface="Times New Roman" pitchFamily="18" charset="0"/>
                <a:cs typeface="Times New Roman" pitchFamily="18" charset="0"/>
              </a:rPr>
              <a:t>public static byte </a:t>
            </a:r>
            <a:r>
              <a:rPr lang="en-US" b="1" u="sng" dirty="0" err="1">
                <a:latin typeface="Times New Roman" pitchFamily="18" charset="0"/>
                <a:cs typeface="Times New Roman" pitchFamily="18" charset="0"/>
              </a:rPr>
              <a:t>VolatileRead</a:t>
            </a:r>
            <a:r>
              <a:rPr lang="en-US" b="1" u="sng" dirty="0">
                <a:latin typeface="Times New Roman" pitchFamily="18" charset="0"/>
                <a:cs typeface="Times New Roman" pitchFamily="18" charset="0"/>
              </a:rPr>
              <a:t> (ref byte address)</a:t>
            </a:r>
            <a:endParaRPr lang="en-US" u="sng" dirty="0">
              <a:latin typeface="Times New Roman" pitchFamily="18" charset="0"/>
              <a:cs typeface="Times New Roman" pitchFamily="18" charset="0"/>
            </a:endParaRPr>
          </a:p>
          <a:p>
            <a:pPr marL="341313" algn="just"/>
            <a:r>
              <a:rPr lang="en-US" b="1" u="sng" dirty="0">
                <a:latin typeface="Times New Roman" pitchFamily="18" charset="0"/>
                <a:cs typeface="Times New Roman" pitchFamily="18" charset="0"/>
              </a:rPr>
              <a:t>public static double </a:t>
            </a:r>
            <a:r>
              <a:rPr lang="en-US" b="1" u="sng" dirty="0" err="1">
                <a:latin typeface="Times New Roman" pitchFamily="18" charset="0"/>
                <a:cs typeface="Times New Roman" pitchFamily="18" charset="0"/>
              </a:rPr>
              <a:t>VolatileRead</a:t>
            </a:r>
            <a:r>
              <a:rPr lang="en-US" b="1" u="sng" dirty="0">
                <a:latin typeface="Times New Roman" pitchFamily="18" charset="0"/>
                <a:cs typeface="Times New Roman" pitchFamily="18" charset="0"/>
              </a:rPr>
              <a:t> (ref double address)</a:t>
            </a:r>
            <a:endParaRPr lang="en-US" u="sng" dirty="0">
              <a:latin typeface="Times New Roman" pitchFamily="18" charset="0"/>
              <a:cs typeface="Times New Roman" pitchFamily="18" charset="0"/>
            </a:endParaRPr>
          </a:p>
          <a:p>
            <a:pPr marL="341313" algn="just"/>
            <a:r>
              <a:rPr lang="en-US" b="1" u="sng" dirty="0">
                <a:latin typeface="Times New Roman" pitchFamily="18" charset="0"/>
                <a:cs typeface="Times New Roman" pitchFamily="18" charset="0"/>
              </a:rPr>
              <a:t>public static </a:t>
            </a:r>
            <a:r>
              <a:rPr lang="en-US" b="1" u="sng" dirty="0" err="1">
                <a:latin typeface="Times New Roman" pitchFamily="18" charset="0"/>
                <a:cs typeface="Times New Roman" pitchFamily="18" charset="0"/>
              </a:rPr>
              <a:t>int</a:t>
            </a:r>
            <a:r>
              <a:rPr lang="en-US" b="1" u="sng" dirty="0">
                <a:latin typeface="Times New Roman" pitchFamily="18" charset="0"/>
                <a:cs typeface="Times New Roman" pitchFamily="18" charset="0"/>
              </a:rPr>
              <a:t> </a:t>
            </a:r>
            <a:r>
              <a:rPr lang="en-US" b="1" u="sng" dirty="0" err="1">
                <a:latin typeface="Times New Roman" pitchFamily="18" charset="0"/>
                <a:cs typeface="Times New Roman" pitchFamily="18" charset="0"/>
              </a:rPr>
              <a:t>VolatileRead</a:t>
            </a:r>
            <a:r>
              <a:rPr lang="en-US" b="1" u="sng" dirty="0">
                <a:latin typeface="Times New Roman" pitchFamily="18" charset="0"/>
                <a:cs typeface="Times New Roman" pitchFamily="18" charset="0"/>
              </a:rPr>
              <a:t> (ref double address)</a:t>
            </a:r>
            <a:endParaRPr lang="en-US" u="sng" dirty="0">
              <a:latin typeface="Times New Roman" pitchFamily="18" charset="0"/>
              <a:cs typeface="Times New Roman" pitchFamily="18" charset="0"/>
            </a:endParaRPr>
          </a:p>
          <a:p>
            <a:pPr marL="341313" algn="just"/>
            <a:r>
              <a:rPr lang="en-US" b="1" u="sng" dirty="0">
                <a:latin typeface="Times New Roman" pitchFamily="18" charset="0"/>
                <a:cs typeface="Times New Roman" pitchFamily="18" charset="0"/>
              </a:rPr>
              <a:t>public static object </a:t>
            </a:r>
            <a:r>
              <a:rPr lang="en-US" b="1" u="sng" dirty="0" err="1">
                <a:latin typeface="Times New Roman" pitchFamily="18" charset="0"/>
                <a:cs typeface="Times New Roman" pitchFamily="18" charset="0"/>
              </a:rPr>
              <a:t>VolatileRead</a:t>
            </a:r>
            <a:r>
              <a:rPr lang="en-US" b="1" u="sng" dirty="0">
                <a:latin typeface="Times New Roman" pitchFamily="18" charset="0"/>
                <a:cs typeface="Times New Roman" pitchFamily="18" charset="0"/>
              </a:rPr>
              <a:t> (ref double object address, object value)</a:t>
            </a:r>
            <a:endParaRPr lang="en-US" u="sng" dirty="0">
              <a:latin typeface="Times New Roman" pitchFamily="18" charset="0"/>
              <a:cs typeface="Times New Roman" pitchFamily="18" charset="0"/>
            </a:endParaRPr>
          </a:p>
          <a:p>
            <a:pPr marL="804863" algn="just"/>
            <a:r>
              <a:rPr lang="en-US" i="1" dirty="0">
                <a:latin typeface="Times New Roman" pitchFamily="18" charset="0"/>
                <a:cs typeface="Times New Roman" pitchFamily="18" charset="0"/>
              </a:rPr>
              <a:t>Reads the value of a field. The value is the latest written by any processor in a computer, regardless of the number of processors or the states of processor cache. This method has different overloaded forms. Only some are given above.</a:t>
            </a:r>
          </a:p>
          <a:p>
            <a:pPr algn="just"/>
            <a:endParaRPr lang="en-US" sz="1400" i="1" dirty="0">
              <a:latin typeface="Times New Roman" pitchFamily="18" charset="0"/>
              <a:cs typeface="Times New Roman" pitchFamily="18" charset="0"/>
            </a:endParaRPr>
          </a:p>
          <a:p>
            <a:pPr marL="342900" indent="-342900" algn="just">
              <a:buFont typeface="+mj-lt"/>
              <a:buAutoNum type="arabicPeriod" startAt="23"/>
            </a:pPr>
            <a:r>
              <a:rPr lang="en-US" b="1" u="sng" dirty="0">
                <a:latin typeface="Times New Roman" pitchFamily="18" charset="0"/>
                <a:cs typeface="Times New Roman" pitchFamily="18" charset="0"/>
              </a:rPr>
              <a:t>public  static void </a:t>
            </a:r>
            <a:r>
              <a:rPr lang="en-US" b="1" u="sng" dirty="0" err="1">
                <a:latin typeface="Times New Roman" pitchFamily="18" charset="0"/>
                <a:cs typeface="Times New Roman" pitchFamily="18" charset="0"/>
              </a:rPr>
              <a:t>VolatileWrite</a:t>
            </a:r>
            <a:r>
              <a:rPr lang="en-US" b="1" u="sng" dirty="0">
                <a:latin typeface="Times New Roman" pitchFamily="18" charset="0"/>
                <a:cs typeface="Times New Roman" pitchFamily="18" charset="0"/>
              </a:rPr>
              <a:t> (ref byte address, byte value)</a:t>
            </a:r>
            <a:endParaRPr lang="en-US" u="sng" dirty="0">
              <a:latin typeface="Times New Roman" pitchFamily="18" charset="0"/>
              <a:cs typeface="Times New Roman" pitchFamily="18" charset="0"/>
            </a:endParaRPr>
          </a:p>
          <a:p>
            <a:pPr marL="341313" algn="just"/>
            <a:r>
              <a:rPr lang="en-US" b="1" u="sng" dirty="0">
                <a:latin typeface="Times New Roman" pitchFamily="18" charset="0"/>
                <a:cs typeface="Times New Roman" pitchFamily="18" charset="0"/>
              </a:rPr>
              <a:t>public static void </a:t>
            </a:r>
            <a:r>
              <a:rPr lang="en-US" b="1" u="sng" dirty="0" err="1">
                <a:latin typeface="Times New Roman" pitchFamily="18" charset="0"/>
                <a:cs typeface="Times New Roman" pitchFamily="18" charset="0"/>
              </a:rPr>
              <a:t>VolatileWrite</a:t>
            </a:r>
            <a:r>
              <a:rPr lang="en-US" b="1" u="sng" dirty="0">
                <a:latin typeface="Times New Roman" pitchFamily="18" charset="0"/>
                <a:cs typeface="Times New Roman" pitchFamily="18" charset="0"/>
              </a:rPr>
              <a:t> (ref double address, double value)</a:t>
            </a:r>
            <a:endParaRPr lang="en-US" u="sng" dirty="0">
              <a:latin typeface="Times New Roman" pitchFamily="18" charset="0"/>
              <a:cs typeface="Times New Roman" pitchFamily="18" charset="0"/>
            </a:endParaRPr>
          </a:p>
          <a:p>
            <a:pPr marL="341313" algn="just"/>
            <a:r>
              <a:rPr lang="en-US" b="1" u="sng" dirty="0">
                <a:latin typeface="Times New Roman" pitchFamily="18" charset="0"/>
                <a:cs typeface="Times New Roman" pitchFamily="18" charset="0"/>
              </a:rPr>
              <a:t>public static void </a:t>
            </a:r>
            <a:r>
              <a:rPr lang="en-US" b="1" u="sng" dirty="0" err="1">
                <a:latin typeface="Times New Roman" pitchFamily="18" charset="0"/>
                <a:cs typeface="Times New Roman" pitchFamily="18" charset="0"/>
              </a:rPr>
              <a:t>VolatileWrite</a:t>
            </a:r>
            <a:r>
              <a:rPr lang="en-US" b="1" u="sng" dirty="0">
                <a:latin typeface="Times New Roman" pitchFamily="18" charset="0"/>
                <a:cs typeface="Times New Roman" pitchFamily="18" charset="0"/>
              </a:rPr>
              <a:t> (ref </a:t>
            </a:r>
            <a:r>
              <a:rPr lang="en-US" b="1" u="sng" dirty="0" err="1">
                <a:latin typeface="Times New Roman" pitchFamily="18" charset="0"/>
                <a:cs typeface="Times New Roman" pitchFamily="18" charset="0"/>
              </a:rPr>
              <a:t>int</a:t>
            </a:r>
            <a:r>
              <a:rPr lang="en-US" b="1" u="sng" dirty="0">
                <a:latin typeface="Times New Roman" pitchFamily="18" charset="0"/>
                <a:cs typeface="Times New Roman" pitchFamily="18" charset="0"/>
              </a:rPr>
              <a:t> address, </a:t>
            </a:r>
            <a:r>
              <a:rPr lang="en-US" b="1" u="sng" dirty="0" err="1">
                <a:latin typeface="Times New Roman" pitchFamily="18" charset="0"/>
                <a:cs typeface="Times New Roman" pitchFamily="18" charset="0"/>
              </a:rPr>
              <a:t>int</a:t>
            </a:r>
            <a:r>
              <a:rPr lang="en-US" b="1" u="sng" dirty="0">
                <a:latin typeface="Times New Roman" pitchFamily="18" charset="0"/>
                <a:cs typeface="Times New Roman" pitchFamily="18" charset="0"/>
              </a:rPr>
              <a:t> value)</a:t>
            </a:r>
            <a:endParaRPr lang="en-US" u="sng" dirty="0">
              <a:latin typeface="Times New Roman" pitchFamily="18" charset="0"/>
              <a:cs typeface="Times New Roman" pitchFamily="18" charset="0"/>
            </a:endParaRPr>
          </a:p>
          <a:p>
            <a:pPr marL="341313" algn="just"/>
            <a:r>
              <a:rPr lang="en-US" b="1" u="sng" dirty="0">
                <a:latin typeface="Times New Roman" pitchFamily="18" charset="0"/>
                <a:cs typeface="Times New Roman" pitchFamily="18" charset="0"/>
              </a:rPr>
              <a:t>public static void </a:t>
            </a:r>
            <a:r>
              <a:rPr lang="en-US" b="1" u="sng" dirty="0" err="1">
                <a:latin typeface="Times New Roman" pitchFamily="18" charset="0"/>
                <a:cs typeface="Times New Roman" pitchFamily="18" charset="0"/>
              </a:rPr>
              <a:t>VolatileWrite</a:t>
            </a:r>
            <a:r>
              <a:rPr lang="en-US" b="1" u="sng" dirty="0">
                <a:latin typeface="Times New Roman" pitchFamily="18" charset="0"/>
                <a:cs typeface="Times New Roman" pitchFamily="18" charset="0"/>
              </a:rPr>
              <a:t>(ref object  address, object  value)</a:t>
            </a:r>
            <a:endParaRPr lang="en-US" u="sng" dirty="0">
              <a:latin typeface="Times New Roman" pitchFamily="18" charset="0"/>
              <a:cs typeface="Times New Roman" pitchFamily="18" charset="0"/>
            </a:endParaRPr>
          </a:p>
          <a:p>
            <a:pPr marL="804863" algn="just"/>
            <a:r>
              <a:rPr lang="en-US" i="1" dirty="0">
                <a:latin typeface="Times New Roman" pitchFamily="18" charset="0"/>
                <a:cs typeface="Times New Roman" pitchFamily="18" charset="0"/>
              </a:rPr>
              <a:t>Writes a value to a field immediately, so that the value is visible to all processors in the computer. This method has different overloaded forms. Only some are given above.</a:t>
            </a:r>
          </a:p>
          <a:p>
            <a:pPr algn="just"/>
            <a:endParaRPr lang="en-US" sz="1400" i="1" dirty="0">
              <a:latin typeface="Times New Roman" pitchFamily="18" charset="0"/>
              <a:cs typeface="Times New Roman" pitchFamily="18" charset="0"/>
            </a:endParaRPr>
          </a:p>
          <a:p>
            <a:pPr marL="342900" indent="-342900" algn="just">
              <a:buFont typeface="+mj-lt"/>
              <a:buAutoNum type="arabicPeriod" startAt="24"/>
            </a:pPr>
            <a:r>
              <a:rPr lang="en-US" b="1" u="sng" dirty="0">
                <a:latin typeface="Times New Roman" pitchFamily="18" charset="0"/>
                <a:cs typeface="Times New Roman" pitchFamily="18" charset="0"/>
              </a:rPr>
              <a:t>public static </a:t>
            </a:r>
            <a:r>
              <a:rPr lang="en-US" b="1" u="sng" dirty="0" err="1">
                <a:latin typeface="Times New Roman" pitchFamily="18" charset="0"/>
                <a:cs typeface="Times New Roman" pitchFamily="18" charset="0"/>
              </a:rPr>
              <a:t>bool</a:t>
            </a:r>
            <a:r>
              <a:rPr lang="en-US" b="1" u="sng" dirty="0">
                <a:latin typeface="Times New Roman" pitchFamily="18" charset="0"/>
                <a:cs typeface="Times New Roman" pitchFamily="18" charset="0"/>
              </a:rPr>
              <a:t> Yield()</a:t>
            </a:r>
            <a:endParaRPr lang="en-US" u="sng" dirty="0">
              <a:latin typeface="Times New Roman" pitchFamily="18" charset="0"/>
              <a:cs typeface="Times New Roman" pitchFamily="18" charset="0"/>
            </a:endParaRPr>
          </a:p>
          <a:p>
            <a:pPr marL="804863" algn="just"/>
            <a:r>
              <a:rPr lang="en-US" i="1" dirty="0">
                <a:latin typeface="Times New Roman" pitchFamily="18" charset="0"/>
                <a:cs typeface="Times New Roman" pitchFamily="18" charset="0"/>
              </a:rPr>
              <a:t>Causes the calling thread to yield execution to another thread that is ready to run on the current process. The operating system selects the thread to yield to.</a:t>
            </a:r>
          </a:p>
        </p:txBody>
      </p:sp>
    </p:spTree>
  </p:cSld>
  <p:clrMapOvr>
    <a:masterClrMapping/>
  </p:clrMapOvr>
  <p:transition>
    <p:split orient="vert"/>
  </p:transition>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5" name="Rectangle 1"/>
          <p:cNvSpPr>
            <a:spLocks noChangeArrowheads="1"/>
          </p:cNvSpPr>
          <p:nvPr/>
        </p:nvSpPr>
        <p:spPr bwMode="auto">
          <a:xfrm>
            <a:off x="152400" y="560696"/>
            <a:ext cx="876300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1" fontAlgn="base" latinLnBrk="0" hangingPunct="1">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If you run the program output you will see that both the functions appeared to be running at the same time.</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They are actually both running at the same time on different threads.</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alternative way to think of this is two programs each with their own stack and sharing the same memory space.</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 mutual exclusion </a:t>
            </a:r>
            <a:r>
              <a:rPr kumimoji="0" lang="en-US" b="0" i="1"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mutex</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is a mechanism that acts as a flag to prevent two threads from programming one more actions simultaneously.</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 </a:t>
            </a:r>
            <a:r>
              <a:rPr kumimoji="0" lang="en-US" b="0" i="1"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mutex</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is like a C# lock, but it can work across multiple processes.</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Mutex</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can be computer wide as well as application wide.</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 </a:t>
            </a:r>
            <a:r>
              <a:rPr kumimoji="0" lang="en-US" b="0" i="1"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mutex</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is a synchronization primitive that can also be used for enter process synchronization.</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When two or more threads needs to access a shared resources at the same time, the system needs a synchronization mechanism to ensure that only one thread at a time shared the resources.</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Mutex</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is a synchronization primitive that grants exclusive access to the shared resources o only one thread.</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It a thread requires a </a:t>
            </a:r>
            <a:r>
              <a:rPr kumimoji="0" lang="en-US" b="0" i="1"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mutex</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the second thread, that wants to acquire that </a:t>
            </a:r>
            <a:r>
              <a:rPr kumimoji="0" lang="en-US" b="0" i="1"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mutex</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suspend until the first thread releases the </a:t>
            </a:r>
            <a:r>
              <a:rPr kumimoji="0" lang="en-US" b="0" i="1"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mutex</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entire action that you want to run exclusively is called a critical – section or protected section.</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 critical section is a piece of code that accesses a shared resources but the condition is that only one thread can enter in this section at a time.</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p:txBody>
      </p:sp>
      <p:sp>
        <p:nvSpPr>
          <p:cNvPr id="385026" name="Rectangle 2"/>
          <p:cNvSpPr>
            <a:spLocks noChangeArrowheads="1"/>
          </p:cNvSpPr>
          <p:nvPr/>
        </p:nvSpPr>
        <p:spPr bwMode="auto">
          <a:xfrm>
            <a:off x="228600" y="103496"/>
            <a:ext cx="1075936"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Mutex</a:t>
            </a:r>
            <a:r>
              <a:rPr kumimoji="0" lang="en-US"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534400" cy="2862322"/>
          </a:xfrm>
          <a:prstGeom prst="rect">
            <a:avLst/>
          </a:prstGeom>
        </p:spPr>
        <p:txBody>
          <a:bodyPr wrap="square">
            <a:spAutoFit/>
          </a:bodyPr>
          <a:lstStyle/>
          <a:p>
            <a:pPr marL="342900" lvl="0" indent="-342900" algn="just" eaLnBrk="0" fontAlgn="base" hangingPunct="0">
              <a:spcBef>
                <a:spcPct val="0"/>
              </a:spcBef>
              <a:spcAft>
                <a:spcPct val="0"/>
              </a:spcAft>
              <a:buFont typeface="+mj-lt"/>
              <a:buAutoNum type="arabicPeriod" startAt="13"/>
            </a:pPr>
            <a:r>
              <a:rPr lang="en-US" i="1" dirty="0">
                <a:latin typeface="Times New Roman" pitchFamily="18" charset="0"/>
                <a:ea typeface="Calibri" pitchFamily="34" charset="0"/>
                <a:cs typeface="Times New Roman" pitchFamily="18" charset="0"/>
              </a:rPr>
              <a:t>Modern programming languages support this natively.</a:t>
            </a:r>
            <a:endParaRPr lang="en-US" i="1" dirty="0">
              <a:latin typeface="Times New Roman" pitchFamily="18" charset="0"/>
              <a:cs typeface="Times New Roman" pitchFamily="18" charset="0"/>
            </a:endParaRPr>
          </a:p>
          <a:p>
            <a:pPr marL="342900" lvl="0" indent="-342900" algn="just" eaLnBrk="0" fontAlgn="base" hangingPunct="0">
              <a:spcBef>
                <a:spcPct val="0"/>
              </a:spcBef>
              <a:spcAft>
                <a:spcPct val="0"/>
              </a:spcAft>
              <a:buFont typeface="+mj-lt"/>
              <a:buAutoNum type="arabicPeriod" startAt="13"/>
            </a:pPr>
            <a:r>
              <a:rPr lang="en-US" i="1" dirty="0">
                <a:latin typeface="Times New Roman" pitchFamily="18" charset="0"/>
                <a:ea typeface="Calibri" pitchFamily="34" charset="0"/>
                <a:cs typeface="Times New Roman" pitchFamily="18" charset="0"/>
              </a:rPr>
              <a:t>In C# it’s as simple as –</a:t>
            </a:r>
            <a:endParaRPr lang="en-US" i="1" dirty="0">
              <a:latin typeface="Times New Roman" pitchFamily="18" charset="0"/>
              <a:cs typeface="Times New Roman" pitchFamily="18" charset="0"/>
            </a:endParaRPr>
          </a:p>
          <a:p>
            <a:pPr marL="800100" lvl="1" indent="-342900" algn="just" eaLnBrk="0" fontAlgn="base" hangingPunct="0">
              <a:spcBef>
                <a:spcPct val="0"/>
              </a:spcBef>
              <a:spcAft>
                <a:spcPct val="0"/>
              </a:spcAft>
              <a:buFont typeface="+mj-lt"/>
              <a:buAutoNum type="alphaLcPeriod"/>
            </a:pPr>
            <a:r>
              <a:rPr lang="en-US" i="1" dirty="0">
                <a:latin typeface="Times New Roman" pitchFamily="18" charset="0"/>
                <a:ea typeface="Calibri" pitchFamily="34" charset="0"/>
                <a:cs typeface="Times New Roman" pitchFamily="18" charset="0"/>
              </a:rPr>
              <a:t>Instantiating a new static </a:t>
            </a:r>
            <a:r>
              <a:rPr lang="en-US" i="1" dirty="0" err="1">
                <a:latin typeface="Times New Roman" pitchFamily="18" charset="0"/>
                <a:ea typeface="Calibri" pitchFamily="34" charset="0"/>
                <a:cs typeface="Times New Roman" pitchFamily="18" charset="0"/>
              </a:rPr>
              <a:t>mutex</a:t>
            </a:r>
            <a:r>
              <a:rPr lang="en-US" i="1" dirty="0">
                <a:latin typeface="Times New Roman" pitchFamily="18" charset="0"/>
                <a:ea typeface="Calibri" pitchFamily="34" charset="0"/>
                <a:cs typeface="Times New Roman" pitchFamily="18" charset="0"/>
              </a:rPr>
              <a:t> objects that accessible from each Thread.</a:t>
            </a:r>
            <a:endParaRPr lang="en-US" i="1" dirty="0">
              <a:latin typeface="Times New Roman" pitchFamily="18" charset="0"/>
              <a:cs typeface="Times New Roman" pitchFamily="18" charset="0"/>
            </a:endParaRPr>
          </a:p>
          <a:p>
            <a:pPr marL="800100" lvl="1" indent="-342900" algn="just" eaLnBrk="0" fontAlgn="base" hangingPunct="0">
              <a:spcBef>
                <a:spcPct val="0"/>
              </a:spcBef>
              <a:spcAft>
                <a:spcPct val="0"/>
              </a:spcAft>
              <a:buFont typeface="+mj-lt"/>
              <a:buAutoNum type="alphaLcPeriod"/>
            </a:pPr>
            <a:r>
              <a:rPr lang="en-US" i="1" dirty="0">
                <a:latin typeface="Times New Roman" pitchFamily="18" charset="0"/>
                <a:ea typeface="Calibri" pitchFamily="34" charset="0"/>
                <a:cs typeface="Times New Roman" pitchFamily="18" charset="0"/>
              </a:rPr>
              <a:t>Wrapping whatever code you want to be executed in the critical section with that objects </a:t>
            </a:r>
            <a:r>
              <a:rPr lang="en-US" b="1" i="1" dirty="0" err="1">
                <a:latin typeface="Times New Roman" pitchFamily="18" charset="0"/>
                <a:ea typeface="Calibri" pitchFamily="34" charset="0"/>
                <a:cs typeface="Times New Roman" pitchFamily="18" charset="0"/>
              </a:rPr>
              <a:t>WaitOne</a:t>
            </a:r>
            <a:r>
              <a:rPr lang="en-US" b="1" i="1" dirty="0">
                <a:latin typeface="Times New Roman" pitchFamily="18" charset="0"/>
                <a:ea typeface="Calibri" pitchFamily="34" charset="0"/>
                <a:cs typeface="Times New Roman" pitchFamily="18" charset="0"/>
              </a:rPr>
              <a:t> ( ) </a:t>
            </a:r>
            <a:r>
              <a:rPr lang="en-US" i="1" dirty="0">
                <a:latin typeface="Times New Roman" pitchFamily="18" charset="0"/>
                <a:ea typeface="Calibri" pitchFamily="34" charset="0"/>
                <a:cs typeface="Times New Roman" pitchFamily="18" charset="0"/>
              </a:rPr>
              <a:t>and </a:t>
            </a:r>
            <a:r>
              <a:rPr lang="en-US" b="1" i="1" dirty="0" err="1">
                <a:latin typeface="Times New Roman" pitchFamily="18" charset="0"/>
                <a:ea typeface="Calibri" pitchFamily="34" charset="0"/>
                <a:cs typeface="Times New Roman" pitchFamily="18" charset="0"/>
              </a:rPr>
              <a:t>ReleaseMutex</a:t>
            </a:r>
            <a:r>
              <a:rPr lang="en-US" b="1" i="1" dirty="0">
                <a:latin typeface="Times New Roman" pitchFamily="18" charset="0"/>
                <a:ea typeface="Calibri" pitchFamily="34" charset="0"/>
                <a:cs typeface="Times New Roman" pitchFamily="18" charset="0"/>
              </a:rPr>
              <a:t> ( )</a:t>
            </a:r>
            <a:r>
              <a:rPr lang="en-US" i="1" dirty="0">
                <a:latin typeface="Times New Roman" pitchFamily="18" charset="0"/>
                <a:ea typeface="Calibri" pitchFamily="34" charset="0"/>
                <a:cs typeface="Times New Roman" pitchFamily="18" charset="0"/>
              </a:rPr>
              <a:t> methods in each threads.</a:t>
            </a:r>
            <a:endParaRPr lang="en-US" i="1" dirty="0">
              <a:latin typeface="Times New Roman" pitchFamily="18" charset="0"/>
              <a:cs typeface="Times New Roman" pitchFamily="18" charset="0"/>
            </a:endParaRPr>
          </a:p>
          <a:p>
            <a:pPr marL="800100" lvl="1" indent="-342900" algn="just" eaLnBrk="0" fontAlgn="base" hangingPunct="0">
              <a:spcBef>
                <a:spcPct val="0"/>
              </a:spcBef>
              <a:spcAft>
                <a:spcPct val="0"/>
              </a:spcAft>
              <a:buFont typeface="+mj-lt"/>
              <a:buAutoNum type="alphaLcPeriod"/>
            </a:pPr>
            <a:r>
              <a:rPr lang="en-US" i="1" dirty="0">
                <a:latin typeface="Times New Roman" pitchFamily="18" charset="0"/>
                <a:ea typeface="Calibri" pitchFamily="34" charset="0"/>
                <a:cs typeface="Times New Roman" pitchFamily="18" charset="0"/>
              </a:rPr>
              <a:t>With a </a:t>
            </a:r>
            <a:r>
              <a:rPr lang="en-US" i="1" dirty="0" err="1">
                <a:latin typeface="Times New Roman" pitchFamily="18" charset="0"/>
                <a:ea typeface="Calibri" pitchFamily="34" charset="0"/>
                <a:cs typeface="Times New Roman" pitchFamily="18" charset="0"/>
              </a:rPr>
              <a:t>mutex</a:t>
            </a:r>
            <a:r>
              <a:rPr lang="en-US" i="1" dirty="0">
                <a:latin typeface="Times New Roman" pitchFamily="18" charset="0"/>
                <a:ea typeface="Calibri" pitchFamily="34" charset="0"/>
                <a:cs typeface="Times New Roman" pitchFamily="18" charset="0"/>
              </a:rPr>
              <a:t> class you call the </a:t>
            </a:r>
            <a:r>
              <a:rPr lang="en-US" i="1" dirty="0" err="1">
                <a:latin typeface="Times New Roman" pitchFamily="18" charset="0"/>
                <a:ea typeface="Calibri" pitchFamily="34" charset="0"/>
                <a:cs typeface="Times New Roman" pitchFamily="18" charset="0"/>
              </a:rPr>
              <a:t>waitHandle</a:t>
            </a:r>
            <a:r>
              <a:rPr lang="en-US" i="1" dirty="0">
                <a:latin typeface="Times New Roman" pitchFamily="18" charset="0"/>
                <a:ea typeface="Calibri" pitchFamily="34" charset="0"/>
                <a:cs typeface="Times New Roman" pitchFamily="18" charset="0"/>
              </a:rPr>
              <a:t> </a:t>
            </a:r>
            <a:r>
              <a:rPr lang="en-US" i="1" dirty="0" err="1">
                <a:latin typeface="Times New Roman" pitchFamily="18" charset="0"/>
                <a:ea typeface="Calibri" pitchFamily="34" charset="0"/>
                <a:cs typeface="Times New Roman" pitchFamily="18" charset="0"/>
              </a:rPr>
              <a:t>WaitOne</a:t>
            </a:r>
            <a:r>
              <a:rPr lang="en-US" i="1" dirty="0">
                <a:latin typeface="Times New Roman" pitchFamily="18" charset="0"/>
                <a:ea typeface="Calibri" pitchFamily="34" charset="0"/>
                <a:cs typeface="Times New Roman" pitchFamily="18" charset="0"/>
              </a:rPr>
              <a:t> ( ) methods to lock and </a:t>
            </a:r>
            <a:r>
              <a:rPr lang="en-US" i="1" dirty="0" err="1">
                <a:latin typeface="Times New Roman" pitchFamily="18" charset="0"/>
                <a:ea typeface="Calibri" pitchFamily="34" charset="0"/>
                <a:cs typeface="Times New Roman" pitchFamily="18" charset="0"/>
              </a:rPr>
              <a:t>ReleaseMutex</a:t>
            </a:r>
            <a:r>
              <a:rPr lang="en-US" i="1" dirty="0">
                <a:latin typeface="Times New Roman" pitchFamily="18" charset="0"/>
                <a:ea typeface="Calibri" pitchFamily="34" charset="0"/>
                <a:cs typeface="Times New Roman" pitchFamily="18" charset="0"/>
              </a:rPr>
              <a:t> ( ) to unlock.</a:t>
            </a:r>
            <a:endParaRPr lang="en-US" i="1" dirty="0">
              <a:latin typeface="Times New Roman" pitchFamily="18" charset="0"/>
              <a:cs typeface="Times New Roman" pitchFamily="18" charset="0"/>
            </a:endParaRPr>
          </a:p>
          <a:p>
            <a:pPr marL="800100" lvl="1" indent="-342900" algn="just" eaLnBrk="0" fontAlgn="base" hangingPunct="0">
              <a:spcBef>
                <a:spcPct val="0"/>
              </a:spcBef>
              <a:spcAft>
                <a:spcPct val="0"/>
              </a:spcAft>
              <a:buFont typeface="+mj-lt"/>
              <a:buAutoNum type="alphaLcPeriod"/>
            </a:pPr>
            <a:r>
              <a:rPr lang="en-US" i="1" dirty="0" err="1">
                <a:latin typeface="Times New Roman" pitchFamily="18" charset="0"/>
                <a:ea typeface="Calibri" pitchFamily="34" charset="0"/>
                <a:cs typeface="Times New Roman" pitchFamily="18" charset="0"/>
              </a:rPr>
              <a:t>Cloasing</a:t>
            </a:r>
            <a:r>
              <a:rPr lang="en-US" i="1" dirty="0">
                <a:latin typeface="Times New Roman" pitchFamily="18" charset="0"/>
                <a:ea typeface="Calibri" pitchFamily="34" charset="0"/>
                <a:cs typeface="Times New Roman" pitchFamily="18" charset="0"/>
              </a:rPr>
              <a:t> and disposing a </a:t>
            </a:r>
            <a:r>
              <a:rPr lang="en-US" i="1" dirty="0" err="1">
                <a:latin typeface="Times New Roman" pitchFamily="18" charset="0"/>
                <a:ea typeface="Calibri" pitchFamily="34" charset="0"/>
                <a:cs typeface="Times New Roman" pitchFamily="18" charset="0"/>
              </a:rPr>
              <a:t>mutex</a:t>
            </a:r>
            <a:r>
              <a:rPr lang="en-US" i="1" dirty="0">
                <a:latin typeface="Times New Roman" pitchFamily="18" charset="0"/>
                <a:ea typeface="Calibri" pitchFamily="34" charset="0"/>
                <a:cs typeface="Times New Roman" pitchFamily="18" charset="0"/>
              </a:rPr>
              <a:t> automatically releases it.</a:t>
            </a:r>
            <a:endParaRPr lang="en-US" i="1" dirty="0">
              <a:latin typeface="Times New Roman" pitchFamily="18" charset="0"/>
              <a:cs typeface="Times New Roman" pitchFamily="18" charset="0"/>
            </a:endParaRPr>
          </a:p>
          <a:p>
            <a:pPr marL="800100" lvl="1" indent="-342900" algn="just" eaLnBrk="0" fontAlgn="base" hangingPunct="0">
              <a:spcBef>
                <a:spcPct val="0"/>
              </a:spcBef>
              <a:spcAft>
                <a:spcPct val="0"/>
              </a:spcAft>
              <a:buFont typeface="+mj-lt"/>
              <a:buAutoNum type="alphaLcPeriod"/>
            </a:pPr>
            <a:r>
              <a:rPr lang="en-US" i="1" dirty="0">
                <a:latin typeface="Times New Roman" pitchFamily="18" charset="0"/>
                <a:ea typeface="Calibri" pitchFamily="34" charset="0"/>
                <a:cs typeface="Times New Roman" pitchFamily="18" charset="0"/>
              </a:rPr>
              <a:t>Just as a lock statement, a </a:t>
            </a:r>
            <a:r>
              <a:rPr lang="en-US" i="1" dirty="0" err="1">
                <a:latin typeface="Times New Roman" pitchFamily="18" charset="0"/>
                <a:ea typeface="Calibri" pitchFamily="34" charset="0"/>
                <a:cs typeface="Times New Roman" pitchFamily="18" charset="0"/>
              </a:rPr>
              <a:t>mutex</a:t>
            </a:r>
            <a:r>
              <a:rPr lang="en-US" i="1" dirty="0">
                <a:latin typeface="Times New Roman" pitchFamily="18" charset="0"/>
                <a:ea typeface="Calibri" pitchFamily="34" charset="0"/>
                <a:cs typeface="Times New Roman" pitchFamily="18" charset="0"/>
              </a:rPr>
              <a:t> can be released only from the same threads that obtain it.</a:t>
            </a:r>
            <a:endParaRPr lang="en-US" i="1" dirty="0">
              <a:latin typeface="Times New Roman" pitchFamily="18" charset="0"/>
              <a:cs typeface="Times New Roman" pitchFamily="18" charset="0"/>
            </a:endParaRPr>
          </a:p>
        </p:txBody>
      </p:sp>
      <p:sp>
        <p:nvSpPr>
          <p:cNvPr id="268289" name="Rectangle 1"/>
          <p:cNvSpPr>
            <a:spLocks noChangeArrowheads="1"/>
          </p:cNvSpPr>
          <p:nvPr/>
        </p:nvSpPr>
        <p:spPr bwMode="auto">
          <a:xfrm>
            <a:off x="220641" y="3733800"/>
            <a:ext cx="8694759"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9113" marR="0" lvl="0" indent="-409575" algn="just" defTabSz="914400" rtl="0" eaLnBrk="1" fontAlgn="base" latinLnBrk="0" hangingPunct="1">
              <a:lnSpc>
                <a:spcPct val="100000"/>
              </a:lnSpc>
              <a:spcBef>
                <a:spcPct val="0"/>
              </a:spcBef>
              <a:spcAft>
                <a:spcPct val="0"/>
              </a:spcAft>
              <a:buClrTx/>
              <a:buSzTx/>
              <a:buFont typeface="Wingdings" pitchFamily="2" charset="2"/>
              <a:buChar char="v"/>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An overloaded </a:t>
            </a:r>
            <a:r>
              <a:rPr kumimoji="0" lang="en-US" b="0" i="1"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WaitOne</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 also accepts a </a:t>
            </a:r>
            <a:r>
              <a:rPr kumimoji="0" lang="en-US" b="0" i="1"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TimeSpan</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object, useful if the thread should wait only until a period of time has lapsed. Typically, this is employed when there’s a risk of deadlock, where two or more threads are waiting for the same </a:t>
            </a:r>
            <a:r>
              <a:rPr kumimoji="0" lang="en-US" b="0" i="1"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mutex</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to become available simultaneously.</a:t>
            </a:r>
          </a:p>
          <a:p>
            <a:pPr marL="519113" marR="0" lvl="0" indent="-409575" algn="just" defTabSz="914400" rtl="0" eaLnBrk="1" fontAlgn="base" latinLnBrk="0" hangingPunct="1">
              <a:lnSpc>
                <a:spcPct val="100000"/>
              </a:lnSpc>
              <a:spcBef>
                <a:spcPct val="0"/>
              </a:spcBef>
              <a:spcAft>
                <a:spcPct val="0"/>
              </a:spcAft>
              <a:buClrTx/>
              <a:buSzTx/>
              <a:tabLst/>
            </a:pP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519113" marR="0" lvl="0" indent="-409575" algn="just" defTabSz="914400" rtl="0" eaLnBrk="0" fontAlgn="base" latinLnBrk="0" hangingPunct="0">
              <a:lnSpc>
                <a:spcPct val="100000"/>
              </a:lnSpc>
              <a:spcBef>
                <a:spcPct val="0"/>
              </a:spcBef>
              <a:spcAft>
                <a:spcPct val="0"/>
              </a:spcAft>
              <a:buClrTx/>
              <a:buSzTx/>
              <a:buFont typeface="Wingdings" pitchFamily="2" charset="2"/>
              <a:buChar char="v"/>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Deadlock is as bad as it sounds. Since it can result in an application that has “</a:t>
            </a:r>
            <a:r>
              <a:rPr kumimoji="0" lang="en-US" b="0" i="1"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StalledOut</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for all intents and purposes.</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990600"/>
            <a:ext cx="5943600" cy="4801314"/>
          </a:xfrm>
          <a:prstGeom prst="rect">
            <a:avLst/>
          </a:prstGeom>
        </p:spPr>
        <p:txBody>
          <a:bodyPr wrap="square">
            <a:spAutoFit/>
          </a:bodyPr>
          <a:lstStyle/>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using System;</a:t>
            </a:r>
          </a:p>
          <a:p>
            <a:r>
              <a:rPr lang="en-US" dirty="0">
                <a:latin typeface="Times New Roman" pitchFamily="18" charset="0"/>
                <a:cs typeface="Times New Roman" pitchFamily="18" charset="0"/>
              </a:rPr>
              <a:t>using </a:t>
            </a:r>
            <a:r>
              <a:rPr lang="en-US" dirty="0" err="1">
                <a:latin typeface="Times New Roman" pitchFamily="18" charset="0"/>
                <a:cs typeface="Times New Roman" pitchFamily="18" charset="0"/>
              </a:rPr>
              <a:t>System.Threading</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namespace </a:t>
            </a:r>
            <a:r>
              <a:rPr lang="en-US" dirty="0" err="1">
                <a:latin typeface="Times New Roman" pitchFamily="18" charset="0"/>
                <a:cs typeface="Times New Roman" pitchFamily="18" charset="0"/>
              </a:rPr>
              <a:t>use_the_Mutex_object_waitone</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class Program</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private static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Runs = 0;</a:t>
            </a:r>
          </a:p>
          <a:p>
            <a:r>
              <a:rPr lang="en-US" dirty="0">
                <a:latin typeface="Times New Roman" pitchFamily="18" charset="0"/>
                <a:cs typeface="Times New Roman" pitchFamily="18" charset="0"/>
              </a:rPr>
              <a:t>        static </a:t>
            </a:r>
            <a:r>
              <a:rPr lang="en-US" dirty="0" err="1">
                <a:latin typeface="Times New Roman" pitchFamily="18" charset="0"/>
                <a:cs typeface="Times New Roman" pitchFamily="18" charset="0"/>
              </a:rPr>
              <a:t>Mutex</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mutex</a:t>
            </a:r>
            <a:r>
              <a:rPr lang="en-US" dirty="0">
                <a:latin typeface="Times New Roman" pitchFamily="18" charset="0"/>
                <a:cs typeface="Times New Roman" pitchFamily="18" charset="0"/>
              </a:rPr>
              <a:t> = new </a:t>
            </a:r>
            <a:r>
              <a:rPr lang="en-US" dirty="0" err="1">
                <a:latin typeface="Times New Roman" pitchFamily="18" charset="0"/>
                <a:cs typeface="Times New Roman" pitchFamily="18" charset="0"/>
              </a:rPr>
              <a:t>Mutex</a:t>
            </a:r>
            <a:r>
              <a:rPr lang="en-US" dirty="0">
                <a:latin typeface="Times New Roman" pitchFamily="18" charset="0"/>
                <a:cs typeface="Times New Roman" pitchFamily="18" charset="0"/>
              </a:rPr>
              <a:t>(false, "</a:t>
            </a:r>
            <a:r>
              <a:rPr lang="en-US" dirty="0" err="1">
                <a:latin typeface="Times New Roman" pitchFamily="18" charset="0"/>
                <a:cs typeface="Times New Roman" pitchFamily="18" charset="0"/>
              </a:rPr>
              <a:t>RunsMutex</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public static void </a:t>
            </a:r>
            <a:r>
              <a:rPr lang="en-US" dirty="0" err="1">
                <a:latin typeface="Times New Roman" pitchFamily="18" charset="0"/>
                <a:cs typeface="Times New Roman" pitchFamily="18" charset="0"/>
              </a:rPr>
              <a:t>CountUp</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while (Runs &lt; 10)</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mutex.WaitOne</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Temp = Runs;</a:t>
            </a:r>
          </a:p>
          <a:p>
            <a:r>
              <a:rPr lang="en-US" dirty="0">
                <a:latin typeface="Times New Roman" pitchFamily="18" charset="0"/>
                <a:cs typeface="Times New Roman" pitchFamily="18" charset="0"/>
              </a:rPr>
              <a:t>                Temp++;</a:t>
            </a:r>
          </a:p>
          <a:p>
            <a:r>
              <a:rPr lang="en-US" dirty="0">
                <a:latin typeface="Times New Roman" pitchFamily="18" charset="0"/>
                <a:cs typeface="Times New Roman" pitchFamily="18" charset="0"/>
              </a:rPr>
              <a:t>                </a:t>
            </a:r>
          </a:p>
        </p:txBody>
      </p:sp>
      <p:sp>
        <p:nvSpPr>
          <p:cNvPr id="3" name="TextBox 2"/>
          <p:cNvSpPr txBox="1"/>
          <p:nvPr/>
        </p:nvSpPr>
        <p:spPr>
          <a:xfrm>
            <a:off x="228600" y="838200"/>
            <a:ext cx="1344535" cy="369332"/>
          </a:xfrm>
          <a:prstGeom prst="rect">
            <a:avLst/>
          </a:prstGeom>
          <a:noFill/>
        </p:spPr>
        <p:txBody>
          <a:bodyPr wrap="none" rtlCol="0">
            <a:spAutoFit/>
          </a:bodyPr>
          <a:lstStyle/>
          <a:p>
            <a:r>
              <a:rPr lang="en-US" b="1" u="sng" dirty="0"/>
              <a:t>Example – </a:t>
            </a:r>
          </a:p>
        </p:txBody>
      </p:sp>
    </p:spTree>
  </p:cSld>
  <p:clrMapOvr>
    <a:masterClrMapping/>
  </p:clrMapOvr>
  <p:transition>
    <p:split orient="vert"/>
  </p:transition>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762000"/>
            <a:ext cx="7086600" cy="5355312"/>
          </a:xfrm>
          <a:prstGeom prst="rect">
            <a:avLst/>
          </a:prstGeom>
        </p:spPr>
        <p:txBody>
          <a:bodyPr wrap="square">
            <a:spAutoFit/>
          </a:bodyPr>
          <a:lstStyle/>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Console.WriteLine</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Thread.CurrentThread.Name</a:t>
            </a:r>
            <a:r>
              <a:rPr lang="en-US" dirty="0">
                <a:latin typeface="Times New Roman" pitchFamily="18" charset="0"/>
                <a:cs typeface="Times New Roman" pitchFamily="18" charset="0"/>
              </a:rPr>
              <a:t> + " " + Temp);</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Thread.Sleep</a:t>
            </a:r>
            <a:r>
              <a:rPr lang="en-US" dirty="0">
                <a:latin typeface="Times New Roman" pitchFamily="18" charset="0"/>
                <a:cs typeface="Times New Roman" pitchFamily="18" charset="0"/>
              </a:rPr>
              <a:t>(800);</a:t>
            </a:r>
          </a:p>
          <a:p>
            <a:r>
              <a:rPr lang="en-US" dirty="0">
                <a:latin typeface="Times New Roman" pitchFamily="18" charset="0"/>
                <a:cs typeface="Times New Roman" pitchFamily="18" charset="0"/>
              </a:rPr>
              <a:t>                Runs = Temp;</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mutex.ReleaseMutex</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static void Main()</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Thread t2 = new Thread(new </a:t>
            </a:r>
            <a:r>
              <a:rPr lang="en-US" dirty="0" err="1">
                <a:latin typeface="Times New Roman" pitchFamily="18" charset="0"/>
                <a:cs typeface="Times New Roman" pitchFamily="18" charset="0"/>
              </a:rPr>
              <a:t>ThreadStart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CountUp</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t2.Name = "t2";</a:t>
            </a:r>
          </a:p>
          <a:p>
            <a:r>
              <a:rPr lang="en-US" dirty="0">
                <a:latin typeface="Times New Roman" pitchFamily="18" charset="0"/>
                <a:cs typeface="Times New Roman" pitchFamily="18" charset="0"/>
              </a:rPr>
              <a:t>            Thread t3 = new Thread(new </a:t>
            </a:r>
            <a:r>
              <a:rPr lang="en-US" dirty="0" err="1">
                <a:latin typeface="Times New Roman" pitchFamily="18" charset="0"/>
                <a:cs typeface="Times New Roman" pitchFamily="18" charset="0"/>
              </a:rPr>
              <a:t>ThreadStart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CountUp</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t3.Name = "t3";</a:t>
            </a:r>
          </a:p>
          <a:p>
            <a:r>
              <a:rPr lang="en-US" dirty="0">
                <a:latin typeface="Times New Roman" pitchFamily="18" charset="0"/>
                <a:cs typeface="Times New Roman" pitchFamily="18" charset="0"/>
              </a:rPr>
              <a:t>            t2.Start();</a:t>
            </a:r>
          </a:p>
          <a:p>
            <a:r>
              <a:rPr lang="en-US" dirty="0">
                <a:latin typeface="Times New Roman" pitchFamily="18" charset="0"/>
                <a:cs typeface="Times New Roman" pitchFamily="18" charset="0"/>
              </a:rPr>
              <a:t>            t3.Start();</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Console.Read</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a:t>
            </a:r>
          </a:p>
        </p:txBody>
      </p:sp>
    </p:spTree>
  </p:cSld>
  <p:clrMapOvr>
    <a:masterClrMapping/>
  </p:clrMapOvr>
  <p:transition>
    <p:split orient="vert"/>
  </p:transition>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09" name="Rectangle 1"/>
          <p:cNvSpPr>
            <a:spLocks noChangeArrowheads="1"/>
          </p:cNvSpPr>
          <p:nvPr/>
        </p:nvSpPr>
        <p:spPr bwMode="auto">
          <a:xfrm>
            <a:off x="381000" y="1280279"/>
            <a:ext cx="8381999"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Own a </a:t>
            </a:r>
            <a:r>
              <a:rPr kumimoji="0" lang="en-US" b="1" i="0" u="sng"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Mutex</a:t>
            </a:r>
            <a:r>
              <a:rPr kumimoji="0" lang="en-US"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 </a:t>
            </a:r>
            <a:r>
              <a:rPr kumimoji="0" lang="en-US" b="0" i="1"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mutex</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object can be owned by a thread, when owned. It can only be owned by one single thread. When it is owned by threads, other threads cannot own it. A thread which wants to own a </a:t>
            </a:r>
            <a:r>
              <a:rPr kumimoji="0" lang="en-US" b="0" i="1"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mutex</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calls at </a:t>
            </a:r>
            <a:r>
              <a:rPr kumimoji="0" lang="en-US" b="0" i="1"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mutex</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instance </a:t>
            </a:r>
            <a:r>
              <a:rPr kumimoji="0" lang="en-US" b="1" i="1"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WaitOne</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method. An owning thread, which wants to release the </a:t>
            </a:r>
            <a:r>
              <a:rPr kumimoji="0" lang="en-US" b="0" i="1"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mutex</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calls the </a:t>
            </a:r>
            <a:r>
              <a:rPr kumimoji="0" lang="en-US" b="1" i="1"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ReleaseMutex</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method.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5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Name a </a:t>
            </a:r>
            <a:r>
              <a:rPr kumimoji="0" lang="en-US" b="1" i="0" u="sng"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Mutex</a:t>
            </a:r>
            <a:r>
              <a:rPr kumimoji="0" lang="en-US"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 </a:t>
            </a:r>
            <a:r>
              <a:rPr kumimoji="0" lang="en-US" b="0" i="1"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mutex</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can be either named or unnamed. If a </a:t>
            </a:r>
            <a:r>
              <a:rPr kumimoji="0" lang="en-US" b="0" i="1"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mutex</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is named, it is eligible to be a system – wide. </a:t>
            </a:r>
            <a:r>
              <a:rPr kumimoji="0" lang="en-US" b="0" i="1"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Mutex</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that can be accessed from multiple process. If a </a:t>
            </a:r>
            <a:r>
              <a:rPr kumimoji="0" lang="en-US" b="0" i="1"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mutex</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is unnamed, it is an </a:t>
            </a:r>
            <a:r>
              <a:rPr kumimoji="0" lang="en-US" b="0" i="1"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anymous</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Mutex</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which can only be accessed within the process in which it is created. </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533400"/>
            <a:ext cx="5410200" cy="6186309"/>
          </a:xfrm>
          <a:prstGeom prst="rect">
            <a:avLst/>
          </a:prstGeom>
        </p:spPr>
        <p:txBody>
          <a:bodyPr wrap="square">
            <a:spAutoFit/>
          </a:bodyPr>
          <a:lstStyle/>
          <a:p>
            <a:r>
              <a:rPr lang="en-US" dirty="0">
                <a:latin typeface="Times New Roman" pitchFamily="18" charset="0"/>
                <a:cs typeface="Times New Roman" pitchFamily="18" charset="0"/>
              </a:rPr>
              <a:t>using System;</a:t>
            </a:r>
          </a:p>
          <a:p>
            <a:r>
              <a:rPr lang="en-US" dirty="0">
                <a:latin typeface="Times New Roman" pitchFamily="18" charset="0"/>
                <a:cs typeface="Times New Roman" pitchFamily="18" charset="0"/>
              </a:rPr>
              <a:t>using </a:t>
            </a:r>
            <a:r>
              <a:rPr lang="en-US" dirty="0" err="1">
                <a:latin typeface="Times New Roman" pitchFamily="18" charset="0"/>
                <a:cs typeface="Times New Roman" pitchFamily="18" charset="0"/>
              </a:rPr>
              <a:t>System.Threading</a:t>
            </a:r>
            <a:r>
              <a:rPr lang="en-US" dirty="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namespace </a:t>
            </a:r>
            <a:r>
              <a:rPr lang="en-US" dirty="0" err="1">
                <a:latin typeface="Times New Roman" pitchFamily="18" charset="0"/>
                <a:cs typeface="Times New Roman" pitchFamily="18" charset="0"/>
              </a:rPr>
              <a:t>Name_a_Mutex</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class Program</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static void Main(string[] </a:t>
            </a:r>
            <a:r>
              <a:rPr lang="en-US" dirty="0" err="1">
                <a:latin typeface="Times New Roman" pitchFamily="18" charset="0"/>
                <a:cs typeface="Times New Roman" pitchFamily="18" charset="0"/>
              </a:rPr>
              <a:t>args</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string </a:t>
            </a:r>
            <a:r>
              <a:rPr lang="en-US" dirty="0" err="1">
                <a:latin typeface="Times New Roman" pitchFamily="18" charset="0"/>
                <a:cs typeface="Times New Roman" pitchFamily="18" charset="0"/>
              </a:rPr>
              <a:t>mutexName</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Akshay</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Mutex</a:t>
            </a:r>
            <a:r>
              <a:rPr lang="en-US" dirty="0">
                <a:latin typeface="Times New Roman" pitchFamily="18" charset="0"/>
                <a:cs typeface="Times New Roman" pitchFamily="18" charset="0"/>
              </a:rPr>
              <a:t> m = new </a:t>
            </a:r>
            <a:r>
              <a:rPr lang="en-US" dirty="0" err="1">
                <a:latin typeface="Times New Roman" pitchFamily="18" charset="0"/>
                <a:cs typeface="Times New Roman" pitchFamily="18" charset="0"/>
              </a:rPr>
              <a:t>Mutex</a:t>
            </a:r>
            <a:r>
              <a:rPr lang="en-US" dirty="0">
                <a:latin typeface="Times New Roman" pitchFamily="18" charset="0"/>
                <a:cs typeface="Times New Roman" pitchFamily="18" charset="0"/>
              </a:rPr>
              <a:t>(false, </a:t>
            </a:r>
            <a:r>
              <a:rPr lang="en-US" dirty="0" err="1">
                <a:latin typeface="Times New Roman" pitchFamily="18" charset="0"/>
                <a:cs typeface="Times New Roman" pitchFamily="18" charset="0"/>
              </a:rPr>
              <a:t>mutexName</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for (; ; )</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m.WaitOne</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Console.WriteLine</a:t>
            </a:r>
            <a:r>
              <a:rPr lang="en-US" dirty="0">
                <a:latin typeface="Times New Roman" pitchFamily="18" charset="0"/>
                <a:cs typeface="Times New Roman" pitchFamily="18" charset="0"/>
              </a:rPr>
              <a:t>("Have </a:t>
            </a:r>
            <a:r>
              <a:rPr lang="en-US" dirty="0" err="1">
                <a:latin typeface="Times New Roman" pitchFamily="18" charset="0"/>
                <a:cs typeface="Times New Roman" pitchFamily="18" charset="0"/>
              </a:rPr>
              <a:t>Mutex</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Console.WriteLine</a:t>
            </a:r>
            <a:r>
              <a:rPr lang="en-US" dirty="0">
                <a:latin typeface="Times New Roman" pitchFamily="18" charset="0"/>
                <a:cs typeface="Times New Roman" pitchFamily="18" charset="0"/>
              </a:rPr>
              <a:t>("Releasing");</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m.ReleaseMutex</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Console.Read</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a:t>
            </a:r>
          </a:p>
        </p:txBody>
      </p:sp>
      <p:sp>
        <p:nvSpPr>
          <p:cNvPr id="3" name="TextBox 2"/>
          <p:cNvSpPr txBox="1"/>
          <p:nvPr/>
        </p:nvSpPr>
        <p:spPr>
          <a:xfrm>
            <a:off x="609600" y="228600"/>
            <a:ext cx="1344535" cy="369332"/>
          </a:xfrm>
          <a:prstGeom prst="rect">
            <a:avLst/>
          </a:prstGeom>
          <a:noFill/>
        </p:spPr>
        <p:txBody>
          <a:bodyPr wrap="none" rtlCol="0">
            <a:spAutoFit/>
          </a:bodyPr>
          <a:lstStyle/>
          <a:p>
            <a:r>
              <a:rPr lang="en-US" b="1" u="sng" dirty="0"/>
              <a:t>Example – </a:t>
            </a:r>
          </a:p>
        </p:txBody>
      </p:sp>
    </p:spTree>
  </p:cSld>
  <p:clrMapOvr>
    <a:masterClrMapping/>
  </p:clrMapOvr>
  <p:transition>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228600" y="381000"/>
            <a:ext cx="8382000"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Object </a:t>
            </a:r>
            <a:r>
              <a:rPr kumimoji="0" lang="en-US" b="1" i="0" strike="noStrike" cap="none" normalizeH="0" baseline="0" dirty="0">
                <a:ln>
                  <a:noFill/>
                </a:ln>
                <a:solidFill>
                  <a:schemeClr val="tx1"/>
                </a:solidFill>
                <a:effectLst/>
                <a:latin typeface="Calibri"/>
                <a:ea typeface="Calibri" pitchFamily="34" charset="0"/>
                <a:cs typeface="Times New Roman" pitchFamily="18" charset="0"/>
              </a:rPr>
              <a:t>–</a:t>
            </a: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 Oriented Language:</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The language should support several of the OOP concepts to claim that they are object </a:t>
            </a:r>
            <a:r>
              <a:rPr kumimoji="0" lang="en-US" b="0" i="1"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oriented depending upon the features they support.</a:t>
            </a:r>
            <a:endParaRPr kumimoji="0" lang="en-US" b="0" i="1"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i="1" dirty="0">
                <a:latin typeface="Times New Roman" pitchFamily="18" charset="0"/>
                <a:ea typeface="Calibri" pitchFamily="34" charset="0"/>
                <a:cs typeface="Times New Roman" pitchFamily="18" charset="0"/>
              </a:rPr>
              <a:t>	</a:t>
            </a:r>
            <a:r>
              <a:rPr kumimoji="0" lang="en-US" i="1" strike="noStrike" cap="none" normalizeH="0" baseline="0" dirty="0">
                <a:ln>
                  <a:noFill/>
                </a:ln>
                <a:solidFill>
                  <a:schemeClr val="tx1"/>
                </a:solidFill>
                <a:effectLst/>
                <a:latin typeface="Times New Roman" pitchFamily="18" charset="0"/>
                <a:ea typeface="Calibri" pitchFamily="34" charset="0"/>
                <a:cs typeface="Times New Roman" pitchFamily="18" charset="0"/>
              </a:rPr>
              <a:t>They can be classified into the following two categories.</a:t>
            </a:r>
            <a:endParaRPr kumimoji="0" lang="en-US" i="1" strike="noStrike" cap="none" normalizeH="0" baseline="0" dirty="0">
              <a:ln>
                <a:noFill/>
              </a:ln>
              <a:solidFill>
                <a:schemeClr val="tx1"/>
              </a:solidFill>
              <a:effectLst/>
              <a:latin typeface="Arial" pitchFamily="34" charset="0"/>
              <a:cs typeface="Arial" pitchFamily="34" charset="0"/>
            </a:endParaRPr>
          </a:p>
          <a:p>
            <a:pPr marR="0" lvl="0" indent="393700" algn="just" defTabSz="914400" rtl="0" eaLnBrk="0" fontAlgn="base" latinLnBrk="0" hangingPunct="0">
              <a:lnSpc>
                <a:spcPct val="100000"/>
              </a:lnSpc>
              <a:spcBef>
                <a:spcPct val="0"/>
              </a:spcBef>
              <a:spcAft>
                <a:spcPct val="0"/>
              </a:spcAft>
              <a:buClrTx/>
              <a:buSzTx/>
              <a:buFont typeface="Wingdings" pitchFamily="2" charset="2"/>
              <a:buChar char="v"/>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Object </a:t>
            </a:r>
            <a:r>
              <a:rPr kumimoji="0" lang="en-US" b="0" i="0"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Based Programming</a:t>
            </a:r>
            <a:endParaRPr kumimoji="0" lang="en-US" b="0" i="0" strike="noStrike" cap="none" normalizeH="0" baseline="0" dirty="0">
              <a:ln>
                <a:noFill/>
              </a:ln>
              <a:solidFill>
                <a:schemeClr val="tx1"/>
              </a:solidFill>
              <a:effectLst/>
              <a:latin typeface="Arial" pitchFamily="34" charset="0"/>
              <a:cs typeface="Arial" pitchFamily="34" charset="0"/>
            </a:endParaRPr>
          </a:p>
          <a:p>
            <a:pPr marR="0" lvl="0" indent="393700" algn="just" defTabSz="914400" rtl="0" eaLnBrk="0" fontAlgn="base" latinLnBrk="0" hangingPunct="0">
              <a:lnSpc>
                <a:spcPct val="100000"/>
              </a:lnSpc>
              <a:spcBef>
                <a:spcPct val="0"/>
              </a:spcBef>
              <a:spcAft>
                <a:spcPct val="0"/>
              </a:spcAft>
              <a:buClrTx/>
              <a:buSzTx/>
              <a:buFont typeface="Wingdings" pitchFamily="2" charset="2"/>
              <a:buChar char="v"/>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Object </a:t>
            </a:r>
            <a:r>
              <a:rPr kumimoji="0" lang="en-US" b="0" i="0"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Oriented Programming</a:t>
            </a:r>
            <a:endParaRPr kumimoji="0" lang="en-US" b="0" i="0" strike="noStrike" cap="none" normalizeH="0" baseline="0" dirty="0">
              <a:ln>
                <a:noFill/>
              </a:ln>
              <a:solidFill>
                <a:schemeClr val="tx1"/>
              </a:solidFill>
              <a:effectLst/>
              <a:latin typeface="Arial" pitchFamily="34" charset="0"/>
              <a:cs typeface="Arial" pitchFamily="34" charset="0"/>
            </a:endParaRPr>
          </a:p>
        </p:txBody>
      </p:sp>
      <p:sp>
        <p:nvSpPr>
          <p:cNvPr id="19458" name="Rectangle 2"/>
          <p:cNvSpPr>
            <a:spLocks noChangeArrowheads="1"/>
          </p:cNvSpPr>
          <p:nvPr/>
        </p:nvSpPr>
        <p:spPr bwMode="auto">
          <a:xfrm>
            <a:off x="304800" y="2743200"/>
            <a:ext cx="8382000"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Object </a:t>
            </a:r>
            <a:r>
              <a:rPr kumimoji="0" lang="en-US" b="1" i="0" strike="noStrike" cap="none" normalizeH="0" baseline="0" dirty="0">
                <a:ln>
                  <a:noFill/>
                </a:ln>
                <a:solidFill>
                  <a:schemeClr val="tx1"/>
                </a:solidFill>
                <a:effectLst/>
                <a:latin typeface="Calibri"/>
                <a:ea typeface="Calibri" pitchFamily="34" charset="0"/>
                <a:cs typeface="Times New Roman" pitchFamily="18" charset="0"/>
              </a:rPr>
              <a:t>–</a:t>
            </a: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 Based Programming:</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Object based programming is the style of programming that primarily supports encapsulation and object identity. Major feature that are required for object </a:t>
            </a:r>
            <a:r>
              <a:rPr kumimoji="0" lang="en-US" b="0" i="1"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based programming are</a:t>
            </a:r>
            <a:r>
              <a:rPr kumimoji="0" lang="en-US" b="0" i="1" strike="noStrike" cap="none" normalizeH="0" baseline="0" dirty="0">
                <a:ln>
                  <a:noFill/>
                </a:ln>
                <a:solidFill>
                  <a:schemeClr val="tx1"/>
                </a:solidFill>
                <a:effectLst/>
                <a:latin typeface="Calibri"/>
                <a:ea typeface="Calibri" pitchFamily="34"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1" strike="noStrike" cap="none" normalizeH="0" baseline="0" dirty="0">
              <a:ln>
                <a:noFill/>
              </a:ln>
              <a:solidFill>
                <a:schemeClr val="tx1"/>
              </a:solidFill>
              <a:effectLst/>
              <a:latin typeface="Arial" pitchFamily="34" charset="0"/>
              <a:cs typeface="Arial" pitchFamily="34" charset="0"/>
            </a:endParaRPr>
          </a:p>
          <a:p>
            <a:pPr marR="0" lvl="0" indent="346075" algn="just" defTabSz="914400" rtl="0" eaLnBrk="0" fontAlgn="base" latinLnBrk="0" hangingPunct="0">
              <a:lnSpc>
                <a:spcPct val="100000"/>
              </a:lnSpc>
              <a:spcBef>
                <a:spcPct val="0"/>
              </a:spcBef>
              <a:spcAft>
                <a:spcPct val="0"/>
              </a:spcAft>
              <a:buClrTx/>
              <a:buSzTx/>
              <a:buFont typeface="Wingdings" pitchFamily="2" charset="2"/>
              <a:buChar char=""/>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Data Encapsulation.</a:t>
            </a:r>
            <a:endParaRPr kumimoji="0" lang="en-US" b="0" i="0" strike="noStrike" cap="none" normalizeH="0" baseline="0" dirty="0">
              <a:ln>
                <a:noFill/>
              </a:ln>
              <a:solidFill>
                <a:schemeClr val="tx1"/>
              </a:solidFill>
              <a:effectLst/>
              <a:latin typeface="Arial" pitchFamily="34" charset="0"/>
              <a:cs typeface="Arial" pitchFamily="34" charset="0"/>
            </a:endParaRPr>
          </a:p>
          <a:p>
            <a:pPr marR="0" lvl="0" indent="346075" algn="just" defTabSz="914400" rtl="0" eaLnBrk="0" fontAlgn="base" latinLnBrk="0" hangingPunct="0">
              <a:lnSpc>
                <a:spcPct val="100000"/>
              </a:lnSpc>
              <a:spcBef>
                <a:spcPct val="0"/>
              </a:spcBef>
              <a:spcAft>
                <a:spcPct val="0"/>
              </a:spcAft>
              <a:buClrTx/>
              <a:buSzTx/>
              <a:buFont typeface="Wingdings" pitchFamily="2" charset="2"/>
              <a:buChar char=""/>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Data Hiding and Access Mechanism.</a:t>
            </a:r>
            <a:endParaRPr kumimoji="0" lang="en-US" b="0" i="0" strike="noStrike" cap="none" normalizeH="0" baseline="0" dirty="0">
              <a:ln>
                <a:noFill/>
              </a:ln>
              <a:solidFill>
                <a:schemeClr val="tx1"/>
              </a:solidFill>
              <a:effectLst/>
              <a:latin typeface="Arial" pitchFamily="34" charset="0"/>
              <a:cs typeface="Arial" pitchFamily="34" charset="0"/>
            </a:endParaRPr>
          </a:p>
          <a:p>
            <a:pPr marR="0" lvl="0" indent="346075" algn="just" defTabSz="914400" rtl="0" eaLnBrk="0" fontAlgn="base" latinLnBrk="0" hangingPunct="0">
              <a:lnSpc>
                <a:spcPct val="100000"/>
              </a:lnSpc>
              <a:spcBef>
                <a:spcPct val="0"/>
              </a:spcBef>
              <a:spcAft>
                <a:spcPct val="0"/>
              </a:spcAft>
              <a:buClrTx/>
              <a:buSzTx/>
              <a:buFont typeface="Wingdings" pitchFamily="2" charset="2"/>
              <a:buChar char=""/>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Automatic Initialization and Clear </a:t>
            </a:r>
            <a:r>
              <a:rPr kumimoji="0" lang="en-US" b="0" i="0"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Up of Objects.</a:t>
            </a:r>
            <a:endParaRPr kumimoji="0" lang="en-US" b="0" i="0" strike="noStrike" cap="none" normalizeH="0" baseline="0" dirty="0">
              <a:ln>
                <a:noFill/>
              </a:ln>
              <a:solidFill>
                <a:schemeClr val="tx1"/>
              </a:solidFill>
              <a:effectLst/>
              <a:latin typeface="Arial" pitchFamily="34" charset="0"/>
              <a:cs typeface="Arial" pitchFamily="34" charset="0"/>
            </a:endParaRPr>
          </a:p>
          <a:p>
            <a:pPr marR="0" lvl="0" indent="346075" algn="just" defTabSz="914400" rtl="0" eaLnBrk="0" fontAlgn="base" latinLnBrk="0" hangingPunct="0">
              <a:lnSpc>
                <a:spcPct val="100000"/>
              </a:lnSpc>
              <a:spcBef>
                <a:spcPct val="0"/>
              </a:spcBef>
              <a:spcAft>
                <a:spcPct val="0"/>
              </a:spcAft>
              <a:buClrTx/>
              <a:buSzTx/>
              <a:buFont typeface="Wingdings" pitchFamily="2" charset="2"/>
              <a:buChar char=""/>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Operator Overloading</a:t>
            </a:r>
          </a:p>
          <a:p>
            <a:pPr marL="0" marR="0" lvl="0" indent="0" algn="just" defTabSz="914400" rtl="0" eaLnBrk="0" fontAlgn="base" latinLnBrk="0" hangingPunct="0">
              <a:lnSpc>
                <a:spcPct val="100000"/>
              </a:lnSpc>
              <a:spcBef>
                <a:spcPct val="0"/>
              </a:spcBef>
              <a:spcAft>
                <a:spcPct val="0"/>
              </a:spcAft>
              <a:buClrTx/>
              <a:buSzTx/>
              <a:tabLst/>
            </a:pP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Languages that support programming with objects are said to be object </a:t>
            </a:r>
            <a:r>
              <a:rPr kumimoji="0" lang="en-US" b="0" i="1"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based programming languages. They do not support inheritance and dynamic binding. </a:t>
            </a:r>
            <a:r>
              <a:rPr kumimoji="0" lang="en-US" b="1" i="1" strike="noStrike" cap="none" normalizeH="0" baseline="0" dirty="0">
                <a:ln>
                  <a:noFill/>
                </a:ln>
                <a:solidFill>
                  <a:schemeClr val="tx1"/>
                </a:solidFill>
                <a:effectLst/>
                <a:latin typeface="Times New Roman" pitchFamily="18" charset="0"/>
                <a:ea typeface="Calibri" pitchFamily="34" charset="0"/>
                <a:cs typeface="Times New Roman" pitchFamily="18" charset="0"/>
              </a:rPr>
              <a:t>Ada</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is a typical object </a:t>
            </a:r>
            <a:r>
              <a:rPr kumimoji="0" lang="en-US" b="0" i="1"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based programming language.</a:t>
            </a:r>
            <a:endParaRPr kumimoji="0" lang="en-US" b="0" i="1"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81000" y="1143001"/>
            <a:ext cx="83820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Object </a:t>
            </a:r>
            <a:r>
              <a:rPr kumimoji="0" lang="en-US" b="1" i="0" strike="noStrike" cap="none" normalizeH="0" baseline="0" dirty="0">
                <a:ln>
                  <a:noFill/>
                </a:ln>
                <a:solidFill>
                  <a:schemeClr val="tx1"/>
                </a:solidFill>
                <a:effectLst/>
                <a:latin typeface="Calibri"/>
                <a:ea typeface="Calibri" pitchFamily="34" charset="0"/>
                <a:cs typeface="Times New Roman" pitchFamily="18" charset="0"/>
              </a:rPr>
              <a:t>–</a:t>
            </a: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lang="en-US" b="1" dirty="0">
                <a:latin typeface="Times New Roman" pitchFamily="18" charset="0"/>
                <a:ea typeface="Calibri" pitchFamily="34" charset="0"/>
                <a:cs typeface="Times New Roman" pitchFamily="18" charset="0"/>
              </a:rPr>
              <a:t>Oriented </a:t>
            </a: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Programming:</a:t>
            </a:r>
          </a:p>
          <a:p>
            <a:pPr lvl="0" algn="just" fontAlgn="base">
              <a:spcBef>
                <a:spcPct val="0"/>
              </a:spcBef>
              <a:spcAft>
                <a:spcPct val="0"/>
              </a:spcAft>
            </a:pPr>
            <a:r>
              <a:rPr lang="en-US" dirty="0">
                <a:latin typeface="Times New Roman" pitchFamily="18" charset="0"/>
                <a:ea typeface="Calibri" pitchFamily="34" charset="0"/>
                <a:cs typeface="Times New Roman" pitchFamily="18" charset="0"/>
              </a:rPr>
              <a:t>	</a:t>
            </a:r>
            <a:r>
              <a:rPr lang="en-US" i="1" dirty="0">
                <a:latin typeface="Times New Roman" pitchFamily="18" charset="0"/>
                <a:ea typeface="Calibri" pitchFamily="34" charset="0"/>
                <a:cs typeface="Times New Roman" pitchFamily="18" charset="0"/>
              </a:rPr>
              <a:t>Object </a:t>
            </a:r>
            <a:r>
              <a:rPr lang="en-US" i="1" dirty="0">
                <a:latin typeface="Calibri"/>
                <a:ea typeface="Calibri" pitchFamily="34" charset="0"/>
                <a:cs typeface="Times New Roman" pitchFamily="18" charset="0"/>
              </a:rPr>
              <a:t>–</a:t>
            </a:r>
            <a:r>
              <a:rPr lang="en-US" i="1" dirty="0">
                <a:latin typeface="Times New Roman" pitchFamily="18" charset="0"/>
                <a:ea typeface="Calibri" pitchFamily="34" charset="0"/>
                <a:cs typeface="Times New Roman" pitchFamily="18" charset="0"/>
              </a:rPr>
              <a:t> oriented programming incorporates all of object based programming features along with two additional features, namely, inheritance and dynamic binding.</a:t>
            </a:r>
          </a:p>
          <a:p>
            <a:pPr lvl="0" algn="just" fontAlgn="base">
              <a:spcBef>
                <a:spcPct val="0"/>
              </a:spcBef>
              <a:spcAft>
                <a:spcPct val="0"/>
              </a:spcAft>
            </a:pPr>
            <a:endParaRPr lang="en-US" i="1" dirty="0">
              <a:latin typeface="Times New Roman" pitchFamily="18" charset="0"/>
              <a:ea typeface="Calibri" pitchFamily="34" charset="0"/>
              <a:cs typeface="Times New Roman" pitchFamily="18" charset="0"/>
            </a:endParaRPr>
          </a:p>
          <a:p>
            <a:pPr lvl="0" algn="just" fontAlgn="base">
              <a:spcBef>
                <a:spcPct val="0"/>
              </a:spcBef>
              <a:spcAft>
                <a:spcPct val="0"/>
              </a:spcAft>
            </a:pPr>
            <a:r>
              <a:rPr lang="en-US" i="1" dirty="0">
                <a:latin typeface="Times New Roman" pitchFamily="18" charset="0"/>
                <a:ea typeface="Calibri" pitchFamily="34" charset="0"/>
                <a:cs typeface="Times New Roman" pitchFamily="18" charset="0"/>
              </a:rPr>
              <a:t>	Object </a:t>
            </a:r>
            <a:r>
              <a:rPr lang="en-US" i="1" dirty="0">
                <a:latin typeface="Calibri"/>
                <a:ea typeface="Calibri" pitchFamily="34" charset="0"/>
                <a:cs typeface="Times New Roman" pitchFamily="18" charset="0"/>
              </a:rPr>
              <a:t>–</a:t>
            </a:r>
            <a:r>
              <a:rPr lang="en-US" i="1" dirty="0">
                <a:latin typeface="Times New Roman" pitchFamily="18" charset="0"/>
                <a:ea typeface="Calibri" pitchFamily="34" charset="0"/>
                <a:cs typeface="Times New Roman" pitchFamily="18" charset="0"/>
              </a:rPr>
              <a:t> oriented programming can therefore be characterized by the following statement</a:t>
            </a:r>
            <a:r>
              <a:rPr lang="en-US" i="1" dirty="0">
                <a:latin typeface="Calibri"/>
                <a:ea typeface="Calibri" pitchFamily="34" charset="0"/>
                <a:cs typeface="Times New Roman" pitchFamily="18" charset="0"/>
              </a:rPr>
              <a:t>–</a:t>
            </a:r>
          </a:p>
          <a:p>
            <a:pPr lvl="0" algn="just" fontAlgn="base">
              <a:spcBef>
                <a:spcPct val="0"/>
              </a:spcBef>
              <a:spcAft>
                <a:spcPct val="0"/>
              </a:spcAft>
            </a:pPr>
            <a:endParaRPr lang="en-US" i="1" dirty="0">
              <a:latin typeface="Arial" pitchFamily="34" charset="0"/>
              <a:cs typeface="Arial" pitchFamily="34" charset="0"/>
            </a:endParaRPr>
          </a:p>
          <a:p>
            <a:pPr lvl="0" indent="742950" algn="ctr" eaLnBrk="0" fontAlgn="base" hangingPunct="0">
              <a:spcBef>
                <a:spcPct val="0"/>
              </a:spcBef>
              <a:spcAft>
                <a:spcPct val="0"/>
              </a:spcAft>
            </a:pPr>
            <a:r>
              <a:rPr lang="en-US" b="1" dirty="0">
                <a:latin typeface="Times New Roman" pitchFamily="18" charset="0"/>
                <a:ea typeface="Calibri" pitchFamily="34" charset="0"/>
                <a:cs typeface="Times New Roman" pitchFamily="18" charset="0"/>
              </a:rPr>
              <a:t>Object </a:t>
            </a:r>
            <a:r>
              <a:rPr lang="en-US" b="1" dirty="0">
                <a:latin typeface="Calibri"/>
                <a:ea typeface="Calibri" pitchFamily="34" charset="0"/>
                <a:cs typeface="Times New Roman" pitchFamily="18" charset="0"/>
              </a:rPr>
              <a:t>–</a:t>
            </a:r>
            <a:r>
              <a:rPr lang="en-US" b="1" dirty="0">
                <a:latin typeface="Times New Roman" pitchFamily="18" charset="0"/>
                <a:ea typeface="Calibri" pitchFamily="34" charset="0"/>
                <a:cs typeface="Times New Roman" pitchFamily="18" charset="0"/>
              </a:rPr>
              <a:t> Based features + Inheritance + Dynamic Binding</a:t>
            </a:r>
          </a:p>
          <a:p>
            <a:pPr lvl="0" indent="742950" algn="ctr" eaLnBrk="0" fontAlgn="base" hangingPunct="0">
              <a:spcBef>
                <a:spcPct val="0"/>
              </a:spcBef>
              <a:spcAft>
                <a:spcPct val="0"/>
              </a:spcAft>
            </a:pPr>
            <a:endParaRPr lang="en-US" b="1" dirty="0">
              <a:latin typeface="Arial" pitchFamily="34" charset="0"/>
              <a:ea typeface="Calibri" pitchFamily="34" charset="0"/>
              <a:cs typeface="Arial" pitchFamily="34" charset="0"/>
            </a:endParaRPr>
          </a:p>
          <a:p>
            <a:pPr lvl="0" indent="742950" algn="just" eaLnBrk="0" fontAlgn="base" hangingPunct="0">
              <a:spcBef>
                <a:spcPct val="0"/>
              </a:spcBef>
              <a:spcAft>
                <a:spcPct val="0"/>
              </a:spcAft>
            </a:pPr>
            <a:r>
              <a:rPr lang="en-US" dirty="0">
                <a:latin typeface="Times New Roman" pitchFamily="18" charset="0"/>
                <a:ea typeface="Calibri" pitchFamily="34" charset="0"/>
                <a:cs typeface="Times New Roman" pitchFamily="18" charset="0"/>
              </a:rPr>
              <a:t>	</a:t>
            </a:r>
            <a:r>
              <a:rPr lang="en-US" i="1" dirty="0">
                <a:latin typeface="Times New Roman" pitchFamily="18" charset="0"/>
                <a:ea typeface="Calibri" pitchFamily="34" charset="0"/>
                <a:cs typeface="Times New Roman" pitchFamily="18" charset="0"/>
              </a:rPr>
              <a:t>Languages that support these features include C++, Smalltalk, Object </a:t>
            </a:r>
            <a:r>
              <a:rPr lang="en-US" i="1" dirty="0">
                <a:latin typeface="Calibri"/>
                <a:ea typeface="Calibri" pitchFamily="34" charset="0"/>
                <a:cs typeface="Times New Roman" pitchFamily="18" charset="0"/>
              </a:rPr>
              <a:t>–</a:t>
            </a:r>
            <a:r>
              <a:rPr lang="en-US" i="1" dirty="0">
                <a:latin typeface="Times New Roman" pitchFamily="18" charset="0"/>
                <a:ea typeface="Calibri" pitchFamily="34" charset="0"/>
                <a:cs typeface="Times New Roman" pitchFamily="18" charset="0"/>
              </a:rPr>
              <a:t> Pascal and Java. There a large number of object </a:t>
            </a:r>
            <a:r>
              <a:rPr lang="en-US" i="1" dirty="0">
                <a:latin typeface="Calibri"/>
                <a:ea typeface="Calibri" pitchFamily="34" charset="0"/>
                <a:cs typeface="Times New Roman" pitchFamily="18" charset="0"/>
              </a:rPr>
              <a:t>–</a:t>
            </a:r>
            <a:r>
              <a:rPr lang="en-US" i="1" dirty="0">
                <a:latin typeface="Times New Roman" pitchFamily="18" charset="0"/>
                <a:ea typeface="Calibri" pitchFamily="34" charset="0"/>
                <a:cs typeface="Times New Roman" pitchFamily="18" charset="0"/>
              </a:rPr>
              <a:t> based and object </a:t>
            </a:r>
            <a:r>
              <a:rPr lang="en-US" i="1" dirty="0">
                <a:latin typeface="Calibri"/>
                <a:ea typeface="Calibri" pitchFamily="34" charset="0"/>
                <a:cs typeface="Times New Roman" pitchFamily="18" charset="0"/>
              </a:rPr>
              <a:t>–</a:t>
            </a:r>
            <a:r>
              <a:rPr lang="en-US" i="1" dirty="0">
                <a:latin typeface="Times New Roman" pitchFamily="18" charset="0"/>
                <a:ea typeface="Calibri" pitchFamily="34" charset="0"/>
                <a:cs typeface="Times New Roman" pitchFamily="18" charset="0"/>
              </a:rPr>
              <a:t> oriented programming languages.</a:t>
            </a: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1"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0" y="762000"/>
            <a:ext cx="6069874" cy="3281065"/>
            <a:chOff x="1219200" y="1600200"/>
            <a:chExt cx="6069874" cy="3281065"/>
          </a:xfrm>
          <a:noFill/>
        </p:grpSpPr>
        <p:grpSp>
          <p:nvGrpSpPr>
            <p:cNvPr id="3" name="Group 2"/>
            <p:cNvGrpSpPr/>
            <p:nvPr/>
          </p:nvGrpSpPr>
          <p:grpSpPr>
            <a:xfrm>
              <a:off x="1219200" y="1600200"/>
              <a:ext cx="6069874" cy="3281065"/>
              <a:chOff x="1219200" y="1600200"/>
              <a:chExt cx="6069874" cy="3281065"/>
            </a:xfrm>
            <a:grpFill/>
          </p:grpSpPr>
          <p:grpSp>
            <p:nvGrpSpPr>
              <p:cNvPr id="5" name="Group 4"/>
              <p:cNvGrpSpPr/>
              <p:nvPr/>
            </p:nvGrpSpPr>
            <p:grpSpPr>
              <a:xfrm>
                <a:off x="1219200" y="1600200"/>
                <a:ext cx="6069874" cy="3281065"/>
                <a:chOff x="1219200" y="1600200"/>
                <a:chExt cx="6069874" cy="3281065"/>
              </a:xfrm>
              <a:grpFill/>
            </p:grpSpPr>
            <p:grpSp>
              <p:nvGrpSpPr>
                <p:cNvPr id="7" name="Group 6"/>
                <p:cNvGrpSpPr/>
                <p:nvPr/>
              </p:nvGrpSpPr>
              <p:grpSpPr>
                <a:xfrm>
                  <a:off x="1219200" y="1600200"/>
                  <a:ext cx="4876800" cy="3281065"/>
                  <a:chOff x="2209800" y="1524000"/>
                  <a:chExt cx="4876800" cy="3281065"/>
                </a:xfrm>
                <a:grpFill/>
              </p:grpSpPr>
              <p:grpSp>
                <p:nvGrpSpPr>
                  <p:cNvPr id="9" name="Group 8"/>
                  <p:cNvGrpSpPr/>
                  <p:nvPr/>
                </p:nvGrpSpPr>
                <p:grpSpPr>
                  <a:xfrm>
                    <a:off x="4648200" y="3048000"/>
                    <a:ext cx="2438400" cy="1337965"/>
                    <a:chOff x="4648200" y="3048000"/>
                    <a:chExt cx="2438400" cy="1337965"/>
                  </a:xfrm>
                  <a:grpFill/>
                </p:grpSpPr>
                <p:cxnSp>
                  <p:nvCxnSpPr>
                    <p:cNvPr id="35" name="Straight Connector 34"/>
                    <p:cNvCxnSpPr/>
                    <p:nvPr/>
                  </p:nvCxnSpPr>
                  <p:spPr>
                    <a:xfrm>
                      <a:off x="4648200" y="3048000"/>
                      <a:ext cx="2438400" cy="186035"/>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5486400" y="3276600"/>
                      <a:ext cx="1600200" cy="1109365"/>
                    </a:xfrm>
                    <a:prstGeom prst="line">
                      <a:avLst/>
                    </a:prstGeom>
                    <a:grpFill/>
                    <a:ln w="28575">
                      <a:solidFill>
                        <a:schemeClr val="tx1"/>
                      </a:solidFill>
                    </a:ln>
                    <a:effectLst/>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2209800" y="1524000"/>
                    <a:ext cx="4038600" cy="3281065"/>
                    <a:chOff x="2209800" y="1524000"/>
                    <a:chExt cx="4038600" cy="3281065"/>
                  </a:xfrm>
                  <a:grpFill/>
                </p:grpSpPr>
                <p:grpSp>
                  <p:nvGrpSpPr>
                    <p:cNvPr id="11" name="Group 10"/>
                    <p:cNvGrpSpPr/>
                    <p:nvPr/>
                  </p:nvGrpSpPr>
                  <p:grpSpPr>
                    <a:xfrm>
                      <a:off x="2209800" y="1524000"/>
                      <a:ext cx="4038600" cy="3281065"/>
                      <a:chOff x="2209800" y="1524000"/>
                      <a:chExt cx="4038600" cy="3281065"/>
                    </a:xfrm>
                    <a:grpFill/>
                  </p:grpSpPr>
                  <p:grpSp>
                    <p:nvGrpSpPr>
                      <p:cNvPr id="22" name="Group 21"/>
                      <p:cNvGrpSpPr/>
                      <p:nvPr/>
                    </p:nvGrpSpPr>
                    <p:grpSpPr>
                      <a:xfrm>
                        <a:off x="2209800" y="1524000"/>
                        <a:ext cx="4038600" cy="3281065"/>
                        <a:chOff x="1676400" y="1519535"/>
                        <a:chExt cx="4038600" cy="3281065"/>
                      </a:xfrm>
                      <a:grpFill/>
                    </p:grpSpPr>
                    <p:cxnSp>
                      <p:nvCxnSpPr>
                        <p:cNvPr id="24" name="Straight Arrow Connector 23"/>
                        <p:cNvCxnSpPr/>
                        <p:nvPr/>
                      </p:nvCxnSpPr>
                      <p:spPr>
                        <a:xfrm flipV="1">
                          <a:off x="3962400" y="1752600"/>
                          <a:ext cx="762000" cy="20091"/>
                        </a:xfrm>
                        <a:prstGeom prst="straightConnector1">
                          <a:avLst/>
                        </a:prstGeom>
                        <a:grpFill/>
                        <a:ln w="28575">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sp>
                      <p:nvSpPr>
                        <p:cNvPr id="25" name="TextBox 9"/>
                        <p:cNvSpPr txBox="1"/>
                        <p:nvPr/>
                      </p:nvSpPr>
                      <p:spPr>
                        <a:xfrm>
                          <a:off x="4648200" y="1519535"/>
                          <a:ext cx="838199" cy="461665"/>
                        </a:xfrm>
                        <a:prstGeom prst="rect">
                          <a:avLst/>
                        </a:prstGeom>
                        <a:grp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Cambria" pitchFamily="18" charset="0"/>
                            </a:rPr>
                            <a:t>Data</a:t>
                          </a:r>
                        </a:p>
                      </p:txBody>
                    </p:sp>
                    <p:grpSp>
                      <p:nvGrpSpPr>
                        <p:cNvPr id="26" name="Group 25"/>
                        <p:cNvGrpSpPr/>
                        <p:nvPr/>
                      </p:nvGrpSpPr>
                      <p:grpSpPr>
                        <a:xfrm>
                          <a:off x="1676400" y="1523999"/>
                          <a:ext cx="4038600" cy="3276601"/>
                          <a:chOff x="1676400" y="1523999"/>
                          <a:chExt cx="4038600" cy="3276601"/>
                        </a:xfrm>
                        <a:grpFill/>
                      </p:grpSpPr>
                      <p:sp>
                        <p:nvSpPr>
                          <p:cNvPr id="27" name="TextBox 5"/>
                          <p:cNvSpPr txBox="1"/>
                          <p:nvPr/>
                        </p:nvSpPr>
                        <p:spPr>
                          <a:xfrm>
                            <a:off x="3581400" y="1523999"/>
                            <a:ext cx="381000" cy="497384"/>
                          </a:xfrm>
                          <a:prstGeom prst="roundRect">
                            <a:avLst/>
                          </a:prstGeom>
                          <a:grpFill/>
                          <a:ln w="28575">
                            <a:solidFill>
                              <a:schemeClr val="tx1">
                                <a:lumMod val="95000"/>
                                <a:lumOff val="5000"/>
                              </a:schemeClr>
                            </a:solidFill>
                          </a:ln>
                          <a:effectLst/>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400" b="1" dirty="0">
                                <a:latin typeface="Cambria" pitchFamily="18" charset="0"/>
                              </a:rPr>
                              <a:t>a</a:t>
                            </a:r>
                          </a:p>
                        </p:txBody>
                      </p:sp>
                      <p:sp>
                        <p:nvSpPr>
                          <p:cNvPr id="28" name="Oval 27"/>
                          <p:cNvSpPr/>
                          <p:nvPr/>
                        </p:nvSpPr>
                        <p:spPr>
                          <a:xfrm>
                            <a:off x="1676400" y="2743200"/>
                            <a:ext cx="685800" cy="685800"/>
                          </a:xfrm>
                          <a:prstGeom prst="ellipse">
                            <a:avLst/>
                          </a:prstGeom>
                          <a:grpFill/>
                          <a:ln w="28575"/>
                          <a:effectLst/>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400" dirty="0">
                                <a:latin typeface="Cambria" pitchFamily="18" charset="0"/>
                              </a:rPr>
                              <a:t>f1</a:t>
                            </a:r>
                          </a:p>
                        </p:txBody>
                      </p:sp>
                      <p:sp>
                        <p:nvSpPr>
                          <p:cNvPr id="29" name="Oval 28"/>
                          <p:cNvSpPr/>
                          <p:nvPr/>
                        </p:nvSpPr>
                        <p:spPr>
                          <a:xfrm>
                            <a:off x="4267200" y="4038600"/>
                            <a:ext cx="685800" cy="685800"/>
                          </a:xfrm>
                          <a:prstGeom prst="ellipse">
                            <a:avLst/>
                          </a:prstGeom>
                          <a:grpFill/>
                          <a:ln w="28575"/>
                          <a:effectLst/>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400" dirty="0">
                                <a:latin typeface="Cambria" pitchFamily="18" charset="0"/>
                              </a:rPr>
                              <a:t>f5</a:t>
                            </a:r>
                          </a:p>
                        </p:txBody>
                      </p:sp>
                      <p:sp>
                        <p:nvSpPr>
                          <p:cNvPr id="30" name="Oval 29"/>
                          <p:cNvSpPr/>
                          <p:nvPr/>
                        </p:nvSpPr>
                        <p:spPr>
                          <a:xfrm>
                            <a:off x="3429000" y="2743200"/>
                            <a:ext cx="685800" cy="685800"/>
                          </a:xfrm>
                          <a:prstGeom prst="ellipse">
                            <a:avLst/>
                          </a:prstGeom>
                          <a:grpFill/>
                          <a:ln w="28575"/>
                          <a:effectLst/>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400" dirty="0">
                                <a:latin typeface="Cambria" pitchFamily="18" charset="0"/>
                              </a:rPr>
                              <a:t>f2</a:t>
                            </a:r>
                          </a:p>
                        </p:txBody>
                      </p:sp>
                      <p:sp>
                        <p:nvSpPr>
                          <p:cNvPr id="31" name="Oval 30"/>
                          <p:cNvSpPr/>
                          <p:nvPr/>
                        </p:nvSpPr>
                        <p:spPr>
                          <a:xfrm>
                            <a:off x="5029200" y="2819400"/>
                            <a:ext cx="685800" cy="685800"/>
                          </a:xfrm>
                          <a:prstGeom prst="ellipse">
                            <a:avLst/>
                          </a:prstGeom>
                          <a:solidFill>
                            <a:schemeClr val="bg2"/>
                          </a:solidFill>
                          <a:ln w="28575"/>
                          <a:effectLst/>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400" dirty="0">
                                <a:latin typeface="Cambria" pitchFamily="18" charset="0"/>
                              </a:rPr>
                              <a:t>f3</a:t>
                            </a:r>
                          </a:p>
                        </p:txBody>
                      </p:sp>
                      <p:sp>
                        <p:nvSpPr>
                          <p:cNvPr id="32" name="Oval 31"/>
                          <p:cNvSpPr/>
                          <p:nvPr/>
                        </p:nvSpPr>
                        <p:spPr>
                          <a:xfrm>
                            <a:off x="2362200" y="4114800"/>
                            <a:ext cx="685800" cy="685800"/>
                          </a:xfrm>
                          <a:prstGeom prst="ellipse">
                            <a:avLst/>
                          </a:prstGeom>
                          <a:grpFill/>
                          <a:ln w="28575"/>
                          <a:effectLst/>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400" dirty="0">
                                <a:latin typeface="Cambria" pitchFamily="18" charset="0"/>
                              </a:rPr>
                              <a:t>f4</a:t>
                            </a:r>
                          </a:p>
                        </p:txBody>
                      </p:sp>
                      <p:cxnSp>
                        <p:nvCxnSpPr>
                          <p:cNvPr id="33" name="Straight Connector 32"/>
                          <p:cNvCxnSpPr/>
                          <p:nvPr/>
                        </p:nvCxnSpPr>
                        <p:spPr>
                          <a:xfrm rot="10800000" flipV="1">
                            <a:off x="2209800" y="2031273"/>
                            <a:ext cx="1371600" cy="76200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962400" y="1981200"/>
                            <a:ext cx="1143000" cy="914400"/>
                          </a:xfrm>
                          <a:prstGeom prst="line">
                            <a:avLst/>
                          </a:prstGeom>
                          <a:grpFill/>
                          <a:ln w="28575">
                            <a:solidFill>
                              <a:schemeClr val="tx1"/>
                            </a:solidFill>
                          </a:ln>
                          <a:effectLst/>
                        </p:spPr>
                        <p:style>
                          <a:lnRef idx="1">
                            <a:schemeClr val="accent1"/>
                          </a:lnRef>
                          <a:fillRef idx="0">
                            <a:schemeClr val="accent1"/>
                          </a:fillRef>
                          <a:effectRef idx="0">
                            <a:schemeClr val="accent1"/>
                          </a:effectRef>
                          <a:fontRef idx="minor">
                            <a:schemeClr val="tx1"/>
                          </a:fontRef>
                        </p:style>
                      </p:cxnSp>
                    </p:grpSp>
                  </p:grpSp>
                  <p:cxnSp>
                    <p:nvCxnSpPr>
                      <p:cNvPr id="23" name="Straight Connector 22"/>
                      <p:cNvCxnSpPr>
                        <a:stCxn id="27" idx="2"/>
                        <a:endCxn id="29" idx="0"/>
                      </p:cNvCxnSpPr>
                      <p:nvPr/>
                    </p:nvCxnSpPr>
                    <p:spPr>
                      <a:xfrm rot="5400000">
                        <a:off x="3944392" y="2386756"/>
                        <a:ext cx="721817" cy="1588"/>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2795167" y="2057399"/>
                      <a:ext cx="3110333" cy="2404766"/>
                      <a:chOff x="2795167" y="2057399"/>
                      <a:chExt cx="3110333" cy="2404766"/>
                    </a:xfrm>
                    <a:grpFill/>
                  </p:grpSpPr>
                  <p:cxnSp>
                    <p:nvCxnSpPr>
                      <p:cNvPr id="13" name="Straight Connector 12"/>
                      <p:cNvCxnSpPr/>
                      <p:nvPr/>
                    </p:nvCxnSpPr>
                    <p:spPr>
                      <a:xfrm rot="16200000" flipH="1">
                        <a:off x="3788718" y="2688282"/>
                        <a:ext cx="1985665" cy="723900"/>
                      </a:xfrm>
                      <a:prstGeom prst="line">
                        <a:avLst/>
                      </a:prstGeom>
                      <a:grpFill/>
                      <a:ln w="28575">
                        <a:solidFill>
                          <a:schemeClr val="tx1"/>
                        </a:solidFill>
                        <a:prstDash val="lgDash"/>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29" idx="2"/>
                      </p:cNvCxnSpPr>
                      <p:nvPr/>
                    </p:nvCxnSpPr>
                    <p:spPr>
                      <a:xfrm>
                        <a:off x="2895600" y="3090565"/>
                        <a:ext cx="1066800" cy="1588"/>
                      </a:xfrm>
                      <a:prstGeom prst="line">
                        <a:avLst/>
                      </a:prstGeom>
                      <a:grpFill/>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31" idx="1"/>
                      </p:cNvCxnSpPr>
                      <p:nvPr/>
                    </p:nvCxnSpPr>
                    <p:spPr>
                      <a:xfrm rot="16200000" flipH="1">
                        <a:off x="2452267" y="3675932"/>
                        <a:ext cx="886666" cy="200866"/>
                      </a:xfrm>
                      <a:prstGeom prst="line">
                        <a:avLst/>
                      </a:prstGeom>
                      <a:grpFill/>
                      <a:ln w="28575">
                        <a:solidFill>
                          <a:schemeClr val="tx1"/>
                        </a:solidFill>
                        <a:prstDash val="lgDash"/>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3442867" y="2685332"/>
                        <a:ext cx="810466" cy="2105866"/>
                      </a:xfrm>
                      <a:prstGeom prst="line">
                        <a:avLst/>
                      </a:prstGeom>
                      <a:grpFill/>
                      <a:ln w="28575">
                        <a:solidFill>
                          <a:schemeClr val="tx1"/>
                        </a:solidFill>
                        <a:prstDash val="lgDash"/>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31" idx="7"/>
                        <a:endCxn id="29" idx="4"/>
                      </p:cNvCxnSpPr>
                      <p:nvPr/>
                    </p:nvCxnSpPr>
                    <p:spPr>
                      <a:xfrm rot="5400000" flipH="1" flipV="1">
                        <a:off x="3500017" y="3414416"/>
                        <a:ext cx="786233" cy="824333"/>
                      </a:xfrm>
                      <a:prstGeom prst="line">
                        <a:avLst/>
                      </a:prstGeom>
                      <a:grpFill/>
                      <a:ln w="28575">
                        <a:solidFill>
                          <a:schemeClr val="tx1"/>
                        </a:solidFill>
                        <a:prstDash val="lgDash"/>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31" idx="6"/>
                      </p:cNvCxnSpPr>
                      <p:nvPr/>
                    </p:nvCxnSpPr>
                    <p:spPr>
                      <a:xfrm flipV="1">
                        <a:off x="3581400" y="4385965"/>
                        <a:ext cx="1219200" cy="76200"/>
                      </a:xfrm>
                      <a:prstGeom prst="line">
                        <a:avLst/>
                      </a:prstGeom>
                      <a:grpFill/>
                      <a:ln w="28575">
                        <a:solidFill>
                          <a:schemeClr val="tx1"/>
                        </a:solidFill>
                        <a:prstDash val="lgDash"/>
                      </a:ln>
                      <a:effectLst/>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29" idx="5"/>
                      </p:cNvCxnSpPr>
                      <p:nvPr/>
                    </p:nvCxnSpPr>
                    <p:spPr>
                      <a:xfrm rot="16200000" flipH="1">
                        <a:off x="4490617" y="3390181"/>
                        <a:ext cx="710033" cy="595733"/>
                      </a:xfrm>
                      <a:prstGeom prst="line">
                        <a:avLst/>
                      </a:prstGeom>
                      <a:grpFill/>
                      <a:ln w="28575">
                        <a:solidFill>
                          <a:schemeClr val="tx1"/>
                        </a:solidFill>
                        <a:prstDash val="lgDash"/>
                      </a:ln>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6"/>
                        <a:endCxn id="30" idx="2"/>
                      </p:cNvCxnSpPr>
                      <p:nvPr/>
                    </p:nvCxnSpPr>
                    <p:spPr>
                      <a:xfrm>
                        <a:off x="4648200" y="3090565"/>
                        <a:ext cx="914400" cy="76200"/>
                      </a:xfrm>
                      <a:prstGeom prst="line">
                        <a:avLst/>
                      </a:prstGeom>
                      <a:grpFill/>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30" idx="4"/>
                      </p:cNvCxnSpPr>
                      <p:nvPr/>
                    </p:nvCxnSpPr>
                    <p:spPr>
                      <a:xfrm rot="5400000" flipH="1" flipV="1">
                        <a:off x="5328817" y="3566816"/>
                        <a:ext cx="633833" cy="519533"/>
                      </a:xfrm>
                      <a:prstGeom prst="line">
                        <a:avLst/>
                      </a:prstGeom>
                      <a:grpFill/>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grpSp>
            </p:grpSp>
            <p:sp>
              <p:nvSpPr>
                <p:cNvPr id="8" name="TextBox 55"/>
                <p:cNvSpPr txBox="1"/>
                <p:nvPr/>
              </p:nvSpPr>
              <p:spPr>
                <a:xfrm>
                  <a:off x="5993674" y="3100252"/>
                  <a:ext cx="1295400" cy="461665"/>
                </a:xfrm>
                <a:prstGeom prst="rect">
                  <a:avLst/>
                </a:prstGeom>
                <a:grp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Cambria" pitchFamily="18" charset="0"/>
                    </a:rPr>
                    <a:t>Module</a:t>
                  </a:r>
                </a:p>
              </p:txBody>
            </p:sp>
          </p:grpSp>
          <p:cxnSp>
            <p:nvCxnSpPr>
              <p:cNvPr id="6" name="Straight Arrow Connector 5"/>
              <p:cNvCxnSpPr/>
              <p:nvPr/>
            </p:nvCxnSpPr>
            <p:spPr>
              <a:xfrm rot="16200000" flipH="1">
                <a:off x="5257800" y="3962400"/>
                <a:ext cx="381000" cy="381000"/>
              </a:xfrm>
              <a:prstGeom prst="straightConnector1">
                <a:avLst/>
              </a:prstGeom>
              <a:grpFill/>
              <a:ln w="28575">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grpSp>
        <p:sp>
          <p:nvSpPr>
            <p:cNvPr id="4" name="TextBox 60"/>
            <p:cNvSpPr txBox="1"/>
            <p:nvPr/>
          </p:nvSpPr>
          <p:spPr>
            <a:xfrm>
              <a:off x="5105400" y="4191000"/>
              <a:ext cx="1406026" cy="461665"/>
            </a:xfrm>
            <a:prstGeom prst="rect">
              <a:avLst/>
            </a:prstGeom>
            <a:grp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latin typeface="Cambria" pitchFamily="18" charset="0"/>
                </a:rPr>
                <a:t>Complex</a:t>
              </a:r>
            </a:p>
          </p:txBody>
        </p:sp>
      </p:grpSp>
      <p:sp>
        <p:nvSpPr>
          <p:cNvPr id="21505" name="Rectangle 1"/>
          <p:cNvSpPr>
            <a:spLocks noChangeArrowheads="1"/>
          </p:cNvSpPr>
          <p:nvPr/>
        </p:nvSpPr>
        <p:spPr bwMode="auto">
          <a:xfrm>
            <a:off x="1905000" y="4495800"/>
            <a:ext cx="4763162"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Diagram of Procedure Oriented Programming</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609600" y="1828800"/>
            <a:ext cx="7772400"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Some characteristics exhibited by procedure oriented programming are</a:t>
            </a:r>
            <a:r>
              <a:rPr kumimoji="0" lang="en-US" b="0" i="1" u="none" strike="noStrike" cap="none" normalizeH="0" baseline="0" dirty="0">
                <a:ln>
                  <a:noFill/>
                </a:ln>
                <a:solidFill>
                  <a:schemeClr val="tx1"/>
                </a:solidFill>
                <a:effectLst/>
                <a:latin typeface="Calibri"/>
                <a:ea typeface="Calibri" pitchFamily="34" charset="0"/>
                <a:cs typeface="Times New Roman" pitchFamily="18" charset="0"/>
              </a:rPr>
              <a:t>–</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Emphasis is on doing things (algorithms).</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Large programs are divided into smaller programs known as functions.</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Most of the functions share global data.</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Data move openly around the system from function to function.</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Functions transform data from one form to another.</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Employs top </a:t>
            </a:r>
            <a:r>
              <a:rPr kumimoji="0" lang="en-US" b="0" i="1"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down approach in program design.</a:t>
            </a:r>
            <a:endParaRPr kumimoji="0" lang="en-US" b="0" i="1"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457200" y="228600"/>
            <a:ext cx="807720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Object Oriented Paradigm:</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The major objective of object – oriented approach is to eliminate some of flows encountered in the procedural approach. OOP treats data as a critical element in the program development and does not allow it to flow freely around the system. It ties data more closely to functions that operate on it and protects it from unintentional modification by other functions.</a:t>
            </a:r>
            <a:endParaRPr kumimoji="0" lang="en-US" b="0" i="1" strike="noStrike" cap="none" normalizeH="0" baseline="0" dirty="0">
              <a:ln>
                <a:noFill/>
              </a:ln>
              <a:solidFill>
                <a:schemeClr val="tx1"/>
              </a:solidFill>
              <a:effectLst/>
              <a:latin typeface="Arial" pitchFamily="34" charset="0"/>
              <a:cs typeface="Arial" pitchFamily="34" charset="0"/>
            </a:endParaRPr>
          </a:p>
        </p:txBody>
      </p:sp>
      <p:grpSp>
        <p:nvGrpSpPr>
          <p:cNvPr id="3" name="Group 2"/>
          <p:cNvGrpSpPr>
            <a:grpSpLocks/>
          </p:cNvGrpSpPr>
          <p:nvPr/>
        </p:nvGrpSpPr>
        <p:grpSpPr bwMode="auto">
          <a:xfrm>
            <a:off x="3276600" y="2362200"/>
            <a:ext cx="2000250" cy="1981200"/>
            <a:chOff x="3555" y="9690"/>
            <a:chExt cx="4110" cy="3960"/>
          </a:xfrm>
        </p:grpSpPr>
        <p:grpSp>
          <p:nvGrpSpPr>
            <p:cNvPr id="4" name="Group 3"/>
            <p:cNvGrpSpPr>
              <a:grpSpLocks/>
            </p:cNvGrpSpPr>
            <p:nvPr/>
          </p:nvGrpSpPr>
          <p:grpSpPr bwMode="auto">
            <a:xfrm>
              <a:off x="3555" y="9690"/>
              <a:ext cx="4110" cy="3960"/>
              <a:chOff x="3630" y="10500"/>
              <a:chExt cx="4110" cy="3960"/>
            </a:xfrm>
          </p:grpSpPr>
          <p:grpSp>
            <p:nvGrpSpPr>
              <p:cNvPr id="6" name="Group 5"/>
              <p:cNvGrpSpPr>
                <a:grpSpLocks/>
              </p:cNvGrpSpPr>
              <p:nvPr/>
            </p:nvGrpSpPr>
            <p:grpSpPr bwMode="auto">
              <a:xfrm>
                <a:off x="3630" y="10500"/>
                <a:ext cx="4110" cy="3960"/>
                <a:chOff x="3525" y="10665"/>
                <a:chExt cx="4110" cy="3960"/>
              </a:xfrm>
            </p:grpSpPr>
            <p:sp>
              <p:nvSpPr>
                <p:cNvPr id="11" name="Oval 10"/>
                <p:cNvSpPr>
                  <a:spLocks noChangeArrowheads="1"/>
                </p:cNvSpPr>
                <p:nvPr/>
              </p:nvSpPr>
              <p:spPr bwMode="auto">
                <a:xfrm>
                  <a:off x="3525" y="10665"/>
                  <a:ext cx="4110" cy="3960"/>
                </a:xfrm>
                <a:prstGeom prst="ellipse">
                  <a:avLst/>
                </a:pr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12" name="Group 11"/>
                <p:cNvGrpSpPr>
                  <a:grpSpLocks/>
                </p:cNvGrpSpPr>
                <p:nvPr/>
              </p:nvGrpSpPr>
              <p:grpSpPr bwMode="auto">
                <a:xfrm>
                  <a:off x="3525" y="10665"/>
                  <a:ext cx="4110" cy="3960"/>
                  <a:chOff x="3525" y="10665"/>
                  <a:chExt cx="4110" cy="3960"/>
                </a:xfrm>
              </p:grpSpPr>
              <p:grpSp>
                <p:nvGrpSpPr>
                  <p:cNvPr id="13" name="Group 12"/>
                  <p:cNvGrpSpPr>
                    <a:grpSpLocks/>
                  </p:cNvGrpSpPr>
                  <p:nvPr/>
                </p:nvGrpSpPr>
                <p:grpSpPr bwMode="auto">
                  <a:xfrm>
                    <a:off x="3525" y="10665"/>
                    <a:ext cx="4110" cy="3960"/>
                    <a:chOff x="3525" y="10665"/>
                    <a:chExt cx="4110" cy="3960"/>
                  </a:xfrm>
                </p:grpSpPr>
                <p:cxnSp>
                  <p:nvCxnSpPr>
                    <p:cNvPr id="15" name="AutoShape 8"/>
                    <p:cNvCxnSpPr>
                      <a:cxnSpLocks noChangeShapeType="1"/>
                    </p:cNvCxnSpPr>
                    <p:nvPr/>
                  </p:nvCxnSpPr>
                  <p:spPr bwMode="auto">
                    <a:xfrm>
                      <a:off x="5565" y="10665"/>
                      <a:ext cx="0" cy="3960"/>
                    </a:xfrm>
                    <a:prstGeom prst="straightConnector1">
                      <a:avLst/>
                    </a:prstGeom>
                    <a:noFill/>
                    <a:ln w="28575">
                      <a:solidFill>
                        <a:srgbClr val="000000"/>
                      </a:solidFill>
                      <a:round/>
                      <a:headEnd/>
                      <a:tailEnd/>
                    </a:ln>
                  </p:spPr>
                </p:cxnSp>
                <p:cxnSp>
                  <p:nvCxnSpPr>
                    <p:cNvPr id="16" name="AutoShape 9"/>
                    <p:cNvCxnSpPr>
                      <a:cxnSpLocks noChangeShapeType="1"/>
                    </p:cNvCxnSpPr>
                    <p:nvPr/>
                  </p:nvCxnSpPr>
                  <p:spPr bwMode="auto">
                    <a:xfrm>
                      <a:off x="3525" y="12645"/>
                      <a:ext cx="4110" cy="0"/>
                    </a:xfrm>
                    <a:prstGeom prst="straightConnector1">
                      <a:avLst/>
                    </a:prstGeom>
                    <a:noFill/>
                    <a:ln w="28575">
                      <a:solidFill>
                        <a:srgbClr val="000000"/>
                      </a:solidFill>
                      <a:round/>
                      <a:headEnd/>
                      <a:tailEnd/>
                    </a:ln>
                  </p:spPr>
                </p:cxnSp>
              </p:grpSp>
              <p:sp>
                <p:nvSpPr>
                  <p:cNvPr id="14" name="Oval 13"/>
                  <p:cNvSpPr>
                    <a:spLocks noChangeArrowheads="1"/>
                  </p:cNvSpPr>
                  <p:nvPr/>
                </p:nvSpPr>
                <p:spPr bwMode="auto">
                  <a:xfrm>
                    <a:off x="4635" y="11700"/>
                    <a:ext cx="1875" cy="1860"/>
                  </a:xfrm>
                  <a:prstGeom prst="ellipse">
                    <a:avLst/>
                  </a:prstGeom>
                  <a:solidFill>
                    <a:schemeClr val="bg2"/>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sp>
            <p:nvSpPr>
              <p:cNvPr id="7" name="WordArt 11"/>
              <p:cNvSpPr>
                <a:spLocks noChangeArrowheads="1" noChangeShapeType="1" noTextEdit="1"/>
              </p:cNvSpPr>
              <p:nvPr/>
            </p:nvSpPr>
            <p:spPr bwMode="auto">
              <a:xfrm rot="-2623704">
                <a:off x="3868" y="11415"/>
                <a:ext cx="1802" cy="420"/>
              </a:xfrm>
              <a:prstGeom prst="rect">
                <a:avLst/>
              </a:prstGeom>
            </p:spPr>
            <p:txBody>
              <a:bodyPr spcFirstLastPara="1" wrap="none" numCol="1" fromWordArt="1">
                <a:prstTxWarp prst="textArchUp">
                  <a:avLst>
                    <a:gd name="adj" fmla="val 10800000"/>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r>
                  <a:rPr lang="en-US" sz="1800" kern="10" spc="0">
                    <a:ln w="9525">
                      <a:solidFill>
                        <a:srgbClr val="000000"/>
                      </a:solidFill>
                      <a:round/>
                      <a:headEnd/>
                      <a:tailEnd/>
                    </a:ln>
                    <a:solidFill>
                      <a:srgbClr val="000000"/>
                    </a:solidFill>
                    <a:effectLst/>
                    <a:latin typeface="Cambria"/>
                  </a:rPr>
                  <a:t>Method</a:t>
                </a:r>
              </a:p>
            </p:txBody>
          </p:sp>
          <p:sp>
            <p:nvSpPr>
              <p:cNvPr id="8" name="WordArt 12"/>
              <p:cNvSpPr>
                <a:spLocks noChangeArrowheads="1" noChangeShapeType="1" noTextEdit="1"/>
              </p:cNvSpPr>
              <p:nvPr/>
            </p:nvSpPr>
            <p:spPr bwMode="auto">
              <a:xfrm rot="2890328">
                <a:off x="5638" y="11372"/>
                <a:ext cx="1802" cy="420"/>
              </a:xfrm>
              <a:prstGeom prst="rect">
                <a:avLst/>
              </a:prstGeom>
            </p:spPr>
            <p:txBody>
              <a:bodyPr spcFirstLastPara="1" wrap="none" numCol="1" fromWordArt="1">
                <a:prstTxWarp prst="textArchUp">
                  <a:avLst>
                    <a:gd name="adj" fmla="val 10800000"/>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r>
                  <a:rPr lang="en-US" sz="1800" kern="10" spc="0" dirty="0">
                    <a:ln w="9525">
                      <a:solidFill>
                        <a:srgbClr val="000000"/>
                      </a:solidFill>
                      <a:round/>
                      <a:headEnd/>
                      <a:tailEnd/>
                    </a:ln>
                    <a:solidFill>
                      <a:srgbClr val="000000"/>
                    </a:solidFill>
                    <a:effectLst/>
                    <a:latin typeface="Cambria"/>
                  </a:rPr>
                  <a:t>Method</a:t>
                </a:r>
              </a:p>
            </p:txBody>
          </p:sp>
          <p:sp>
            <p:nvSpPr>
              <p:cNvPr id="9" name="WordArt 13"/>
              <p:cNvSpPr>
                <a:spLocks noChangeArrowheads="1" noChangeShapeType="1" noTextEdit="1"/>
              </p:cNvSpPr>
              <p:nvPr/>
            </p:nvSpPr>
            <p:spPr bwMode="auto">
              <a:xfrm rot="8258524">
                <a:off x="5670" y="13215"/>
                <a:ext cx="1802" cy="420"/>
              </a:xfrm>
              <a:prstGeom prst="rect">
                <a:avLst/>
              </a:prstGeom>
            </p:spPr>
            <p:txBody>
              <a:bodyPr spcFirstLastPara="1" wrap="none" numCol="1" fromWordArt="1">
                <a:prstTxWarp prst="textArchUp">
                  <a:avLst>
                    <a:gd name="adj" fmla="val 10800000"/>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r>
                  <a:rPr lang="en-US" sz="1800" kern="10" spc="0">
                    <a:ln w="9525">
                      <a:solidFill>
                        <a:srgbClr val="000000"/>
                      </a:solidFill>
                      <a:round/>
                      <a:headEnd/>
                      <a:tailEnd/>
                    </a:ln>
                    <a:solidFill>
                      <a:srgbClr val="000000"/>
                    </a:solidFill>
                    <a:effectLst/>
                    <a:latin typeface="Cambria"/>
                  </a:rPr>
                  <a:t>Method</a:t>
                </a:r>
              </a:p>
            </p:txBody>
          </p:sp>
          <p:sp>
            <p:nvSpPr>
              <p:cNvPr id="10" name="WordArt 14"/>
              <p:cNvSpPr>
                <a:spLocks noChangeArrowheads="1" noChangeShapeType="1" noTextEdit="1"/>
              </p:cNvSpPr>
              <p:nvPr/>
            </p:nvSpPr>
            <p:spPr bwMode="auto">
              <a:xfrm rot="13511971">
                <a:off x="3868" y="13080"/>
                <a:ext cx="1802" cy="420"/>
              </a:xfrm>
              <a:prstGeom prst="rect">
                <a:avLst/>
              </a:prstGeom>
            </p:spPr>
            <p:txBody>
              <a:bodyPr spcFirstLastPara="1" wrap="none" numCol="1" fromWordArt="1">
                <a:prstTxWarp prst="textArchUp">
                  <a:avLst>
                    <a:gd name="adj" fmla="val 10800000"/>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r>
                  <a:rPr lang="en-US" sz="1800" kern="10" spc="0">
                    <a:ln w="9525">
                      <a:solidFill>
                        <a:srgbClr val="000000"/>
                      </a:solidFill>
                      <a:round/>
                      <a:headEnd/>
                      <a:tailEnd/>
                    </a:ln>
                    <a:solidFill>
                      <a:srgbClr val="000000"/>
                    </a:solidFill>
                    <a:effectLst/>
                    <a:latin typeface="Cambria"/>
                  </a:rPr>
                  <a:t>Method</a:t>
                </a:r>
              </a:p>
            </p:txBody>
          </p:sp>
        </p:grpSp>
        <p:sp>
          <p:nvSpPr>
            <p:cNvPr id="5" name="WordArt 15"/>
            <p:cNvSpPr>
              <a:spLocks noChangeArrowheads="1" noChangeShapeType="1" noTextEdit="1"/>
            </p:cNvSpPr>
            <p:nvPr/>
          </p:nvSpPr>
          <p:spPr bwMode="auto">
            <a:xfrm>
              <a:off x="5160" y="11430"/>
              <a:ext cx="855" cy="480"/>
            </a:xfrm>
            <a:prstGeom prst="rect">
              <a:avLst/>
            </a:prstGeom>
          </p:spPr>
          <p:txBody>
            <a:bodyPr wrap="none" numCol="1" fromWordArt="1">
              <a:prstTxWarp prst="textPlain">
                <a:avLst>
                  <a:gd name="adj" fmla="val 50000"/>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r>
                <a:rPr lang="en-US" sz="2000" kern="10" spc="0">
                  <a:ln w="9525">
                    <a:solidFill>
                      <a:srgbClr val="000000"/>
                    </a:solidFill>
                    <a:round/>
                    <a:headEnd/>
                    <a:tailEnd/>
                  </a:ln>
                  <a:solidFill>
                    <a:srgbClr val="000000"/>
                  </a:solidFill>
                  <a:effectLst/>
                  <a:latin typeface="Cambria"/>
                </a:rPr>
                <a:t>Data</a:t>
              </a:r>
            </a:p>
          </p:txBody>
        </p:sp>
      </p:grpSp>
      <p:sp>
        <p:nvSpPr>
          <p:cNvPr id="23554" name="Rectangle 2"/>
          <p:cNvSpPr>
            <a:spLocks noChangeArrowheads="1"/>
          </p:cNvSpPr>
          <p:nvPr/>
        </p:nvSpPr>
        <p:spPr bwMode="auto">
          <a:xfrm>
            <a:off x="533400" y="4648200"/>
            <a:ext cx="7924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1" i="0" u="none" strike="noStrike" cap="none" normalizeH="0" dirty="0">
                <a:ln>
                  <a:noFill/>
                </a:ln>
                <a:solidFill>
                  <a:schemeClr val="tx1"/>
                </a:solidFill>
                <a:effectLst/>
                <a:latin typeface="Times New Roman" pitchFamily="18" charset="0"/>
                <a:ea typeface="Calibri" pitchFamily="34" charset="0"/>
                <a:cs typeface="Times New Roman" pitchFamily="18" charset="0"/>
              </a:rPr>
              <a:t>            </a:t>
            </a: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Object = Data + Method</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data of an object can be accessed only by the methods associated with that object. However, methods of one object can access the methods of other objects.</a:t>
            </a:r>
            <a:endParaRPr kumimoji="0" lang="en-US" b="0" i="1"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762000" y="1600200"/>
            <a:ext cx="73914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Some of the features of object oriented paradigm are:</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Emphasis is on data rather than procedure.</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Programs are divided into modules what are known as objects.</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Data structures are designed such that they characterize the objects.</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Methods that operate on the data of an object are tied together in the data structure.</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Data is hidden and cannot be accessed by external functions.</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Object may communicate with each other through methods.</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New data and methods can be easily added whenever necessary.</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Follows bottom </a:t>
            </a:r>
            <a:r>
              <a:rPr kumimoji="0" lang="en-US" b="0" i="1"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up approach in program design.</a:t>
            </a:r>
            <a:endParaRPr kumimoji="0" lang="en-US" b="0" i="1"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152400" y="304800"/>
            <a:ext cx="8763000"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Object </a:t>
            </a:r>
            <a:r>
              <a:rPr kumimoji="0" lang="en-US" b="1" i="0" strike="noStrike" cap="none" normalizeH="0" baseline="0" dirty="0">
                <a:ln>
                  <a:noFill/>
                </a:ln>
                <a:solidFill>
                  <a:schemeClr val="tx1"/>
                </a:solidFill>
                <a:effectLst/>
                <a:latin typeface="Calibri"/>
                <a:ea typeface="Calibri" pitchFamily="34" charset="0"/>
                <a:cs typeface="Times New Roman" pitchFamily="18" charset="0"/>
              </a:rPr>
              <a:t>–</a:t>
            </a: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 Oriented Programming:</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Object – oriented programming is an approach that provides a way of modularizing programs by creating partitioned memory area for both data and functions that can be used as templates for creating copies of such modules on demand. Object oriented programming is programming methodology where the main emphasis is given on the object or the data and not on the functions or operations that operate on data.</a:t>
            </a:r>
            <a:endParaRPr kumimoji="0" lang="en-US" b="0" i="1"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strike="noStrike" cap="none" normalizeH="0" baseline="0" dirty="0">
              <a:ln>
                <a:noFill/>
              </a:ln>
              <a:solidFill>
                <a:schemeClr val="tx1"/>
              </a:solidFill>
              <a:effectLst/>
              <a:latin typeface="Arial" pitchFamily="34" charset="0"/>
              <a:cs typeface="Arial" pitchFamily="34" charset="0"/>
            </a:endParaRPr>
          </a:p>
        </p:txBody>
      </p:sp>
      <p:grpSp>
        <p:nvGrpSpPr>
          <p:cNvPr id="3" name="Group 2"/>
          <p:cNvGrpSpPr/>
          <p:nvPr/>
        </p:nvGrpSpPr>
        <p:grpSpPr>
          <a:xfrm>
            <a:off x="2819400" y="2438400"/>
            <a:ext cx="3505200" cy="3413760"/>
            <a:chOff x="2353541" y="1371600"/>
            <a:chExt cx="3903518" cy="4267200"/>
          </a:xfrm>
          <a:noFill/>
          <a:effectLst/>
        </p:grpSpPr>
        <p:grpSp>
          <p:nvGrpSpPr>
            <p:cNvPr id="4" name="Group 3"/>
            <p:cNvGrpSpPr/>
            <p:nvPr/>
          </p:nvGrpSpPr>
          <p:grpSpPr>
            <a:xfrm>
              <a:off x="2353541" y="1371600"/>
              <a:ext cx="3903518" cy="4267200"/>
              <a:chOff x="2353541" y="1371600"/>
              <a:chExt cx="3903518" cy="4267200"/>
            </a:xfrm>
            <a:grpFill/>
          </p:grpSpPr>
          <p:grpSp>
            <p:nvGrpSpPr>
              <p:cNvPr id="6" name="Group 5"/>
              <p:cNvGrpSpPr/>
              <p:nvPr/>
            </p:nvGrpSpPr>
            <p:grpSpPr>
              <a:xfrm>
                <a:off x="2353541" y="1371600"/>
                <a:ext cx="3903518" cy="4267200"/>
                <a:chOff x="2353541" y="1371600"/>
                <a:chExt cx="3903518" cy="4267200"/>
              </a:xfrm>
              <a:grpFill/>
            </p:grpSpPr>
            <p:sp>
              <p:nvSpPr>
                <p:cNvPr id="8" name="Oval 7"/>
                <p:cNvSpPr/>
                <p:nvPr/>
              </p:nvSpPr>
              <p:spPr>
                <a:xfrm>
                  <a:off x="5401541" y="4800600"/>
                  <a:ext cx="855518" cy="838200"/>
                </a:xfrm>
                <a:prstGeom prst="ellipse">
                  <a:avLst/>
                </a:prstGeom>
                <a:grpFill/>
                <a:ln w="28575"/>
                <a:effectLst/>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400" dirty="0">
                      <a:latin typeface="Cambria" pitchFamily="18" charset="0"/>
                    </a:rPr>
                    <a:t>f5</a:t>
                  </a:r>
                </a:p>
              </p:txBody>
            </p:sp>
            <p:sp>
              <p:nvSpPr>
                <p:cNvPr id="9" name="Oval 8"/>
                <p:cNvSpPr/>
                <p:nvPr/>
              </p:nvSpPr>
              <p:spPr>
                <a:xfrm>
                  <a:off x="3948544" y="4800600"/>
                  <a:ext cx="865910" cy="685800"/>
                </a:xfrm>
                <a:prstGeom prst="ellipse">
                  <a:avLst/>
                </a:prstGeom>
                <a:grpFill/>
                <a:ln w="28575"/>
                <a:effectLst/>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400" dirty="0">
                      <a:latin typeface="Cambria" pitchFamily="18" charset="0"/>
                    </a:rPr>
                    <a:t>f4</a:t>
                  </a:r>
                </a:p>
              </p:txBody>
            </p:sp>
            <p:sp>
              <p:nvSpPr>
                <p:cNvPr id="10" name="Oval 9"/>
                <p:cNvSpPr/>
                <p:nvPr/>
              </p:nvSpPr>
              <p:spPr>
                <a:xfrm>
                  <a:off x="2353541" y="4705350"/>
                  <a:ext cx="855518" cy="876300"/>
                </a:xfrm>
                <a:prstGeom prst="ellipse">
                  <a:avLst/>
                </a:prstGeom>
                <a:grpFill/>
                <a:ln w="28575"/>
                <a:effectLst/>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400" dirty="0">
                      <a:latin typeface="Cambria" pitchFamily="18" charset="0"/>
                    </a:rPr>
                    <a:t>f3</a:t>
                  </a:r>
                </a:p>
              </p:txBody>
            </p:sp>
            <p:grpSp>
              <p:nvGrpSpPr>
                <p:cNvPr id="11" name="Group 10"/>
                <p:cNvGrpSpPr/>
                <p:nvPr/>
              </p:nvGrpSpPr>
              <p:grpSpPr>
                <a:xfrm>
                  <a:off x="2971800" y="1371600"/>
                  <a:ext cx="2895600" cy="3048000"/>
                  <a:chOff x="2971800" y="1600200"/>
                  <a:chExt cx="2895600" cy="3048000"/>
                </a:xfrm>
                <a:grpFill/>
              </p:grpSpPr>
              <p:sp>
                <p:nvSpPr>
                  <p:cNvPr id="15" name="Oval 14"/>
                  <p:cNvSpPr/>
                  <p:nvPr/>
                </p:nvSpPr>
                <p:spPr>
                  <a:xfrm>
                    <a:off x="2971800" y="1600200"/>
                    <a:ext cx="2895600" cy="3048000"/>
                  </a:xfrm>
                  <a:prstGeom prst="ellipse">
                    <a:avLst/>
                  </a:prstGeom>
                  <a:grpFill/>
                  <a:ln w="28575"/>
                  <a:effectLst/>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6" name="TextBox 10"/>
                  <p:cNvSpPr txBox="1"/>
                  <p:nvPr/>
                </p:nvSpPr>
                <p:spPr>
                  <a:xfrm>
                    <a:off x="4191000" y="1905000"/>
                    <a:ext cx="381000" cy="497384"/>
                  </a:xfrm>
                  <a:prstGeom prst="roundRect">
                    <a:avLst/>
                  </a:prstGeom>
                  <a:grpFill/>
                  <a:ln w="28575"/>
                  <a:effectLst/>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400" b="1" dirty="0">
                        <a:latin typeface="Cambria" pitchFamily="18" charset="0"/>
                      </a:rPr>
                      <a:t>a</a:t>
                    </a:r>
                  </a:p>
                </p:txBody>
              </p:sp>
              <p:sp>
                <p:nvSpPr>
                  <p:cNvPr id="17" name="Oval 16"/>
                  <p:cNvSpPr/>
                  <p:nvPr/>
                </p:nvSpPr>
                <p:spPr>
                  <a:xfrm>
                    <a:off x="3948546" y="2552700"/>
                    <a:ext cx="865910" cy="914400"/>
                  </a:xfrm>
                  <a:prstGeom prst="ellipse">
                    <a:avLst/>
                  </a:prstGeom>
                  <a:grpFill/>
                  <a:ln w="28575"/>
                  <a:effectLst/>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400" dirty="0">
                        <a:latin typeface="Cambria" pitchFamily="18" charset="0"/>
                      </a:rPr>
                      <a:t>f1</a:t>
                    </a:r>
                  </a:p>
                </p:txBody>
              </p:sp>
              <p:sp>
                <p:nvSpPr>
                  <p:cNvPr id="18" name="Oval 17"/>
                  <p:cNvSpPr/>
                  <p:nvPr/>
                </p:nvSpPr>
                <p:spPr>
                  <a:xfrm>
                    <a:off x="3948546" y="3505200"/>
                    <a:ext cx="865910" cy="838200"/>
                  </a:xfrm>
                  <a:prstGeom prst="ellipse">
                    <a:avLst/>
                  </a:prstGeom>
                  <a:grpFill/>
                  <a:ln w="28575"/>
                  <a:effectLst/>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400" dirty="0">
                        <a:latin typeface="Cambria" pitchFamily="18" charset="0"/>
                      </a:rPr>
                      <a:t>f2</a:t>
                    </a:r>
                  </a:p>
                </p:txBody>
              </p:sp>
            </p:grpSp>
            <p:cxnSp>
              <p:nvCxnSpPr>
                <p:cNvPr id="12" name="Straight Arrow Connector 11"/>
                <p:cNvCxnSpPr>
                  <a:endCxn id="10" idx="7"/>
                </p:cNvCxnSpPr>
                <p:nvPr/>
              </p:nvCxnSpPr>
              <p:spPr>
                <a:xfrm rot="10800000" flipV="1">
                  <a:off x="3083771" y="4267199"/>
                  <a:ext cx="650032" cy="566483"/>
                </a:xfrm>
                <a:prstGeom prst="straightConnector1">
                  <a:avLst/>
                </a:prstGeom>
                <a:grpFill/>
                <a:ln w="381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H="1">
                  <a:off x="5117522" y="4255076"/>
                  <a:ext cx="609600" cy="481446"/>
                </a:xfrm>
                <a:prstGeom prst="straightConnector1">
                  <a:avLst/>
                </a:prstGeom>
                <a:grpFill/>
                <a:ln w="381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5" idx="4"/>
                  <a:endCxn id="9" idx="0"/>
                </p:cNvCxnSpPr>
                <p:nvPr/>
              </p:nvCxnSpPr>
              <p:spPr>
                <a:xfrm rot="5400000">
                  <a:off x="4210050" y="4591050"/>
                  <a:ext cx="381000" cy="38101"/>
                </a:xfrm>
                <a:prstGeom prst="straightConnector1">
                  <a:avLst/>
                </a:prstGeom>
                <a:grpFill/>
                <a:ln w="3810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sp>
            <p:nvSpPr>
              <p:cNvPr id="7" name="Arc 6"/>
              <p:cNvSpPr/>
              <p:nvPr/>
            </p:nvSpPr>
            <p:spPr>
              <a:xfrm rot="4800000">
                <a:off x="3549962" y="1866957"/>
                <a:ext cx="1920240" cy="2011680"/>
              </a:xfrm>
              <a:prstGeom prst="arc">
                <a:avLst>
                  <a:gd name="adj1" fmla="val 11668669"/>
                  <a:gd name="adj2" fmla="val 20955788"/>
                </a:avLst>
              </a:prstGeom>
              <a:grpFill/>
              <a:ln w="3810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5" name="Arc 4"/>
            <p:cNvSpPr/>
            <p:nvPr/>
          </p:nvSpPr>
          <p:spPr>
            <a:xfrm rot="16781361">
              <a:off x="3622752" y="1973285"/>
              <a:ext cx="914400" cy="863031"/>
            </a:xfrm>
            <a:prstGeom prst="arc">
              <a:avLst>
                <a:gd name="adj1" fmla="val 11273634"/>
                <a:gd name="adj2" fmla="val 182703"/>
              </a:avLst>
            </a:prstGeom>
            <a:grpFill/>
            <a:ln w="38100">
              <a:solidFill>
                <a:schemeClr val="tx1"/>
              </a:solidFill>
              <a:headEnd type="stealth" w="med" len="med"/>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25603" name="Rectangle 3"/>
          <p:cNvSpPr>
            <a:spLocks noChangeArrowheads="1"/>
          </p:cNvSpPr>
          <p:nvPr/>
        </p:nvSpPr>
        <p:spPr bwMode="auto">
          <a:xfrm>
            <a:off x="2286000" y="6096000"/>
            <a:ext cx="4412426"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Diagram of Object Oriented Programming</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381000" y="1143000"/>
            <a:ext cx="83058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Benefits of OOP:</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Object – Object Programming after several benefits to both the program designer and the user. Object </a:t>
            </a:r>
            <a:r>
              <a:rPr kumimoji="0" lang="en-US" b="0" i="1"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Orientation contributes to the solution of many problems associated with development and quality of software products. The new technology promises greater programmer productivity better quality of software lesser maintenance cost. </a:t>
            </a:r>
            <a:endParaRPr kumimoji="0" lang="en-US" b="0" i="1"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The principle advantages are: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The principle of data hiding helps the programmer to build secure programs that cannot be invaded by code in other parts of the program.</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It is possible to have multiple objects to coexist without any inter reference.</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It is possible to map objects in the problem domain to those objects in the program.</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It is easy to partition the working in a project based on objects.</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Object oriented systems can be easily upgraded from small to large systems.</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Software complexity can be easily managed.</a:t>
            </a:r>
            <a:endParaRPr kumimoji="0" lang="en-US" b="0" i="1"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762000" y="533400"/>
            <a:ext cx="6781800"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Object</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b="0" i="0"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Object is basic run time entities.</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Object is an instance of class.</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Any things which exist in real world formed as an object.</a:t>
            </a:r>
            <a:endParaRPr kumimoji="0" lang="en-US" b="0" i="1" strike="noStrike" cap="none" normalizeH="0" baseline="0" dirty="0">
              <a:ln>
                <a:noFill/>
              </a:ln>
              <a:solidFill>
                <a:schemeClr val="tx1"/>
              </a:solidFill>
              <a:effectLst/>
              <a:latin typeface="Arial" pitchFamily="34" charset="0"/>
              <a:cs typeface="Arial" pitchFamily="34" charset="0"/>
            </a:endParaRPr>
          </a:p>
        </p:txBody>
      </p:sp>
      <p:sp>
        <p:nvSpPr>
          <p:cNvPr id="27650" name="Rectangle 2"/>
          <p:cNvSpPr>
            <a:spLocks noChangeArrowheads="1"/>
          </p:cNvSpPr>
          <p:nvPr/>
        </p:nvSpPr>
        <p:spPr bwMode="auto">
          <a:xfrm>
            <a:off x="762000" y="2743200"/>
            <a:ext cx="70866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Class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b="0" i="0"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Class is a conceptual part of an object.</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Class is the place where we defined properties nature and behaviour of an object.</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Class is the collection of similar types of an object.</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Class is an abstract data type and also uses to create user defined type data.</a:t>
            </a:r>
            <a:endParaRPr kumimoji="0" lang="en-US" b="0" i="1"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600200" y="762000"/>
            <a:ext cx="58674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just" defTabSz="914400" rtl="0" eaLnBrk="1" fontAlgn="base" latinLnBrk="0" hangingPunct="1">
              <a:lnSpc>
                <a:spcPct val="100000"/>
              </a:lnSpc>
              <a:spcBef>
                <a:spcPct val="0"/>
              </a:spcBef>
              <a:spcAft>
                <a:spcPct val="0"/>
              </a:spcAft>
              <a:buClrTx/>
              <a:buSzTx/>
              <a:buFontTx/>
              <a:buNone/>
              <a:tabLst/>
            </a:pPr>
            <a:r>
              <a:rPr kumimoji="0" lang="en-US" sz="2800"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Language Development Process</a:t>
            </a:r>
            <a:endParaRPr kumimoji="0" lang="en-US" sz="2800" b="0" i="0" strike="noStrike" cap="none" normalizeH="0" baseline="0" dirty="0">
              <a:ln>
                <a:noFill/>
              </a:ln>
              <a:solidFill>
                <a:schemeClr val="tx1"/>
              </a:solidFill>
              <a:effectLst/>
              <a:latin typeface="Times New Roman" pitchFamily="18" charset="0"/>
              <a:cs typeface="Times New Roman" pitchFamily="18" charset="0"/>
            </a:endParaRPr>
          </a:p>
          <a:p>
            <a:pPr marR="0" lvl="0" algn="just" defTabSz="914400" rtl="0" eaLnBrk="0" fontAlgn="base" latinLnBrk="0" hangingPunct="0">
              <a:lnSpc>
                <a:spcPct val="100000"/>
              </a:lnSpc>
              <a:spcBef>
                <a:spcPct val="0"/>
              </a:spcBef>
              <a:spcAft>
                <a:spcPct val="0"/>
              </a:spcAft>
              <a:buClrTx/>
              <a:buSzTx/>
              <a:buFontTx/>
              <a:buNone/>
              <a:tabLst/>
            </a:pPr>
            <a:endParaRPr kumimoji="0" lang="en-US" sz="2800" b="0" i="0"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R="0" lvl="0" algn="just" defTabSz="914400" rtl="0" eaLnBrk="0" fontAlgn="base" latinLnBrk="0" hangingPunct="0">
              <a:lnSpc>
                <a:spcPct val="100000"/>
              </a:lnSpc>
              <a:spcBef>
                <a:spcPct val="0"/>
              </a:spcBef>
              <a:spcAft>
                <a:spcPct val="0"/>
              </a:spcAft>
              <a:buClrTx/>
              <a:buSzTx/>
              <a:buFontTx/>
              <a:buNone/>
              <a:tabLst/>
            </a:pPr>
            <a:r>
              <a:rPr lang="en-US" sz="2800" dirty="0">
                <a:latin typeface="Times New Roman" pitchFamily="18" charset="0"/>
                <a:ea typeface="Calibri" pitchFamily="34" charset="0"/>
                <a:cs typeface="Times New Roman" pitchFamily="18" charset="0"/>
              </a:rPr>
              <a:t>	</a:t>
            </a:r>
            <a:r>
              <a:rPr kumimoji="0" lang="en-US" sz="2800"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Language development process divides by two parts</a:t>
            </a:r>
            <a:endParaRPr kumimoji="0" lang="en-US" sz="2800" b="0" i="1" strike="noStrike" cap="none" normalizeH="0" baseline="0" dirty="0">
              <a:ln>
                <a:noFill/>
              </a:ln>
              <a:solidFill>
                <a:schemeClr val="tx1"/>
              </a:solidFill>
              <a:effectLst/>
              <a:latin typeface="Times New Roman" pitchFamily="18" charset="0"/>
              <a:cs typeface="Times New Roman" pitchFamily="18" charset="0"/>
            </a:endParaRPr>
          </a:p>
          <a:p>
            <a:pPr marL="800100" lvl="1" indent="-342900" algn="just" eaLnBrk="0" fontAlgn="base" hangingPunct="0">
              <a:spcBef>
                <a:spcPct val="0"/>
              </a:spcBef>
              <a:spcAft>
                <a:spcPct val="0"/>
              </a:spcAft>
              <a:buFont typeface="Wingdings" pitchFamily="2" charset="2"/>
              <a:buChar char="v"/>
            </a:pPr>
            <a:r>
              <a:rPr kumimoji="0" lang="en-US" sz="2800"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Low level language</a:t>
            </a:r>
            <a:endParaRPr kumimoji="0" lang="en-US" sz="2800" b="0" i="1" strike="noStrike" cap="none" normalizeH="0" baseline="0" dirty="0">
              <a:ln>
                <a:noFill/>
              </a:ln>
              <a:solidFill>
                <a:schemeClr val="tx1"/>
              </a:solidFill>
              <a:effectLst/>
              <a:latin typeface="Times New Roman" pitchFamily="18" charset="0"/>
              <a:cs typeface="Times New Roman" pitchFamily="18" charset="0"/>
            </a:endParaRPr>
          </a:p>
          <a:p>
            <a:pPr marL="800100" lvl="1" indent="-342900" algn="just" eaLnBrk="0" fontAlgn="base" hangingPunct="0">
              <a:spcBef>
                <a:spcPct val="0"/>
              </a:spcBef>
              <a:spcAft>
                <a:spcPct val="0"/>
              </a:spcAft>
              <a:buFont typeface="Wingdings" pitchFamily="2" charset="2"/>
              <a:buChar char="v"/>
            </a:pPr>
            <a:r>
              <a:rPr kumimoji="0" lang="en-US" sz="2800"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High level language</a:t>
            </a:r>
            <a:endParaRPr kumimoji="0" lang="en-US" sz="2800" b="0" i="1" strike="noStrike" cap="none" normalizeH="0" baseline="0" dirty="0">
              <a:ln>
                <a:noFill/>
              </a:ln>
              <a:solidFill>
                <a:schemeClr val="tx1"/>
              </a:solidFill>
              <a:effectLst/>
              <a:latin typeface="Times New Roman" pitchFamily="18" charset="0"/>
              <a:cs typeface="Times New Roman" pitchFamily="18" charset="0"/>
            </a:endParaRPr>
          </a:p>
          <a:p>
            <a:pPr marR="0" lvl="0" algn="just" defTabSz="914400" rtl="0" eaLnBrk="0" fontAlgn="base" latinLnBrk="0" hangingPunct="0">
              <a:lnSpc>
                <a:spcPct val="100000"/>
              </a:lnSpc>
              <a:spcBef>
                <a:spcPct val="0"/>
              </a:spcBef>
              <a:spcAft>
                <a:spcPct val="0"/>
              </a:spcAft>
              <a:buClrTx/>
              <a:buSzTx/>
              <a:buFontTx/>
              <a:buNone/>
              <a:tabLst/>
            </a:pPr>
            <a:endParaRPr kumimoji="0" lang="en-US" sz="2800" b="1" i="0"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R="0" lvl="0" algn="just" defTabSz="914400" rtl="0" eaLnBrk="0" fontAlgn="base" latinLnBrk="0" hangingPunct="0">
              <a:lnSpc>
                <a:spcPct val="100000"/>
              </a:lnSpc>
              <a:spcBef>
                <a:spcPct val="0"/>
              </a:spcBef>
              <a:spcAft>
                <a:spcPct val="0"/>
              </a:spcAft>
              <a:buClrTx/>
              <a:buSzTx/>
              <a:buFontTx/>
              <a:buNone/>
              <a:tabLst/>
            </a:pPr>
            <a:r>
              <a:rPr kumimoji="0" lang="en-US" sz="2800"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Low level language</a:t>
            </a:r>
          </a:p>
          <a:p>
            <a:pPr marR="0" lvl="0" algn="just" defTabSz="914400" rtl="0" eaLnBrk="0" fontAlgn="base" latinLnBrk="0" hangingPunct="0">
              <a:lnSpc>
                <a:spcPct val="100000"/>
              </a:lnSpc>
              <a:spcBef>
                <a:spcPct val="0"/>
              </a:spcBef>
              <a:spcAft>
                <a:spcPct val="0"/>
              </a:spcAft>
              <a:buClrTx/>
              <a:buSzTx/>
              <a:buFontTx/>
              <a:buNone/>
              <a:tabLst/>
            </a:pPr>
            <a:endParaRPr kumimoji="0" lang="en-US" sz="2800" b="0" i="0" strike="noStrike" cap="none" normalizeH="0" baseline="0" dirty="0">
              <a:ln>
                <a:noFill/>
              </a:ln>
              <a:solidFill>
                <a:schemeClr val="tx1"/>
              </a:solidFill>
              <a:effectLst/>
              <a:latin typeface="Times New Roman" pitchFamily="18" charset="0"/>
              <a:cs typeface="Times New Roman" pitchFamily="18" charset="0"/>
            </a:endParaRPr>
          </a:p>
          <a:p>
            <a:pPr marR="0" lvl="0" algn="just" defTabSz="914400" rtl="0" eaLnBrk="0" fontAlgn="base" latinLnBrk="0" hangingPunct="0">
              <a:lnSpc>
                <a:spcPct val="100000"/>
              </a:lnSpc>
              <a:spcBef>
                <a:spcPct val="0"/>
              </a:spcBef>
              <a:spcAft>
                <a:spcPct val="0"/>
              </a:spcAft>
              <a:buClrTx/>
              <a:buSzTx/>
              <a:buFontTx/>
              <a:buNone/>
              <a:tabLst/>
            </a:pPr>
            <a:r>
              <a:rPr kumimoji="0" lang="en-US" sz="2800"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sz="2800"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The languages in this category are the machine level language and assembly language.</a:t>
            </a:r>
            <a:endParaRPr kumimoji="0" lang="en-US" sz="2800" b="0" i="1"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838200" y="914400"/>
            <a:ext cx="7772400" cy="4985980"/>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Data Encapsulation</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Data Encapsulation is the process to wrapping up data and its functional unit into single unit.  Its providing us the concept of data hiding.</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Data Abstraction</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Data abstraction refers to an act to represent essential information without presenting its background detail.</a:t>
            </a:r>
          </a:p>
          <a:p>
            <a:pPr marL="0" marR="0" lvl="0" indent="0" algn="just" defTabSz="914400" rtl="0" eaLnBrk="0" fontAlgn="base" latinLnBrk="0" hangingPunct="0">
              <a:lnSpc>
                <a:spcPct val="100000"/>
              </a:lnSpc>
              <a:spcBef>
                <a:spcPct val="0"/>
              </a:spcBef>
              <a:spcAft>
                <a:spcPct val="0"/>
              </a:spcAft>
              <a:buClrTx/>
              <a:buSzTx/>
              <a:buFontTx/>
              <a:buNone/>
              <a:tabLst/>
            </a:pPr>
            <a:endParaRPr lang="en-US" dirty="0">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Polymorphism</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An object which can represent himself in more than one form, but the behaviour of changing form are depends on input.</a:t>
            </a:r>
            <a:endParaRPr kumimoji="0" lang="en-US" b="0" i="1"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b="1" dirty="0">
                <a:latin typeface="Times New Roman" pitchFamily="18" charset="0"/>
                <a:ea typeface="Calibri" pitchFamily="34" charset="0"/>
                <a:cs typeface="Times New Roman" pitchFamily="18" charset="0"/>
              </a:rPr>
              <a:t>	</a:t>
            </a:r>
            <a:r>
              <a:rPr kumimoji="0" lang="en-US" b="1" i="1" strike="noStrike" cap="none" normalizeH="0" baseline="0" dirty="0">
                <a:ln>
                  <a:noFill/>
                </a:ln>
                <a:solidFill>
                  <a:schemeClr val="tx1"/>
                </a:solidFill>
                <a:effectLst/>
                <a:latin typeface="Times New Roman" pitchFamily="18" charset="0"/>
                <a:ea typeface="Calibri" pitchFamily="34" charset="0"/>
                <a:cs typeface="Times New Roman" pitchFamily="18" charset="0"/>
              </a:rPr>
              <a:t>For example: </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water and milk.</a:t>
            </a:r>
            <a:endParaRPr kumimoji="0" lang="en-US" b="0" i="1"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We can achieve the polymorphism in two ways:</a:t>
            </a:r>
            <a:endParaRPr kumimoji="0" lang="en-US" b="0" i="1" strike="noStrike" cap="none" normalizeH="0" baseline="0" dirty="0">
              <a:ln>
                <a:noFill/>
              </a:ln>
              <a:solidFill>
                <a:schemeClr val="tx1"/>
              </a:solidFill>
              <a:effectLst/>
              <a:latin typeface="Arial" pitchFamily="34" charset="0"/>
              <a:cs typeface="Arial" pitchFamily="34" charset="0"/>
            </a:endParaRPr>
          </a:p>
          <a:p>
            <a:pPr marL="173038" marR="0" lvl="0" indent="284163" algn="just" defTabSz="914400" rtl="0" eaLnBrk="0" fontAlgn="base" latinLnBrk="0" hangingPunct="0">
              <a:lnSpc>
                <a:spcPct val="100000"/>
              </a:lnSpc>
              <a:spcBef>
                <a:spcPct val="0"/>
              </a:spcBef>
              <a:spcAft>
                <a:spcPct val="0"/>
              </a:spcAft>
              <a:buClrTx/>
              <a:buSzTx/>
              <a:buFontTx/>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Compile Time Polymorphism </a:t>
            </a:r>
            <a:r>
              <a:rPr kumimoji="0" lang="en-US" b="1" i="1"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Static Binding </a:t>
            </a:r>
            <a:r>
              <a:rPr kumimoji="0" lang="en-US" b="1" i="1"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Early Binding.</a:t>
            </a:r>
            <a:endParaRPr kumimoji="0" lang="en-US" b="0" i="1" strike="noStrike" cap="none" normalizeH="0" baseline="0" dirty="0">
              <a:ln>
                <a:noFill/>
              </a:ln>
              <a:solidFill>
                <a:schemeClr val="tx1"/>
              </a:solidFill>
              <a:effectLst/>
              <a:latin typeface="Calibri" pitchFamily="34" charset="0"/>
              <a:ea typeface="Calibri" pitchFamily="34" charset="0"/>
              <a:cs typeface="Times New Roman" pitchFamily="18" charset="0"/>
            </a:endParaRPr>
          </a:p>
          <a:p>
            <a:pPr marL="173038" marR="0" lvl="0" indent="284163" algn="just" defTabSz="914400" rtl="0" eaLnBrk="0" fontAlgn="base" latinLnBrk="0" hangingPunct="0">
              <a:lnSpc>
                <a:spcPct val="100000"/>
              </a:lnSpc>
              <a:spcBef>
                <a:spcPct val="0"/>
              </a:spcBef>
              <a:spcAft>
                <a:spcPct val="0"/>
              </a:spcAft>
              <a:buClrTx/>
              <a:buSzTx/>
              <a:buFontTx/>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Run Time Polymorphism </a:t>
            </a:r>
            <a:r>
              <a:rPr kumimoji="0" lang="en-US" b="1" i="1"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Dynamic Binding </a:t>
            </a:r>
            <a:r>
              <a:rPr kumimoji="0" lang="en-US" b="1" i="1"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Late Binding.</a:t>
            </a:r>
            <a:endParaRPr kumimoji="0" lang="en-US" b="0" i="1"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762000" y="381000"/>
            <a:ext cx="7543800"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Inheritance </a:t>
            </a:r>
            <a:endParaRPr kumimoji="0" lang="en-US" b="0" i="0"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To the process of inheritance we can reuse the object which is already created.</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Its provide the concept of reusability of an object.</a:t>
            </a:r>
            <a:endParaRPr kumimoji="0" lang="en-US" b="0" i="1"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We can reuse the objects in the following way:-</a:t>
            </a:r>
            <a:endParaRPr kumimoji="0" lang="en-US" b="0" i="1"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1" i="1" strike="noStrike" cap="none" normalizeH="0" baseline="0" dirty="0">
                <a:ln>
                  <a:noFill/>
                </a:ln>
                <a:solidFill>
                  <a:schemeClr val="tx1"/>
                </a:solidFill>
                <a:effectLst/>
                <a:latin typeface="Times New Roman" pitchFamily="18" charset="0"/>
                <a:ea typeface="Calibri" pitchFamily="34" charset="0"/>
                <a:cs typeface="Times New Roman" pitchFamily="18" charset="0"/>
              </a:rPr>
              <a:t>Types of Inheritance</a:t>
            </a:r>
            <a:endParaRPr kumimoji="0" lang="en-US" b="0" i="1" strike="noStrike" cap="none" normalizeH="0" baseline="0" dirty="0">
              <a:ln>
                <a:noFill/>
              </a:ln>
              <a:solidFill>
                <a:schemeClr val="tx1"/>
              </a:solidFill>
              <a:effectLst/>
              <a:latin typeface="Arial" pitchFamily="34" charset="0"/>
              <a:cs typeface="Arial" pitchFamily="34" charset="0"/>
            </a:endParaRPr>
          </a:p>
        </p:txBody>
      </p:sp>
      <p:sp>
        <p:nvSpPr>
          <p:cNvPr id="29707" name="Rectangle 11"/>
          <p:cNvSpPr>
            <a:spLocks noChangeArrowheads="1"/>
          </p:cNvSpPr>
          <p:nvPr/>
        </p:nvSpPr>
        <p:spPr bwMode="auto">
          <a:xfrm>
            <a:off x="990600" y="2438400"/>
            <a:ext cx="29718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Single Level Inheritance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nvGrpSpPr>
          <p:cNvPr id="29698" name="Group 2"/>
          <p:cNvGrpSpPr>
            <a:grpSpLocks/>
          </p:cNvGrpSpPr>
          <p:nvPr/>
        </p:nvGrpSpPr>
        <p:grpSpPr bwMode="auto">
          <a:xfrm>
            <a:off x="1981200" y="2895600"/>
            <a:ext cx="5110065" cy="2362200"/>
            <a:chOff x="2460" y="9720"/>
            <a:chExt cx="4770" cy="2205"/>
          </a:xfrm>
          <a:noFill/>
          <a:effectLst/>
        </p:grpSpPr>
        <p:sp>
          <p:nvSpPr>
            <p:cNvPr id="29706" name="Rectangle 10"/>
            <p:cNvSpPr>
              <a:spLocks noChangeArrowheads="1"/>
            </p:cNvSpPr>
            <p:nvPr/>
          </p:nvSpPr>
          <p:spPr bwMode="auto">
            <a:xfrm>
              <a:off x="3585" y="11400"/>
              <a:ext cx="3645" cy="3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Derived Class</a:t>
              </a: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Sub Class</a:t>
              </a: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Child Class</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
          <p:nvSpPr>
            <p:cNvPr id="29705" name="Rectangle 9"/>
            <p:cNvSpPr>
              <a:spLocks noChangeArrowheads="1"/>
            </p:cNvSpPr>
            <p:nvPr/>
          </p:nvSpPr>
          <p:spPr bwMode="auto">
            <a:xfrm>
              <a:off x="3600" y="9855"/>
              <a:ext cx="3540" cy="3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Base Class</a:t>
              </a: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Super Class</a:t>
              </a: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Parent Class</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grpSp>
          <p:nvGrpSpPr>
            <p:cNvPr id="29701" name="Group 5"/>
            <p:cNvGrpSpPr>
              <a:grpSpLocks/>
            </p:cNvGrpSpPr>
            <p:nvPr/>
          </p:nvGrpSpPr>
          <p:grpSpPr bwMode="auto">
            <a:xfrm>
              <a:off x="2460" y="9720"/>
              <a:ext cx="690" cy="2205"/>
              <a:chOff x="2460" y="9720"/>
              <a:chExt cx="690" cy="2205"/>
            </a:xfrm>
            <a:grpFill/>
          </p:grpSpPr>
          <p:sp>
            <p:nvSpPr>
              <p:cNvPr id="29704" name="Oval 8"/>
              <p:cNvSpPr>
                <a:spLocks noChangeArrowheads="1"/>
              </p:cNvSpPr>
              <p:nvPr/>
            </p:nvSpPr>
            <p:spPr bwMode="auto">
              <a:xfrm>
                <a:off x="2460" y="9720"/>
                <a:ext cx="690" cy="658"/>
              </a:xfrm>
              <a:prstGeom prst="ellipse">
                <a:avLst/>
              </a:prstGeom>
              <a:grpFill/>
              <a:ln w="28575">
                <a:solidFill>
                  <a:schemeClr val="tx1"/>
                </a:solidFill>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mbria" pitchFamily="18" charset="0"/>
                    <a:ea typeface="Calibri" pitchFamily="34" charset="0"/>
                    <a:cs typeface="Times New Roman" pitchFamily="18" charset="0"/>
                  </a:rPr>
                  <a:t>A</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9703" name="Oval 7"/>
              <p:cNvSpPr>
                <a:spLocks noChangeArrowheads="1"/>
              </p:cNvSpPr>
              <p:nvPr/>
            </p:nvSpPr>
            <p:spPr bwMode="auto">
              <a:xfrm>
                <a:off x="2460" y="11267"/>
                <a:ext cx="690" cy="658"/>
              </a:xfrm>
              <a:prstGeom prst="ellipse">
                <a:avLst/>
              </a:prstGeom>
              <a:grpFill/>
              <a:ln w="28575">
                <a:solidFill>
                  <a:schemeClr val="tx1"/>
                </a:solidFill>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mbria" pitchFamily="18" charset="0"/>
                    <a:ea typeface="Calibri" pitchFamily="34" charset="0"/>
                    <a:cs typeface="Times New Roman" pitchFamily="18" charset="0"/>
                  </a:rPr>
                  <a:t>B</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9702" name="AutoShape 6"/>
              <p:cNvSpPr>
                <a:spLocks noChangeShapeType="1"/>
              </p:cNvSpPr>
              <p:nvPr/>
            </p:nvSpPr>
            <p:spPr bwMode="auto">
              <a:xfrm>
                <a:off x="2806" y="10378"/>
                <a:ext cx="0" cy="889"/>
              </a:xfrm>
              <a:prstGeom prst="straightConnector1">
                <a:avLst/>
              </a:prstGeom>
              <a:grpFill/>
              <a:ln w="38100">
                <a:solidFill>
                  <a:srgbClr val="000000"/>
                </a:solidFill>
                <a:round/>
                <a:headEnd/>
                <a:tailEnd type="stealth" w="med" len="med"/>
              </a:ln>
            </p:spPr>
            <p:txBody>
              <a:bodyPr vert="horz" wrap="square" lIns="91440" tIns="45720" rIns="91440" bIns="45720" numCol="1" anchor="t" anchorCtr="0" compatLnSpc="1">
                <a:prstTxWarp prst="textNoShape">
                  <a:avLst/>
                </a:prstTxWarp>
              </a:bodyPr>
              <a:lstStyle/>
              <a:p>
                <a:endParaRPr lang="en-US"/>
              </a:p>
            </p:txBody>
          </p:sp>
        </p:grpSp>
        <p:sp>
          <p:nvSpPr>
            <p:cNvPr id="29700" name="AutoShape 4"/>
            <p:cNvSpPr>
              <a:spLocks noChangeShapeType="1"/>
            </p:cNvSpPr>
            <p:nvPr/>
          </p:nvSpPr>
          <p:spPr bwMode="auto">
            <a:xfrm>
              <a:off x="3150" y="10050"/>
              <a:ext cx="570" cy="0"/>
            </a:xfrm>
            <a:prstGeom prst="straightConnector1">
              <a:avLst/>
            </a:prstGeom>
            <a:grpFill/>
            <a:ln w="38100">
              <a:solidFill>
                <a:srgbClr val="000000"/>
              </a:solidFill>
              <a:round/>
              <a:headEnd/>
              <a:tailEnd type="stealth" w="med" len="med"/>
            </a:ln>
          </p:spPr>
          <p:txBody>
            <a:bodyPr vert="horz" wrap="square" lIns="91440" tIns="45720" rIns="91440" bIns="45720" numCol="1" anchor="t" anchorCtr="0" compatLnSpc="1">
              <a:prstTxWarp prst="textNoShape">
                <a:avLst/>
              </a:prstTxWarp>
            </a:bodyPr>
            <a:lstStyle/>
            <a:p>
              <a:endParaRPr lang="en-US"/>
            </a:p>
          </p:txBody>
        </p:sp>
        <p:sp>
          <p:nvSpPr>
            <p:cNvPr id="29699" name="AutoShape 3"/>
            <p:cNvSpPr>
              <a:spLocks noChangeShapeType="1"/>
            </p:cNvSpPr>
            <p:nvPr/>
          </p:nvSpPr>
          <p:spPr bwMode="auto">
            <a:xfrm>
              <a:off x="3135" y="11595"/>
              <a:ext cx="570" cy="0"/>
            </a:xfrm>
            <a:prstGeom prst="straightConnector1">
              <a:avLst/>
            </a:prstGeom>
            <a:grpFill/>
            <a:ln w="38100">
              <a:solidFill>
                <a:srgbClr val="000000"/>
              </a:solidFill>
              <a:round/>
              <a:headEnd/>
              <a:tailEnd type="stealth" w="med" len="med"/>
            </a:ln>
          </p:spPr>
          <p:txBody>
            <a:bodyPr vert="horz" wrap="square" lIns="91440" tIns="45720" rIns="91440" bIns="45720" numCol="1" anchor="t" anchorCtr="0" compatLnSpc="1">
              <a:prstTxWarp prst="textNoShape">
                <a:avLst/>
              </a:prstTxWarp>
            </a:bodyPr>
            <a:lstStyle/>
            <a:p>
              <a:endParaRPr lang="en-US"/>
            </a:p>
          </p:txBody>
        </p:sp>
      </p:grpSp>
      <p:sp>
        <p:nvSpPr>
          <p:cNvPr id="29712" name="Rectangle 16"/>
          <p:cNvSpPr>
            <a:spLocks noChangeArrowheads="1"/>
          </p:cNvSpPr>
          <p:nvPr/>
        </p:nvSpPr>
        <p:spPr bwMode="auto">
          <a:xfrm>
            <a:off x="838200" y="5486400"/>
            <a:ext cx="6858000" cy="4924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br>
              <a:rPr kumimoji="0" lang="en-US" sz="800" b="0" i="1" u="none" strike="noStrike" cap="none" normalizeH="0" baseline="0" dirty="0">
                <a:ln>
                  <a:noFill/>
                </a:ln>
                <a:solidFill>
                  <a:schemeClr val="tx1"/>
                </a:solidFill>
                <a:effectLst/>
                <a:latin typeface="Arial" pitchFamily="34" charset="0"/>
                <a:cs typeface="Arial" pitchFamily="34" charset="0"/>
              </a:rPr>
            </a:b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single level inheritance</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one base class have only are derived class.</a:t>
            </a:r>
            <a:endParaRPr kumimoji="0" lang="en-US" sz="1800" b="0" i="1"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3" name="Rectangle 13"/>
          <p:cNvSpPr>
            <a:spLocks noChangeArrowheads="1"/>
          </p:cNvSpPr>
          <p:nvPr/>
        </p:nvSpPr>
        <p:spPr bwMode="auto">
          <a:xfrm>
            <a:off x="685800" y="838200"/>
            <a:ext cx="30480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Multi Level Inheritance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nvGrpSpPr>
          <p:cNvPr id="30721" name="Group 1"/>
          <p:cNvGrpSpPr>
            <a:grpSpLocks/>
          </p:cNvGrpSpPr>
          <p:nvPr/>
        </p:nvGrpSpPr>
        <p:grpSpPr bwMode="auto">
          <a:xfrm>
            <a:off x="2514600" y="1524000"/>
            <a:ext cx="4209798" cy="3886201"/>
            <a:chOff x="3210" y="3260"/>
            <a:chExt cx="3944" cy="3750"/>
          </a:xfrm>
          <a:noFill/>
        </p:grpSpPr>
        <p:sp>
          <p:nvSpPr>
            <p:cNvPr id="30732" name="Rectangle 12"/>
            <p:cNvSpPr>
              <a:spLocks noChangeArrowheads="1"/>
            </p:cNvSpPr>
            <p:nvPr/>
          </p:nvSpPr>
          <p:spPr bwMode="auto">
            <a:xfrm>
              <a:off x="4424" y="6495"/>
              <a:ext cx="1635" cy="3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Derived Class</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0731" name="Rectangle 11"/>
            <p:cNvSpPr>
              <a:spLocks noChangeArrowheads="1"/>
            </p:cNvSpPr>
            <p:nvPr/>
          </p:nvSpPr>
          <p:spPr bwMode="auto">
            <a:xfrm>
              <a:off x="4424" y="4951"/>
              <a:ext cx="2730" cy="3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Derived Class</a:t>
              </a: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Base Class</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0730" name="Rectangle 10"/>
            <p:cNvSpPr>
              <a:spLocks noChangeArrowheads="1"/>
            </p:cNvSpPr>
            <p:nvPr/>
          </p:nvSpPr>
          <p:spPr bwMode="auto">
            <a:xfrm>
              <a:off x="4424" y="3407"/>
              <a:ext cx="1335" cy="3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Base Class</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
          <p:nvSpPr>
            <p:cNvPr id="30729" name="AutoShape 9"/>
            <p:cNvSpPr>
              <a:spLocks noChangeShapeType="1"/>
            </p:cNvSpPr>
            <p:nvPr/>
          </p:nvSpPr>
          <p:spPr bwMode="auto">
            <a:xfrm>
              <a:off x="3900" y="3590"/>
              <a:ext cx="570" cy="0"/>
            </a:xfrm>
            <a:prstGeom prst="straightConnector1">
              <a:avLst/>
            </a:prstGeom>
            <a:grpFill/>
            <a:ln w="38100">
              <a:solidFill>
                <a:srgbClr val="000000"/>
              </a:solidFill>
              <a:round/>
              <a:headEnd/>
              <a:tailEnd type="stealth" w="med" len="med"/>
            </a:ln>
          </p:spPr>
          <p:txBody>
            <a:bodyPr vert="horz" wrap="square" lIns="91440" tIns="45720" rIns="91440" bIns="45720" numCol="1" anchor="t" anchorCtr="0" compatLnSpc="1">
              <a:prstTxWarp prst="textNoShape">
                <a:avLst/>
              </a:prstTxWarp>
            </a:bodyPr>
            <a:lstStyle/>
            <a:p>
              <a:endParaRPr lang="en-US"/>
            </a:p>
          </p:txBody>
        </p:sp>
        <p:sp>
          <p:nvSpPr>
            <p:cNvPr id="30728" name="AutoShape 8"/>
            <p:cNvSpPr>
              <a:spLocks noChangeShapeType="1"/>
            </p:cNvSpPr>
            <p:nvPr/>
          </p:nvSpPr>
          <p:spPr bwMode="auto">
            <a:xfrm>
              <a:off x="3885" y="5135"/>
              <a:ext cx="570" cy="0"/>
            </a:xfrm>
            <a:prstGeom prst="straightConnector1">
              <a:avLst/>
            </a:prstGeom>
            <a:grpFill/>
            <a:ln w="38100">
              <a:solidFill>
                <a:srgbClr val="000000"/>
              </a:solidFill>
              <a:round/>
              <a:headEnd/>
              <a:tailEnd type="stealth" w="med" len="med"/>
            </a:ln>
          </p:spPr>
          <p:txBody>
            <a:bodyPr vert="horz" wrap="square" lIns="91440" tIns="45720" rIns="91440" bIns="45720" numCol="1" anchor="t" anchorCtr="0" compatLnSpc="1">
              <a:prstTxWarp prst="textNoShape">
                <a:avLst/>
              </a:prstTxWarp>
            </a:bodyPr>
            <a:lstStyle/>
            <a:p>
              <a:endParaRPr lang="en-US"/>
            </a:p>
          </p:txBody>
        </p:sp>
        <p:sp>
          <p:nvSpPr>
            <p:cNvPr id="30727" name="Oval 7"/>
            <p:cNvSpPr>
              <a:spLocks noChangeArrowheads="1"/>
            </p:cNvSpPr>
            <p:nvPr/>
          </p:nvSpPr>
          <p:spPr bwMode="auto">
            <a:xfrm>
              <a:off x="3210" y="3260"/>
              <a:ext cx="690" cy="658"/>
            </a:xfrm>
            <a:prstGeom prst="ellipse">
              <a:avLst/>
            </a:prstGeom>
            <a:grpFill/>
            <a:ln w="28575">
              <a:solidFill>
                <a:schemeClr val="tx1"/>
              </a:solidFill>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mbria" pitchFamily="18" charset="0"/>
                  <a:ea typeface="Calibri" pitchFamily="34" charset="0"/>
                  <a:cs typeface="Times New Roman" pitchFamily="18" charset="0"/>
                </a:rPr>
                <a:t>A</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726" name="Oval 6"/>
            <p:cNvSpPr>
              <a:spLocks noChangeArrowheads="1"/>
            </p:cNvSpPr>
            <p:nvPr/>
          </p:nvSpPr>
          <p:spPr bwMode="auto">
            <a:xfrm>
              <a:off x="3210" y="4807"/>
              <a:ext cx="690" cy="658"/>
            </a:xfrm>
            <a:prstGeom prst="ellipse">
              <a:avLst/>
            </a:prstGeom>
            <a:grpFill/>
            <a:ln w="28575">
              <a:solidFill>
                <a:schemeClr val="tx1"/>
              </a:solidFill>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mbria" pitchFamily="18" charset="0"/>
                  <a:ea typeface="Calibri" pitchFamily="34" charset="0"/>
                  <a:cs typeface="Times New Roman" pitchFamily="18" charset="0"/>
                </a:rPr>
                <a:t>B</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725" name="AutoShape 5"/>
            <p:cNvSpPr>
              <a:spLocks noChangeShapeType="1"/>
            </p:cNvSpPr>
            <p:nvPr/>
          </p:nvSpPr>
          <p:spPr bwMode="auto">
            <a:xfrm>
              <a:off x="3556" y="3918"/>
              <a:ext cx="0" cy="889"/>
            </a:xfrm>
            <a:prstGeom prst="straightConnector1">
              <a:avLst/>
            </a:prstGeom>
            <a:grpFill/>
            <a:ln w="38100">
              <a:solidFill>
                <a:srgbClr val="000000"/>
              </a:solidFill>
              <a:round/>
              <a:headEnd/>
              <a:tailEnd type="stealth" w="med" len="med"/>
            </a:ln>
          </p:spPr>
          <p:txBody>
            <a:bodyPr vert="horz" wrap="square" lIns="91440" tIns="45720" rIns="91440" bIns="45720" numCol="1" anchor="t" anchorCtr="0" compatLnSpc="1">
              <a:prstTxWarp prst="textNoShape">
                <a:avLst/>
              </a:prstTxWarp>
            </a:bodyPr>
            <a:lstStyle/>
            <a:p>
              <a:endParaRPr lang="en-US"/>
            </a:p>
          </p:txBody>
        </p:sp>
        <p:sp>
          <p:nvSpPr>
            <p:cNvPr id="30724" name="AutoShape 4"/>
            <p:cNvSpPr>
              <a:spLocks noChangeShapeType="1"/>
            </p:cNvSpPr>
            <p:nvPr/>
          </p:nvSpPr>
          <p:spPr bwMode="auto">
            <a:xfrm>
              <a:off x="3556" y="5463"/>
              <a:ext cx="0" cy="889"/>
            </a:xfrm>
            <a:prstGeom prst="straightConnector1">
              <a:avLst/>
            </a:prstGeom>
            <a:grpFill/>
            <a:ln w="38100">
              <a:solidFill>
                <a:srgbClr val="000000"/>
              </a:solidFill>
              <a:round/>
              <a:headEnd/>
              <a:tailEnd type="stealth" w="med" len="med"/>
            </a:ln>
          </p:spPr>
          <p:txBody>
            <a:bodyPr vert="horz" wrap="square" lIns="91440" tIns="45720" rIns="91440" bIns="45720" numCol="1" anchor="t" anchorCtr="0" compatLnSpc="1">
              <a:prstTxWarp prst="textNoShape">
                <a:avLst/>
              </a:prstTxWarp>
            </a:bodyPr>
            <a:lstStyle/>
            <a:p>
              <a:endParaRPr lang="en-US"/>
            </a:p>
          </p:txBody>
        </p:sp>
        <p:sp>
          <p:nvSpPr>
            <p:cNvPr id="30723" name="Oval 3"/>
            <p:cNvSpPr>
              <a:spLocks noChangeArrowheads="1"/>
            </p:cNvSpPr>
            <p:nvPr/>
          </p:nvSpPr>
          <p:spPr bwMode="auto">
            <a:xfrm>
              <a:off x="3210" y="6352"/>
              <a:ext cx="690" cy="658"/>
            </a:xfrm>
            <a:prstGeom prst="ellipse">
              <a:avLst/>
            </a:prstGeom>
            <a:grpFill/>
            <a:ln w="28575">
              <a:solidFill>
                <a:schemeClr val="tx1"/>
              </a:solidFill>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mbria" pitchFamily="18" charset="0"/>
                  <a:ea typeface="Calibri" pitchFamily="34" charset="0"/>
                  <a:cs typeface="Times New Roman" pitchFamily="18" charset="0"/>
                </a:rPr>
                <a:t>C</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722" name="AutoShape 2"/>
            <p:cNvSpPr>
              <a:spLocks noChangeShapeType="1"/>
            </p:cNvSpPr>
            <p:nvPr/>
          </p:nvSpPr>
          <p:spPr bwMode="auto">
            <a:xfrm>
              <a:off x="3885" y="6695"/>
              <a:ext cx="570" cy="0"/>
            </a:xfrm>
            <a:prstGeom prst="straightConnector1">
              <a:avLst/>
            </a:prstGeom>
            <a:grpFill/>
            <a:ln w="38100">
              <a:solidFill>
                <a:srgbClr val="000000"/>
              </a:solidFill>
              <a:round/>
              <a:headEnd/>
              <a:tailEnd type="stealth" w="med" len="med"/>
            </a:ln>
          </p:spPr>
          <p:txBody>
            <a:bodyPr vert="horz" wrap="square" lIns="91440" tIns="45720" rIns="91440" bIns="45720" numCol="1" anchor="t" anchorCtr="0" compatLnSpc="1">
              <a:prstTxWarp prst="textNoShape">
                <a:avLst/>
              </a:prstTxWarp>
            </a:bodyPr>
            <a:lstStyle/>
            <a:p>
              <a:endParaRPr lang="en-US"/>
            </a:p>
          </p:txBody>
        </p:sp>
      </p:grpSp>
      <p:sp>
        <p:nvSpPr>
          <p:cNvPr id="30740" name="Rectangle 20"/>
          <p:cNvSpPr>
            <a:spLocks noChangeArrowheads="1"/>
          </p:cNvSpPr>
          <p:nvPr/>
        </p:nvSpPr>
        <p:spPr bwMode="auto">
          <a:xfrm>
            <a:off x="838200" y="5638800"/>
            <a:ext cx="6250429" cy="49244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800" b="0" i="0" u="none" strike="noStrike" cap="none" normalizeH="0" baseline="0" dirty="0">
                <a:ln>
                  <a:noFill/>
                </a:ln>
                <a:solidFill>
                  <a:schemeClr val="tx1"/>
                </a:solidFill>
                <a:effectLst/>
                <a:latin typeface="Arial" pitchFamily="34" charset="0"/>
                <a:cs typeface="Arial" pitchFamily="34" charset="0"/>
              </a:rPr>
            </a:b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 multi level inheritance derived class also in form of base class.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8"/>
          <p:cNvSpPr>
            <a:spLocks noChangeArrowheads="1"/>
          </p:cNvSpPr>
          <p:nvPr/>
        </p:nvSpPr>
        <p:spPr bwMode="auto">
          <a:xfrm>
            <a:off x="304800" y="1154668"/>
            <a:ext cx="2585964"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Multiple Inheritance</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nvGrpSpPr>
          <p:cNvPr id="2049" name="Group 1"/>
          <p:cNvGrpSpPr>
            <a:grpSpLocks/>
          </p:cNvGrpSpPr>
          <p:nvPr/>
        </p:nvGrpSpPr>
        <p:grpSpPr bwMode="auto">
          <a:xfrm>
            <a:off x="2514600" y="2286000"/>
            <a:ext cx="2514600" cy="1846263"/>
            <a:chOff x="3210" y="7155"/>
            <a:chExt cx="3960" cy="2908"/>
          </a:xfrm>
          <a:noFill/>
        </p:grpSpPr>
        <p:grpSp>
          <p:nvGrpSpPr>
            <p:cNvPr id="2051" name="Group 3"/>
            <p:cNvGrpSpPr>
              <a:grpSpLocks/>
            </p:cNvGrpSpPr>
            <p:nvPr/>
          </p:nvGrpSpPr>
          <p:grpSpPr bwMode="auto">
            <a:xfrm>
              <a:off x="3210" y="7155"/>
              <a:ext cx="3960" cy="2908"/>
              <a:chOff x="3210" y="7155"/>
              <a:chExt cx="3960" cy="2908"/>
            </a:xfrm>
            <a:grpFill/>
          </p:grpSpPr>
          <p:sp>
            <p:nvSpPr>
              <p:cNvPr id="2055" name="Oval 7"/>
              <p:cNvSpPr>
                <a:spLocks noChangeArrowheads="1"/>
              </p:cNvSpPr>
              <p:nvPr/>
            </p:nvSpPr>
            <p:spPr bwMode="auto">
              <a:xfrm>
                <a:off x="3210" y="7155"/>
                <a:ext cx="690" cy="658"/>
              </a:xfrm>
              <a:prstGeom prst="ellipse">
                <a:avLst/>
              </a:prstGeom>
              <a:grpFill/>
              <a:ln w="28575">
                <a:solidFill>
                  <a:schemeClr val="tx1"/>
                </a:solidFill>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mbria" pitchFamily="18" charset="0"/>
                    <a:ea typeface="Calibri" pitchFamily="34" charset="0"/>
                    <a:cs typeface="Times New Roman" pitchFamily="18" charset="0"/>
                  </a:rPr>
                  <a:t>A</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4" name="Oval 6"/>
              <p:cNvSpPr>
                <a:spLocks noChangeArrowheads="1"/>
              </p:cNvSpPr>
              <p:nvPr/>
            </p:nvSpPr>
            <p:spPr bwMode="auto">
              <a:xfrm>
                <a:off x="6480" y="7155"/>
                <a:ext cx="690" cy="658"/>
              </a:xfrm>
              <a:prstGeom prst="ellipse">
                <a:avLst/>
              </a:prstGeom>
              <a:grpFill/>
              <a:ln w="28575">
                <a:solidFill>
                  <a:schemeClr val="tx1"/>
                </a:solidFill>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mbria" pitchFamily="18" charset="0"/>
                    <a:ea typeface="Calibri" pitchFamily="34" charset="0"/>
                    <a:cs typeface="Times New Roman" pitchFamily="18" charset="0"/>
                  </a:rPr>
                  <a:t>B</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053" name="Oval 5"/>
              <p:cNvSpPr>
                <a:spLocks noChangeArrowheads="1"/>
              </p:cNvSpPr>
              <p:nvPr/>
            </p:nvSpPr>
            <p:spPr bwMode="auto">
              <a:xfrm>
                <a:off x="4905" y="9405"/>
                <a:ext cx="690" cy="658"/>
              </a:xfrm>
              <a:prstGeom prst="ellipse">
                <a:avLst/>
              </a:prstGeom>
              <a:grpFill/>
              <a:ln w="28575">
                <a:solidFill>
                  <a:schemeClr val="tx1"/>
                </a:solidFill>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mbria" pitchFamily="18" charset="0"/>
                    <a:ea typeface="Calibri" pitchFamily="34" charset="0"/>
                    <a:cs typeface="Times New Roman" pitchFamily="18" charset="0"/>
                  </a:rPr>
                  <a:t>C</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2" name="AutoShape 4"/>
              <p:cNvSpPr>
                <a:spLocks noChangeShapeType="1"/>
              </p:cNvSpPr>
              <p:nvPr/>
            </p:nvSpPr>
            <p:spPr bwMode="auto">
              <a:xfrm rot="16200000" flipH="1">
                <a:off x="3555" y="7814"/>
                <a:ext cx="1592" cy="1590"/>
              </a:xfrm>
              <a:prstGeom prst="bentConnector3">
                <a:avLst>
                  <a:gd name="adj1" fmla="val 50000"/>
                </a:avLst>
              </a:prstGeom>
              <a:grp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050" name="AutoShape 2"/>
            <p:cNvSpPr>
              <a:spLocks noChangeShapeType="1"/>
            </p:cNvSpPr>
            <p:nvPr/>
          </p:nvSpPr>
          <p:spPr bwMode="auto">
            <a:xfrm rot="5400000">
              <a:off x="5279" y="7874"/>
              <a:ext cx="1592" cy="1470"/>
            </a:xfrm>
            <a:prstGeom prst="bentConnector3">
              <a:avLst>
                <a:gd name="adj1" fmla="val 50000"/>
              </a:avLst>
            </a:prstGeom>
            <a:grp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060" name="Rectangle 12"/>
          <p:cNvSpPr>
            <a:spLocks noChangeArrowheads="1"/>
          </p:cNvSpPr>
          <p:nvPr/>
        </p:nvSpPr>
        <p:spPr bwMode="auto">
          <a:xfrm>
            <a:off x="1219200" y="4724400"/>
            <a:ext cx="51054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 derived class which have more than one base class.</a:t>
            </a:r>
            <a:endParaRPr kumimoji="0" lang="en-US" b="0" i="1"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1" name="Rectangle 9"/>
          <p:cNvSpPr>
            <a:spLocks noChangeArrowheads="1"/>
          </p:cNvSpPr>
          <p:nvPr/>
        </p:nvSpPr>
        <p:spPr bwMode="auto">
          <a:xfrm>
            <a:off x="457200" y="1219200"/>
            <a:ext cx="3037050"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Hierarchical Inheritance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nvGrpSpPr>
          <p:cNvPr id="33793" name="Group 1"/>
          <p:cNvGrpSpPr>
            <a:grpSpLocks/>
          </p:cNvGrpSpPr>
          <p:nvPr/>
        </p:nvGrpSpPr>
        <p:grpSpPr bwMode="auto">
          <a:xfrm>
            <a:off x="2514600" y="2362200"/>
            <a:ext cx="2486025" cy="1846262"/>
            <a:chOff x="3450" y="11490"/>
            <a:chExt cx="3915" cy="2908"/>
          </a:xfrm>
          <a:noFill/>
          <a:effectLst/>
        </p:grpSpPr>
        <p:sp>
          <p:nvSpPr>
            <p:cNvPr id="33800" name="Oval 8"/>
            <p:cNvSpPr>
              <a:spLocks noChangeArrowheads="1"/>
            </p:cNvSpPr>
            <p:nvPr/>
          </p:nvSpPr>
          <p:spPr bwMode="auto">
            <a:xfrm>
              <a:off x="4995" y="11490"/>
              <a:ext cx="690" cy="658"/>
            </a:xfrm>
            <a:prstGeom prst="ellipse">
              <a:avLst/>
            </a:prstGeom>
            <a:grpFill/>
            <a:ln w="28575">
              <a:solidFill>
                <a:schemeClr val="tx1"/>
              </a:solidFill>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mbria" pitchFamily="18" charset="0"/>
                  <a:ea typeface="Calibri" pitchFamily="34" charset="0"/>
                  <a:cs typeface="Times New Roman" pitchFamily="18" charset="0"/>
                </a:rPr>
                <a:t>A</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nvGrpSpPr>
            <p:cNvPr id="33797" name="Group 5"/>
            <p:cNvGrpSpPr>
              <a:grpSpLocks/>
            </p:cNvGrpSpPr>
            <p:nvPr/>
          </p:nvGrpSpPr>
          <p:grpSpPr bwMode="auto">
            <a:xfrm>
              <a:off x="3450" y="12148"/>
              <a:ext cx="1815" cy="2250"/>
              <a:chOff x="3480" y="12148"/>
              <a:chExt cx="1815" cy="2250"/>
            </a:xfrm>
            <a:grpFill/>
          </p:grpSpPr>
          <p:sp>
            <p:nvSpPr>
              <p:cNvPr id="33799" name="AutoShape 7"/>
              <p:cNvSpPr>
                <a:spLocks noChangeShapeType="1"/>
              </p:cNvSpPr>
              <p:nvPr/>
            </p:nvSpPr>
            <p:spPr bwMode="auto">
              <a:xfrm rot="5400000">
                <a:off x="3764" y="12209"/>
                <a:ext cx="1592" cy="1470"/>
              </a:xfrm>
              <a:prstGeom prst="bentConnector3">
                <a:avLst>
                  <a:gd name="adj1" fmla="val 50000"/>
                </a:avLst>
              </a:prstGeom>
              <a:grpFill/>
              <a:ln w="2857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798" name="Oval 6"/>
              <p:cNvSpPr>
                <a:spLocks noChangeArrowheads="1"/>
              </p:cNvSpPr>
              <p:nvPr/>
            </p:nvSpPr>
            <p:spPr bwMode="auto">
              <a:xfrm>
                <a:off x="3480" y="13740"/>
                <a:ext cx="690" cy="658"/>
              </a:xfrm>
              <a:prstGeom prst="ellipse">
                <a:avLst/>
              </a:prstGeom>
              <a:grpFill/>
              <a:ln w="28575">
                <a:solidFill>
                  <a:schemeClr val="tx1"/>
                </a:solidFill>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mbria" pitchFamily="18" charset="0"/>
                    <a:ea typeface="Calibri" pitchFamily="34" charset="0"/>
                    <a:cs typeface="Times New Roman" pitchFamily="18" charset="0"/>
                  </a:rPr>
                  <a:t>B</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grpSp>
          <p:nvGrpSpPr>
            <p:cNvPr id="33794" name="Group 2"/>
            <p:cNvGrpSpPr>
              <a:grpSpLocks/>
            </p:cNvGrpSpPr>
            <p:nvPr/>
          </p:nvGrpSpPr>
          <p:grpSpPr bwMode="auto">
            <a:xfrm>
              <a:off x="5430" y="12148"/>
              <a:ext cx="1935" cy="2250"/>
              <a:chOff x="5430" y="12148"/>
              <a:chExt cx="1935" cy="2250"/>
            </a:xfrm>
            <a:grpFill/>
          </p:grpSpPr>
          <p:sp>
            <p:nvSpPr>
              <p:cNvPr id="33796" name="Oval 4"/>
              <p:cNvSpPr>
                <a:spLocks noChangeArrowheads="1"/>
              </p:cNvSpPr>
              <p:nvPr/>
            </p:nvSpPr>
            <p:spPr bwMode="auto">
              <a:xfrm>
                <a:off x="6675" y="13740"/>
                <a:ext cx="690" cy="658"/>
              </a:xfrm>
              <a:prstGeom prst="ellipse">
                <a:avLst/>
              </a:prstGeom>
              <a:grpFill/>
              <a:ln w="28575">
                <a:solidFill>
                  <a:schemeClr val="tx1"/>
                </a:solidFill>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mbria" pitchFamily="18" charset="0"/>
                    <a:ea typeface="Calibri" pitchFamily="34" charset="0"/>
                    <a:cs typeface="Times New Roman" pitchFamily="18" charset="0"/>
                  </a:rPr>
                  <a:t>C</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3795" name="AutoShape 3"/>
              <p:cNvSpPr>
                <a:spLocks noChangeShapeType="1"/>
              </p:cNvSpPr>
              <p:nvPr/>
            </p:nvSpPr>
            <p:spPr bwMode="auto">
              <a:xfrm rot="16200000" flipH="1">
                <a:off x="5429" y="12149"/>
                <a:ext cx="1592" cy="1590"/>
              </a:xfrm>
              <a:prstGeom prst="bentConnector3">
                <a:avLst>
                  <a:gd name="adj1" fmla="val 50000"/>
                </a:avLst>
              </a:prstGeom>
              <a:grpFill/>
              <a:ln w="2857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33805" name="Rectangle 13"/>
          <p:cNvSpPr>
            <a:spLocks noChangeArrowheads="1"/>
          </p:cNvSpPr>
          <p:nvPr/>
        </p:nvSpPr>
        <p:spPr bwMode="auto">
          <a:xfrm>
            <a:off x="1676400" y="5181600"/>
            <a:ext cx="506427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 base class which have more than one derived class</a:t>
            </a:r>
            <a:endParaRPr kumimoji="0" lang="en-US" sz="1800" b="0" i="1"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0" name="Rectangle 14"/>
          <p:cNvSpPr>
            <a:spLocks noChangeArrowheads="1"/>
          </p:cNvSpPr>
          <p:nvPr/>
        </p:nvSpPr>
        <p:spPr bwMode="auto">
          <a:xfrm>
            <a:off x="990600" y="1143000"/>
            <a:ext cx="2457724"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Hybrid Inheritance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nvGrpSpPr>
          <p:cNvPr id="34817" name="Group 1"/>
          <p:cNvGrpSpPr>
            <a:grpSpLocks/>
          </p:cNvGrpSpPr>
          <p:nvPr/>
        </p:nvGrpSpPr>
        <p:grpSpPr bwMode="auto">
          <a:xfrm>
            <a:off x="2895600" y="1828800"/>
            <a:ext cx="2486025" cy="3275013"/>
            <a:chOff x="3406" y="6212"/>
            <a:chExt cx="3915" cy="5158"/>
          </a:xfrm>
          <a:noFill/>
        </p:grpSpPr>
        <p:grpSp>
          <p:nvGrpSpPr>
            <p:cNvPr id="34822" name="Group 6"/>
            <p:cNvGrpSpPr>
              <a:grpSpLocks/>
            </p:cNvGrpSpPr>
            <p:nvPr/>
          </p:nvGrpSpPr>
          <p:grpSpPr bwMode="auto">
            <a:xfrm>
              <a:off x="3406" y="6212"/>
              <a:ext cx="3915" cy="2908"/>
              <a:chOff x="3450" y="11490"/>
              <a:chExt cx="3915" cy="2908"/>
            </a:xfrm>
            <a:grpFill/>
          </p:grpSpPr>
          <p:sp>
            <p:nvSpPr>
              <p:cNvPr id="34829" name="Oval 13"/>
              <p:cNvSpPr>
                <a:spLocks noChangeArrowheads="1"/>
              </p:cNvSpPr>
              <p:nvPr/>
            </p:nvSpPr>
            <p:spPr bwMode="auto">
              <a:xfrm>
                <a:off x="4995" y="11490"/>
                <a:ext cx="690" cy="658"/>
              </a:xfrm>
              <a:prstGeom prst="ellipse">
                <a:avLst/>
              </a:prstGeom>
              <a:grpFill/>
              <a:ln w="28575">
                <a:solidFill>
                  <a:schemeClr val="tx1"/>
                </a:solidFill>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mbria" pitchFamily="18" charset="0"/>
                    <a:ea typeface="Calibri" pitchFamily="34" charset="0"/>
                    <a:cs typeface="Times New Roman" pitchFamily="18" charset="0"/>
                  </a:rPr>
                  <a:t>A</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nvGrpSpPr>
              <p:cNvPr id="34826" name="Group 10"/>
              <p:cNvGrpSpPr>
                <a:grpSpLocks/>
              </p:cNvGrpSpPr>
              <p:nvPr/>
            </p:nvGrpSpPr>
            <p:grpSpPr bwMode="auto">
              <a:xfrm>
                <a:off x="3450" y="12148"/>
                <a:ext cx="1815" cy="2250"/>
                <a:chOff x="3480" y="12148"/>
                <a:chExt cx="1815" cy="2250"/>
              </a:xfrm>
              <a:grpFill/>
            </p:grpSpPr>
            <p:sp>
              <p:nvSpPr>
                <p:cNvPr id="34828" name="AutoShape 12"/>
                <p:cNvSpPr>
                  <a:spLocks noChangeShapeType="1"/>
                </p:cNvSpPr>
                <p:nvPr/>
              </p:nvSpPr>
              <p:spPr bwMode="auto">
                <a:xfrm rot="5400000">
                  <a:off x="3764" y="12209"/>
                  <a:ext cx="1592" cy="1470"/>
                </a:xfrm>
                <a:prstGeom prst="bentConnector3">
                  <a:avLst>
                    <a:gd name="adj1" fmla="val 50000"/>
                  </a:avLst>
                </a:prstGeom>
                <a:grpFill/>
                <a:ln w="2857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827" name="Oval 11"/>
                <p:cNvSpPr>
                  <a:spLocks noChangeArrowheads="1"/>
                </p:cNvSpPr>
                <p:nvPr/>
              </p:nvSpPr>
              <p:spPr bwMode="auto">
                <a:xfrm>
                  <a:off x="3480" y="13740"/>
                  <a:ext cx="690" cy="658"/>
                </a:xfrm>
                <a:prstGeom prst="ellipse">
                  <a:avLst/>
                </a:prstGeom>
                <a:grpFill/>
                <a:ln w="28575">
                  <a:solidFill>
                    <a:schemeClr val="tx1"/>
                  </a:solidFill>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mbria" pitchFamily="18" charset="0"/>
                      <a:ea typeface="Calibri" pitchFamily="34" charset="0"/>
                      <a:cs typeface="Times New Roman" pitchFamily="18" charset="0"/>
                    </a:rPr>
                    <a:t>B</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grpSp>
            <p:nvGrpSpPr>
              <p:cNvPr id="34823" name="Group 7"/>
              <p:cNvGrpSpPr>
                <a:grpSpLocks/>
              </p:cNvGrpSpPr>
              <p:nvPr/>
            </p:nvGrpSpPr>
            <p:grpSpPr bwMode="auto">
              <a:xfrm>
                <a:off x="5430" y="12148"/>
                <a:ext cx="1935" cy="2250"/>
                <a:chOff x="5430" y="12148"/>
                <a:chExt cx="1935" cy="2250"/>
              </a:xfrm>
              <a:grpFill/>
            </p:grpSpPr>
            <p:sp>
              <p:nvSpPr>
                <p:cNvPr id="34825" name="Oval 9"/>
                <p:cNvSpPr>
                  <a:spLocks noChangeArrowheads="1"/>
                </p:cNvSpPr>
                <p:nvPr/>
              </p:nvSpPr>
              <p:spPr bwMode="auto">
                <a:xfrm>
                  <a:off x="6675" y="13740"/>
                  <a:ext cx="690" cy="658"/>
                </a:xfrm>
                <a:prstGeom prst="ellipse">
                  <a:avLst/>
                </a:prstGeom>
                <a:grpFill/>
                <a:ln w="28575">
                  <a:solidFill>
                    <a:schemeClr val="tx1"/>
                  </a:solidFill>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mbria" pitchFamily="18" charset="0"/>
                      <a:ea typeface="Calibri" pitchFamily="34" charset="0"/>
                      <a:cs typeface="Times New Roman" pitchFamily="18" charset="0"/>
                    </a:rPr>
                    <a:t>C</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4824" name="AutoShape 8"/>
                <p:cNvSpPr>
                  <a:spLocks noChangeShapeType="1"/>
                </p:cNvSpPr>
                <p:nvPr/>
              </p:nvSpPr>
              <p:spPr bwMode="auto">
                <a:xfrm rot="16200000" flipH="1">
                  <a:off x="5429" y="12149"/>
                  <a:ext cx="1592" cy="1590"/>
                </a:xfrm>
                <a:prstGeom prst="bentConnector3">
                  <a:avLst>
                    <a:gd name="adj1" fmla="val 50000"/>
                  </a:avLst>
                </a:prstGeom>
                <a:grpFill/>
                <a:ln w="2857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34818" name="Group 2"/>
            <p:cNvGrpSpPr>
              <a:grpSpLocks/>
            </p:cNvGrpSpPr>
            <p:nvPr/>
          </p:nvGrpSpPr>
          <p:grpSpPr bwMode="auto">
            <a:xfrm>
              <a:off x="3736" y="9120"/>
              <a:ext cx="3254" cy="2250"/>
              <a:chOff x="3721" y="10247"/>
              <a:chExt cx="3254" cy="2250"/>
            </a:xfrm>
            <a:grpFill/>
          </p:grpSpPr>
          <p:sp>
            <p:nvSpPr>
              <p:cNvPr id="34821" name="AutoShape 5"/>
              <p:cNvSpPr>
                <a:spLocks noChangeShapeType="1"/>
              </p:cNvSpPr>
              <p:nvPr/>
            </p:nvSpPr>
            <p:spPr bwMode="auto">
              <a:xfrm rot="5400000">
                <a:off x="5444" y="10308"/>
                <a:ext cx="1592" cy="1470"/>
              </a:xfrm>
              <a:prstGeom prst="bentConnector3">
                <a:avLst>
                  <a:gd name="adj1" fmla="val 50000"/>
                </a:avLst>
              </a:prstGeom>
              <a:grpFill/>
              <a:ln w="2857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820" name="Oval 4"/>
              <p:cNvSpPr>
                <a:spLocks noChangeArrowheads="1"/>
              </p:cNvSpPr>
              <p:nvPr/>
            </p:nvSpPr>
            <p:spPr bwMode="auto">
              <a:xfrm>
                <a:off x="5070" y="11839"/>
                <a:ext cx="690" cy="658"/>
              </a:xfrm>
              <a:prstGeom prst="ellipse">
                <a:avLst/>
              </a:prstGeom>
              <a:grpFill/>
              <a:ln w="28575">
                <a:solidFill>
                  <a:schemeClr val="tx1"/>
                </a:solidFill>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mbria" pitchFamily="18" charset="0"/>
                    <a:ea typeface="Calibri" pitchFamily="34" charset="0"/>
                    <a:cs typeface="Times New Roman" pitchFamily="18" charset="0"/>
                  </a:rPr>
                  <a:t>D</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4819" name="AutoShape 3"/>
              <p:cNvSpPr>
                <a:spLocks noChangeShapeType="1"/>
              </p:cNvSpPr>
              <p:nvPr/>
            </p:nvSpPr>
            <p:spPr bwMode="auto">
              <a:xfrm rot="16200000" flipH="1">
                <a:off x="3720" y="10248"/>
                <a:ext cx="1592" cy="1590"/>
              </a:xfrm>
              <a:prstGeom prst="bentConnector3">
                <a:avLst>
                  <a:gd name="adj1" fmla="val 50000"/>
                </a:avLst>
              </a:prstGeom>
              <a:grpFill/>
              <a:ln w="2857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34835" name="Rectangle 19"/>
          <p:cNvSpPr>
            <a:spLocks noChangeArrowheads="1"/>
          </p:cNvSpPr>
          <p:nvPr/>
        </p:nvSpPr>
        <p:spPr bwMode="auto">
          <a:xfrm>
            <a:off x="304800" y="5638800"/>
            <a:ext cx="7959230"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 hybrid inheritance it is the combination of </a:t>
            </a:r>
            <a:r>
              <a:rPr kumimoji="0" lang="en-US" b="0" i="1"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Multi Level + Multiple + Hierarchical</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1800" b="0" i="1"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5"/>
          <p:cNvSpPr>
            <a:spLocks noChangeArrowheads="1"/>
          </p:cNvSpPr>
          <p:nvPr/>
        </p:nvSpPr>
        <p:spPr bwMode="auto">
          <a:xfrm>
            <a:off x="685800" y="609600"/>
            <a:ext cx="3092513"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Containment Inheritance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nvGrpSpPr>
          <p:cNvPr id="35841" name="Group 1"/>
          <p:cNvGrpSpPr>
            <a:grpSpLocks/>
          </p:cNvGrpSpPr>
          <p:nvPr/>
        </p:nvGrpSpPr>
        <p:grpSpPr bwMode="auto">
          <a:xfrm>
            <a:off x="2667000" y="1371600"/>
            <a:ext cx="1524000" cy="908050"/>
            <a:chOff x="3135" y="1710"/>
            <a:chExt cx="2400" cy="1430"/>
          </a:xfrm>
          <a:noFill/>
        </p:grpSpPr>
        <p:sp>
          <p:nvSpPr>
            <p:cNvPr id="35844" name="AutoShape 4"/>
            <p:cNvSpPr>
              <a:spLocks noChangeArrowheads="1"/>
            </p:cNvSpPr>
            <p:nvPr/>
          </p:nvSpPr>
          <p:spPr bwMode="auto">
            <a:xfrm>
              <a:off x="3135" y="1710"/>
              <a:ext cx="2310" cy="1430"/>
            </a:xfrm>
            <a:prstGeom prst="roundRect">
              <a:avLst>
                <a:gd name="adj" fmla="val 16667"/>
              </a:avLst>
            </a:prstGeom>
            <a:grpFill/>
            <a:ln w="28575">
              <a:solidFill>
                <a:schemeClr val="tx1"/>
              </a:solidFill>
              <a:round/>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35843" name="AutoShape 3"/>
            <p:cNvSpPr>
              <a:spLocks noChangeArrowheads="1"/>
            </p:cNvSpPr>
            <p:nvPr/>
          </p:nvSpPr>
          <p:spPr bwMode="auto">
            <a:xfrm>
              <a:off x="4845" y="2482"/>
              <a:ext cx="690" cy="658"/>
            </a:xfrm>
            <a:prstGeom prst="roundRect">
              <a:avLst>
                <a:gd name="adj" fmla="val 16667"/>
              </a:avLst>
            </a:prstGeom>
            <a:grpFill/>
            <a:ln w="28575">
              <a:noFill/>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mbria" pitchFamily="18" charset="0"/>
                  <a:ea typeface="Calibri" pitchFamily="34" charset="0"/>
                  <a:cs typeface="Times New Roman" pitchFamily="18" charset="0"/>
                </a:rPr>
                <a:t>A</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842" name="Rectangle 2"/>
            <p:cNvSpPr>
              <a:spLocks noChangeArrowheads="1"/>
            </p:cNvSpPr>
            <p:nvPr/>
          </p:nvSpPr>
          <p:spPr bwMode="auto">
            <a:xfrm>
              <a:off x="3300" y="1824"/>
              <a:ext cx="690" cy="658"/>
            </a:xfrm>
            <a:prstGeom prst="rect">
              <a:avLst/>
            </a:prstGeom>
            <a:grpFill/>
            <a:ln w="2857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mbria" pitchFamily="18" charset="0"/>
                  <a:ea typeface="Calibri" pitchFamily="34" charset="0"/>
                  <a:cs typeface="Times New Roman" pitchFamily="18" charset="0"/>
                </a:rPr>
                <a:t>B</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sp>
        <p:nvSpPr>
          <p:cNvPr id="35848" name="Rectangle 8"/>
          <p:cNvSpPr>
            <a:spLocks noChangeArrowheads="1"/>
          </p:cNvSpPr>
          <p:nvPr/>
        </p:nvSpPr>
        <p:spPr bwMode="auto">
          <a:xfrm>
            <a:off x="990600" y="2514600"/>
            <a:ext cx="52373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When we make container of one class to another class.</a:t>
            </a:r>
            <a:endParaRPr kumimoji="0" lang="en-US" sz="1800" b="0" i="1" u="none" strike="noStrike" cap="none" normalizeH="0" baseline="0" dirty="0">
              <a:ln>
                <a:noFill/>
              </a:ln>
              <a:solidFill>
                <a:schemeClr val="tx1"/>
              </a:solidFill>
              <a:effectLst/>
              <a:latin typeface="Arial" pitchFamily="34" charset="0"/>
              <a:cs typeface="Arial" pitchFamily="34" charset="0"/>
            </a:endParaRPr>
          </a:p>
        </p:txBody>
      </p:sp>
      <p:grpSp>
        <p:nvGrpSpPr>
          <p:cNvPr id="35850" name="Group 10"/>
          <p:cNvGrpSpPr>
            <a:grpSpLocks/>
          </p:cNvGrpSpPr>
          <p:nvPr/>
        </p:nvGrpSpPr>
        <p:grpSpPr bwMode="auto">
          <a:xfrm>
            <a:off x="2667000" y="4343400"/>
            <a:ext cx="2295525" cy="1333500"/>
            <a:chOff x="3000" y="5535"/>
            <a:chExt cx="3615" cy="2100"/>
          </a:xfrm>
          <a:noFill/>
        </p:grpSpPr>
        <p:sp>
          <p:nvSpPr>
            <p:cNvPr id="35853" name="Rectangle 13"/>
            <p:cNvSpPr>
              <a:spLocks noChangeArrowheads="1"/>
            </p:cNvSpPr>
            <p:nvPr/>
          </p:nvSpPr>
          <p:spPr bwMode="auto">
            <a:xfrm>
              <a:off x="5880" y="6270"/>
              <a:ext cx="735" cy="495"/>
            </a:xfrm>
            <a:prstGeom prst="rect">
              <a:avLst/>
            </a:prstGeom>
            <a:grpFill/>
            <a:ln w="12700">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mbria" pitchFamily="18" charset="0"/>
                  <a:ea typeface="Calibri" pitchFamily="34" charset="0"/>
                  <a:cs typeface="Times New Roman" pitchFamily="18" charset="0"/>
                </a:rPr>
                <a:t>ob</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852" name="Oval 12"/>
            <p:cNvSpPr>
              <a:spLocks noChangeArrowheads="1"/>
            </p:cNvSpPr>
            <p:nvPr/>
          </p:nvSpPr>
          <p:spPr bwMode="auto">
            <a:xfrm>
              <a:off x="3000" y="5535"/>
              <a:ext cx="2205" cy="2100"/>
            </a:xfrm>
            <a:prstGeom prst="ellipse">
              <a:avLst/>
            </a:prstGeom>
            <a:grpFill/>
            <a:ln w="28575">
              <a:solidFill>
                <a:srgbClr val="001812"/>
              </a:solidFill>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25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mbria" pitchFamily="18" charset="0"/>
                  <a:ea typeface="Calibri" pitchFamily="34" charset="0"/>
                  <a:cs typeface="Times New Roman" pitchFamily="18" charset="0"/>
                </a:rPr>
                <a:t>sum (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5851" name="AutoShape 11"/>
            <p:cNvSpPr>
              <a:spLocks noChangeShapeType="1"/>
            </p:cNvSpPr>
            <p:nvPr/>
          </p:nvSpPr>
          <p:spPr bwMode="auto">
            <a:xfrm>
              <a:off x="5205" y="6585"/>
              <a:ext cx="810" cy="0"/>
            </a:xfrm>
            <a:prstGeom prst="straightConnector1">
              <a:avLst/>
            </a:prstGeom>
            <a:grpFill/>
            <a:ln w="38100">
              <a:solidFill>
                <a:srgbClr val="000000"/>
              </a:solidFill>
              <a:round/>
              <a:headEnd/>
              <a:tailEnd type="stealth" w="med" len="med"/>
            </a:ln>
            <a:effectLst/>
          </p:spPr>
          <p:txBody>
            <a:bodyPr vert="horz" wrap="square" lIns="91440" tIns="45720" rIns="91440" bIns="45720" numCol="1" anchor="t" anchorCtr="0" compatLnSpc="1">
              <a:prstTxWarp prst="textNoShape">
                <a:avLst/>
              </a:prstTxWarp>
            </a:bodyPr>
            <a:lstStyle/>
            <a:p>
              <a:endParaRPr lang="en-US"/>
            </a:p>
          </p:txBody>
        </p:sp>
      </p:grpSp>
      <p:sp>
        <p:nvSpPr>
          <p:cNvPr id="35854" name="Rectangle 14"/>
          <p:cNvSpPr>
            <a:spLocks noChangeArrowheads="1"/>
          </p:cNvSpPr>
          <p:nvPr/>
        </p:nvSpPr>
        <p:spPr bwMode="auto">
          <a:xfrm>
            <a:off x="609600" y="3429000"/>
            <a:ext cx="7657802"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Message Passing</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Two objects are communicated to each other through message passing.</a:t>
            </a:r>
            <a:endParaRPr kumimoji="0" lang="en-US" sz="1800" b="0" i="1" u="none" strike="noStrike" cap="none" normalizeH="0" baseline="0" dirty="0">
              <a:ln>
                <a:noFill/>
              </a:ln>
              <a:solidFill>
                <a:schemeClr val="tx1"/>
              </a:solidFill>
              <a:effectLst/>
              <a:latin typeface="Arial" pitchFamily="34" charset="0"/>
              <a:cs typeface="Arial" pitchFamily="34" charset="0"/>
            </a:endParaRPr>
          </a:p>
        </p:txBody>
      </p:sp>
      <p:sp>
        <p:nvSpPr>
          <p:cNvPr id="35857" name="Rectangle 17"/>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br>
              <a:rPr kumimoji="0" lang="en-US" sz="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858" name="Rectangle 18"/>
          <p:cNvSpPr>
            <a:spLocks noChangeArrowheads="1"/>
          </p:cNvSpPr>
          <p:nvPr/>
        </p:nvSpPr>
        <p:spPr bwMode="auto">
          <a:xfrm>
            <a:off x="1524000" y="5943600"/>
            <a:ext cx="33528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ob.sum </a:t>
            </a: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sym typeface="Symbol" pitchFamily="18" charset="2"/>
              </a:rPr>
              <a:t></a:t>
            </a: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message passing</a:t>
            </a:r>
            <a:endParaRPr kumimoji="0" lang="en-US" sz="11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sym typeface="Symbol" pitchFamily="18" charset="2"/>
            </a:endParaRPr>
          </a:p>
        </p:txBody>
      </p:sp>
    </p:spTree>
  </p:cSld>
  <p:clrMapOvr>
    <a:masterClrMapping/>
  </p:clrMapOvr>
  <p:transition>
    <p:split orient="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914400" y="838200"/>
            <a:ext cx="74676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Operands </a:t>
            </a:r>
            <a:endParaRPr kumimoji="0" lang="en-US" b="0" i="0"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Operands are those in which operators are worked</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Operands are associated to any particular data type.</a:t>
            </a:r>
            <a:endParaRPr kumimoji="0" lang="en-US" b="0" i="1"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b="1" dirty="0">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Data Type in C#</a:t>
            </a:r>
            <a:endParaRPr kumimoji="0" lang="en-US" b="0" i="0"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Data type specifies the size and type of values that can be stored.</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C# is a language rich in its data types.</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In object oriented programming data types are divided into two categories.</a:t>
            </a:r>
            <a:endParaRPr kumimoji="0" lang="en-US" b="0" i="1" strike="noStrike" cap="none" normalizeH="0" baseline="0" dirty="0">
              <a:ln>
                <a:noFill/>
              </a:ln>
              <a:solidFill>
                <a:schemeClr val="tx1"/>
              </a:solidFill>
              <a:effectLst/>
              <a:latin typeface="Arial" pitchFamily="34" charset="0"/>
              <a:cs typeface="Arial" pitchFamily="34" charset="0"/>
            </a:endParaRPr>
          </a:p>
          <a:p>
            <a:pPr marL="800100" lvl="1" indent="-342900" algn="just" eaLnBrk="0" fontAlgn="base" hangingPunct="0">
              <a:spcBef>
                <a:spcPct val="0"/>
              </a:spcBef>
              <a:spcAft>
                <a:spcPct val="0"/>
              </a:spcAft>
              <a:buFont typeface="+mj-lt"/>
              <a:buAutoNum type="alphaLcPeriod"/>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Value type data.</a:t>
            </a:r>
            <a:endParaRPr kumimoji="0" lang="en-US" b="0" i="1" strike="noStrike" cap="none" normalizeH="0" baseline="0" dirty="0">
              <a:ln>
                <a:noFill/>
              </a:ln>
              <a:solidFill>
                <a:schemeClr val="tx1"/>
              </a:solidFill>
              <a:effectLst/>
              <a:latin typeface="Arial" pitchFamily="34" charset="0"/>
              <a:cs typeface="Arial" pitchFamily="34" charset="0"/>
            </a:endParaRPr>
          </a:p>
          <a:p>
            <a:pPr marL="800100" lvl="1" indent="-342900" algn="just" eaLnBrk="0" fontAlgn="base" hangingPunct="0">
              <a:spcBef>
                <a:spcPct val="0"/>
              </a:spcBef>
              <a:spcAft>
                <a:spcPct val="0"/>
              </a:spcAft>
              <a:buFont typeface="+mj-lt"/>
              <a:buAutoNum type="alphaLcPeriod"/>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Reference type data.</a:t>
            </a:r>
          </a:p>
          <a:p>
            <a:pPr marL="800100" lvl="1" indent="-342900" algn="just" eaLnBrk="0" fontAlgn="base" hangingPunct="0">
              <a:spcBef>
                <a:spcPct val="0"/>
              </a:spcBef>
              <a:spcAft>
                <a:spcPct val="0"/>
              </a:spcAft>
            </a:pPr>
            <a:endParaRPr kumimoji="0" lang="en-US" b="0" i="1"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According to value it can stored.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1"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These data types defers in two characteristics.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Memory, where they are stored.</a:t>
            </a:r>
            <a:endParaRPr kumimoji="0" lang="en-US" b="0" i="1"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The behave in the context of assignment statement.</a:t>
            </a:r>
            <a:endParaRPr kumimoji="0" lang="en-US" b="0" i="1"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457200" y="1066800"/>
            <a:ext cx="83820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Value Type Data</a:t>
            </a:r>
            <a:endParaRPr kumimoji="0" lang="en-US" b="0" i="0"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Value type data are always fixed length.</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Value type data are store on the stack memory.</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When a value of variable is assigned to another variable the value is actually copied.</a:t>
            </a:r>
            <a:endParaRPr kumimoji="0" lang="en-US" b="0" i="1"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b="1" dirty="0">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Reference Type Data</a:t>
            </a:r>
            <a:endParaRPr kumimoji="0" lang="en-US" b="0" i="0"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Reference type data variable lengths are stored on the heap memory.</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When an assignment between two reference variable occurs only the reference each copied, the actual value remains in the same memory location.</a:t>
            </a:r>
            <a:endParaRPr kumimoji="0" lang="en-US" b="0" i="1"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b="1" dirty="0">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Pointer </a:t>
            </a:r>
            <a:endParaRPr kumimoji="0" lang="en-US" b="0" i="0"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Pointers are variables which hold addresses of other variables.</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In third category called pointer.</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Pointers are used to written unsafe code in C#.</a:t>
            </a:r>
            <a:endParaRPr kumimoji="0" lang="en-US" b="0" i="1"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323975" y="1343025"/>
            <a:ext cx="1790700" cy="390525"/>
          </a:xfrm>
          <a:prstGeom prst="rect">
            <a:avLst/>
          </a:prstGeom>
          <a:no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a:ln>
                  <a:noFill/>
                </a:ln>
                <a:solidFill>
                  <a:schemeClr val="tx1"/>
                </a:solidFill>
                <a:effectLst/>
                <a:latin typeface="Cambria" pitchFamily="18" charset="0"/>
                <a:cs typeface="Arial" pitchFamily="34" charset="0"/>
              </a:rPr>
              <a:t>Value Type Data</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 name="Rectangle 2"/>
          <p:cNvSpPr>
            <a:spLocks noChangeArrowheads="1"/>
          </p:cNvSpPr>
          <p:nvPr/>
        </p:nvSpPr>
        <p:spPr bwMode="auto">
          <a:xfrm>
            <a:off x="5305425" y="1343025"/>
            <a:ext cx="2247900" cy="390525"/>
          </a:xfrm>
          <a:prstGeom prst="rect">
            <a:avLst/>
          </a:prstGeom>
          <a:no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a:ln>
                  <a:noFill/>
                </a:ln>
                <a:solidFill>
                  <a:schemeClr val="tx1"/>
                </a:solidFill>
                <a:effectLst/>
                <a:latin typeface="Cambria" pitchFamily="18" charset="0"/>
                <a:cs typeface="Arial" pitchFamily="34" charset="0"/>
              </a:rPr>
              <a:t>Reference Type Data</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 name="Rectangle 3"/>
          <p:cNvSpPr>
            <a:spLocks noChangeArrowheads="1"/>
          </p:cNvSpPr>
          <p:nvPr/>
        </p:nvSpPr>
        <p:spPr bwMode="auto">
          <a:xfrm>
            <a:off x="3952875" y="1343025"/>
            <a:ext cx="923925" cy="390525"/>
          </a:xfrm>
          <a:prstGeom prst="rect">
            <a:avLst/>
          </a:prstGeom>
          <a:no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a:ln>
                  <a:noFill/>
                </a:ln>
                <a:solidFill>
                  <a:schemeClr val="tx1"/>
                </a:solidFill>
                <a:effectLst/>
                <a:latin typeface="Cambria" pitchFamily="18" charset="0"/>
                <a:cs typeface="Arial" pitchFamily="34" charset="0"/>
              </a:rPr>
              <a:t>Pointer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4"/>
          <p:cNvSpPr>
            <a:spLocks noChangeArrowheads="1"/>
          </p:cNvSpPr>
          <p:nvPr/>
        </p:nvSpPr>
        <p:spPr bwMode="auto">
          <a:xfrm>
            <a:off x="3648075" y="457200"/>
            <a:ext cx="1543050" cy="390525"/>
          </a:xfrm>
          <a:prstGeom prst="rect">
            <a:avLst/>
          </a:prstGeom>
          <a:no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mbria" pitchFamily="18" charset="0"/>
                <a:cs typeface="Arial" pitchFamily="34" charset="0"/>
              </a:rPr>
              <a:t>C# Data Type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cxnSp>
        <p:nvCxnSpPr>
          <p:cNvPr id="6" name="AutoShape 36"/>
          <p:cNvCxnSpPr>
            <a:cxnSpLocks noChangeShapeType="1"/>
          </p:cNvCxnSpPr>
          <p:nvPr/>
        </p:nvCxnSpPr>
        <p:spPr bwMode="auto">
          <a:xfrm>
            <a:off x="2219325" y="1095375"/>
            <a:ext cx="0" cy="247650"/>
          </a:xfrm>
          <a:prstGeom prst="straightConnector1">
            <a:avLst/>
          </a:prstGeom>
          <a:noFill/>
          <a:ln w="38100">
            <a:solidFill>
              <a:srgbClr val="000000"/>
            </a:solidFill>
            <a:round/>
            <a:headEnd/>
            <a:tailEnd type="stealth" w="med" len="med"/>
          </a:ln>
        </p:spPr>
      </p:cxnSp>
      <p:cxnSp>
        <p:nvCxnSpPr>
          <p:cNvPr id="7" name="AutoShape 37"/>
          <p:cNvCxnSpPr>
            <a:cxnSpLocks noChangeShapeType="1"/>
          </p:cNvCxnSpPr>
          <p:nvPr/>
        </p:nvCxnSpPr>
        <p:spPr bwMode="auto">
          <a:xfrm>
            <a:off x="4419600" y="1095375"/>
            <a:ext cx="0" cy="247650"/>
          </a:xfrm>
          <a:prstGeom prst="straightConnector1">
            <a:avLst/>
          </a:prstGeom>
          <a:noFill/>
          <a:ln w="38100">
            <a:solidFill>
              <a:srgbClr val="000000"/>
            </a:solidFill>
            <a:round/>
            <a:headEnd/>
            <a:tailEnd type="stealth" w="med" len="med"/>
          </a:ln>
        </p:spPr>
      </p:cxnSp>
      <p:cxnSp>
        <p:nvCxnSpPr>
          <p:cNvPr id="8" name="AutoShape 38"/>
          <p:cNvCxnSpPr>
            <a:cxnSpLocks noChangeShapeType="1"/>
          </p:cNvCxnSpPr>
          <p:nvPr/>
        </p:nvCxnSpPr>
        <p:spPr bwMode="auto">
          <a:xfrm>
            <a:off x="6429375" y="1095375"/>
            <a:ext cx="0" cy="247650"/>
          </a:xfrm>
          <a:prstGeom prst="straightConnector1">
            <a:avLst/>
          </a:prstGeom>
          <a:noFill/>
          <a:ln w="38100">
            <a:solidFill>
              <a:srgbClr val="000000"/>
            </a:solidFill>
            <a:round/>
            <a:headEnd/>
            <a:tailEnd type="stealth" w="med" len="med"/>
          </a:ln>
        </p:spPr>
      </p:cxnSp>
      <p:cxnSp>
        <p:nvCxnSpPr>
          <p:cNvPr id="9" name="AutoShape 39"/>
          <p:cNvCxnSpPr>
            <a:cxnSpLocks noChangeShapeType="1"/>
          </p:cNvCxnSpPr>
          <p:nvPr/>
        </p:nvCxnSpPr>
        <p:spPr bwMode="auto">
          <a:xfrm>
            <a:off x="2219325" y="1095375"/>
            <a:ext cx="4210050" cy="0"/>
          </a:xfrm>
          <a:prstGeom prst="straightConnector1">
            <a:avLst/>
          </a:prstGeom>
          <a:noFill/>
          <a:ln w="28575">
            <a:solidFill>
              <a:srgbClr val="000000"/>
            </a:solidFill>
            <a:round/>
            <a:headEnd/>
            <a:tailEnd/>
          </a:ln>
        </p:spPr>
      </p:cxnSp>
      <p:cxnSp>
        <p:nvCxnSpPr>
          <p:cNvPr id="10" name="AutoShape 40"/>
          <p:cNvCxnSpPr>
            <a:cxnSpLocks noChangeShapeType="1"/>
          </p:cNvCxnSpPr>
          <p:nvPr/>
        </p:nvCxnSpPr>
        <p:spPr bwMode="auto">
          <a:xfrm>
            <a:off x="4419600" y="847725"/>
            <a:ext cx="0" cy="247650"/>
          </a:xfrm>
          <a:prstGeom prst="straightConnector1">
            <a:avLst/>
          </a:prstGeom>
          <a:noFill/>
          <a:ln w="38100">
            <a:solidFill>
              <a:srgbClr val="000000"/>
            </a:solidFill>
            <a:round/>
            <a:headEnd/>
            <a:tailEnd type="stealth" w="med" len="med"/>
          </a:ln>
        </p:spPr>
      </p:cxnSp>
      <p:cxnSp>
        <p:nvCxnSpPr>
          <p:cNvPr id="11" name="AutoShape 42"/>
          <p:cNvCxnSpPr>
            <a:cxnSpLocks noChangeShapeType="1"/>
          </p:cNvCxnSpPr>
          <p:nvPr/>
        </p:nvCxnSpPr>
        <p:spPr bwMode="auto">
          <a:xfrm>
            <a:off x="2219325" y="1733550"/>
            <a:ext cx="1181100" cy="714375"/>
          </a:xfrm>
          <a:prstGeom prst="straightConnector1">
            <a:avLst/>
          </a:prstGeom>
          <a:noFill/>
          <a:ln w="38100">
            <a:solidFill>
              <a:srgbClr val="000000"/>
            </a:solidFill>
            <a:round/>
            <a:headEnd/>
            <a:tailEnd type="stealth" w="med" len="med"/>
          </a:ln>
        </p:spPr>
      </p:cxnSp>
      <p:cxnSp>
        <p:nvCxnSpPr>
          <p:cNvPr id="12" name="AutoShape 43"/>
          <p:cNvCxnSpPr>
            <a:cxnSpLocks noChangeShapeType="1"/>
          </p:cNvCxnSpPr>
          <p:nvPr/>
        </p:nvCxnSpPr>
        <p:spPr bwMode="auto">
          <a:xfrm rot="7200000">
            <a:off x="1071880" y="1781175"/>
            <a:ext cx="1181100" cy="619125"/>
          </a:xfrm>
          <a:prstGeom prst="straightConnector1">
            <a:avLst/>
          </a:prstGeom>
          <a:noFill/>
          <a:ln w="38100">
            <a:solidFill>
              <a:srgbClr val="000000"/>
            </a:solidFill>
            <a:round/>
            <a:headEnd/>
            <a:tailEnd type="stealth" w="med" len="med"/>
          </a:ln>
        </p:spPr>
      </p:cxnSp>
      <p:cxnSp>
        <p:nvCxnSpPr>
          <p:cNvPr id="13" name="AutoShape 45"/>
          <p:cNvCxnSpPr>
            <a:cxnSpLocks noChangeShapeType="1"/>
          </p:cNvCxnSpPr>
          <p:nvPr/>
        </p:nvCxnSpPr>
        <p:spPr bwMode="auto">
          <a:xfrm>
            <a:off x="6477000" y="1733550"/>
            <a:ext cx="1181100" cy="714375"/>
          </a:xfrm>
          <a:prstGeom prst="straightConnector1">
            <a:avLst/>
          </a:prstGeom>
          <a:noFill/>
          <a:ln w="38100">
            <a:solidFill>
              <a:srgbClr val="000000"/>
            </a:solidFill>
            <a:round/>
            <a:headEnd/>
            <a:tailEnd type="stealth" w="med" len="med"/>
          </a:ln>
        </p:spPr>
      </p:cxnSp>
      <p:cxnSp>
        <p:nvCxnSpPr>
          <p:cNvPr id="14" name="AutoShape 46"/>
          <p:cNvCxnSpPr>
            <a:cxnSpLocks noChangeShapeType="1"/>
          </p:cNvCxnSpPr>
          <p:nvPr/>
        </p:nvCxnSpPr>
        <p:spPr bwMode="auto">
          <a:xfrm rot="7200000">
            <a:off x="5339080" y="1781175"/>
            <a:ext cx="1181100" cy="619125"/>
          </a:xfrm>
          <a:prstGeom prst="straightConnector1">
            <a:avLst/>
          </a:prstGeom>
          <a:noFill/>
          <a:ln w="38100">
            <a:solidFill>
              <a:srgbClr val="000000"/>
            </a:solidFill>
            <a:round/>
            <a:headEnd/>
            <a:tailEnd type="stealth" w="med" len="med"/>
          </a:ln>
        </p:spPr>
      </p:cxnSp>
      <p:sp>
        <p:nvSpPr>
          <p:cNvPr id="15" name="Rectangle 14"/>
          <p:cNvSpPr>
            <a:spLocks noChangeArrowheads="1"/>
          </p:cNvSpPr>
          <p:nvPr/>
        </p:nvSpPr>
        <p:spPr bwMode="auto">
          <a:xfrm>
            <a:off x="990600" y="2447925"/>
            <a:ext cx="1314450" cy="676275"/>
          </a:xfrm>
          <a:prstGeom prst="rect">
            <a:avLst/>
          </a:prstGeom>
          <a:no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mbria" pitchFamily="18" charset="0"/>
                <a:cs typeface="Arial" pitchFamily="34" charset="0"/>
              </a:rPr>
              <a:t>Predefined Type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5"/>
          <p:cNvSpPr>
            <a:spLocks noChangeArrowheads="1"/>
          </p:cNvSpPr>
          <p:nvPr/>
        </p:nvSpPr>
        <p:spPr bwMode="auto">
          <a:xfrm>
            <a:off x="2581275" y="2447925"/>
            <a:ext cx="1504950" cy="676275"/>
          </a:xfrm>
          <a:prstGeom prst="rect">
            <a:avLst/>
          </a:prstGeom>
          <a:no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mbria" pitchFamily="18" charset="0"/>
                <a:cs typeface="Arial" pitchFamily="34" charset="0"/>
              </a:rPr>
              <a:t>User Defined Type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7" name="Rectangle 16"/>
          <p:cNvSpPr>
            <a:spLocks noChangeArrowheads="1"/>
          </p:cNvSpPr>
          <p:nvPr/>
        </p:nvSpPr>
        <p:spPr bwMode="auto">
          <a:xfrm>
            <a:off x="4724400" y="2447925"/>
            <a:ext cx="1314450" cy="676275"/>
          </a:xfrm>
          <a:prstGeom prst="rect">
            <a:avLst/>
          </a:prstGeom>
          <a:no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mbria" pitchFamily="18" charset="0"/>
                <a:cs typeface="Arial" pitchFamily="34" charset="0"/>
              </a:rPr>
              <a:t>Predefined Type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7"/>
          <p:cNvSpPr>
            <a:spLocks noChangeArrowheads="1"/>
          </p:cNvSpPr>
          <p:nvPr/>
        </p:nvSpPr>
        <p:spPr bwMode="auto">
          <a:xfrm>
            <a:off x="6286500" y="2447925"/>
            <a:ext cx="1504950" cy="676275"/>
          </a:xfrm>
          <a:prstGeom prst="rect">
            <a:avLst/>
          </a:prstGeom>
          <a:no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mbria" pitchFamily="18" charset="0"/>
                <a:cs typeface="Arial" pitchFamily="34" charset="0"/>
              </a:rPr>
              <a:t>User Defined Type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18"/>
          <p:cNvSpPr>
            <a:spLocks noChangeArrowheads="1"/>
          </p:cNvSpPr>
          <p:nvPr/>
        </p:nvSpPr>
        <p:spPr bwMode="auto">
          <a:xfrm>
            <a:off x="1438275" y="3267075"/>
            <a:ext cx="952500" cy="400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mbria" pitchFamily="18" charset="0"/>
                <a:cs typeface="Arial" pitchFamily="34" charset="0"/>
              </a:rPr>
              <a:t>Integer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20" name="AutoShape 56"/>
          <p:cNvCxnSpPr>
            <a:cxnSpLocks noChangeShapeType="1"/>
          </p:cNvCxnSpPr>
          <p:nvPr/>
        </p:nvCxnSpPr>
        <p:spPr bwMode="auto">
          <a:xfrm>
            <a:off x="1066800" y="3467100"/>
            <a:ext cx="361950" cy="0"/>
          </a:xfrm>
          <a:prstGeom prst="straightConnector1">
            <a:avLst/>
          </a:prstGeom>
          <a:noFill/>
          <a:ln w="38100">
            <a:solidFill>
              <a:srgbClr val="000000"/>
            </a:solidFill>
            <a:round/>
            <a:headEnd/>
            <a:tailEnd type="stealth" w="med" len="med"/>
          </a:ln>
        </p:spPr>
      </p:cxnSp>
      <p:sp>
        <p:nvSpPr>
          <p:cNvPr id="21" name="Rectangle 20"/>
          <p:cNvSpPr>
            <a:spLocks noChangeArrowheads="1"/>
          </p:cNvSpPr>
          <p:nvPr/>
        </p:nvSpPr>
        <p:spPr bwMode="auto">
          <a:xfrm>
            <a:off x="1428750" y="3762375"/>
            <a:ext cx="1476375" cy="400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mbria" pitchFamily="18" charset="0"/>
                <a:cs typeface="Arial" pitchFamily="34" charset="0"/>
              </a:rPr>
              <a:t>Real Number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cxnSp>
        <p:nvCxnSpPr>
          <p:cNvPr id="22" name="AutoShape 59"/>
          <p:cNvCxnSpPr>
            <a:cxnSpLocks noChangeShapeType="1"/>
          </p:cNvCxnSpPr>
          <p:nvPr/>
        </p:nvCxnSpPr>
        <p:spPr bwMode="auto">
          <a:xfrm>
            <a:off x="1066800" y="3962400"/>
            <a:ext cx="361950" cy="0"/>
          </a:xfrm>
          <a:prstGeom prst="straightConnector1">
            <a:avLst/>
          </a:prstGeom>
          <a:noFill/>
          <a:ln w="38100">
            <a:solidFill>
              <a:srgbClr val="000000"/>
            </a:solidFill>
            <a:round/>
            <a:headEnd/>
            <a:tailEnd type="stealth" w="med" len="med"/>
          </a:ln>
        </p:spPr>
      </p:cxnSp>
      <p:sp>
        <p:nvSpPr>
          <p:cNvPr id="23" name="Rectangle 22"/>
          <p:cNvSpPr>
            <a:spLocks noChangeArrowheads="1"/>
          </p:cNvSpPr>
          <p:nvPr/>
        </p:nvSpPr>
        <p:spPr bwMode="auto">
          <a:xfrm>
            <a:off x="1438275" y="4714875"/>
            <a:ext cx="1200150" cy="400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mbria" pitchFamily="18" charset="0"/>
                <a:cs typeface="Arial" pitchFamily="34" charset="0"/>
              </a:rPr>
              <a:t>Character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24" name="AutoShape 62"/>
          <p:cNvCxnSpPr>
            <a:cxnSpLocks noChangeShapeType="1"/>
          </p:cNvCxnSpPr>
          <p:nvPr/>
        </p:nvCxnSpPr>
        <p:spPr bwMode="auto">
          <a:xfrm>
            <a:off x="1076325" y="4914900"/>
            <a:ext cx="361950" cy="0"/>
          </a:xfrm>
          <a:prstGeom prst="straightConnector1">
            <a:avLst/>
          </a:prstGeom>
          <a:noFill/>
          <a:ln w="38100">
            <a:solidFill>
              <a:srgbClr val="000000"/>
            </a:solidFill>
            <a:round/>
            <a:headEnd/>
            <a:tailEnd type="stealth" w="med" len="med"/>
          </a:ln>
        </p:spPr>
      </p:cxnSp>
      <p:sp>
        <p:nvSpPr>
          <p:cNvPr id="25" name="Rectangle 24"/>
          <p:cNvSpPr>
            <a:spLocks noChangeArrowheads="1"/>
          </p:cNvSpPr>
          <p:nvPr/>
        </p:nvSpPr>
        <p:spPr bwMode="auto">
          <a:xfrm>
            <a:off x="1438275" y="4238625"/>
            <a:ext cx="1009650" cy="400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mbria" pitchFamily="18" charset="0"/>
                <a:cs typeface="Arial" pitchFamily="34" charset="0"/>
              </a:rPr>
              <a:t>Boolean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26" name="AutoShape 65"/>
          <p:cNvCxnSpPr>
            <a:cxnSpLocks noChangeShapeType="1"/>
          </p:cNvCxnSpPr>
          <p:nvPr/>
        </p:nvCxnSpPr>
        <p:spPr bwMode="auto">
          <a:xfrm>
            <a:off x="1076325" y="4438650"/>
            <a:ext cx="361950" cy="0"/>
          </a:xfrm>
          <a:prstGeom prst="straightConnector1">
            <a:avLst/>
          </a:prstGeom>
          <a:noFill/>
          <a:ln w="38100">
            <a:solidFill>
              <a:srgbClr val="000000"/>
            </a:solidFill>
            <a:round/>
            <a:headEnd/>
            <a:tailEnd type="stealth" w="med" len="med"/>
          </a:ln>
        </p:spPr>
      </p:cxnSp>
      <p:cxnSp>
        <p:nvCxnSpPr>
          <p:cNvPr id="27" name="AutoShape 66"/>
          <p:cNvCxnSpPr>
            <a:cxnSpLocks noChangeShapeType="1"/>
          </p:cNvCxnSpPr>
          <p:nvPr/>
        </p:nvCxnSpPr>
        <p:spPr bwMode="auto">
          <a:xfrm>
            <a:off x="1066800" y="3124200"/>
            <a:ext cx="0" cy="1790700"/>
          </a:xfrm>
          <a:prstGeom prst="straightConnector1">
            <a:avLst/>
          </a:prstGeom>
          <a:noFill/>
          <a:ln w="28575">
            <a:solidFill>
              <a:srgbClr val="000000"/>
            </a:solidFill>
            <a:round/>
            <a:headEnd/>
            <a:tailEnd/>
          </a:ln>
        </p:spPr>
      </p:cxnSp>
      <p:cxnSp>
        <p:nvCxnSpPr>
          <p:cNvPr id="28" name="AutoShape 68"/>
          <p:cNvCxnSpPr>
            <a:cxnSpLocks noChangeShapeType="1"/>
          </p:cNvCxnSpPr>
          <p:nvPr/>
        </p:nvCxnSpPr>
        <p:spPr bwMode="auto">
          <a:xfrm>
            <a:off x="6362700" y="3124200"/>
            <a:ext cx="0" cy="1790700"/>
          </a:xfrm>
          <a:prstGeom prst="straightConnector1">
            <a:avLst/>
          </a:prstGeom>
          <a:noFill/>
          <a:ln w="28575">
            <a:solidFill>
              <a:srgbClr val="000000"/>
            </a:solidFill>
            <a:round/>
            <a:headEnd/>
            <a:tailEnd/>
          </a:ln>
        </p:spPr>
      </p:cxnSp>
      <p:sp>
        <p:nvSpPr>
          <p:cNvPr id="29" name="Rectangle 28"/>
          <p:cNvSpPr>
            <a:spLocks noChangeArrowheads="1"/>
          </p:cNvSpPr>
          <p:nvPr/>
        </p:nvSpPr>
        <p:spPr bwMode="auto">
          <a:xfrm>
            <a:off x="6734175" y="3267075"/>
            <a:ext cx="714375" cy="400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mbria" pitchFamily="18" charset="0"/>
                <a:cs typeface="Arial" pitchFamily="34" charset="0"/>
              </a:rPr>
              <a:t>Class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30" name="AutoShape 71"/>
          <p:cNvCxnSpPr>
            <a:cxnSpLocks noChangeShapeType="1"/>
          </p:cNvCxnSpPr>
          <p:nvPr/>
        </p:nvCxnSpPr>
        <p:spPr bwMode="auto">
          <a:xfrm>
            <a:off x="6362700" y="3467100"/>
            <a:ext cx="361950" cy="0"/>
          </a:xfrm>
          <a:prstGeom prst="straightConnector1">
            <a:avLst/>
          </a:prstGeom>
          <a:noFill/>
          <a:ln w="38100">
            <a:solidFill>
              <a:srgbClr val="000000"/>
            </a:solidFill>
            <a:round/>
            <a:headEnd/>
            <a:tailEnd type="stealth" w="med" len="med"/>
          </a:ln>
        </p:spPr>
      </p:cxnSp>
      <p:sp>
        <p:nvSpPr>
          <p:cNvPr id="31" name="Rectangle 30"/>
          <p:cNvSpPr>
            <a:spLocks noChangeArrowheads="1"/>
          </p:cNvSpPr>
          <p:nvPr/>
        </p:nvSpPr>
        <p:spPr bwMode="auto">
          <a:xfrm>
            <a:off x="6724650" y="3762375"/>
            <a:ext cx="1066800" cy="400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mbria" pitchFamily="18" charset="0"/>
                <a:cs typeface="Arial" pitchFamily="34" charset="0"/>
              </a:rPr>
              <a:t>Interface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32" name="AutoShape 74"/>
          <p:cNvCxnSpPr>
            <a:cxnSpLocks noChangeShapeType="1"/>
          </p:cNvCxnSpPr>
          <p:nvPr/>
        </p:nvCxnSpPr>
        <p:spPr bwMode="auto">
          <a:xfrm>
            <a:off x="6362700" y="3962400"/>
            <a:ext cx="361950" cy="0"/>
          </a:xfrm>
          <a:prstGeom prst="straightConnector1">
            <a:avLst/>
          </a:prstGeom>
          <a:noFill/>
          <a:ln w="38100">
            <a:solidFill>
              <a:srgbClr val="000000"/>
            </a:solidFill>
            <a:round/>
            <a:headEnd/>
            <a:tailEnd type="stealth" w="med" len="med"/>
          </a:ln>
        </p:spPr>
      </p:cxnSp>
      <p:sp>
        <p:nvSpPr>
          <p:cNvPr id="33" name="Rectangle 32"/>
          <p:cNvSpPr>
            <a:spLocks noChangeArrowheads="1"/>
          </p:cNvSpPr>
          <p:nvPr/>
        </p:nvSpPr>
        <p:spPr bwMode="auto">
          <a:xfrm>
            <a:off x="6734175" y="4238625"/>
            <a:ext cx="819150" cy="400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mbria" pitchFamily="18" charset="0"/>
                <a:cs typeface="Arial" pitchFamily="34" charset="0"/>
              </a:rPr>
              <a:t>Array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34" name="AutoShape 77"/>
          <p:cNvCxnSpPr>
            <a:cxnSpLocks noChangeShapeType="1"/>
          </p:cNvCxnSpPr>
          <p:nvPr/>
        </p:nvCxnSpPr>
        <p:spPr bwMode="auto">
          <a:xfrm>
            <a:off x="6372225" y="4438650"/>
            <a:ext cx="361950" cy="0"/>
          </a:xfrm>
          <a:prstGeom prst="straightConnector1">
            <a:avLst/>
          </a:prstGeom>
          <a:noFill/>
          <a:ln w="38100">
            <a:solidFill>
              <a:srgbClr val="000000"/>
            </a:solidFill>
            <a:round/>
            <a:headEnd/>
            <a:tailEnd type="stealth" w="med" len="med"/>
          </a:ln>
        </p:spPr>
      </p:cxnSp>
      <p:sp>
        <p:nvSpPr>
          <p:cNvPr id="35" name="Rectangle 34"/>
          <p:cNvSpPr>
            <a:spLocks noChangeArrowheads="1"/>
          </p:cNvSpPr>
          <p:nvPr/>
        </p:nvSpPr>
        <p:spPr bwMode="auto">
          <a:xfrm>
            <a:off x="6734175" y="4714875"/>
            <a:ext cx="1057275" cy="400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mbria" pitchFamily="18" charset="0"/>
                <a:cs typeface="Arial" pitchFamily="34" charset="0"/>
              </a:rPr>
              <a:t>Delegate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36" name="AutoShape 80"/>
          <p:cNvCxnSpPr>
            <a:cxnSpLocks noChangeShapeType="1"/>
          </p:cNvCxnSpPr>
          <p:nvPr/>
        </p:nvCxnSpPr>
        <p:spPr bwMode="auto">
          <a:xfrm>
            <a:off x="6372225" y="4914900"/>
            <a:ext cx="361950" cy="0"/>
          </a:xfrm>
          <a:prstGeom prst="straightConnector1">
            <a:avLst/>
          </a:prstGeom>
          <a:noFill/>
          <a:ln w="38100">
            <a:solidFill>
              <a:srgbClr val="000000"/>
            </a:solidFill>
            <a:round/>
            <a:headEnd/>
            <a:tailEnd type="stealth" w="med" len="med"/>
          </a:ln>
        </p:spPr>
      </p:cxnSp>
      <p:sp>
        <p:nvSpPr>
          <p:cNvPr id="37" name="Rectangle 36"/>
          <p:cNvSpPr>
            <a:spLocks noChangeArrowheads="1"/>
          </p:cNvSpPr>
          <p:nvPr/>
        </p:nvSpPr>
        <p:spPr bwMode="auto">
          <a:xfrm>
            <a:off x="5505450" y="3238500"/>
            <a:ext cx="857250" cy="400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mbria" pitchFamily="18" charset="0"/>
                <a:cs typeface="Arial" pitchFamily="34" charset="0"/>
              </a:rPr>
              <a:t>Object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38" name="AutoShape 85"/>
          <p:cNvCxnSpPr>
            <a:cxnSpLocks noChangeShapeType="1"/>
          </p:cNvCxnSpPr>
          <p:nvPr/>
        </p:nvCxnSpPr>
        <p:spPr bwMode="auto">
          <a:xfrm>
            <a:off x="5133975" y="3438525"/>
            <a:ext cx="361950" cy="0"/>
          </a:xfrm>
          <a:prstGeom prst="straightConnector1">
            <a:avLst/>
          </a:prstGeom>
          <a:noFill/>
          <a:ln w="38100">
            <a:solidFill>
              <a:srgbClr val="000000"/>
            </a:solidFill>
            <a:round/>
            <a:headEnd/>
            <a:tailEnd type="stealth" w="med" len="med"/>
          </a:ln>
        </p:spPr>
      </p:cxnSp>
      <p:sp>
        <p:nvSpPr>
          <p:cNvPr id="39" name="Rectangle 38"/>
          <p:cNvSpPr>
            <a:spLocks noChangeArrowheads="1"/>
          </p:cNvSpPr>
          <p:nvPr/>
        </p:nvSpPr>
        <p:spPr bwMode="auto">
          <a:xfrm>
            <a:off x="5495925" y="3733800"/>
            <a:ext cx="866775" cy="400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mbria" pitchFamily="18" charset="0"/>
                <a:cs typeface="Arial" pitchFamily="34" charset="0"/>
              </a:rPr>
              <a:t>String</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40" name="AutoShape 88"/>
          <p:cNvCxnSpPr>
            <a:cxnSpLocks noChangeShapeType="1"/>
          </p:cNvCxnSpPr>
          <p:nvPr/>
        </p:nvCxnSpPr>
        <p:spPr bwMode="auto">
          <a:xfrm>
            <a:off x="5133975" y="3933825"/>
            <a:ext cx="361950" cy="0"/>
          </a:xfrm>
          <a:prstGeom prst="straightConnector1">
            <a:avLst/>
          </a:prstGeom>
          <a:noFill/>
          <a:ln w="38100">
            <a:solidFill>
              <a:srgbClr val="000000"/>
            </a:solidFill>
            <a:round/>
            <a:headEnd/>
            <a:tailEnd type="stealth" w="med" len="med"/>
          </a:ln>
        </p:spPr>
      </p:cxnSp>
      <p:cxnSp>
        <p:nvCxnSpPr>
          <p:cNvPr id="41" name="AutoShape 89"/>
          <p:cNvCxnSpPr>
            <a:cxnSpLocks noChangeShapeType="1"/>
          </p:cNvCxnSpPr>
          <p:nvPr/>
        </p:nvCxnSpPr>
        <p:spPr bwMode="auto">
          <a:xfrm>
            <a:off x="5133975" y="3124200"/>
            <a:ext cx="0" cy="809625"/>
          </a:xfrm>
          <a:prstGeom prst="straightConnector1">
            <a:avLst/>
          </a:prstGeom>
          <a:noFill/>
          <a:ln w="28575">
            <a:solidFill>
              <a:srgbClr val="000000"/>
            </a:solidFill>
            <a:round/>
            <a:headEnd/>
            <a:tailEnd/>
          </a:ln>
        </p:spPr>
      </p:cxnSp>
      <p:sp>
        <p:nvSpPr>
          <p:cNvPr id="42" name="Rectangle 41"/>
          <p:cNvSpPr>
            <a:spLocks noChangeArrowheads="1"/>
          </p:cNvSpPr>
          <p:nvPr/>
        </p:nvSpPr>
        <p:spPr bwMode="auto">
          <a:xfrm>
            <a:off x="3448050" y="3200400"/>
            <a:ext cx="1466850" cy="400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mbria" pitchFamily="18" charset="0"/>
                <a:cs typeface="Arial" pitchFamily="34" charset="0"/>
              </a:rPr>
              <a:t>Enumeration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43" name="AutoShape 94"/>
          <p:cNvCxnSpPr>
            <a:cxnSpLocks noChangeShapeType="1"/>
          </p:cNvCxnSpPr>
          <p:nvPr/>
        </p:nvCxnSpPr>
        <p:spPr bwMode="auto">
          <a:xfrm>
            <a:off x="3076575" y="3400425"/>
            <a:ext cx="361950" cy="0"/>
          </a:xfrm>
          <a:prstGeom prst="straightConnector1">
            <a:avLst/>
          </a:prstGeom>
          <a:noFill/>
          <a:ln w="38100">
            <a:solidFill>
              <a:srgbClr val="000000"/>
            </a:solidFill>
            <a:round/>
            <a:headEnd/>
            <a:tailEnd type="stealth" w="med" len="med"/>
          </a:ln>
        </p:spPr>
      </p:cxnSp>
      <p:sp>
        <p:nvSpPr>
          <p:cNvPr id="44" name="Rectangle 43"/>
          <p:cNvSpPr>
            <a:spLocks noChangeArrowheads="1"/>
          </p:cNvSpPr>
          <p:nvPr/>
        </p:nvSpPr>
        <p:spPr bwMode="auto">
          <a:xfrm>
            <a:off x="3438525" y="3695700"/>
            <a:ext cx="1104900" cy="400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mbria" pitchFamily="18" charset="0"/>
                <a:cs typeface="Arial" pitchFamily="34" charset="0"/>
              </a:rPr>
              <a:t>Structure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45" name="AutoShape 97"/>
          <p:cNvCxnSpPr>
            <a:cxnSpLocks noChangeShapeType="1"/>
          </p:cNvCxnSpPr>
          <p:nvPr/>
        </p:nvCxnSpPr>
        <p:spPr bwMode="auto">
          <a:xfrm>
            <a:off x="3076575" y="3895725"/>
            <a:ext cx="361950" cy="0"/>
          </a:xfrm>
          <a:prstGeom prst="straightConnector1">
            <a:avLst/>
          </a:prstGeom>
          <a:noFill/>
          <a:ln w="38100">
            <a:solidFill>
              <a:srgbClr val="000000"/>
            </a:solidFill>
            <a:round/>
            <a:headEnd/>
            <a:tailEnd type="stealth" w="med" len="med"/>
          </a:ln>
        </p:spPr>
      </p:cxnSp>
      <p:cxnSp>
        <p:nvCxnSpPr>
          <p:cNvPr id="46" name="AutoShape 98"/>
          <p:cNvCxnSpPr>
            <a:cxnSpLocks noChangeShapeType="1"/>
          </p:cNvCxnSpPr>
          <p:nvPr/>
        </p:nvCxnSpPr>
        <p:spPr bwMode="auto">
          <a:xfrm>
            <a:off x="3076575" y="3124200"/>
            <a:ext cx="0" cy="771525"/>
          </a:xfrm>
          <a:prstGeom prst="straightConnector1">
            <a:avLst/>
          </a:prstGeom>
          <a:noFill/>
          <a:ln w="28575">
            <a:solidFill>
              <a:srgbClr val="000000"/>
            </a:solidFill>
            <a:round/>
            <a:headEnd/>
            <a:tailEnd/>
          </a:ln>
        </p:spPr>
      </p:cxnSp>
      <p:sp>
        <p:nvSpPr>
          <p:cNvPr id="38913" name="Rectangle 1"/>
          <p:cNvSpPr>
            <a:spLocks noChangeArrowheads="1"/>
          </p:cNvSpPr>
          <p:nvPr/>
        </p:nvSpPr>
        <p:spPr bwMode="auto">
          <a:xfrm>
            <a:off x="1295400" y="5562600"/>
            <a:ext cx="59436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Predefined data type also known a simple type data.</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User defined type data also known as complex type data.</a:t>
            </a:r>
            <a:endParaRPr kumimoji="0" lang="en-US" b="0" i="1"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1"/>
          <p:cNvSpPr>
            <a:spLocks noChangeArrowheads="1"/>
          </p:cNvSpPr>
          <p:nvPr/>
        </p:nvSpPr>
        <p:spPr bwMode="auto">
          <a:xfrm>
            <a:off x="685800" y="0"/>
            <a:ext cx="7620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Machine level language</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b="0" i="0"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Computers can understand only digital signals, which are in binary digits i.e. 0 and 1.</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So the instructions given to the computer can be only in binary codes.</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The machine language consists of instructions that are in binary 0 or 1.</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Computers can understand only machine level language.</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Writing a program in machine level language is a difficult task because it is not easy for programmers to write instructions in binary code.</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A machine level language is error – phone and its maintenance are very difficult.</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Further more machine language programs are not portable.</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Every computer has its own machine instructions, so the programmers written for one computer are not valid for other computer.</a:t>
            </a:r>
          </a:p>
          <a:p>
            <a:pPr algn="just"/>
            <a:endParaRPr lang="en-US" b="1" u="sng" dirty="0"/>
          </a:p>
          <a:p>
            <a:pPr algn="just"/>
            <a:r>
              <a:rPr lang="en-US" b="1" dirty="0">
                <a:latin typeface="Times New Roman" pitchFamily="18" charset="0"/>
                <a:cs typeface="Times New Roman" pitchFamily="18" charset="0"/>
              </a:rPr>
              <a:t>Advantage of machine – level language</a:t>
            </a:r>
          </a:p>
          <a:p>
            <a:pPr algn="just"/>
            <a:endParaRPr lang="en-US" i="1" dirty="0">
              <a:latin typeface="Times New Roman" pitchFamily="18" charset="0"/>
              <a:cs typeface="Times New Roman" pitchFamily="18" charset="0"/>
            </a:endParaRPr>
          </a:p>
          <a:p>
            <a:pPr marL="342900" lvl="0" indent="-342900" algn="just">
              <a:buFont typeface="+mj-lt"/>
              <a:buAutoNum type="arabicPeriod"/>
            </a:pPr>
            <a:r>
              <a:rPr lang="en-US" i="1" dirty="0">
                <a:latin typeface="Times New Roman" pitchFamily="18" charset="0"/>
                <a:cs typeface="Times New Roman" pitchFamily="18" charset="0"/>
              </a:rPr>
              <a:t>Machine level language makes efficient use of computer system resource like storage and register.</a:t>
            </a:r>
          </a:p>
          <a:p>
            <a:pPr marL="342900" lvl="0" indent="-342900" algn="just">
              <a:buFont typeface="+mj-lt"/>
              <a:buAutoNum type="arabicPeriod"/>
            </a:pPr>
            <a:r>
              <a:rPr lang="en-US" i="1" dirty="0">
                <a:latin typeface="Times New Roman" pitchFamily="18" charset="0"/>
                <a:cs typeface="Times New Roman" pitchFamily="18" charset="0"/>
              </a:rPr>
              <a:t>The instructions of a machine – level language program are directly executable so there is no need of translators.</a:t>
            </a:r>
          </a:p>
          <a:p>
            <a:pPr marL="342900" lvl="0" indent="-342900" algn="just">
              <a:buFont typeface="+mj-lt"/>
              <a:buAutoNum type="arabicPeriod"/>
            </a:pPr>
            <a:r>
              <a:rPr lang="en-US" i="1" dirty="0">
                <a:latin typeface="Times New Roman" pitchFamily="18" charset="0"/>
                <a:cs typeface="Times New Roman" pitchFamily="18" charset="0"/>
              </a:rPr>
              <a:t>Machine – level language instructions can be used to manipulate the individual bits in a computer system with a very high execution speed due to direct manipulation of memory and registers.</a:t>
            </a:r>
          </a:p>
        </p:txBody>
      </p:sp>
    </p:spTree>
  </p:cSld>
  <p:clrMapOvr>
    <a:masterClrMapping/>
  </p:clrMapOvr>
  <p:transition>
    <p:split orient="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685800" y="304800"/>
            <a:ext cx="15240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Value Types:-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nvGrpSpPr>
          <p:cNvPr id="3" name="Group 2"/>
          <p:cNvGrpSpPr>
            <a:grpSpLocks/>
          </p:cNvGrpSpPr>
          <p:nvPr/>
        </p:nvGrpSpPr>
        <p:grpSpPr bwMode="auto">
          <a:xfrm>
            <a:off x="1905000" y="914400"/>
            <a:ext cx="5429250" cy="4676775"/>
            <a:chOff x="2370" y="2610"/>
            <a:chExt cx="7770" cy="7365"/>
          </a:xfrm>
          <a:noFill/>
        </p:grpSpPr>
        <p:grpSp>
          <p:nvGrpSpPr>
            <p:cNvPr id="4" name="Group 3"/>
            <p:cNvGrpSpPr>
              <a:grpSpLocks/>
            </p:cNvGrpSpPr>
            <p:nvPr/>
          </p:nvGrpSpPr>
          <p:grpSpPr bwMode="auto">
            <a:xfrm>
              <a:off x="2370" y="2610"/>
              <a:ext cx="7770" cy="6600"/>
              <a:chOff x="2370" y="2610"/>
              <a:chExt cx="7770" cy="6600"/>
            </a:xfrm>
            <a:grpFill/>
          </p:grpSpPr>
          <p:grpSp>
            <p:nvGrpSpPr>
              <p:cNvPr id="8" name="Group 7"/>
              <p:cNvGrpSpPr>
                <a:grpSpLocks/>
              </p:cNvGrpSpPr>
              <p:nvPr/>
            </p:nvGrpSpPr>
            <p:grpSpPr bwMode="auto">
              <a:xfrm>
                <a:off x="2370" y="2610"/>
                <a:ext cx="7770" cy="5115"/>
                <a:chOff x="2370" y="2610"/>
                <a:chExt cx="7770" cy="5115"/>
              </a:xfrm>
              <a:grpFill/>
            </p:grpSpPr>
            <p:grpSp>
              <p:nvGrpSpPr>
                <p:cNvPr id="12" name="Group 11"/>
                <p:cNvGrpSpPr>
                  <a:grpSpLocks/>
                </p:cNvGrpSpPr>
                <p:nvPr/>
              </p:nvGrpSpPr>
              <p:grpSpPr bwMode="auto">
                <a:xfrm>
                  <a:off x="4710" y="5100"/>
                  <a:ext cx="3210" cy="1860"/>
                  <a:chOff x="4710" y="2813"/>
                  <a:chExt cx="3210" cy="1860"/>
                </a:xfrm>
                <a:grpFill/>
              </p:grpSpPr>
              <p:cxnSp>
                <p:nvCxnSpPr>
                  <p:cNvPr id="27" name="AutoShape 120"/>
                  <p:cNvCxnSpPr>
                    <a:cxnSpLocks noChangeShapeType="1"/>
                  </p:cNvCxnSpPr>
                  <p:nvPr/>
                </p:nvCxnSpPr>
                <p:spPr bwMode="auto">
                  <a:xfrm>
                    <a:off x="6060" y="3180"/>
                    <a:ext cx="0" cy="870"/>
                  </a:xfrm>
                  <a:prstGeom prst="straightConnector1">
                    <a:avLst/>
                  </a:prstGeom>
                  <a:grpFill/>
                  <a:ln w="38100">
                    <a:headEnd/>
                    <a:tailEnd type="stealth" w="med" len="med"/>
                  </a:ln>
                </p:spPr>
                <p:style>
                  <a:lnRef idx="2">
                    <a:schemeClr val="dk1"/>
                  </a:lnRef>
                  <a:fillRef idx="1">
                    <a:schemeClr val="lt1"/>
                  </a:fillRef>
                  <a:effectRef idx="0">
                    <a:schemeClr val="dk1"/>
                  </a:effectRef>
                  <a:fontRef idx="minor">
                    <a:schemeClr val="dk1"/>
                  </a:fontRef>
                </p:style>
              </p:cxnSp>
              <p:cxnSp>
                <p:nvCxnSpPr>
                  <p:cNvPr id="28" name="AutoShape 121"/>
                  <p:cNvCxnSpPr>
                    <a:cxnSpLocks noChangeShapeType="1"/>
                  </p:cNvCxnSpPr>
                  <p:nvPr/>
                </p:nvCxnSpPr>
                <p:spPr bwMode="auto">
                  <a:xfrm>
                    <a:off x="6060" y="3180"/>
                    <a:ext cx="1860" cy="1125"/>
                  </a:xfrm>
                  <a:prstGeom prst="straightConnector1">
                    <a:avLst/>
                  </a:prstGeom>
                  <a:grpFill/>
                  <a:ln w="38100">
                    <a:headEnd/>
                    <a:tailEnd type="stealth" w="med" len="med"/>
                  </a:ln>
                </p:spPr>
                <p:style>
                  <a:lnRef idx="2">
                    <a:schemeClr val="dk1"/>
                  </a:lnRef>
                  <a:fillRef idx="1">
                    <a:schemeClr val="lt1"/>
                  </a:fillRef>
                  <a:effectRef idx="0">
                    <a:schemeClr val="dk1"/>
                  </a:effectRef>
                  <a:fontRef idx="minor">
                    <a:schemeClr val="dk1"/>
                  </a:fontRef>
                </p:style>
              </p:cxnSp>
              <p:cxnSp>
                <p:nvCxnSpPr>
                  <p:cNvPr id="29" name="AutoShape 122"/>
                  <p:cNvCxnSpPr>
                    <a:cxnSpLocks noChangeShapeType="1"/>
                  </p:cNvCxnSpPr>
                  <p:nvPr/>
                </p:nvCxnSpPr>
                <p:spPr bwMode="auto">
                  <a:xfrm rot="7200000">
                    <a:off x="4268" y="3255"/>
                    <a:ext cx="1860" cy="975"/>
                  </a:xfrm>
                  <a:prstGeom prst="straightConnector1">
                    <a:avLst/>
                  </a:prstGeom>
                  <a:grpFill/>
                  <a:ln w="38100">
                    <a:headEnd/>
                    <a:tailEnd type="stealth" w="med" len="med"/>
                  </a:ln>
                </p:spPr>
                <p:style>
                  <a:lnRef idx="2">
                    <a:schemeClr val="dk1"/>
                  </a:lnRef>
                  <a:fillRef idx="1">
                    <a:schemeClr val="lt1"/>
                  </a:fillRef>
                  <a:effectRef idx="0">
                    <a:schemeClr val="dk1"/>
                  </a:effectRef>
                  <a:fontRef idx="minor">
                    <a:schemeClr val="dk1"/>
                  </a:fontRef>
                </p:style>
              </p:cxnSp>
            </p:grpSp>
            <p:grpSp>
              <p:nvGrpSpPr>
                <p:cNvPr id="13" name="Group 12"/>
                <p:cNvGrpSpPr>
                  <a:grpSpLocks/>
                </p:cNvGrpSpPr>
                <p:nvPr/>
              </p:nvGrpSpPr>
              <p:grpSpPr bwMode="auto">
                <a:xfrm>
                  <a:off x="2370" y="2610"/>
                  <a:ext cx="7770" cy="2850"/>
                  <a:chOff x="2370" y="2610"/>
                  <a:chExt cx="7770" cy="2850"/>
                </a:xfrm>
                <a:grpFill/>
              </p:grpSpPr>
              <p:sp>
                <p:nvSpPr>
                  <p:cNvPr id="18" name="Oval 17"/>
                  <p:cNvSpPr>
                    <a:spLocks noChangeArrowheads="1"/>
                  </p:cNvSpPr>
                  <p:nvPr/>
                </p:nvSpPr>
                <p:spPr bwMode="auto">
                  <a:xfrm>
                    <a:off x="2370" y="4050"/>
                    <a:ext cx="2190" cy="141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mbria" pitchFamily="18" charset="0"/>
                        <a:cs typeface="Arial" pitchFamily="34" charset="0"/>
                      </a:rPr>
                      <a:t>Boolean Types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Oval 18"/>
                  <p:cNvSpPr>
                    <a:spLocks noChangeArrowheads="1"/>
                  </p:cNvSpPr>
                  <p:nvPr/>
                </p:nvSpPr>
                <p:spPr bwMode="auto">
                  <a:xfrm>
                    <a:off x="7665" y="4050"/>
                    <a:ext cx="2475" cy="141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mbria" pitchFamily="18" charset="0"/>
                        <a:cs typeface="Arial" pitchFamily="34" charset="0"/>
                      </a:rPr>
                      <a:t>Character Types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Oval 19"/>
                  <p:cNvSpPr>
                    <a:spLocks noChangeArrowheads="1"/>
                  </p:cNvSpPr>
                  <p:nvPr/>
                </p:nvSpPr>
                <p:spPr bwMode="auto">
                  <a:xfrm>
                    <a:off x="4965" y="4050"/>
                    <a:ext cx="2190" cy="141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mbria" pitchFamily="18" charset="0"/>
                        <a:cs typeface="Arial" pitchFamily="34" charset="0"/>
                      </a:rPr>
                      <a:t>Numeric Types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nvGrpSpPr>
                  <p:cNvPr id="21" name="Group 20"/>
                  <p:cNvGrpSpPr>
                    <a:grpSpLocks/>
                  </p:cNvGrpSpPr>
                  <p:nvPr/>
                </p:nvGrpSpPr>
                <p:grpSpPr bwMode="auto">
                  <a:xfrm>
                    <a:off x="4710" y="2610"/>
                    <a:ext cx="3210" cy="2063"/>
                    <a:chOff x="4710" y="2610"/>
                    <a:chExt cx="3210" cy="2063"/>
                  </a:xfrm>
                  <a:grpFill/>
                </p:grpSpPr>
                <p:sp>
                  <p:nvSpPr>
                    <p:cNvPr id="22" name="Rectangle 21"/>
                    <p:cNvSpPr>
                      <a:spLocks noChangeArrowheads="1"/>
                    </p:cNvSpPr>
                    <p:nvPr/>
                  </p:nvSpPr>
                  <p:spPr bwMode="auto">
                    <a:xfrm>
                      <a:off x="4845" y="2610"/>
                      <a:ext cx="2430" cy="570"/>
                    </a:xfrm>
                    <a:prstGeom prst="rect">
                      <a:avLst/>
                    </a:prstGeom>
                    <a:grpFill/>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a:ln>
                            <a:noFill/>
                          </a:ln>
                          <a:solidFill>
                            <a:schemeClr val="tx1"/>
                          </a:solidFill>
                          <a:effectLst/>
                          <a:latin typeface="Cambria" pitchFamily="18" charset="0"/>
                          <a:cs typeface="Arial" pitchFamily="34" charset="0"/>
                        </a:rPr>
                        <a:t>Simple Types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nvGrpSpPr>
                    <p:cNvPr id="23" name="Group 22"/>
                    <p:cNvGrpSpPr>
                      <a:grpSpLocks/>
                    </p:cNvGrpSpPr>
                    <p:nvPr/>
                  </p:nvGrpSpPr>
                  <p:grpSpPr bwMode="auto">
                    <a:xfrm>
                      <a:off x="4710" y="2813"/>
                      <a:ext cx="3210" cy="1860"/>
                      <a:chOff x="4710" y="2813"/>
                      <a:chExt cx="3210" cy="1860"/>
                    </a:xfrm>
                    <a:grpFill/>
                  </p:grpSpPr>
                  <p:cxnSp>
                    <p:nvCxnSpPr>
                      <p:cNvPr id="24" name="AutoShape 130"/>
                      <p:cNvCxnSpPr>
                        <a:cxnSpLocks noChangeShapeType="1"/>
                      </p:cNvCxnSpPr>
                      <p:nvPr/>
                    </p:nvCxnSpPr>
                    <p:spPr bwMode="auto">
                      <a:xfrm>
                        <a:off x="6060" y="3180"/>
                        <a:ext cx="0" cy="870"/>
                      </a:xfrm>
                      <a:prstGeom prst="straightConnector1">
                        <a:avLst/>
                      </a:prstGeom>
                      <a:grpFill/>
                      <a:ln w="38100">
                        <a:headEnd/>
                        <a:tailEnd type="stealth" w="med" len="med"/>
                      </a:ln>
                    </p:spPr>
                    <p:style>
                      <a:lnRef idx="2">
                        <a:schemeClr val="dk1"/>
                      </a:lnRef>
                      <a:fillRef idx="1">
                        <a:schemeClr val="lt1"/>
                      </a:fillRef>
                      <a:effectRef idx="0">
                        <a:schemeClr val="dk1"/>
                      </a:effectRef>
                      <a:fontRef idx="minor">
                        <a:schemeClr val="dk1"/>
                      </a:fontRef>
                    </p:style>
                  </p:cxnSp>
                  <p:cxnSp>
                    <p:nvCxnSpPr>
                      <p:cNvPr id="25" name="AutoShape 131"/>
                      <p:cNvCxnSpPr>
                        <a:cxnSpLocks noChangeShapeType="1"/>
                      </p:cNvCxnSpPr>
                      <p:nvPr/>
                    </p:nvCxnSpPr>
                    <p:spPr bwMode="auto">
                      <a:xfrm>
                        <a:off x="6060" y="3180"/>
                        <a:ext cx="1860" cy="1125"/>
                      </a:xfrm>
                      <a:prstGeom prst="straightConnector1">
                        <a:avLst/>
                      </a:prstGeom>
                      <a:grpFill/>
                      <a:ln w="38100">
                        <a:headEnd/>
                        <a:tailEnd type="stealth" w="med" len="med"/>
                      </a:ln>
                    </p:spPr>
                    <p:style>
                      <a:lnRef idx="2">
                        <a:schemeClr val="dk1"/>
                      </a:lnRef>
                      <a:fillRef idx="1">
                        <a:schemeClr val="lt1"/>
                      </a:fillRef>
                      <a:effectRef idx="0">
                        <a:schemeClr val="dk1"/>
                      </a:effectRef>
                      <a:fontRef idx="minor">
                        <a:schemeClr val="dk1"/>
                      </a:fontRef>
                    </p:style>
                  </p:cxnSp>
                  <p:cxnSp>
                    <p:nvCxnSpPr>
                      <p:cNvPr id="26" name="AutoShape 132"/>
                      <p:cNvCxnSpPr>
                        <a:cxnSpLocks noChangeShapeType="1"/>
                      </p:cNvCxnSpPr>
                      <p:nvPr/>
                    </p:nvCxnSpPr>
                    <p:spPr bwMode="auto">
                      <a:xfrm rot="7200000">
                        <a:off x="4268" y="3255"/>
                        <a:ext cx="1860" cy="975"/>
                      </a:xfrm>
                      <a:prstGeom prst="straightConnector1">
                        <a:avLst/>
                      </a:prstGeom>
                      <a:grpFill/>
                      <a:ln w="38100">
                        <a:headEnd/>
                        <a:tailEnd type="stealth" w="med" len="med"/>
                      </a:ln>
                    </p:spPr>
                    <p:style>
                      <a:lnRef idx="2">
                        <a:schemeClr val="dk1"/>
                      </a:lnRef>
                      <a:fillRef idx="1">
                        <a:schemeClr val="lt1"/>
                      </a:fillRef>
                      <a:effectRef idx="0">
                        <a:schemeClr val="dk1"/>
                      </a:effectRef>
                      <a:fontRef idx="minor">
                        <a:schemeClr val="dk1"/>
                      </a:fontRef>
                    </p:style>
                  </p:cxnSp>
                </p:grpSp>
              </p:grpSp>
            </p:grpSp>
            <p:grpSp>
              <p:nvGrpSpPr>
                <p:cNvPr id="14" name="Group 13"/>
                <p:cNvGrpSpPr>
                  <a:grpSpLocks/>
                </p:cNvGrpSpPr>
                <p:nvPr/>
              </p:nvGrpSpPr>
              <p:grpSpPr bwMode="auto">
                <a:xfrm>
                  <a:off x="2370" y="6315"/>
                  <a:ext cx="7770" cy="1410"/>
                  <a:chOff x="2370" y="6510"/>
                  <a:chExt cx="7770" cy="1410"/>
                </a:xfrm>
                <a:grpFill/>
              </p:grpSpPr>
              <p:sp>
                <p:nvSpPr>
                  <p:cNvPr id="15" name="Oval 14"/>
                  <p:cNvSpPr>
                    <a:spLocks noChangeArrowheads="1"/>
                  </p:cNvSpPr>
                  <p:nvPr/>
                </p:nvSpPr>
                <p:spPr bwMode="auto">
                  <a:xfrm>
                    <a:off x="2370" y="6510"/>
                    <a:ext cx="2190" cy="141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mbria" pitchFamily="18" charset="0"/>
                        <a:cs typeface="Arial" pitchFamily="34" charset="0"/>
                      </a:rPr>
                      <a:t>Floating Types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Oval 15"/>
                  <p:cNvSpPr>
                    <a:spLocks noChangeArrowheads="1"/>
                  </p:cNvSpPr>
                  <p:nvPr/>
                </p:nvSpPr>
                <p:spPr bwMode="auto">
                  <a:xfrm>
                    <a:off x="7665" y="6510"/>
                    <a:ext cx="2475" cy="141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mbria" pitchFamily="18" charset="0"/>
                        <a:cs typeface="Arial" pitchFamily="34" charset="0"/>
                      </a:rPr>
                      <a:t>Decimal Types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Oval 16"/>
                  <p:cNvSpPr>
                    <a:spLocks noChangeArrowheads="1"/>
                  </p:cNvSpPr>
                  <p:nvPr/>
                </p:nvSpPr>
                <p:spPr bwMode="auto">
                  <a:xfrm>
                    <a:off x="4965" y="6510"/>
                    <a:ext cx="2190" cy="141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mbria" pitchFamily="18" charset="0"/>
                        <a:cs typeface="Arial" pitchFamily="34" charset="0"/>
                      </a:rPr>
                      <a:t>Integral Types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grpSp>
          <p:grpSp>
            <p:nvGrpSpPr>
              <p:cNvPr id="9" name="Group 8"/>
              <p:cNvGrpSpPr>
                <a:grpSpLocks/>
              </p:cNvGrpSpPr>
              <p:nvPr/>
            </p:nvGrpSpPr>
            <p:grpSpPr bwMode="auto">
              <a:xfrm>
                <a:off x="4710" y="7350"/>
                <a:ext cx="3210" cy="1860"/>
                <a:chOff x="4845" y="7725"/>
                <a:chExt cx="3210" cy="1860"/>
              </a:xfrm>
              <a:grpFill/>
            </p:grpSpPr>
            <p:cxnSp>
              <p:nvCxnSpPr>
                <p:cNvPr id="10" name="AutoShape 138"/>
                <p:cNvCxnSpPr>
                  <a:cxnSpLocks noChangeShapeType="1"/>
                </p:cNvCxnSpPr>
                <p:nvPr/>
              </p:nvCxnSpPr>
              <p:spPr bwMode="auto">
                <a:xfrm>
                  <a:off x="6195" y="8092"/>
                  <a:ext cx="1860" cy="1125"/>
                </a:xfrm>
                <a:prstGeom prst="straightConnector1">
                  <a:avLst/>
                </a:prstGeom>
                <a:grpFill/>
                <a:ln w="38100">
                  <a:headEnd/>
                  <a:tailEnd type="stealth" w="med" len="med"/>
                </a:ln>
              </p:spPr>
              <p:style>
                <a:lnRef idx="2">
                  <a:schemeClr val="dk1"/>
                </a:lnRef>
                <a:fillRef idx="1">
                  <a:schemeClr val="lt1"/>
                </a:fillRef>
                <a:effectRef idx="0">
                  <a:schemeClr val="dk1"/>
                </a:effectRef>
                <a:fontRef idx="minor">
                  <a:schemeClr val="dk1"/>
                </a:fontRef>
              </p:style>
            </p:cxnSp>
            <p:cxnSp>
              <p:nvCxnSpPr>
                <p:cNvPr id="11" name="AutoShape 139"/>
                <p:cNvCxnSpPr>
                  <a:cxnSpLocks noChangeShapeType="1"/>
                </p:cNvCxnSpPr>
                <p:nvPr/>
              </p:nvCxnSpPr>
              <p:spPr bwMode="auto">
                <a:xfrm rot="7200000">
                  <a:off x="4403" y="8167"/>
                  <a:ext cx="1860" cy="975"/>
                </a:xfrm>
                <a:prstGeom prst="straightConnector1">
                  <a:avLst/>
                </a:prstGeom>
                <a:grpFill/>
                <a:ln w="38100">
                  <a:headEnd/>
                  <a:tailEnd type="stealth" w="med" len="med"/>
                </a:ln>
              </p:spPr>
              <p:style>
                <a:lnRef idx="2">
                  <a:schemeClr val="dk1"/>
                </a:lnRef>
                <a:fillRef idx="1">
                  <a:schemeClr val="lt1"/>
                </a:fillRef>
                <a:effectRef idx="0">
                  <a:schemeClr val="dk1"/>
                </a:effectRef>
                <a:fontRef idx="minor">
                  <a:schemeClr val="dk1"/>
                </a:fontRef>
              </p:style>
            </p:cxnSp>
          </p:grpSp>
        </p:grpSp>
        <p:grpSp>
          <p:nvGrpSpPr>
            <p:cNvPr id="5" name="Group 4"/>
            <p:cNvGrpSpPr>
              <a:grpSpLocks/>
            </p:cNvGrpSpPr>
            <p:nvPr/>
          </p:nvGrpSpPr>
          <p:grpSpPr bwMode="auto">
            <a:xfrm>
              <a:off x="2370" y="8565"/>
              <a:ext cx="7770" cy="1410"/>
              <a:chOff x="2370" y="9255"/>
              <a:chExt cx="7770" cy="1410"/>
            </a:xfrm>
            <a:grpFill/>
          </p:grpSpPr>
          <p:sp>
            <p:nvSpPr>
              <p:cNvPr id="6" name="Oval 5"/>
              <p:cNvSpPr>
                <a:spLocks noChangeArrowheads="1"/>
              </p:cNvSpPr>
              <p:nvPr/>
            </p:nvSpPr>
            <p:spPr bwMode="auto">
              <a:xfrm>
                <a:off x="2370" y="9255"/>
                <a:ext cx="2190" cy="141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mbria" pitchFamily="18" charset="0"/>
                    <a:cs typeface="Arial" pitchFamily="34" charset="0"/>
                  </a:rPr>
                  <a:t>Signed Types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Oval 6"/>
              <p:cNvSpPr>
                <a:spLocks noChangeArrowheads="1"/>
              </p:cNvSpPr>
              <p:nvPr/>
            </p:nvSpPr>
            <p:spPr bwMode="auto">
              <a:xfrm>
                <a:off x="7665" y="9255"/>
                <a:ext cx="2475" cy="141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mbria" pitchFamily="18" charset="0"/>
                    <a:cs typeface="Arial" pitchFamily="34" charset="0"/>
                  </a:rPr>
                  <a:t>Unsigned Types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grpSp>
      <p:sp>
        <p:nvSpPr>
          <p:cNvPr id="39939" name="Rectangle 3"/>
          <p:cNvSpPr>
            <a:spLocks noChangeArrowheads="1"/>
          </p:cNvSpPr>
          <p:nvPr/>
        </p:nvSpPr>
        <p:spPr bwMode="auto">
          <a:xfrm>
            <a:off x="3124200" y="6172200"/>
            <a:ext cx="3189719"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Categories of Simple Type Data</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a:grpSpLocks/>
          </p:cNvGrpSpPr>
          <p:nvPr/>
        </p:nvGrpSpPr>
        <p:grpSpPr bwMode="auto">
          <a:xfrm>
            <a:off x="1752600" y="1600200"/>
            <a:ext cx="4305300" cy="2924175"/>
            <a:chOff x="2010" y="1575"/>
            <a:chExt cx="6780" cy="4605"/>
          </a:xfrm>
          <a:noFill/>
        </p:grpSpPr>
        <p:sp>
          <p:nvSpPr>
            <p:cNvPr id="14" name="Rectangle 13"/>
            <p:cNvSpPr>
              <a:spLocks noChangeArrowheads="1"/>
            </p:cNvSpPr>
            <p:nvPr/>
          </p:nvSpPr>
          <p:spPr bwMode="auto">
            <a:xfrm>
              <a:off x="7650" y="3600"/>
              <a:ext cx="1140" cy="615"/>
            </a:xfrm>
            <a:prstGeom prst="rect">
              <a:avLst/>
            </a:prstGeom>
            <a:grp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a:ln>
                    <a:noFill/>
                  </a:ln>
                  <a:solidFill>
                    <a:schemeClr val="tx1"/>
                  </a:solidFill>
                  <a:effectLst/>
                  <a:latin typeface="Cambria" pitchFamily="18" charset="0"/>
                  <a:cs typeface="Arial" pitchFamily="34" charset="0"/>
                </a:rPr>
                <a:t>long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nvGrpSpPr>
            <p:cNvPr id="15" name="Group 14"/>
            <p:cNvGrpSpPr>
              <a:grpSpLocks/>
            </p:cNvGrpSpPr>
            <p:nvPr/>
          </p:nvGrpSpPr>
          <p:grpSpPr bwMode="auto">
            <a:xfrm>
              <a:off x="2010" y="1575"/>
              <a:ext cx="5880" cy="4605"/>
              <a:chOff x="2010" y="2130"/>
              <a:chExt cx="5880" cy="4605"/>
            </a:xfrm>
            <a:grpFill/>
          </p:grpSpPr>
          <p:sp>
            <p:nvSpPr>
              <p:cNvPr id="16" name="Rectangle 15"/>
              <p:cNvSpPr>
                <a:spLocks noChangeArrowheads="1"/>
              </p:cNvSpPr>
              <p:nvPr/>
            </p:nvSpPr>
            <p:spPr bwMode="auto">
              <a:xfrm>
                <a:off x="4185" y="2130"/>
                <a:ext cx="2610" cy="615"/>
              </a:xfrm>
              <a:prstGeom prst="rect">
                <a:avLst/>
              </a:prstGeom>
              <a:grp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mbria" pitchFamily="18" charset="0"/>
                    <a:cs typeface="Arial" pitchFamily="34" charset="0"/>
                  </a:rPr>
                  <a:t>Signed Integer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nvGrpSpPr>
              <p:cNvPr id="17" name="Group 16"/>
              <p:cNvGrpSpPr>
                <a:grpSpLocks/>
              </p:cNvGrpSpPr>
              <p:nvPr/>
            </p:nvGrpSpPr>
            <p:grpSpPr bwMode="auto">
              <a:xfrm>
                <a:off x="2010" y="2745"/>
                <a:ext cx="5880" cy="3990"/>
                <a:chOff x="2010" y="2745"/>
                <a:chExt cx="5880" cy="3990"/>
              </a:xfrm>
              <a:grpFill/>
            </p:grpSpPr>
            <p:sp>
              <p:nvSpPr>
                <p:cNvPr id="18" name="Rectangle 17"/>
                <p:cNvSpPr>
                  <a:spLocks noChangeArrowheads="1"/>
                </p:cNvSpPr>
                <p:nvPr/>
              </p:nvSpPr>
              <p:spPr bwMode="auto">
                <a:xfrm>
                  <a:off x="2010" y="4155"/>
                  <a:ext cx="1155" cy="615"/>
                </a:xfrm>
                <a:prstGeom prst="rect">
                  <a:avLst/>
                </a:prstGeom>
                <a:grp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a:ln>
                        <a:noFill/>
                      </a:ln>
                      <a:solidFill>
                        <a:schemeClr val="tx1"/>
                      </a:solidFill>
                      <a:effectLst/>
                      <a:latin typeface="Cambria" pitchFamily="18" charset="0"/>
                      <a:cs typeface="Arial" pitchFamily="34" charset="0"/>
                    </a:rPr>
                    <a:t>sbyte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18"/>
                <p:cNvSpPr>
                  <a:spLocks noChangeArrowheads="1"/>
                </p:cNvSpPr>
                <p:nvPr/>
              </p:nvSpPr>
              <p:spPr bwMode="auto">
                <a:xfrm>
                  <a:off x="2670" y="6120"/>
                  <a:ext cx="1155" cy="615"/>
                </a:xfrm>
                <a:prstGeom prst="rect">
                  <a:avLst/>
                </a:prstGeom>
                <a:grp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a:ln>
                        <a:noFill/>
                      </a:ln>
                      <a:solidFill>
                        <a:schemeClr val="tx1"/>
                      </a:solidFill>
                      <a:effectLst/>
                      <a:latin typeface="Cambria" pitchFamily="18" charset="0"/>
                      <a:cs typeface="Arial" pitchFamily="34" charset="0"/>
                    </a:rPr>
                    <a:t>short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19"/>
                <p:cNvSpPr>
                  <a:spLocks noChangeArrowheads="1"/>
                </p:cNvSpPr>
                <p:nvPr/>
              </p:nvSpPr>
              <p:spPr bwMode="auto">
                <a:xfrm>
                  <a:off x="7080" y="6120"/>
                  <a:ext cx="810" cy="615"/>
                </a:xfrm>
                <a:prstGeom prst="rect">
                  <a:avLst/>
                </a:prstGeom>
                <a:grp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a:ln>
                        <a:noFill/>
                      </a:ln>
                      <a:solidFill>
                        <a:schemeClr val="tx1"/>
                      </a:solidFill>
                      <a:effectLst/>
                      <a:latin typeface="Cambria" pitchFamily="18" charset="0"/>
                      <a:cs typeface="Arial" pitchFamily="34" charset="0"/>
                    </a:rPr>
                    <a:t>int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21" name="AutoShape 151"/>
                <p:cNvCxnSpPr>
                  <a:cxnSpLocks noChangeShapeType="1"/>
                </p:cNvCxnSpPr>
                <p:nvPr/>
              </p:nvCxnSpPr>
              <p:spPr bwMode="auto">
                <a:xfrm flipH="1">
                  <a:off x="2925" y="2745"/>
                  <a:ext cx="2580" cy="1410"/>
                </a:xfrm>
                <a:prstGeom prst="straightConnector1">
                  <a:avLst/>
                </a:prstGeom>
                <a:grpFill/>
                <a:ln w="38100">
                  <a:solidFill>
                    <a:srgbClr val="000000"/>
                  </a:solidFill>
                  <a:round/>
                  <a:headEnd/>
                  <a:tailEnd type="stealth" w="med" len="med"/>
                </a:ln>
              </p:spPr>
            </p:cxnSp>
            <p:cxnSp>
              <p:nvCxnSpPr>
                <p:cNvPr id="22" name="AutoShape 152"/>
                <p:cNvCxnSpPr>
                  <a:cxnSpLocks noChangeShapeType="1"/>
                </p:cNvCxnSpPr>
                <p:nvPr/>
              </p:nvCxnSpPr>
              <p:spPr bwMode="auto">
                <a:xfrm>
                  <a:off x="5505" y="2745"/>
                  <a:ext cx="2385" cy="1410"/>
                </a:xfrm>
                <a:prstGeom prst="straightConnector1">
                  <a:avLst/>
                </a:prstGeom>
                <a:grpFill/>
                <a:ln w="38100">
                  <a:solidFill>
                    <a:srgbClr val="000000"/>
                  </a:solidFill>
                  <a:round/>
                  <a:headEnd/>
                  <a:tailEnd type="stealth" w="med" len="med"/>
                </a:ln>
              </p:spPr>
            </p:cxnSp>
            <p:cxnSp>
              <p:nvCxnSpPr>
                <p:cNvPr id="23" name="AutoShape 153"/>
                <p:cNvCxnSpPr>
                  <a:cxnSpLocks noChangeShapeType="1"/>
                </p:cNvCxnSpPr>
                <p:nvPr/>
              </p:nvCxnSpPr>
              <p:spPr bwMode="auto">
                <a:xfrm flipH="1">
                  <a:off x="3570" y="2745"/>
                  <a:ext cx="1935" cy="3375"/>
                </a:xfrm>
                <a:prstGeom prst="straightConnector1">
                  <a:avLst/>
                </a:prstGeom>
                <a:grpFill/>
                <a:ln w="38100">
                  <a:solidFill>
                    <a:srgbClr val="000000"/>
                  </a:solidFill>
                  <a:round/>
                  <a:headEnd/>
                  <a:tailEnd type="stealth" w="med" len="med"/>
                </a:ln>
              </p:spPr>
            </p:cxnSp>
            <p:cxnSp>
              <p:nvCxnSpPr>
                <p:cNvPr id="24" name="AutoShape 154"/>
                <p:cNvCxnSpPr>
                  <a:cxnSpLocks noChangeShapeType="1"/>
                </p:cNvCxnSpPr>
                <p:nvPr/>
              </p:nvCxnSpPr>
              <p:spPr bwMode="auto">
                <a:xfrm>
                  <a:off x="5505" y="2745"/>
                  <a:ext cx="1860" cy="3375"/>
                </a:xfrm>
                <a:prstGeom prst="straightConnector1">
                  <a:avLst/>
                </a:prstGeom>
                <a:grpFill/>
                <a:ln w="38100">
                  <a:solidFill>
                    <a:srgbClr val="000000"/>
                  </a:solidFill>
                  <a:round/>
                  <a:headEnd/>
                  <a:tailEnd type="stealth" w="med" len="med"/>
                </a:ln>
              </p:spPr>
            </p:cxnSp>
          </p:grpSp>
        </p:grpSp>
      </p:grpSp>
      <p:sp>
        <p:nvSpPr>
          <p:cNvPr id="40963" name="Rectangle 3"/>
          <p:cNvSpPr>
            <a:spLocks noChangeArrowheads="1"/>
          </p:cNvSpPr>
          <p:nvPr/>
        </p:nvSpPr>
        <p:spPr bwMode="auto">
          <a:xfrm>
            <a:off x="457200" y="304800"/>
            <a:ext cx="1759969"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Integral Types:-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0964" name="Rectangle 4"/>
          <p:cNvSpPr>
            <a:spLocks noChangeArrowheads="1"/>
          </p:cNvSpPr>
          <p:nvPr/>
        </p:nvSpPr>
        <p:spPr bwMode="auto">
          <a:xfrm>
            <a:off x="2895600" y="5334000"/>
            <a:ext cx="22098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866775" algn="l"/>
              </a:tabLst>
            </a:pP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Signed Integer Type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ChangeArrowheads="1"/>
          </p:cNvSpPr>
          <p:nvPr/>
        </p:nvSpPr>
        <p:spPr bwMode="auto">
          <a:xfrm>
            <a:off x="457200" y="304800"/>
            <a:ext cx="1759969"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Integral Types:-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0964" name="Rectangle 4"/>
          <p:cNvSpPr>
            <a:spLocks noChangeArrowheads="1"/>
          </p:cNvSpPr>
          <p:nvPr/>
        </p:nvSpPr>
        <p:spPr bwMode="auto">
          <a:xfrm>
            <a:off x="2895600" y="5334000"/>
            <a:ext cx="23622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1019175" algn="l"/>
              </a:tabLst>
            </a:pPr>
            <a:r>
              <a:rPr lang="en-US" b="1" i="1" dirty="0">
                <a:latin typeface="Times New Roman" pitchFamily="18" charset="0"/>
                <a:ea typeface="Calibri" pitchFamily="34" charset="0"/>
                <a:cs typeface="Times New Roman" pitchFamily="18" charset="0"/>
              </a:rPr>
              <a:t>Unsigned Integer Type</a:t>
            </a:r>
            <a:endParaRPr lang="en-US" dirty="0">
              <a:latin typeface="Arial" pitchFamily="34" charset="0"/>
              <a:cs typeface="Arial" pitchFamily="34" charset="0"/>
            </a:endParaRPr>
          </a:p>
        </p:txBody>
      </p:sp>
      <p:grpSp>
        <p:nvGrpSpPr>
          <p:cNvPr id="17" name="Group 16"/>
          <p:cNvGrpSpPr>
            <a:grpSpLocks/>
          </p:cNvGrpSpPr>
          <p:nvPr/>
        </p:nvGrpSpPr>
        <p:grpSpPr bwMode="auto">
          <a:xfrm>
            <a:off x="1752600" y="1647825"/>
            <a:ext cx="4391025" cy="2924175"/>
            <a:chOff x="2715" y="8037"/>
            <a:chExt cx="6915" cy="4605"/>
          </a:xfrm>
          <a:noFill/>
        </p:grpSpPr>
        <p:sp>
          <p:nvSpPr>
            <p:cNvPr id="25" name="Rectangle 24"/>
            <p:cNvSpPr>
              <a:spLocks noChangeArrowheads="1"/>
            </p:cNvSpPr>
            <p:nvPr/>
          </p:nvSpPr>
          <p:spPr bwMode="auto">
            <a:xfrm>
              <a:off x="4650" y="8037"/>
              <a:ext cx="3105" cy="615"/>
            </a:xfrm>
            <a:prstGeom prst="rect">
              <a:avLst/>
            </a:prstGeom>
            <a:grp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a:ln>
                    <a:noFill/>
                  </a:ln>
                  <a:solidFill>
                    <a:schemeClr val="tx1"/>
                  </a:solidFill>
                  <a:effectLst/>
                  <a:latin typeface="Cambria" pitchFamily="18" charset="0"/>
                  <a:cs typeface="Arial" pitchFamily="34" charset="0"/>
                </a:rPr>
                <a:t>Unsigned Integer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nvGrpSpPr>
            <p:cNvPr id="26" name="Group 25"/>
            <p:cNvGrpSpPr>
              <a:grpSpLocks/>
            </p:cNvGrpSpPr>
            <p:nvPr/>
          </p:nvGrpSpPr>
          <p:grpSpPr bwMode="auto">
            <a:xfrm>
              <a:off x="2715" y="8652"/>
              <a:ext cx="6915" cy="3990"/>
              <a:chOff x="2505" y="8652"/>
              <a:chExt cx="6915" cy="3990"/>
            </a:xfrm>
            <a:grpFill/>
          </p:grpSpPr>
          <p:sp>
            <p:nvSpPr>
              <p:cNvPr id="27" name="Rectangle 26"/>
              <p:cNvSpPr>
                <a:spLocks noChangeArrowheads="1"/>
              </p:cNvSpPr>
              <p:nvPr/>
            </p:nvSpPr>
            <p:spPr bwMode="auto">
              <a:xfrm>
                <a:off x="8145" y="10062"/>
                <a:ext cx="1275" cy="615"/>
              </a:xfrm>
              <a:prstGeom prst="rect">
                <a:avLst/>
              </a:prstGeom>
              <a:grp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a:ln>
                      <a:noFill/>
                    </a:ln>
                    <a:solidFill>
                      <a:schemeClr val="tx1"/>
                    </a:solidFill>
                    <a:effectLst/>
                    <a:latin typeface="Cambria" pitchFamily="18" charset="0"/>
                    <a:cs typeface="Arial" pitchFamily="34" charset="0"/>
                  </a:rPr>
                  <a:t>ulong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27"/>
              <p:cNvSpPr>
                <a:spLocks noChangeArrowheads="1"/>
              </p:cNvSpPr>
              <p:nvPr/>
            </p:nvSpPr>
            <p:spPr bwMode="auto">
              <a:xfrm>
                <a:off x="2505" y="10062"/>
                <a:ext cx="1290" cy="615"/>
              </a:xfrm>
              <a:prstGeom prst="rect">
                <a:avLst/>
              </a:prstGeom>
              <a:grp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a:ln>
                      <a:noFill/>
                    </a:ln>
                    <a:solidFill>
                      <a:schemeClr val="tx1"/>
                    </a:solidFill>
                    <a:effectLst/>
                    <a:latin typeface="Cambria" pitchFamily="18" charset="0"/>
                    <a:cs typeface="Arial" pitchFamily="34" charset="0"/>
                  </a:rPr>
                  <a:t>ubyte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9" name="Rectangle 28"/>
              <p:cNvSpPr>
                <a:spLocks noChangeArrowheads="1"/>
              </p:cNvSpPr>
              <p:nvPr/>
            </p:nvSpPr>
            <p:spPr bwMode="auto">
              <a:xfrm>
                <a:off x="2985" y="12027"/>
                <a:ext cx="1335" cy="615"/>
              </a:xfrm>
              <a:prstGeom prst="rect">
                <a:avLst/>
              </a:prstGeom>
              <a:grp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a:ln>
                      <a:noFill/>
                    </a:ln>
                    <a:solidFill>
                      <a:schemeClr val="tx1"/>
                    </a:solidFill>
                    <a:effectLst/>
                    <a:latin typeface="Cambria" pitchFamily="18" charset="0"/>
                    <a:cs typeface="Arial" pitchFamily="34" charset="0"/>
                  </a:rPr>
                  <a:t>ushort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Rectangle 29"/>
              <p:cNvSpPr>
                <a:spLocks noChangeArrowheads="1"/>
              </p:cNvSpPr>
              <p:nvPr/>
            </p:nvSpPr>
            <p:spPr bwMode="auto">
              <a:xfrm>
                <a:off x="7575" y="12027"/>
                <a:ext cx="945" cy="615"/>
              </a:xfrm>
              <a:prstGeom prst="rect">
                <a:avLst/>
              </a:prstGeom>
              <a:grp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a:ln>
                      <a:noFill/>
                    </a:ln>
                    <a:solidFill>
                      <a:schemeClr val="tx1"/>
                    </a:solidFill>
                    <a:effectLst/>
                    <a:latin typeface="Cambria" pitchFamily="18" charset="0"/>
                    <a:cs typeface="Arial" pitchFamily="34" charset="0"/>
                  </a:rPr>
                  <a:t>uint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31" name="AutoShape 162"/>
              <p:cNvCxnSpPr>
                <a:cxnSpLocks noChangeShapeType="1"/>
              </p:cNvCxnSpPr>
              <p:nvPr/>
            </p:nvCxnSpPr>
            <p:spPr bwMode="auto">
              <a:xfrm flipH="1">
                <a:off x="3420" y="8652"/>
                <a:ext cx="2580" cy="1410"/>
              </a:xfrm>
              <a:prstGeom prst="straightConnector1">
                <a:avLst/>
              </a:prstGeom>
              <a:grpFill/>
              <a:ln w="38100">
                <a:solidFill>
                  <a:srgbClr val="000000"/>
                </a:solidFill>
                <a:round/>
                <a:headEnd/>
                <a:tailEnd type="stealth" w="med" len="med"/>
              </a:ln>
            </p:spPr>
          </p:cxnSp>
          <p:cxnSp>
            <p:nvCxnSpPr>
              <p:cNvPr id="32" name="AutoShape 163"/>
              <p:cNvCxnSpPr>
                <a:cxnSpLocks noChangeShapeType="1"/>
              </p:cNvCxnSpPr>
              <p:nvPr/>
            </p:nvCxnSpPr>
            <p:spPr bwMode="auto">
              <a:xfrm>
                <a:off x="6000" y="8652"/>
                <a:ext cx="2385" cy="1410"/>
              </a:xfrm>
              <a:prstGeom prst="straightConnector1">
                <a:avLst/>
              </a:prstGeom>
              <a:grpFill/>
              <a:ln w="38100">
                <a:solidFill>
                  <a:srgbClr val="000000"/>
                </a:solidFill>
                <a:round/>
                <a:headEnd/>
                <a:tailEnd type="stealth" w="med" len="med"/>
              </a:ln>
            </p:spPr>
          </p:cxnSp>
          <p:cxnSp>
            <p:nvCxnSpPr>
              <p:cNvPr id="33" name="AutoShape 164"/>
              <p:cNvCxnSpPr>
                <a:cxnSpLocks noChangeShapeType="1"/>
              </p:cNvCxnSpPr>
              <p:nvPr/>
            </p:nvCxnSpPr>
            <p:spPr bwMode="auto">
              <a:xfrm flipH="1">
                <a:off x="4065" y="8652"/>
                <a:ext cx="1935" cy="3375"/>
              </a:xfrm>
              <a:prstGeom prst="straightConnector1">
                <a:avLst/>
              </a:prstGeom>
              <a:grpFill/>
              <a:ln w="38100">
                <a:solidFill>
                  <a:srgbClr val="000000"/>
                </a:solidFill>
                <a:round/>
                <a:headEnd/>
                <a:tailEnd type="stealth" w="med" len="med"/>
              </a:ln>
            </p:spPr>
          </p:cxnSp>
          <p:cxnSp>
            <p:nvCxnSpPr>
              <p:cNvPr id="34" name="AutoShape 165"/>
              <p:cNvCxnSpPr>
                <a:cxnSpLocks noChangeShapeType="1"/>
              </p:cNvCxnSpPr>
              <p:nvPr/>
            </p:nvCxnSpPr>
            <p:spPr bwMode="auto">
              <a:xfrm>
                <a:off x="6000" y="8652"/>
                <a:ext cx="1860" cy="3375"/>
              </a:xfrm>
              <a:prstGeom prst="straightConnector1">
                <a:avLst/>
              </a:prstGeom>
              <a:grpFill/>
              <a:ln w="38100">
                <a:solidFill>
                  <a:srgbClr val="000000"/>
                </a:solidFill>
                <a:round/>
                <a:headEnd/>
                <a:tailEnd type="stealth" w="med" len="med"/>
              </a:ln>
            </p:spPr>
          </p:cxnSp>
        </p:grpSp>
      </p:grpSp>
    </p:spTree>
  </p:cSld>
  <p:clrMapOvr>
    <a:masterClrMapping/>
  </p:clrMapOvr>
  <p:transition>
    <p:split orient="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nvGraphicFramePr>
        <p:xfrm>
          <a:off x="990600" y="2733526"/>
          <a:ext cx="6971347" cy="1577340"/>
        </p:xfrm>
        <a:graphic>
          <a:graphicData uri="http://schemas.openxmlformats.org/drawingml/2006/table">
            <a:tbl>
              <a:tblPr/>
              <a:tblGrid>
                <a:gridCol w="6858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gridCol w="2704147">
                  <a:extLst>
                    <a:ext uri="{9D8B030D-6E8A-4147-A177-3AD203B41FA5}">
                      <a16:colId xmlns:a16="http://schemas.microsoft.com/office/drawing/2014/main" val="20003"/>
                    </a:ext>
                  </a:extLst>
                </a:gridCol>
              </a:tblGrid>
              <a:tr h="0">
                <a:tc>
                  <a:txBody>
                    <a:bodyPr/>
                    <a:lstStyle/>
                    <a:p>
                      <a:pPr marL="0" marR="0" algn="ctr">
                        <a:lnSpc>
                          <a:spcPct val="115000"/>
                        </a:lnSpc>
                        <a:spcBef>
                          <a:spcPts val="0"/>
                        </a:spcBef>
                        <a:spcAft>
                          <a:spcPts val="0"/>
                        </a:spcAft>
                      </a:pPr>
                      <a:r>
                        <a:rPr lang="en-US" sz="1800" b="1" dirty="0">
                          <a:latin typeface="Times New Roman"/>
                          <a:ea typeface="Calibri"/>
                          <a:cs typeface="Times New Roman"/>
                        </a:rPr>
                        <a:t>Type</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a:latin typeface="Times New Roman"/>
                          <a:ea typeface="Calibri"/>
                          <a:cs typeface="Times New Roman"/>
                        </a:rPr>
                        <a:t>Size</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latin typeface="Times New Roman"/>
                          <a:ea typeface="Calibri"/>
                          <a:cs typeface="Times New Roman"/>
                        </a:rPr>
                        <a:t>Minimum Value</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latin typeface="Times New Roman"/>
                          <a:ea typeface="Calibri"/>
                          <a:cs typeface="Times New Roman"/>
                        </a:rPr>
                        <a:t>Maximum Value</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gn="l">
                        <a:lnSpc>
                          <a:spcPct val="115000"/>
                        </a:lnSpc>
                        <a:spcBef>
                          <a:spcPts val="0"/>
                        </a:spcBef>
                        <a:spcAft>
                          <a:spcPts val="0"/>
                        </a:spcAft>
                      </a:pPr>
                      <a:r>
                        <a:rPr lang="en-US" sz="1800" dirty="0">
                          <a:latin typeface="Times New Roman"/>
                          <a:ea typeface="Calibri"/>
                          <a:cs typeface="Times New Roman"/>
                        </a:rPr>
                        <a:t>sbyte</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latin typeface="Times New Roman"/>
                          <a:ea typeface="Calibri"/>
                          <a:cs typeface="Times New Roman"/>
                        </a:rPr>
                        <a:t>1 byte</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latin typeface="Times New Roman"/>
                          <a:ea typeface="Calibri"/>
                          <a:cs typeface="Times New Roman"/>
                        </a:rPr>
                        <a:t>-128</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Times New Roman"/>
                          <a:ea typeface="Calibri"/>
                          <a:cs typeface="Times New Roman"/>
                        </a:rPr>
                        <a:t>127</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gn="l">
                        <a:lnSpc>
                          <a:spcPct val="115000"/>
                        </a:lnSpc>
                        <a:spcBef>
                          <a:spcPts val="0"/>
                        </a:spcBef>
                        <a:spcAft>
                          <a:spcPts val="0"/>
                        </a:spcAft>
                      </a:pPr>
                      <a:r>
                        <a:rPr lang="en-US" sz="1800" dirty="0">
                          <a:latin typeface="Times New Roman"/>
                          <a:ea typeface="Calibri"/>
                          <a:cs typeface="Times New Roman"/>
                        </a:rPr>
                        <a:t>short</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latin typeface="Times New Roman"/>
                          <a:ea typeface="Calibri"/>
                          <a:cs typeface="Times New Roman"/>
                        </a:rPr>
                        <a:t>2 byte</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latin typeface="Times New Roman"/>
                          <a:ea typeface="Calibri"/>
                          <a:cs typeface="Times New Roman"/>
                        </a:rPr>
                        <a:t>-32,768</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Times New Roman"/>
                          <a:ea typeface="Calibri"/>
                          <a:cs typeface="Times New Roman"/>
                        </a:rPr>
                        <a:t>32,767</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gn="l">
                        <a:lnSpc>
                          <a:spcPct val="115000"/>
                        </a:lnSpc>
                        <a:spcBef>
                          <a:spcPts val="0"/>
                        </a:spcBef>
                        <a:spcAft>
                          <a:spcPts val="0"/>
                        </a:spcAft>
                      </a:pPr>
                      <a:r>
                        <a:rPr lang="en-US" sz="1800" dirty="0">
                          <a:latin typeface="Times New Roman"/>
                          <a:ea typeface="Calibri"/>
                          <a:cs typeface="Times New Roman"/>
                        </a:rPr>
                        <a:t>int</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Times New Roman"/>
                          <a:ea typeface="Calibri"/>
                          <a:cs typeface="Times New Roman"/>
                        </a:rPr>
                        <a:t>4 byte</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latin typeface="Times New Roman"/>
                          <a:ea typeface="Calibri"/>
                          <a:cs typeface="Times New Roman"/>
                        </a:rPr>
                        <a:t>-2,147,483,648</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Times New Roman"/>
                          <a:ea typeface="Calibri"/>
                          <a:cs typeface="Times New Roman"/>
                        </a:rPr>
                        <a:t>2,147,483,647</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gn="l">
                        <a:lnSpc>
                          <a:spcPct val="115000"/>
                        </a:lnSpc>
                        <a:spcBef>
                          <a:spcPts val="0"/>
                        </a:spcBef>
                        <a:spcAft>
                          <a:spcPts val="0"/>
                        </a:spcAft>
                      </a:pPr>
                      <a:r>
                        <a:rPr lang="en-US" sz="1800" dirty="0">
                          <a:latin typeface="Times New Roman"/>
                          <a:ea typeface="Calibri"/>
                          <a:cs typeface="Times New Roman"/>
                        </a:rPr>
                        <a:t>long</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Times New Roman"/>
                          <a:ea typeface="Calibri"/>
                          <a:cs typeface="Times New Roman"/>
                        </a:rPr>
                        <a:t>8 byte</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Times New Roman"/>
                          <a:ea typeface="Calibri"/>
                          <a:cs typeface="Times New Roman"/>
                        </a:rPr>
                        <a:t>-9,223,372,036,854,775,808</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Times New Roman"/>
                          <a:ea typeface="Calibri"/>
                          <a:cs typeface="Times New Roman"/>
                        </a:rPr>
                        <a:t>9,223,372,036,854,775,807</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3009" name="Rectangle 1"/>
          <p:cNvSpPr>
            <a:spLocks noChangeArrowheads="1"/>
          </p:cNvSpPr>
          <p:nvPr/>
        </p:nvSpPr>
        <p:spPr bwMode="auto">
          <a:xfrm>
            <a:off x="228600" y="218926"/>
            <a:ext cx="85344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Integral types can hold whole numbers such as 123, -96 and 5639. The size of the values that can be stored depends on the integral data type we choose.</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 supports the concept of unsigned types and signed type. Therefore, it supports eight types of integers.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Signed Integer:</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Signed integer types can hold both positive and negative numbers. The memory size and range of all the four signed integer data types are</a:t>
            </a:r>
          </a:p>
        </p:txBody>
      </p:sp>
      <p:sp>
        <p:nvSpPr>
          <p:cNvPr id="17" name="Rectangle 16"/>
          <p:cNvSpPr/>
          <p:nvPr/>
        </p:nvSpPr>
        <p:spPr>
          <a:xfrm>
            <a:off x="381000" y="4333726"/>
            <a:ext cx="7924800" cy="1200329"/>
          </a:xfrm>
          <a:prstGeom prst="rect">
            <a:avLst/>
          </a:prstGeom>
        </p:spPr>
        <p:txBody>
          <a:bodyPr wrap="square">
            <a:spAutoFit/>
          </a:bodyPr>
          <a:lstStyle/>
          <a:p>
            <a:pPr lvl="0" algn="ctr" eaLnBrk="0" fontAlgn="base" hangingPunct="0">
              <a:spcBef>
                <a:spcPct val="0"/>
              </a:spcBef>
              <a:spcAft>
                <a:spcPct val="0"/>
              </a:spcAft>
            </a:pPr>
            <a:r>
              <a:rPr lang="en-US" b="1" i="1" dirty="0">
                <a:latin typeface="Times New Roman" pitchFamily="18" charset="0"/>
                <a:ea typeface="Calibri" pitchFamily="34" charset="0"/>
                <a:cs typeface="Times New Roman" pitchFamily="18" charset="0"/>
              </a:rPr>
              <a:t>Size and Range of Signed Integer Types</a:t>
            </a:r>
          </a:p>
          <a:p>
            <a:pPr lvl="0" algn="just" eaLnBrk="0" fontAlgn="base" hangingPunct="0">
              <a:spcBef>
                <a:spcPct val="0"/>
              </a:spcBef>
              <a:spcAft>
                <a:spcPct val="0"/>
              </a:spcAft>
            </a:pPr>
            <a:endParaRPr lang="en-US" dirty="0">
              <a:latin typeface="Arial" pitchFamily="34" charset="0"/>
              <a:cs typeface="Arial" pitchFamily="34" charset="0"/>
            </a:endParaRPr>
          </a:p>
          <a:p>
            <a:pPr lvl="0" algn="just" eaLnBrk="0" fontAlgn="base" hangingPunct="0">
              <a:spcBef>
                <a:spcPct val="0"/>
              </a:spcBef>
              <a:spcAft>
                <a:spcPct val="0"/>
              </a:spcAft>
            </a:pPr>
            <a:r>
              <a:rPr lang="en-US" dirty="0">
                <a:latin typeface="Times New Roman" pitchFamily="18" charset="0"/>
                <a:ea typeface="Calibri" pitchFamily="34" charset="0"/>
                <a:cs typeface="Times New Roman" pitchFamily="18" charset="0"/>
              </a:rPr>
              <a:t>	</a:t>
            </a:r>
            <a:r>
              <a:rPr lang="en-US" i="1" dirty="0">
                <a:latin typeface="Times New Roman" pitchFamily="18" charset="0"/>
                <a:ea typeface="Calibri" pitchFamily="34" charset="0"/>
                <a:cs typeface="Times New Roman" pitchFamily="18" charset="0"/>
              </a:rPr>
              <a:t>It should be remembered that wide data types require more time for manipulation. Therefore, it is advisable to use smaller data types wherever possible</a:t>
            </a:r>
            <a:r>
              <a:rPr lang="en-US" dirty="0">
                <a:latin typeface="Times New Roman" pitchFamily="18" charset="0"/>
                <a:ea typeface="Calibri" pitchFamily="34" charset="0"/>
                <a:cs typeface="Times New Roman" pitchFamily="18" charset="0"/>
              </a:rPr>
              <a:t>.</a:t>
            </a:r>
            <a:endParaRPr lang="en-US" dirty="0">
              <a:latin typeface="Arial" pitchFamily="34" charset="0"/>
              <a:cs typeface="Arial" pitchFamily="34" charset="0"/>
            </a:endParaRPr>
          </a:p>
        </p:txBody>
      </p:sp>
      <p:sp>
        <p:nvSpPr>
          <p:cNvPr id="43010" name="Rectangle 2"/>
          <p:cNvSpPr>
            <a:spLocks noChangeArrowheads="1"/>
          </p:cNvSpPr>
          <p:nvPr/>
        </p:nvSpPr>
        <p:spPr bwMode="auto">
          <a:xfrm>
            <a:off x="457200" y="5552926"/>
            <a:ext cx="8001000" cy="10002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For Example:</a:t>
            </a:r>
            <a:endParaRPr kumimoji="0" lang="en-US" sz="500" b="1" i="0"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400"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Instead of storing a number like 50 in an int type variable, we must use a byte to handle this number. This will improve the speed of execution of the program.</a:t>
            </a:r>
            <a:endParaRPr kumimoji="0" lang="en-US" b="0" i="1"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219200" y="1371600"/>
          <a:ext cx="6629400" cy="1577340"/>
        </p:xfrm>
        <a:graphic>
          <a:graphicData uri="http://schemas.openxmlformats.org/drawingml/2006/table">
            <a:tbl>
              <a:tblPr/>
              <a:tblGrid>
                <a:gridCol w="838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2819400">
                  <a:extLst>
                    <a:ext uri="{9D8B030D-6E8A-4147-A177-3AD203B41FA5}">
                      <a16:colId xmlns:a16="http://schemas.microsoft.com/office/drawing/2014/main" val="20003"/>
                    </a:ext>
                  </a:extLst>
                </a:gridCol>
              </a:tblGrid>
              <a:tr h="0">
                <a:tc>
                  <a:txBody>
                    <a:bodyPr/>
                    <a:lstStyle/>
                    <a:p>
                      <a:pPr marL="0" marR="0" algn="ctr">
                        <a:lnSpc>
                          <a:spcPct val="115000"/>
                        </a:lnSpc>
                        <a:spcBef>
                          <a:spcPts val="0"/>
                        </a:spcBef>
                        <a:spcAft>
                          <a:spcPts val="0"/>
                        </a:spcAft>
                      </a:pPr>
                      <a:r>
                        <a:rPr lang="en-US" sz="1800" b="1" dirty="0">
                          <a:latin typeface="Times New Roman"/>
                          <a:ea typeface="Calibri"/>
                          <a:cs typeface="Times New Roman"/>
                        </a:rPr>
                        <a:t>Type</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a:latin typeface="Times New Roman"/>
                          <a:ea typeface="Calibri"/>
                          <a:cs typeface="Times New Roman"/>
                        </a:rPr>
                        <a:t>Size</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a:latin typeface="Times New Roman"/>
                          <a:ea typeface="Calibri"/>
                          <a:cs typeface="Times New Roman"/>
                        </a:rPr>
                        <a:t>Minimum Value</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a:latin typeface="Times New Roman"/>
                          <a:ea typeface="Calibri"/>
                          <a:cs typeface="Times New Roman"/>
                        </a:rPr>
                        <a:t>Maximum Value</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gn="l">
                        <a:lnSpc>
                          <a:spcPct val="115000"/>
                        </a:lnSpc>
                        <a:spcBef>
                          <a:spcPts val="0"/>
                        </a:spcBef>
                        <a:spcAft>
                          <a:spcPts val="0"/>
                        </a:spcAft>
                      </a:pPr>
                      <a:r>
                        <a:rPr lang="en-US" sz="1800" dirty="0">
                          <a:latin typeface="Times New Roman"/>
                          <a:ea typeface="Calibri"/>
                          <a:cs typeface="Times New Roman"/>
                        </a:rPr>
                        <a:t>byte</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Times New Roman"/>
                          <a:ea typeface="Calibri"/>
                          <a:cs typeface="Times New Roman"/>
                        </a:rPr>
                        <a:t>1 byte</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latin typeface="Times New Roman"/>
                          <a:ea typeface="Calibri"/>
                          <a:cs typeface="Times New Roman"/>
                        </a:rPr>
                        <a:t>0</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latin typeface="Times New Roman"/>
                          <a:ea typeface="Calibri"/>
                          <a:cs typeface="Times New Roman"/>
                        </a:rPr>
                        <a:t>255</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gn="l">
                        <a:lnSpc>
                          <a:spcPct val="115000"/>
                        </a:lnSpc>
                        <a:spcBef>
                          <a:spcPts val="0"/>
                        </a:spcBef>
                        <a:spcAft>
                          <a:spcPts val="0"/>
                        </a:spcAft>
                      </a:pPr>
                      <a:r>
                        <a:rPr lang="en-US" sz="1800" dirty="0">
                          <a:latin typeface="Times New Roman"/>
                          <a:ea typeface="Calibri"/>
                          <a:cs typeface="Times New Roman"/>
                        </a:rPr>
                        <a:t>ushort</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latin typeface="Times New Roman"/>
                          <a:ea typeface="Calibri"/>
                          <a:cs typeface="Times New Roman"/>
                        </a:rPr>
                        <a:t>2 byte</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latin typeface="Times New Roman"/>
                          <a:ea typeface="Calibri"/>
                          <a:cs typeface="Times New Roman"/>
                        </a:rPr>
                        <a:t>0</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latin typeface="Times New Roman"/>
                          <a:ea typeface="Calibri"/>
                          <a:cs typeface="Times New Roman"/>
                        </a:rPr>
                        <a:t>65,535</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gn="l">
                        <a:lnSpc>
                          <a:spcPct val="115000"/>
                        </a:lnSpc>
                        <a:spcBef>
                          <a:spcPts val="0"/>
                        </a:spcBef>
                        <a:spcAft>
                          <a:spcPts val="0"/>
                        </a:spcAft>
                      </a:pPr>
                      <a:r>
                        <a:rPr lang="en-US" sz="1800" dirty="0">
                          <a:latin typeface="Times New Roman"/>
                          <a:ea typeface="Calibri"/>
                          <a:cs typeface="Times New Roman"/>
                        </a:rPr>
                        <a:t>uint</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latin typeface="Times New Roman"/>
                          <a:ea typeface="Calibri"/>
                          <a:cs typeface="Times New Roman"/>
                        </a:rPr>
                        <a:t>4 byte</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latin typeface="Times New Roman"/>
                          <a:ea typeface="Calibri"/>
                          <a:cs typeface="Times New Roman"/>
                        </a:rPr>
                        <a:t>0</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latin typeface="Times New Roman"/>
                          <a:ea typeface="Calibri"/>
                          <a:cs typeface="Times New Roman"/>
                        </a:rPr>
                        <a:t>4,294,967,295</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gn="l">
                        <a:lnSpc>
                          <a:spcPct val="115000"/>
                        </a:lnSpc>
                        <a:spcBef>
                          <a:spcPts val="0"/>
                        </a:spcBef>
                        <a:spcAft>
                          <a:spcPts val="0"/>
                        </a:spcAft>
                      </a:pPr>
                      <a:r>
                        <a:rPr lang="en-US" sz="1800" dirty="0">
                          <a:latin typeface="Times New Roman"/>
                          <a:ea typeface="Calibri"/>
                          <a:cs typeface="Times New Roman"/>
                        </a:rPr>
                        <a:t>ulong</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latin typeface="Times New Roman"/>
                          <a:ea typeface="Calibri"/>
                          <a:cs typeface="Times New Roman"/>
                        </a:rPr>
                        <a:t>8 byte</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latin typeface="Times New Roman"/>
                          <a:ea typeface="Calibri"/>
                          <a:cs typeface="Times New Roman"/>
                        </a:rPr>
                        <a:t>0</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Times New Roman"/>
                          <a:ea typeface="Calibri"/>
                          <a:cs typeface="Times New Roman"/>
                        </a:rPr>
                        <a:t>18,446,744,073,709,551,615</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4033" name="Rectangle 1"/>
          <p:cNvSpPr>
            <a:spLocks noChangeArrowheads="1"/>
          </p:cNvSpPr>
          <p:nvPr/>
        </p:nvSpPr>
        <p:spPr bwMode="auto">
          <a:xfrm>
            <a:off x="304800" y="228600"/>
            <a:ext cx="8534400"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Unsigned Integer:</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We can increase the size of the positive value stored in an integer type by making it </a:t>
            </a:r>
            <a:r>
              <a:rPr kumimoji="0" lang="en-US" b="0" i="1"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Unsigned</a:t>
            </a:r>
            <a:r>
              <a:rPr kumimoji="0" lang="en-US" b="0" i="1"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1" strike="noStrike" cap="none" normalizeH="0" baseline="0" dirty="0">
              <a:ln>
                <a:noFill/>
              </a:ln>
              <a:solidFill>
                <a:schemeClr val="tx1"/>
              </a:solidFill>
              <a:effectLst/>
              <a:latin typeface="Arial" pitchFamily="34" charset="0"/>
              <a:cs typeface="Arial" pitchFamily="34" charset="0"/>
            </a:endParaRPr>
          </a:p>
        </p:txBody>
      </p:sp>
      <p:sp>
        <p:nvSpPr>
          <p:cNvPr id="4" name="Rectangle 3"/>
          <p:cNvSpPr/>
          <p:nvPr/>
        </p:nvSpPr>
        <p:spPr>
          <a:xfrm>
            <a:off x="457200" y="2971800"/>
            <a:ext cx="8229600" cy="3416320"/>
          </a:xfrm>
          <a:prstGeom prst="rect">
            <a:avLst/>
          </a:prstGeom>
        </p:spPr>
        <p:txBody>
          <a:bodyPr wrap="square">
            <a:spAutoFit/>
          </a:bodyPr>
          <a:lstStyle/>
          <a:p>
            <a:pPr lvl="0" algn="ctr" eaLnBrk="0" fontAlgn="base" hangingPunct="0">
              <a:spcBef>
                <a:spcPct val="0"/>
              </a:spcBef>
              <a:spcAft>
                <a:spcPct val="0"/>
              </a:spcAft>
            </a:pPr>
            <a:r>
              <a:rPr lang="en-US" b="1" i="1" dirty="0">
                <a:latin typeface="Times New Roman" pitchFamily="18" charset="0"/>
                <a:ea typeface="Calibri" pitchFamily="34" charset="0"/>
                <a:cs typeface="Times New Roman" pitchFamily="18" charset="0"/>
              </a:rPr>
              <a:t>Size and Range of Unsigned Integer Types</a:t>
            </a:r>
            <a:endParaRPr lang="en-US" dirty="0">
              <a:latin typeface="Arial" pitchFamily="34" charset="0"/>
              <a:cs typeface="Arial" pitchFamily="34" charset="0"/>
            </a:endParaRPr>
          </a:p>
          <a:p>
            <a:pPr lvl="0" algn="just" eaLnBrk="0" fontAlgn="base" hangingPunct="0">
              <a:spcBef>
                <a:spcPct val="0"/>
              </a:spcBef>
              <a:spcAft>
                <a:spcPct val="0"/>
              </a:spcAft>
            </a:pPr>
            <a:endParaRPr lang="en-US" b="1" dirty="0">
              <a:latin typeface="Times New Roman" pitchFamily="18" charset="0"/>
              <a:ea typeface="Calibri" pitchFamily="34" charset="0"/>
              <a:cs typeface="Times New Roman" pitchFamily="18" charset="0"/>
            </a:endParaRPr>
          </a:p>
          <a:p>
            <a:pPr lvl="0" algn="just" eaLnBrk="0" fontAlgn="base" hangingPunct="0">
              <a:spcBef>
                <a:spcPct val="0"/>
              </a:spcBef>
              <a:spcAft>
                <a:spcPct val="0"/>
              </a:spcAft>
            </a:pPr>
            <a:r>
              <a:rPr lang="en-US" b="1" dirty="0">
                <a:latin typeface="Times New Roman" pitchFamily="18" charset="0"/>
                <a:ea typeface="Calibri" pitchFamily="34" charset="0"/>
                <a:cs typeface="Times New Roman" pitchFamily="18" charset="0"/>
              </a:rPr>
              <a:t>For Example:</a:t>
            </a:r>
            <a:endParaRPr lang="en-US" dirty="0">
              <a:latin typeface="Arial" pitchFamily="34" charset="0"/>
              <a:cs typeface="Arial" pitchFamily="34" charset="0"/>
            </a:endParaRPr>
          </a:p>
          <a:p>
            <a:pPr lvl="0" algn="just" eaLnBrk="0" fontAlgn="base" hangingPunct="0">
              <a:spcBef>
                <a:spcPct val="0"/>
              </a:spcBef>
              <a:spcAft>
                <a:spcPct val="0"/>
              </a:spcAft>
            </a:pPr>
            <a:r>
              <a:rPr lang="en-US" dirty="0">
                <a:latin typeface="Times New Roman" pitchFamily="18" charset="0"/>
                <a:ea typeface="Calibri" pitchFamily="34" charset="0"/>
                <a:cs typeface="Times New Roman" pitchFamily="18" charset="0"/>
              </a:rPr>
              <a:t>	</a:t>
            </a:r>
            <a:r>
              <a:rPr lang="en-US" i="1" dirty="0">
                <a:latin typeface="Times New Roman" pitchFamily="18" charset="0"/>
                <a:ea typeface="Calibri" pitchFamily="34" charset="0"/>
                <a:cs typeface="Times New Roman" pitchFamily="18" charset="0"/>
              </a:rPr>
              <a:t>A 16-bit short integer can store values in the range -32,768 to 32,767. However, by making it short, it can handle values in the range 0 to 65,535.</a:t>
            </a:r>
            <a:endParaRPr lang="en-US" i="1" dirty="0">
              <a:latin typeface="Arial" pitchFamily="34" charset="0"/>
              <a:cs typeface="Arial" pitchFamily="34" charset="0"/>
            </a:endParaRPr>
          </a:p>
          <a:p>
            <a:pPr lvl="0" algn="just" eaLnBrk="0" fontAlgn="base" hangingPunct="0">
              <a:spcBef>
                <a:spcPct val="0"/>
              </a:spcBef>
              <a:spcAft>
                <a:spcPct val="0"/>
              </a:spcAft>
            </a:pPr>
            <a:r>
              <a:rPr lang="en-US" i="1" dirty="0">
                <a:latin typeface="Times New Roman" pitchFamily="18" charset="0"/>
                <a:ea typeface="Calibri" pitchFamily="34" charset="0"/>
                <a:cs typeface="Times New Roman" pitchFamily="18" charset="0"/>
              </a:rPr>
              <a:t>	All integers are by default int type. In order to specify which of the other integer types the values must take. We must append the characters, U, L, or UL:</a:t>
            </a:r>
            <a:endParaRPr lang="en-US" i="1" dirty="0">
              <a:latin typeface="Arial" pitchFamily="34" charset="0"/>
              <a:cs typeface="Arial" pitchFamily="34" charset="0"/>
            </a:endParaRPr>
          </a:p>
          <a:p>
            <a:pPr lvl="6" algn="just" eaLnBrk="0" fontAlgn="base" hangingPunct="0">
              <a:spcBef>
                <a:spcPct val="0"/>
              </a:spcBef>
              <a:spcAft>
                <a:spcPct val="0"/>
              </a:spcAft>
            </a:pPr>
            <a:r>
              <a:rPr lang="en-US" i="1" dirty="0">
                <a:latin typeface="Times New Roman" pitchFamily="18" charset="0"/>
                <a:ea typeface="Calibri" pitchFamily="34" charset="0"/>
                <a:cs typeface="Times New Roman" pitchFamily="18" charset="0"/>
              </a:rPr>
              <a:t>123U (for uint type)</a:t>
            </a:r>
            <a:endParaRPr lang="en-US" i="1" dirty="0">
              <a:latin typeface="Arial" pitchFamily="34" charset="0"/>
              <a:cs typeface="Arial" pitchFamily="34" charset="0"/>
            </a:endParaRPr>
          </a:p>
          <a:p>
            <a:pPr lvl="6" algn="just" eaLnBrk="0" fontAlgn="base" hangingPunct="0">
              <a:spcBef>
                <a:spcPct val="0"/>
              </a:spcBef>
              <a:spcAft>
                <a:spcPct val="0"/>
              </a:spcAft>
            </a:pPr>
            <a:r>
              <a:rPr lang="en-US" i="1" dirty="0">
                <a:latin typeface="Times New Roman" pitchFamily="18" charset="0"/>
                <a:ea typeface="Calibri" pitchFamily="34" charset="0"/>
                <a:cs typeface="Times New Roman" pitchFamily="18" charset="0"/>
              </a:rPr>
              <a:t>123L (for long type)</a:t>
            </a:r>
            <a:endParaRPr lang="en-US" i="1" dirty="0">
              <a:latin typeface="Arial" pitchFamily="34" charset="0"/>
              <a:cs typeface="Arial" pitchFamily="34" charset="0"/>
            </a:endParaRPr>
          </a:p>
          <a:p>
            <a:pPr lvl="6" algn="just" eaLnBrk="0" fontAlgn="base" hangingPunct="0">
              <a:spcBef>
                <a:spcPct val="0"/>
              </a:spcBef>
              <a:spcAft>
                <a:spcPct val="0"/>
              </a:spcAft>
            </a:pPr>
            <a:r>
              <a:rPr lang="en-US" i="1" dirty="0">
                <a:latin typeface="Times New Roman" pitchFamily="18" charset="0"/>
                <a:ea typeface="Calibri" pitchFamily="34" charset="0"/>
                <a:cs typeface="Times New Roman" pitchFamily="18" charset="0"/>
              </a:rPr>
              <a:t>123UL (for ulong type)</a:t>
            </a:r>
            <a:endParaRPr lang="en-US" i="1" dirty="0">
              <a:latin typeface="Arial" pitchFamily="34" charset="0"/>
              <a:cs typeface="Arial" pitchFamily="34" charset="0"/>
            </a:endParaRPr>
          </a:p>
          <a:p>
            <a:pPr lvl="0" algn="just" eaLnBrk="0" fontAlgn="base" hangingPunct="0">
              <a:spcBef>
                <a:spcPct val="0"/>
              </a:spcBef>
              <a:spcAft>
                <a:spcPct val="0"/>
              </a:spcAft>
            </a:pPr>
            <a:r>
              <a:rPr lang="en-US" i="1" dirty="0">
                <a:latin typeface="Times New Roman" pitchFamily="18" charset="0"/>
                <a:ea typeface="Calibri" pitchFamily="34" charset="0"/>
                <a:cs typeface="Times New Roman" pitchFamily="18" charset="0"/>
              </a:rPr>
              <a:t>	We may also use lower case u and l, although the letter l is confused with the number 1.</a:t>
            </a:r>
            <a:endParaRPr lang="en-US" i="1" dirty="0">
              <a:latin typeface="Arial" pitchFamily="34" charset="0"/>
              <a:cs typeface="Arial" pitchFamily="34" charset="0"/>
            </a:endParaRPr>
          </a:p>
        </p:txBody>
      </p:sp>
    </p:spTree>
  </p:cSld>
  <p:clrMapOvr>
    <a:masterClrMapping/>
  </p:clrMapOvr>
  <p:transition>
    <p:split orient="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ChangeArrowheads="1"/>
          </p:cNvSpPr>
          <p:nvPr/>
        </p:nvSpPr>
        <p:spPr bwMode="auto">
          <a:xfrm>
            <a:off x="304800" y="1106269"/>
            <a:ext cx="86106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Floating Point Types:</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i="1" dirty="0">
                <a:latin typeface="Times New Roman" pitchFamily="18" charset="0"/>
                <a:ea typeface="Calibri" pitchFamily="34" charset="0"/>
                <a:cs typeface="Times New Roman" pitchFamily="18" charset="0"/>
              </a:rPr>
              <a:t>	</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Integer types can hold only whole numbers and therefore, we use another types known as floating point types to hold numbers containing functional parts such as 27.59 and </a:t>
            </a:r>
            <a:r>
              <a:rPr kumimoji="0" lang="en-US" b="0" i="1"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1. There are two types of floating point storage in C#.</a:t>
            </a:r>
            <a:endParaRPr kumimoji="0" lang="en-US" b="0" i="1" strike="noStrike" cap="none" normalizeH="0" baseline="0" dirty="0">
              <a:ln>
                <a:noFill/>
              </a:ln>
              <a:solidFill>
                <a:schemeClr val="tx1"/>
              </a:solidFill>
              <a:effectLst/>
              <a:latin typeface="Arial" pitchFamily="34" charset="0"/>
              <a:cs typeface="Arial" pitchFamily="34" charset="0"/>
            </a:endParaRPr>
          </a:p>
        </p:txBody>
      </p:sp>
      <p:grpSp>
        <p:nvGrpSpPr>
          <p:cNvPr id="3" name="Group 2"/>
          <p:cNvGrpSpPr>
            <a:grpSpLocks/>
          </p:cNvGrpSpPr>
          <p:nvPr/>
        </p:nvGrpSpPr>
        <p:grpSpPr bwMode="auto">
          <a:xfrm>
            <a:off x="2667000" y="2514600"/>
            <a:ext cx="3857625" cy="1828800"/>
            <a:chOff x="2415" y="3015"/>
            <a:chExt cx="6075" cy="2880"/>
          </a:xfrm>
          <a:noFill/>
        </p:grpSpPr>
        <p:sp>
          <p:nvSpPr>
            <p:cNvPr id="4" name="Rectangle 3"/>
            <p:cNvSpPr>
              <a:spLocks noChangeArrowheads="1"/>
            </p:cNvSpPr>
            <p:nvPr/>
          </p:nvSpPr>
          <p:spPr bwMode="auto">
            <a:xfrm>
              <a:off x="2415" y="5325"/>
              <a:ext cx="1035" cy="570"/>
            </a:xfrm>
            <a:prstGeom prst="rect">
              <a:avLst/>
            </a:prstGeom>
            <a:grpFill/>
            <a:ln w="38100">
              <a:solidFill>
                <a:srgbClr val="000000"/>
              </a:solidFill>
              <a:miter lim="800000"/>
              <a:headEnd/>
              <a:tailEnd type="stealth"/>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mbria" pitchFamily="18" charset="0"/>
                  <a:cs typeface="Arial" pitchFamily="34" charset="0"/>
                </a:rPr>
                <a:t>float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 name="Rectangle 4"/>
            <p:cNvSpPr>
              <a:spLocks noChangeArrowheads="1"/>
            </p:cNvSpPr>
            <p:nvPr/>
          </p:nvSpPr>
          <p:spPr bwMode="auto">
            <a:xfrm>
              <a:off x="7035" y="5325"/>
              <a:ext cx="1455" cy="570"/>
            </a:xfrm>
            <a:prstGeom prst="rect">
              <a:avLst/>
            </a:prstGeom>
            <a:grpFill/>
            <a:ln w="38100">
              <a:solidFill>
                <a:srgbClr val="000000"/>
              </a:solidFill>
              <a:miter lim="800000"/>
              <a:headEnd/>
              <a:tailEnd type="stealth"/>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a:ln>
                    <a:noFill/>
                  </a:ln>
                  <a:solidFill>
                    <a:schemeClr val="tx1"/>
                  </a:solidFill>
                  <a:effectLst/>
                  <a:latin typeface="Cambria" pitchFamily="18" charset="0"/>
                  <a:cs typeface="Arial" pitchFamily="34" charset="0"/>
                </a:rPr>
                <a:t>double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nvGrpSpPr>
            <p:cNvPr id="6" name="Group 5"/>
            <p:cNvGrpSpPr>
              <a:grpSpLocks/>
            </p:cNvGrpSpPr>
            <p:nvPr/>
          </p:nvGrpSpPr>
          <p:grpSpPr bwMode="auto">
            <a:xfrm>
              <a:off x="3000" y="3015"/>
              <a:ext cx="4650" cy="2310"/>
              <a:chOff x="3000" y="3015"/>
              <a:chExt cx="4650" cy="2310"/>
            </a:xfrm>
            <a:grpFill/>
          </p:grpSpPr>
          <p:sp>
            <p:nvSpPr>
              <p:cNvPr id="7" name="Rectangle 6"/>
              <p:cNvSpPr>
                <a:spLocks noChangeArrowheads="1"/>
              </p:cNvSpPr>
              <p:nvPr/>
            </p:nvSpPr>
            <p:spPr bwMode="auto">
              <a:xfrm>
                <a:off x="3645" y="3015"/>
                <a:ext cx="3480" cy="570"/>
              </a:xfrm>
              <a:prstGeom prst="rect">
                <a:avLst/>
              </a:prstGeom>
              <a:grpFill/>
              <a:ln w="38100">
                <a:solidFill>
                  <a:srgbClr val="000000"/>
                </a:solidFill>
                <a:miter lim="800000"/>
                <a:headEnd/>
                <a:tailEnd type="stealth"/>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a:ln>
                      <a:noFill/>
                    </a:ln>
                    <a:solidFill>
                      <a:schemeClr val="tx1"/>
                    </a:solidFill>
                    <a:effectLst/>
                    <a:latin typeface="Cambria" pitchFamily="18" charset="0"/>
                    <a:cs typeface="Arial" pitchFamily="34" charset="0"/>
                  </a:rPr>
                  <a:t>Floating Point Types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nvGrpSpPr>
              <p:cNvPr id="8" name="Group 7"/>
              <p:cNvGrpSpPr>
                <a:grpSpLocks/>
              </p:cNvGrpSpPr>
              <p:nvPr/>
            </p:nvGrpSpPr>
            <p:grpSpPr bwMode="auto">
              <a:xfrm>
                <a:off x="3000" y="3585"/>
                <a:ext cx="4650" cy="1740"/>
                <a:chOff x="3000" y="3585"/>
                <a:chExt cx="4650" cy="1740"/>
              </a:xfrm>
              <a:grpFill/>
            </p:grpSpPr>
            <p:cxnSp>
              <p:nvCxnSpPr>
                <p:cNvPr id="9" name="AutoShape 22"/>
                <p:cNvCxnSpPr>
                  <a:cxnSpLocks noChangeShapeType="1"/>
                </p:cNvCxnSpPr>
                <p:nvPr/>
              </p:nvCxnSpPr>
              <p:spPr bwMode="auto">
                <a:xfrm flipH="1">
                  <a:off x="3000" y="3585"/>
                  <a:ext cx="2385" cy="1740"/>
                </a:xfrm>
                <a:prstGeom prst="straightConnector1">
                  <a:avLst/>
                </a:prstGeom>
                <a:grpFill/>
                <a:ln w="38100">
                  <a:solidFill>
                    <a:srgbClr val="000000"/>
                  </a:solidFill>
                  <a:round/>
                  <a:headEnd/>
                  <a:tailEnd type="stealth" w="med" len="med"/>
                </a:ln>
              </p:spPr>
            </p:cxnSp>
            <p:cxnSp>
              <p:nvCxnSpPr>
                <p:cNvPr id="10" name="AutoShape 23"/>
                <p:cNvCxnSpPr>
                  <a:cxnSpLocks noChangeShapeType="1"/>
                </p:cNvCxnSpPr>
                <p:nvPr/>
              </p:nvCxnSpPr>
              <p:spPr bwMode="auto">
                <a:xfrm>
                  <a:off x="5385" y="3585"/>
                  <a:ext cx="2265" cy="1740"/>
                </a:xfrm>
                <a:prstGeom prst="straightConnector1">
                  <a:avLst/>
                </a:prstGeom>
                <a:grpFill/>
                <a:ln w="38100">
                  <a:solidFill>
                    <a:srgbClr val="000000"/>
                  </a:solidFill>
                  <a:round/>
                  <a:headEnd/>
                  <a:tailEnd type="stealth" w="med" len="med"/>
                </a:ln>
              </p:spPr>
            </p:cxnSp>
          </p:grpSp>
        </p:grpSp>
      </p:grpSp>
      <p:sp>
        <p:nvSpPr>
          <p:cNvPr id="45059" name="Rectangle 3"/>
          <p:cNvSpPr>
            <a:spLocks noChangeArrowheads="1"/>
          </p:cNvSpPr>
          <p:nvPr/>
        </p:nvSpPr>
        <p:spPr bwMode="auto">
          <a:xfrm>
            <a:off x="685800" y="4611469"/>
            <a:ext cx="80772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float type values are single precision number with a precision of seven digits.</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double types represent double precision number with a precision of 15 </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16 digits.</a:t>
            </a:r>
            <a:endParaRPr kumimoji="0" lang="en-US" b="0" i="1"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828800" y="457200"/>
          <a:ext cx="5715000" cy="946404"/>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0">
                <a:tc>
                  <a:txBody>
                    <a:bodyPr/>
                    <a:lstStyle/>
                    <a:p>
                      <a:pPr marL="0" marR="0" algn="ctr">
                        <a:lnSpc>
                          <a:spcPct val="115000"/>
                        </a:lnSpc>
                        <a:spcBef>
                          <a:spcPts val="0"/>
                        </a:spcBef>
                        <a:spcAft>
                          <a:spcPts val="0"/>
                        </a:spcAft>
                      </a:pPr>
                      <a:r>
                        <a:rPr lang="en-US" sz="1800" b="1" dirty="0">
                          <a:latin typeface="Times New Roman"/>
                          <a:ea typeface="Calibri"/>
                          <a:cs typeface="Times New Roman"/>
                        </a:rPr>
                        <a:t>Type</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a:latin typeface="Times New Roman"/>
                          <a:ea typeface="Calibri"/>
                          <a:cs typeface="Times New Roman"/>
                        </a:rPr>
                        <a:t>Size</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a:latin typeface="Times New Roman"/>
                          <a:ea typeface="Calibri"/>
                          <a:cs typeface="Times New Roman"/>
                        </a:rPr>
                        <a:t>Minimum Value</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a:latin typeface="Times New Roman"/>
                          <a:ea typeface="Calibri"/>
                          <a:cs typeface="Times New Roman"/>
                        </a:rPr>
                        <a:t>Maximum value</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gn="ctr">
                        <a:lnSpc>
                          <a:spcPct val="115000"/>
                        </a:lnSpc>
                        <a:spcBef>
                          <a:spcPts val="0"/>
                        </a:spcBef>
                        <a:spcAft>
                          <a:spcPts val="0"/>
                        </a:spcAft>
                      </a:pPr>
                      <a:r>
                        <a:rPr lang="en-US" sz="1800">
                          <a:latin typeface="Times New Roman"/>
                          <a:ea typeface="Calibri"/>
                          <a:cs typeface="Times New Roman"/>
                        </a:rPr>
                        <a:t>float</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latin typeface="Times New Roman"/>
                          <a:ea typeface="Calibri"/>
                          <a:cs typeface="Times New Roman"/>
                        </a:rPr>
                        <a:t>4 byte</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Times New Roman"/>
                          <a:ea typeface="Calibri"/>
                          <a:cs typeface="Times New Roman"/>
                        </a:rPr>
                        <a:t>1.5 × 10</a:t>
                      </a:r>
                      <a:r>
                        <a:rPr lang="en-US" sz="1800" baseline="30000" dirty="0">
                          <a:latin typeface="Times New Roman"/>
                          <a:ea typeface="Calibri"/>
                          <a:cs typeface="Times New Roman"/>
                        </a:rPr>
                        <a:t>-45</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Times New Roman"/>
                          <a:ea typeface="Calibri"/>
                          <a:cs typeface="Times New Roman"/>
                        </a:rPr>
                        <a:t>3.4 × 10</a:t>
                      </a:r>
                      <a:r>
                        <a:rPr lang="en-US" sz="1800" baseline="30000" dirty="0">
                          <a:latin typeface="Times New Roman"/>
                          <a:ea typeface="Calibri"/>
                          <a:cs typeface="Times New Roman"/>
                        </a:rPr>
                        <a:t>45</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1800">
                          <a:latin typeface="Times New Roman"/>
                          <a:ea typeface="Calibri"/>
                          <a:cs typeface="Times New Roman"/>
                        </a:rPr>
                        <a:t>double</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latin typeface="Times New Roman"/>
                          <a:ea typeface="Calibri"/>
                          <a:cs typeface="Times New Roman"/>
                        </a:rPr>
                        <a:t>8 byte</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Times New Roman"/>
                          <a:ea typeface="Calibri"/>
                          <a:cs typeface="Times New Roman"/>
                        </a:rPr>
                        <a:t>5.0 × 10</a:t>
                      </a:r>
                      <a:r>
                        <a:rPr lang="en-US" sz="1800" baseline="30000" dirty="0">
                          <a:latin typeface="Times New Roman"/>
                          <a:ea typeface="Calibri"/>
                          <a:cs typeface="Times New Roman"/>
                        </a:rPr>
                        <a:t>-324</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Times New Roman"/>
                          <a:ea typeface="Calibri"/>
                          <a:cs typeface="Times New Roman"/>
                        </a:rPr>
                        <a:t>1.7 × 10</a:t>
                      </a:r>
                      <a:r>
                        <a:rPr lang="en-US" sz="1800" baseline="30000" dirty="0">
                          <a:latin typeface="Times New Roman"/>
                          <a:ea typeface="Calibri"/>
                          <a:cs typeface="Times New Roman"/>
                        </a:rPr>
                        <a:t>308</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6081" name="Rectangle 1"/>
          <p:cNvSpPr>
            <a:spLocks noChangeArrowheads="1"/>
          </p:cNvSpPr>
          <p:nvPr/>
        </p:nvSpPr>
        <p:spPr bwMode="auto">
          <a:xfrm>
            <a:off x="381000" y="1371600"/>
            <a:ext cx="86106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1" strike="noStrike" cap="none" normalizeH="0" baseline="0" dirty="0">
                <a:ln>
                  <a:noFill/>
                </a:ln>
                <a:solidFill>
                  <a:schemeClr val="tx1"/>
                </a:solidFill>
                <a:effectLst/>
                <a:latin typeface="Times New Roman" pitchFamily="18" charset="0"/>
                <a:ea typeface="Calibri" pitchFamily="34" charset="0"/>
                <a:cs typeface="Times New Roman" pitchFamily="18" charset="0"/>
              </a:rPr>
              <a:t>Size and range of floating point types</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Floating point numbers, by default as double precision quantities. To force them, to be in single precision mode. We must append f or F to the numbers.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1"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For Example:-</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1.23f</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7.56923e5f</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Double precision types are used when we need greater precision in storage of floating point numbers.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1"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For Example:-</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double a = 2.45d (for double)</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float a = 2.45f (for float)</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decimal x = 2.30m or M</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uint x = 123U</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ulong y = 123UL</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long z = 123L</a:t>
            </a:r>
            <a:endParaRPr kumimoji="0" lang="en-US" b="0" i="0"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5"/>
          <p:cNvSpPr>
            <a:spLocks noChangeArrowheads="1"/>
          </p:cNvSpPr>
          <p:nvPr/>
        </p:nvSpPr>
        <p:spPr bwMode="auto">
          <a:xfrm>
            <a:off x="304800" y="228600"/>
            <a:ext cx="83820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Variable</a:t>
            </a:r>
            <a:endParaRPr kumimoji="0" lang="en-US" b="0" i="0"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Variable are play the important </a:t>
            </a:r>
            <a:r>
              <a:rPr kumimoji="0" lang="en-US" b="0" i="1" strike="noStrike" cap="none" normalizeH="0" baseline="0">
                <a:ln>
                  <a:noFill/>
                </a:ln>
                <a:solidFill>
                  <a:schemeClr val="tx1"/>
                </a:solidFill>
                <a:effectLst/>
                <a:latin typeface="Times New Roman" pitchFamily="18" charset="0"/>
                <a:ea typeface="Calibri" pitchFamily="34" charset="0"/>
                <a:cs typeface="Times New Roman" pitchFamily="18" charset="0"/>
              </a:rPr>
              <a:t>roles to </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construct operand which are used by any operator.</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Variable are those which value we cannot justify at the time of program creation.</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Variable are those which value we can modify during the execution time of program.</a:t>
            </a:r>
            <a:endParaRPr kumimoji="0" lang="en-US" b="0" i="1"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Constant</a:t>
            </a:r>
            <a:endParaRPr kumimoji="0" lang="en-US" b="0" i="0"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When we write an instruction their we needs operands to write an instructions.</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The operands are associated in particular data types and have to two form one is variable which we are discussed above and another form is constant.</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Constant are those which value we cannot modified during execution time of program.</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Constant are those which are applied to in fix form in any instructions.</a:t>
            </a:r>
            <a:endParaRPr kumimoji="0" lang="en-US" b="0" i="1"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For Example:</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uint  x      =    123U</a:t>
            </a:r>
            <a:endParaRPr kumimoji="0" lang="en-US" b="0" i="0" strike="noStrike" cap="none" normalizeH="0" baseline="0" dirty="0">
              <a:ln>
                <a:noFill/>
              </a:ln>
              <a:solidFill>
                <a:schemeClr val="tx1"/>
              </a:solidFill>
              <a:effectLst/>
              <a:latin typeface="Arial" pitchFamily="34" charset="0"/>
              <a:cs typeface="Arial" pitchFamily="34" charset="0"/>
            </a:endParaRPr>
          </a:p>
        </p:txBody>
      </p:sp>
      <p:sp>
        <p:nvSpPr>
          <p:cNvPr id="47111" name="Rectangle 7"/>
          <p:cNvSpPr>
            <a:spLocks noChangeArrowheads="1"/>
          </p:cNvSpPr>
          <p:nvPr/>
        </p:nvSpPr>
        <p:spPr bwMode="auto">
          <a:xfrm>
            <a:off x="2971800" y="4638526"/>
            <a:ext cx="2377895" cy="80021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2000" b="1" dirty="0">
                <a:latin typeface="Calibri" pitchFamily="34" charset="0"/>
                <a:ea typeface="Calibri" pitchFamily="34" charset="0"/>
                <a:cs typeface="Times New Roman" pitchFamily="18" charset="0"/>
                <a:sym typeface="Symbol" pitchFamily="18" charset="2"/>
              </a:rPr>
              <a:t>          </a:t>
            </a:r>
            <a:r>
              <a:rPr lang="en-US" sz="2800" b="1" dirty="0">
                <a:latin typeface="Calibri" pitchFamily="34" charset="0"/>
                <a:ea typeface="Calibri" pitchFamily="34" charset="0"/>
                <a:cs typeface="Times New Roman" pitchFamily="18" charset="0"/>
                <a:sym typeface="Symbol" pitchFamily="18" charset="2"/>
              </a:rPr>
              <a:t>        </a:t>
            </a:r>
            <a:endParaRPr lang="en-US" sz="2800" b="1" dirty="0">
              <a:latin typeface="Arial" pitchFamily="34" charset="0"/>
              <a:ea typeface="Calibri" pitchFamily="34" charset="0"/>
              <a:cs typeface="Arial" pitchFamily="34" charset="0"/>
              <a:sym typeface="Symbol" pitchFamily="18" charset="2"/>
            </a:endParaRPr>
          </a:p>
          <a:p>
            <a:pPr fontAlgn="base">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sym typeface="Symbol" pitchFamily="18" charset="2"/>
              </a:rPr>
              <a:t>    Variable   Constant</a:t>
            </a:r>
            <a:endParaRPr kumimoji="0" lang="en-US" b="1" i="0" u="none" strike="noStrike" cap="none" normalizeH="0" baseline="0" dirty="0">
              <a:ln>
                <a:noFill/>
              </a:ln>
              <a:solidFill>
                <a:schemeClr val="tx1"/>
              </a:solidFill>
              <a:effectLst/>
              <a:latin typeface="Calibri" pitchFamily="34" charset="0"/>
              <a:ea typeface="Calibri" pitchFamily="34" charset="0"/>
              <a:cs typeface="Times New Roman" pitchFamily="18" charset="0"/>
              <a:sym typeface="Symbol" pitchFamily="18" charset="2"/>
            </a:endParaRPr>
          </a:p>
        </p:txBody>
      </p:sp>
      <p:sp>
        <p:nvSpPr>
          <p:cNvPr id="47110" name="Rectangle 6"/>
          <p:cNvSpPr>
            <a:spLocks noChangeArrowheads="1"/>
          </p:cNvSpPr>
          <p:nvPr/>
        </p:nvSpPr>
        <p:spPr bwMode="auto">
          <a:xfrm>
            <a:off x="2040799" y="5562600"/>
            <a:ext cx="3648075" cy="428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Console.Write () </a:t>
            </a: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Column Printing</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Console.WriteLine () </a:t>
            </a: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Row Printing</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
        <p:nvSpPr>
          <p:cNvPr id="47113" name="Rectangle 9"/>
          <p:cNvSpPr>
            <a:spLocks noChangeArrowheads="1"/>
          </p:cNvSpPr>
          <p:nvPr/>
        </p:nvSpPr>
        <p:spPr bwMode="auto">
          <a:xfrm>
            <a:off x="1752600" y="5431661"/>
            <a:ext cx="4253087" cy="76944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44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sym typeface="Symbol" pitchFamily="18" charset="2"/>
              </a:rPr>
              <a:t></a:t>
            </a:r>
            <a:r>
              <a:rPr kumimoji="0" lang="en-US" sz="4400" b="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sz="44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sz="4400" b="1" i="0" u="none" strike="noStrike" cap="none" normalizeH="0" dirty="0">
                <a:ln>
                  <a:noFill/>
                </a:ln>
                <a:solidFill>
                  <a:schemeClr val="tx1"/>
                </a:solidFill>
                <a:effectLst/>
                <a:latin typeface="Times New Roman" pitchFamily="18" charset="0"/>
                <a:ea typeface="Calibri" pitchFamily="34" charset="0"/>
                <a:cs typeface="Times New Roman" pitchFamily="18" charset="0"/>
              </a:rPr>
              <a:t>      </a:t>
            </a:r>
            <a:r>
              <a:rPr kumimoji="0" lang="en-US" sz="44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sz="44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sym typeface="Symbol" pitchFamily="18" charset="2"/>
              </a:rPr>
              <a:t></a:t>
            </a:r>
          </a:p>
        </p:txBody>
      </p:sp>
    </p:spTree>
  </p:cSld>
  <p:clrMapOvr>
    <a:masterClrMapping/>
  </p:clrMapOvr>
  <p:transition>
    <p:split orient="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ChangeArrowheads="1"/>
          </p:cNvSpPr>
          <p:nvPr/>
        </p:nvSpPr>
        <p:spPr bwMode="auto">
          <a:xfrm>
            <a:off x="1143000" y="1066800"/>
            <a:ext cx="7010400"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Write a program to print </a:t>
            </a:r>
            <a:r>
              <a:rPr kumimoji="0" lang="en-US" b="1" i="0"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Hello C#</a:t>
            </a:r>
            <a:r>
              <a:rPr kumimoji="0" lang="en-US" b="1" i="0"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Program:</a:t>
            </a:r>
          </a:p>
          <a:p>
            <a:pPr marL="0" marR="0" lvl="0" indent="0" algn="l" defTabSz="914400" rtl="0" eaLnBrk="0" fontAlgn="base" latinLnBrk="0" hangingPunct="0">
              <a:lnSpc>
                <a:spcPct val="100000"/>
              </a:lnSpc>
              <a:spcBef>
                <a:spcPct val="0"/>
              </a:spcBef>
              <a:spcAft>
                <a:spcPct val="0"/>
              </a:spcAft>
              <a:buClrTx/>
              <a:buSzTx/>
              <a:buFontTx/>
              <a:buNone/>
              <a:tabLst/>
            </a:pP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using System;</a:t>
            </a:r>
            <a:endParaRPr kumimoji="0" lang="en-US" sz="9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namespace Hello</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class Program</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static void Main (string [] args)</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Console.WriteLine (</a:t>
            </a:r>
            <a:r>
              <a:rPr kumimoji="0" lang="en-US" b="0" i="0"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Hello C#</a:t>
            </a:r>
            <a:r>
              <a:rPr kumimoji="0" lang="en-US" b="0" i="0"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Console.ReadKey ();</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ChangeArrowheads="1"/>
          </p:cNvSpPr>
          <p:nvPr/>
        </p:nvSpPr>
        <p:spPr bwMode="auto">
          <a:xfrm>
            <a:off x="838200" y="685800"/>
            <a:ext cx="76200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Write a program to add two numbers.</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Program: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a:latin typeface="Times New Roman" pitchFamily="18" charset="0"/>
                <a:cs typeface="Times New Roman" pitchFamily="18" charset="0"/>
              </a:rPr>
              <a:t>	using System;</a:t>
            </a:r>
            <a:endParaRPr kumimoji="0" lang="en-US"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namespace add</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class Program</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static void Main(string [] args)</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byte a, b;</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 = 10;</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b = 25;</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Console.WriteLine (</a:t>
            </a:r>
            <a:r>
              <a:rPr kumimoji="0" lang="en-US" b="0" i="0"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Sum = </a:t>
            </a:r>
            <a:r>
              <a:rPr kumimoji="0" lang="en-US" b="0" i="0"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(a + b));</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Console.ReadKey ();</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1"/>
          <p:cNvSpPr>
            <a:spLocks noChangeArrowheads="1"/>
          </p:cNvSpPr>
          <p:nvPr/>
        </p:nvSpPr>
        <p:spPr bwMode="auto">
          <a:xfrm>
            <a:off x="457200" y="762000"/>
            <a:ext cx="82296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Assembly language</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b="0" i="0"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difficult faced in machine level language were reduced to some extent by using a modified form of machine level language called assembly language.</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 assembly language instructions are given in English like words, such as MOV, ADD, SUM, etc.</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So it is easier to write and understand assembly programs.</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Since a computer can understand only machine level language, hence assembly language program must be translated into machine level language.</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translator that is used for translating is called </a:t>
            </a:r>
            <a:r>
              <a:rPr kumimoji="0" lang="en-US" b="1" i="1" u="sng" strike="noStrike" cap="none" normalizeH="0" baseline="0" dirty="0">
                <a:ln>
                  <a:noFill/>
                </a:ln>
                <a:solidFill>
                  <a:schemeClr val="tx1"/>
                </a:solidFill>
                <a:effectLst/>
                <a:latin typeface="Calibri"/>
                <a:ea typeface="Calibri" pitchFamily="34" charset="0"/>
                <a:cs typeface="Times New Roman" pitchFamily="18" charset="0"/>
              </a:rPr>
              <a:t>“</a:t>
            </a:r>
            <a:r>
              <a:rPr kumimoji="0" lang="en-US" b="1" i="1"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assembler</a:t>
            </a:r>
            <a:r>
              <a:rPr kumimoji="0" lang="en-US" b="1" i="1" u="sng"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Although writing programs in assembly language is a bit easier, but still the programmer has to know all the low level details related with the hardware of a computer.</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 assembly language, data is stored in computer registers and each computer has different set of registers.</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Hence the assembly language program is also not portable.</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Since the low </a:t>
            </a:r>
            <a:r>
              <a:rPr kumimoji="0" lang="en-US" b="0" i="1"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level languages are related with the hardware, hence the execution of a low </a:t>
            </a:r>
            <a:r>
              <a:rPr kumimoji="0" lang="en-US" b="0" i="1"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level program is faster.</a:t>
            </a:r>
            <a:endParaRPr kumimoji="0" lang="en-US" b="0" i="1"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ChangeArrowheads="1"/>
          </p:cNvSpPr>
          <p:nvPr/>
        </p:nvSpPr>
        <p:spPr bwMode="auto">
          <a:xfrm>
            <a:off x="762000" y="533400"/>
            <a:ext cx="76962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Token:</a:t>
            </a:r>
            <a:endParaRPr kumimoji="0" lang="en-US" b="0" i="0"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Instructions are formed using certain symbols, words according to same result, rules known as syntax rule.</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The smallest, non </a:t>
            </a:r>
            <a:r>
              <a:rPr kumimoji="0" lang="en-US" b="0" i="1"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reducable</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textual element in a programmed are refers to as tokens.</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Token are those which identified by compiler or interpreter.</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C# program is a collection of tokens, comments, and white space.</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There are following five types of tokens.</a:t>
            </a:r>
            <a:endParaRPr kumimoji="0" lang="en-US" b="0" i="1" strike="noStrike" cap="none" normalizeH="0" baseline="0" dirty="0">
              <a:ln>
                <a:noFill/>
              </a:ln>
              <a:solidFill>
                <a:schemeClr val="tx1"/>
              </a:solidFill>
              <a:effectLst/>
              <a:latin typeface="Arial" pitchFamily="34" charset="0"/>
              <a:cs typeface="Arial" pitchFamily="34" charset="0"/>
            </a:endParaRPr>
          </a:p>
          <a:p>
            <a:pPr marL="800100" lvl="1" indent="-342900" algn="just" eaLnBrk="0" fontAlgn="base" hangingPunct="0">
              <a:spcBef>
                <a:spcPct val="0"/>
              </a:spcBef>
              <a:spcAft>
                <a:spcPct val="0"/>
              </a:spcAft>
              <a:buFont typeface="+mj-lt"/>
              <a:buAutoNum type="alphaLcPeriod"/>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Keywords</a:t>
            </a:r>
            <a:endParaRPr kumimoji="0" lang="en-US" b="0" i="1" strike="noStrike" cap="none" normalizeH="0" baseline="0" dirty="0">
              <a:ln>
                <a:noFill/>
              </a:ln>
              <a:solidFill>
                <a:schemeClr val="tx1"/>
              </a:solidFill>
              <a:effectLst/>
              <a:latin typeface="Arial" pitchFamily="34" charset="0"/>
              <a:cs typeface="Arial" pitchFamily="34" charset="0"/>
            </a:endParaRPr>
          </a:p>
          <a:p>
            <a:pPr marL="800100" lvl="1" indent="-342900" algn="just" eaLnBrk="0" fontAlgn="base" hangingPunct="0">
              <a:spcBef>
                <a:spcPct val="0"/>
              </a:spcBef>
              <a:spcAft>
                <a:spcPct val="0"/>
              </a:spcAft>
              <a:buFont typeface="+mj-lt"/>
              <a:buAutoNum type="alphaLcPeriod"/>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Identifiers</a:t>
            </a:r>
            <a:endParaRPr kumimoji="0" lang="en-US" b="0" i="1" strike="noStrike" cap="none" normalizeH="0" baseline="0" dirty="0">
              <a:ln>
                <a:noFill/>
              </a:ln>
              <a:solidFill>
                <a:schemeClr val="tx1"/>
              </a:solidFill>
              <a:effectLst/>
              <a:latin typeface="Arial" pitchFamily="34" charset="0"/>
              <a:cs typeface="Arial" pitchFamily="34" charset="0"/>
            </a:endParaRPr>
          </a:p>
          <a:p>
            <a:pPr marL="800100" lvl="1" indent="-342900" algn="just" eaLnBrk="0" fontAlgn="base" hangingPunct="0">
              <a:spcBef>
                <a:spcPct val="0"/>
              </a:spcBef>
              <a:spcAft>
                <a:spcPct val="0"/>
              </a:spcAft>
              <a:buFont typeface="+mj-lt"/>
              <a:buAutoNum type="alphaLcPeriod"/>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Literals</a:t>
            </a:r>
            <a:endParaRPr kumimoji="0" lang="en-US" b="0" i="1" strike="noStrike" cap="none" normalizeH="0" baseline="0" dirty="0">
              <a:ln>
                <a:noFill/>
              </a:ln>
              <a:solidFill>
                <a:schemeClr val="tx1"/>
              </a:solidFill>
              <a:effectLst/>
              <a:latin typeface="Arial" pitchFamily="34" charset="0"/>
              <a:cs typeface="Arial" pitchFamily="34" charset="0"/>
            </a:endParaRPr>
          </a:p>
          <a:p>
            <a:pPr marL="800100" lvl="1" indent="-342900" algn="just" eaLnBrk="0" fontAlgn="base" hangingPunct="0">
              <a:spcBef>
                <a:spcPct val="0"/>
              </a:spcBef>
              <a:spcAft>
                <a:spcPct val="0"/>
              </a:spcAft>
              <a:buFont typeface="+mj-lt"/>
              <a:buAutoNum type="alphaLcPeriod"/>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Operators</a:t>
            </a:r>
            <a:endParaRPr kumimoji="0" lang="en-US" b="0" i="1" strike="noStrike" cap="none" normalizeH="0" baseline="0" dirty="0">
              <a:ln>
                <a:noFill/>
              </a:ln>
              <a:solidFill>
                <a:schemeClr val="tx1"/>
              </a:solidFill>
              <a:effectLst/>
              <a:latin typeface="Arial" pitchFamily="34" charset="0"/>
              <a:cs typeface="Arial" pitchFamily="34" charset="0"/>
            </a:endParaRPr>
          </a:p>
          <a:p>
            <a:pPr marL="800100" lvl="1" indent="-342900" algn="just" eaLnBrk="0" fontAlgn="base" hangingPunct="0">
              <a:spcBef>
                <a:spcPct val="0"/>
              </a:spcBef>
              <a:spcAft>
                <a:spcPct val="0"/>
              </a:spcAft>
              <a:buFont typeface="+mj-lt"/>
              <a:buAutoNum type="alphaLcPeriod"/>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Punctuators</a:t>
            </a:r>
            <a:endParaRPr kumimoji="0" lang="en-US" b="0" i="1"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Keyword:</a:t>
            </a:r>
            <a:endParaRPr kumimoji="0" lang="en-US" b="0" i="0"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Keywords are essential part of a language definition.</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They implement specific features of the language.</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Keywords are reserve words which are used by the compiler.</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Keywords are not use as a variable name except when they are prefixed by </a:t>
            </a:r>
            <a:r>
              <a:rPr kumimoji="0" lang="en-US" b="1" i="1"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(at the rate of) character.</a:t>
            </a:r>
            <a:endParaRPr kumimoji="0" lang="en-US" b="0" i="1"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ChangeArrowheads="1"/>
          </p:cNvSpPr>
          <p:nvPr/>
        </p:nvSpPr>
        <p:spPr bwMode="auto">
          <a:xfrm>
            <a:off x="914400" y="801469"/>
            <a:ext cx="7315200"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Identifier</a:t>
            </a:r>
            <a:endParaRPr kumimoji="0" lang="en-US" b="0" i="0"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Identifiers are also known as programmer designed tokens.</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They are use for naming of classes, methods, variables, labels, namespaces, interface, etc.</a:t>
            </a:r>
          </a:p>
          <a:p>
            <a:pPr marL="342900" marR="0" lvl="0" indent="-342900" algn="just" defTabSz="914400" rtl="0" eaLnBrk="0" fontAlgn="base" latinLnBrk="0" hangingPunct="0">
              <a:lnSpc>
                <a:spcPct val="100000"/>
              </a:lnSpc>
              <a:spcBef>
                <a:spcPct val="0"/>
              </a:spcBef>
              <a:spcAft>
                <a:spcPct val="0"/>
              </a:spcAft>
              <a:buClrTx/>
              <a:buSzTx/>
              <a:tabLst/>
            </a:pPr>
            <a:endParaRPr kumimoji="0" lang="en-US" b="0" i="1"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For choosing name C #identifiers in force the following rules: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1" strike="noStrike" cap="none" normalizeH="0" baseline="0" dirty="0">
              <a:ln>
                <a:noFill/>
              </a:ln>
              <a:solidFill>
                <a:schemeClr val="tx1"/>
              </a:solidFill>
              <a:effectLst/>
              <a:latin typeface="Arial" pitchFamily="34" charset="0"/>
              <a:cs typeface="Arial" pitchFamily="34" charset="0"/>
            </a:endParaRPr>
          </a:p>
          <a:p>
            <a:pPr marR="0" lvl="0" indent="236538"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They can have alphabets, digits and characters (Underscore character).</a:t>
            </a:r>
            <a:endParaRPr kumimoji="0" lang="en-US" b="0" i="1" strike="noStrike" cap="none" normalizeH="0" baseline="0" dirty="0">
              <a:ln>
                <a:noFill/>
              </a:ln>
              <a:solidFill>
                <a:schemeClr val="tx1"/>
              </a:solidFill>
              <a:effectLst/>
              <a:latin typeface="Arial" pitchFamily="34" charset="0"/>
              <a:cs typeface="Arial" pitchFamily="34" charset="0"/>
            </a:endParaRPr>
          </a:p>
          <a:p>
            <a:pPr marR="0" lvl="0" indent="236538"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They must not begin with digits.</a:t>
            </a:r>
            <a:endParaRPr kumimoji="0" lang="en-US" b="0" i="1" strike="noStrike" cap="none" normalizeH="0" baseline="0" dirty="0">
              <a:ln>
                <a:noFill/>
              </a:ln>
              <a:solidFill>
                <a:schemeClr val="tx1"/>
              </a:solidFill>
              <a:effectLst/>
              <a:latin typeface="Arial" pitchFamily="34" charset="0"/>
              <a:cs typeface="Arial" pitchFamily="34" charset="0"/>
            </a:endParaRPr>
          </a:p>
          <a:p>
            <a:pPr marR="0" lvl="0" indent="236538"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Upper case and lower case letters are distinct because C# is case sensitive.</a:t>
            </a:r>
            <a:endParaRPr kumimoji="0" lang="en-US" b="0" i="1" strike="noStrike" cap="none" normalizeH="0" baseline="0" dirty="0">
              <a:ln>
                <a:noFill/>
              </a:ln>
              <a:solidFill>
                <a:schemeClr val="tx1"/>
              </a:solidFill>
              <a:effectLst/>
              <a:latin typeface="Arial" pitchFamily="34" charset="0"/>
              <a:cs typeface="Arial" pitchFamily="34" charset="0"/>
            </a:endParaRPr>
          </a:p>
          <a:p>
            <a:pPr marR="0" lvl="0" indent="236538"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Keywords in standalone mode cannot be used as identifiers.</a:t>
            </a:r>
            <a:endParaRPr kumimoji="0" lang="en-US" b="0" i="1" strike="noStrike" cap="none" normalizeH="0" baseline="0" dirty="0">
              <a:ln>
                <a:noFill/>
              </a:ln>
              <a:solidFill>
                <a:schemeClr val="tx1"/>
              </a:solidFill>
              <a:effectLst/>
              <a:latin typeface="Arial" pitchFamily="34" charset="0"/>
              <a:cs typeface="Arial" pitchFamily="34" charset="0"/>
            </a:endParaRPr>
          </a:p>
        </p:txBody>
      </p:sp>
      <p:sp>
        <p:nvSpPr>
          <p:cNvPr id="51202" name="Rectangle 2"/>
          <p:cNvSpPr>
            <a:spLocks noChangeArrowheads="1"/>
          </p:cNvSpPr>
          <p:nvPr/>
        </p:nvSpPr>
        <p:spPr bwMode="auto">
          <a:xfrm>
            <a:off x="914400" y="4611469"/>
            <a:ext cx="72390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Literals</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Literals are those which are use to assign any particular data type.</a:t>
            </a:r>
            <a:endParaRPr kumimoji="0" lang="en-US" b="0" i="1"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743200" y="2971800"/>
          <a:ext cx="2438400" cy="2523744"/>
        </p:xfrm>
        <a:graphic>
          <a:graphicData uri="http://schemas.openxmlformats.org/drawingml/2006/table">
            <a:tbl>
              <a:tblPr/>
              <a:tblGrid>
                <a:gridCol w="11430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0">
                <a:tc>
                  <a:txBody>
                    <a:bodyPr/>
                    <a:lstStyle/>
                    <a:p>
                      <a:pPr marL="0" marR="0" algn="ctr">
                        <a:lnSpc>
                          <a:spcPct val="115000"/>
                        </a:lnSpc>
                        <a:spcBef>
                          <a:spcPts val="0"/>
                        </a:spcBef>
                        <a:spcAft>
                          <a:spcPts val="0"/>
                        </a:spcAft>
                      </a:pPr>
                      <a:r>
                        <a:rPr lang="en-US" sz="1800" b="1" dirty="0">
                          <a:latin typeface="Times New Roman"/>
                          <a:ea typeface="Calibri"/>
                          <a:cs typeface="Times New Roman"/>
                        </a:rPr>
                        <a:t>Symbol</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latin typeface="Times New Roman"/>
                          <a:ea typeface="Calibri"/>
                          <a:cs typeface="Times New Roman"/>
                        </a:rPr>
                        <a:t>Name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gn="ctr">
                        <a:lnSpc>
                          <a:spcPct val="115000"/>
                        </a:lnSpc>
                        <a:spcBef>
                          <a:spcPts val="0"/>
                        </a:spcBef>
                        <a:spcAft>
                          <a:spcPts val="0"/>
                        </a:spcAft>
                      </a:pPr>
                      <a:r>
                        <a:rPr lang="en-US" sz="1800" b="1">
                          <a:latin typeface="Times New Roman"/>
                          <a:ea typeface="Calibri"/>
                          <a:cs typeface="Times New Roman"/>
                        </a:rPr>
                        <a:t>( )</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Times New Roman"/>
                          <a:ea typeface="Calibri"/>
                          <a:cs typeface="Times New Roman"/>
                        </a:rPr>
                        <a:t>Parenthesis</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1800" b="1">
                          <a:latin typeface="Times New Roman"/>
                          <a:ea typeface="Calibri"/>
                          <a:cs typeface="Times New Roman"/>
                        </a:rPr>
                        <a:t>{ }</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Times New Roman"/>
                          <a:ea typeface="Calibri"/>
                          <a:cs typeface="Times New Roman"/>
                        </a:rPr>
                        <a:t>Braces</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gn="ctr">
                        <a:lnSpc>
                          <a:spcPct val="115000"/>
                        </a:lnSpc>
                        <a:spcBef>
                          <a:spcPts val="0"/>
                        </a:spcBef>
                        <a:spcAft>
                          <a:spcPts val="0"/>
                        </a:spcAft>
                      </a:pPr>
                      <a:r>
                        <a:rPr lang="en-US" sz="1800" b="1">
                          <a:latin typeface="Times New Roman"/>
                          <a:ea typeface="Calibri"/>
                          <a:cs typeface="Times New Roman"/>
                        </a:rPr>
                        <a:t>[ ]</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Times New Roman"/>
                          <a:ea typeface="Calibri"/>
                          <a:cs typeface="Times New Roman"/>
                        </a:rPr>
                        <a:t>Brackets</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gn="ctr">
                        <a:lnSpc>
                          <a:spcPct val="115000"/>
                        </a:lnSpc>
                        <a:spcBef>
                          <a:spcPts val="0"/>
                        </a:spcBef>
                        <a:spcAft>
                          <a:spcPts val="0"/>
                        </a:spcAft>
                      </a:pPr>
                      <a:r>
                        <a:rPr lang="en-US" sz="1800" b="1">
                          <a:latin typeface="Times New Roman"/>
                          <a:ea typeface="Calibri"/>
                          <a:cs typeface="Times New Roman"/>
                        </a:rPr>
                        <a:t>;</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Times New Roman"/>
                          <a:ea typeface="Calibri"/>
                          <a:cs typeface="Times New Roman"/>
                        </a:rPr>
                        <a:t>Semi-colon</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marL="0" marR="0" algn="ctr">
                        <a:lnSpc>
                          <a:spcPct val="115000"/>
                        </a:lnSpc>
                        <a:spcBef>
                          <a:spcPts val="0"/>
                        </a:spcBef>
                        <a:spcAft>
                          <a:spcPts val="0"/>
                        </a:spcAft>
                      </a:pPr>
                      <a:r>
                        <a:rPr lang="en-US" sz="1800" b="1">
                          <a:latin typeface="Times New Roman"/>
                          <a:ea typeface="Calibri"/>
                          <a:cs typeface="Times New Roman"/>
                        </a:rPr>
                        <a:t>:</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Times New Roman"/>
                          <a:ea typeface="Calibri"/>
                          <a:cs typeface="Times New Roman"/>
                        </a:rPr>
                        <a:t>Colon</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marL="0" marR="0" algn="ctr">
                        <a:lnSpc>
                          <a:spcPct val="115000"/>
                        </a:lnSpc>
                        <a:spcBef>
                          <a:spcPts val="0"/>
                        </a:spcBef>
                        <a:spcAft>
                          <a:spcPts val="0"/>
                        </a:spcAft>
                      </a:pPr>
                      <a:r>
                        <a:rPr lang="en-US" sz="1800" b="1">
                          <a:latin typeface="Times New Roman"/>
                          <a:ea typeface="Calibri"/>
                          <a:cs typeface="Times New Roman"/>
                        </a:rPr>
                        <a:t>,</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Times New Roman"/>
                          <a:ea typeface="Calibri"/>
                          <a:cs typeface="Times New Roman"/>
                        </a:rPr>
                        <a:t>Comma</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marL="0" marR="0" algn="ctr">
                        <a:lnSpc>
                          <a:spcPct val="115000"/>
                        </a:lnSpc>
                        <a:spcBef>
                          <a:spcPts val="0"/>
                        </a:spcBef>
                        <a:spcAft>
                          <a:spcPts val="0"/>
                        </a:spcAft>
                      </a:pPr>
                      <a:r>
                        <a:rPr lang="en-US" sz="1800" b="1">
                          <a:latin typeface="Times New Roman"/>
                          <a:ea typeface="Calibri"/>
                          <a:cs typeface="Times New Roman"/>
                        </a:rPr>
                        <a:t>.</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Times New Roman"/>
                          <a:ea typeface="Calibri"/>
                          <a:cs typeface="Times New Roman"/>
                        </a:rPr>
                        <a:t>Period</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2225" name="Rectangle 1"/>
          <p:cNvSpPr>
            <a:spLocks noChangeArrowheads="1"/>
          </p:cNvSpPr>
          <p:nvPr/>
        </p:nvSpPr>
        <p:spPr bwMode="auto">
          <a:xfrm>
            <a:off x="1371600" y="1066800"/>
            <a:ext cx="655320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Punctuators</a:t>
            </a:r>
            <a:endParaRPr kumimoji="0" lang="en-US" b="0" i="0" strike="noStrike" cap="none" normalizeH="0" baseline="0" dirty="0">
              <a:ln>
                <a:noFill/>
              </a:ln>
              <a:solidFill>
                <a:schemeClr val="tx1"/>
              </a:solidFill>
              <a:effectLst/>
              <a:latin typeface="Arial" pitchFamily="34" charset="0"/>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Punctuators are symbols used for grouping and separator codes.</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They define the shape and function of a program.</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Punctuators also known as separators.</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There are following types of separators.</a:t>
            </a:r>
            <a:endParaRPr kumimoji="0" lang="en-US" b="0" i="1"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ChangeArrowheads="1"/>
          </p:cNvSpPr>
          <p:nvPr/>
        </p:nvSpPr>
        <p:spPr bwMode="auto">
          <a:xfrm>
            <a:off x="228600" y="1066800"/>
            <a:ext cx="86106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Operator:</a:t>
            </a:r>
            <a:endParaRPr kumimoji="0" lang="en-US" b="0" i="0"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Operators are those which perform the specified operation.</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Through operators after performing operations we yield the value.</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Operators are performed the operation on operand.</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An operator is a symbol that a use to perform certain mathematical or logical manipulation.</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Operators are used in programs to manipulate data and variables and usually form a part of mathematical and logical expression.</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C# supports rich sets of operators and they belongs to number of related categories:</a:t>
            </a:r>
          </a:p>
          <a:p>
            <a:pPr marL="800100" lvl="1" indent="-342900" algn="just" eaLnBrk="0" fontAlgn="base" hangingPunct="0">
              <a:spcBef>
                <a:spcPct val="0"/>
              </a:spcBef>
              <a:spcAft>
                <a:spcPct val="0"/>
              </a:spcAft>
              <a:buFont typeface="+mj-lt"/>
              <a:buAutoNum type="alphaLcPeriod"/>
            </a:pPr>
            <a:r>
              <a:rPr lang="en-US" i="1" dirty="0"/>
              <a:t>Arithmetic Operator</a:t>
            </a:r>
          </a:p>
          <a:p>
            <a:pPr marL="800100" lvl="1" indent="-342900" algn="just" eaLnBrk="0" fontAlgn="base" hangingPunct="0">
              <a:spcBef>
                <a:spcPct val="0"/>
              </a:spcBef>
              <a:spcAft>
                <a:spcPct val="0"/>
              </a:spcAft>
              <a:buFont typeface="+mj-lt"/>
              <a:buAutoNum type="alphaLcPeriod"/>
            </a:pPr>
            <a:r>
              <a:rPr lang="en-US" i="1" dirty="0"/>
              <a:t>Relational Operator</a:t>
            </a:r>
          </a:p>
          <a:p>
            <a:pPr marL="800100" lvl="1" indent="-342900" algn="just" eaLnBrk="0" fontAlgn="base" hangingPunct="0">
              <a:spcBef>
                <a:spcPct val="0"/>
              </a:spcBef>
              <a:spcAft>
                <a:spcPct val="0"/>
              </a:spcAft>
              <a:buFont typeface="+mj-lt"/>
              <a:buAutoNum type="alphaLcPeriod"/>
            </a:pPr>
            <a:r>
              <a:rPr lang="en-US" i="1" dirty="0"/>
              <a:t>Logical</a:t>
            </a:r>
            <a:r>
              <a:rPr lang="en-US" dirty="0"/>
              <a:t> </a:t>
            </a:r>
            <a:r>
              <a:rPr lang="en-US" i="1" dirty="0"/>
              <a:t>Operator</a:t>
            </a:r>
          </a:p>
          <a:p>
            <a:pPr marL="800100" lvl="1" indent="-342900" algn="just" eaLnBrk="0" fontAlgn="base" hangingPunct="0">
              <a:spcBef>
                <a:spcPct val="0"/>
              </a:spcBef>
              <a:spcAft>
                <a:spcPct val="0"/>
              </a:spcAft>
              <a:buFont typeface="+mj-lt"/>
              <a:buAutoNum type="alphaLcPeriod"/>
            </a:pPr>
            <a:r>
              <a:rPr lang="en-US" i="1" dirty="0"/>
              <a:t>Assignment Operator</a:t>
            </a:r>
          </a:p>
          <a:p>
            <a:pPr marL="800100" lvl="1" indent="-342900" algn="just" eaLnBrk="0" fontAlgn="base" hangingPunct="0">
              <a:spcBef>
                <a:spcPct val="0"/>
              </a:spcBef>
              <a:spcAft>
                <a:spcPct val="0"/>
              </a:spcAft>
              <a:buFont typeface="+mj-lt"/>
              <a:buAutoNum type="alphaLcPeriod"/>
            </a:pPr>
            <a:r>
              <a:rPr lang="en-US" i="1" dirty="0"/>
              <a:t>Increment and Decrement Operator</a:t>
            </a:r>
          </a:p>
          <a:p>
            <a:pPr marL="800100" lvl="1" indent="-342900" algn="just" eaLnBrk="0" fontAlgn="base" hangingPunct="0">
              <a:spcBef>
                <a:spcPct val="0"/>
              </a:spcBef>
              <a:spcAft>
                <a:spcPct val="0"/>
              </a:spcAft>
              <a:buFont typeface="+mj-lt"/>
              <a:buAutoNum type="alphaLcPeriod"/>
            </a:pPr>
            <a:r>
              <a:rPr lang="en-US" i="1" dirty="0"/>
              <a:t>Bitwise Operator</a:t>
            </a:r>
          </a:p>
          <a:p>
            <a:pPr marL="800100" lvl="1" indent="-342900" algn="just" eaLnBrk="0" fontAlgn="base" hangingPunct="0">
              <a:spcBef>
                <a:spcPct val="0"/>
              </a:spcBef>
              <a:spcAft>
                <a:spcPct val="0"/>
              </a:spcAft>
              <a:buFont typeface="+mj-lt"/>
              <a:buAutoNum type="alphaLcPeriod"/>
            </a:pPr>
            <a:r>
              <a:rPr lang="en-US" i="1" dirty="0"/>
              <a:t>Conditional Operator</a:t>
            </a:r>
            <a:endParaRPr kumimoji="0" lang="en-US" i="1"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ChangeArrowheads="1"/>
          </p:cNvSpPr>
          <p:nvPr/>
        </p:nvSpPr>
        <p:spPr bwMode="auto">
          <a:xfrm>
            <a:off x="838200" y="914400"/>
            <a:ext cx="7010400"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Arithmetic Operator</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Arithmetic operators are used to perform mathematical calculations</a:t>
            </a:r>
            <a:r>
              <a:rPr lang="en-US" i="1" dirty="0">
                <a:latin typeface="Arial" pitchFamily="34" charset="0"/>
                <a:ea typeface="Calibri" pitchFamily="34" charset="0"/>
                <a:cs typeface="Arial" pitchFamily="34" charset="0"/>
              </a:rPr>
              <a:t>. </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They belong to two sub categories:</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Unary Arithmetic Operator</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Binary Arithmetic Operator</a:t>
            </a:r>
            <a:endParaRPr kumimoji="0" lang="en-US" b="0" i="1" strike="noStrike" cap="none" normalizeH="0" baseline="0" dirty="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nvGraphicFramePr>
        <p:xfrm>
          <a:off x="3429000" y="3886200"/>
          <a:ext cx="2590800" cy="946404"/>
        </p:xfrm>
        <a:graphic>
          <a:graphicData uri="http://schemas.openxmlformats.org/drawingml/2006/table">
            <a:tbl>
              <a:tblPr/>
              <a:tblGrid>
                <a:gridCol w="12192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0">
                <a:tc>
                  <a:txBody>
                    <a:bodyPr/>
                    <a:lstStyle/>
                    <a:p>
                      <a:pPr marL="0" marR="0" algn="ctr">
                        <a:lnSpc>
                          <a:spcPct val="115000"/>
                        </a:lnSpc>
                        <a:spcBef>
                          <a:spcPts val="0"/>
                        </a:spcBef>
                        <a:spcAft>
                          <a:spcPts val="0"/>
                        </a:spcAft>
                      </a:pPr>
                      <a:r>
                        <a:rPr lang="en-US" sz="1800" b="1" dirty="0">
                          <a:latin typeface="Times New Roman"/>
                          <a:ea typeface="Calibri"/>
                          <a:cs typeface="Times New Roman"/>
                        </a:rPr>
                        <a:t>Operator</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a:latin typeface="Times New Roman"/>
                          <a:ea typeface="Calibri"/>
                          <a:cs typeface="Times New Roman"/>
                        </a:rPr>
                        <a:t>Meaning</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gn="ctr">
                        <a:lnSpc>
                          <a:spcPct val="115000"/>
                        </a:lnSpc>
                        <a:spcBef>
                          <a:spcPts val="0"/>
                        </a:spcBef>
                        <a:spcAft>
                          <a:spcPts val="0"/>
                        </a:spcAft>
                      </a:pPr>
                      <a:r>
                        <a:rPr lang="en-US" sz="1800" b="1" dirty="0">
                          <a:latin typeface="Times New Roman"/>
                          <a:ea typeface="Calibri"/>
                          <a:cs typeface="Times New Roman"/>
                        </a:rPr>
                        <a:t>+</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Calibri"/>
                          <a:cs typeface="Times New Roman"/>
                        </a:rPr>
                        <a:t>Unary Plus</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1800" b="1" dirty="0">
                          <a:latin typeface="Times New Roman"/>
                          <a:ea typeface="Calibri"/>
                          <a:cs typeface="Times New Roman"/>
                        </a:rPr>
                        <a:t>-</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Calibri"/>
                          <a:cs typeface="Times New Roman"/>
                        </a:rPr>
                        <a:t>Unary Minus</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028" name="Rectangle 4"/>
          <p:cNvSpPr>
            <a:spLocks noChangeArrowheads="1"/>
          </p:cNvSpPr>
          <p:nvPr/>
        </p:nvSpPr>
        <p:spPr bwMode="auto">
          <a:xfrm>
            <a:off x="838200" y="2895600"/>
            <a:ext cx="7620000"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Unary Arithmetic Operator</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Unary arithmetic operators are those which work on single operand.</a:t>
            </a:r>
            <a:endParaRPr lang="en-US" i="1" dirty="0">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Unary Arithmetic Operators are:</a:t>
            </a:r>
            <a:endParaRPr kumimoji="0" lang="en-US" b="0" i="1" strike="noStrike" cap="none" normalizeH="0" baseline="0" dirty="0">
              <a:ln>
                <a:noFill/>
              </a:ln>
              <a:solidFill>
                <a:schemeClr val="tx1"/>
              </a:solidFill>
              <a:effectLst/>
              <a:latin typeface="Arial" pitchFamily="34" charset="0"/>
              <a:cs typeface="Arial" pitchFamily="34" charset="0"/>
            </a:endParaRPr>
          </a:p>
        </p:txBody>
      </p:sp>
      <p:sp>
        <p:nvSpPr>
          <p:cNvPr id="6" name="Rectangle 5"/>
          <p:cNvSpPr/>
          <p:nvPr/>
        </p:nvSpPr>
        <p:spPr>
          <a:xfrm>
            <a:off x="2133600" y="4876800"/>
            <a:ext cx="4572000" cy="646331"/>
          </a:xfrm>
          <a:prstGeom prst="rect">
            <a:avLst/>
          </a:prstGeom>
        </p:spPr>
        <p:txBody>
          <a:bodyPr>
            <a:spAutoFit/>
          </a:bodyPr>
          <a:lstStyle/>
          <a:p>
            <a:pPr lvl="0" algn="just" eaLnBrk="0" fontAlgn="base" hangingPunct="0">
              <a:spcBef>
                <a:spcPct val="0"/>
              </a:spcBef>
              <a:spcAft>
                <a:spcPct val="0"/>
              </a:spcAft>
            </a:pPr>
            <a:r>
              <a:rPr lang="en-US" b="1" dirty="0">
                <a:latin typeface="Times New Roman" pitchFamily="18" charset="0"/>
                <a:ea typeface="Calibri" pitchFamily="34" charset="0"/>
                <a:cs typeface="Times New Roman" pitchFamily="18" charset="0"/>
              </a:rPr>
              <a:t>For Example:</a:t>
            </a:r>
            <a:endParaRPr lang="en-US" dirty="0">
              <a:latin typeface="Arial" pitchFamily="34" charset="0"/>
              <a:cs typeface="Arial" pitchFamily="34" charset="0"/>
            </a:endParaRPr>
          </a:p>
          <a:p>
            <a:pPr lvl="0" algn="just" eaLnBrk="0" fontAlgn="base" hangingPunct="0">
              <a:spcBef>
                <a:spcPct val="0"/>
              </a:spcBef>
              <a:spcAft>
                <a:spcPct val="0"/>
              </a:spcAft>
            </a:pPr>
            <a:r>
              <a:rPr lang="en-US" b="1" dirty="0">
                <a:latin typeface="Times New Roman" pitchFamily="18" charset="0"/>
                <a:ea typeface="Calibri" pitchFamily="34" charset="0"/>
                <a:cs typeface="Times New Roman" pitchFamily="18" charset="0"/>
              </a:rPr>
              <a:t>		</a:t>
            </a:r>
            <a:r>
              <a:rPr lang="en-US" dirty="0">
                <a:latin typeface="Times New Roman" pitchFamily="18" charset="0"/>
                <a:ea typeface="Calibri" pitchFamily="34" charset="0"/>
                <a:cs typeface="Times New Roman" pitchFamily="18" charset="0"/>
              </a:rPr>
              <a:t>-5, +6, -a, +b</a:t>
            </a:r>
            <a:endParaRPr lang="en-US" dirty="0"/>
          </a:p>
        </p:txBody>
      </p:sp>
    </p:spTree>
  </p:cSld>
  <p:clrMapOvr>
    <a:masterClrMapping/>
  </p:clrMapOvr>
  <p:transition>
    <p:split orient="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4"/>
          <p:cNvSpPr>
            <a:spLocks noChangeArrowheads="1"/>
          </p:cNvSpPr>
          <p:nvPr/>
        </p:nvSpPr>
        <p:spPr bwMode="auto">
          <a:xfrm>
            <a:off x="381000" y="1057870"/>
            <a:ext cx="81534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Binary Arithmetic Operator</a:t>
            </a:r>
          </a:p>
          <a:p>
            <a:pPr algn="just"/>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Binary arithmetic operators are those operators which work on two operands and use to perform arithmetic calculation.</a:t>
            </a:r>
          </a:p>
          <a:p>
            <a:pPr algn="ctr"/>
            <a:r>
              <a:rPr lang="en-US" i="1" dirty="0">
                <a:latin typeface="Times New Roman" pitchFamily="18" charset="0"/>
                <a:cs typeface="Times New Roman" pitchFamily="18" charset="0"/>
              </a:rPr>
              <a:t>Binary arithmetic operators are:</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p:txBody>
      </p:sp>
      <p:graphicFrame>
        <p:nvGraphicFramePr>
          <p:cNvPr id="8" name="Table 7"/>
          <p:cNvGraphicFramePr>
            <a:graphicFrameLocks noGrp="1"/>
          </p:cNvGraphicFramePr>
          <p:nvPr/>
        </p:nvGraphicFramePr>
        <p:xfrm>
          <a:off x="2743200" y="2353270"/>
          <a:ext cx="3200400" cy="1892808"/>
        </p:xfrm>
        <a:graphic>
          <a:graphicData uri="http://schemas.openxmlformats.org/drawingml/2006/table">
            <a:tbl>
              <a:tblPr/>
              <a:tblGrid>
                <a:gridCol w="12954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0">
                <a:tc>
                  <a:txBody>
                    <a:bodyPr/>
                    <a:lstStyle/>
                    <a:p>
                      <a:pPr marL="0" marR="0" algn="ctr">
                        <a:lnSpc>
                          <a:spcPct val="115000"/>
                        </a:lnSpc>
                        <a:spcBef>
                          <a:spcPts val="0"/>
                        </a:spcBef>
                        <a:spcAft>
                          <a:spcPts val="0"/>
                        </a:spcAft>
                      </a:pPr>
                      <a:r>
                        <a:rPr lang="en-US" sz="1800" b="1">
                          <a:latin typeface="Times New Roman"/>
                          <a:ea typeface="Calibri"/>
                          <a:cs typeface="Times New Roman"/>
                        </a:rPr>
                        <a:t>Operator</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latin typeface="Times New Roman"/>
                          <a:ea typeface="Calibri"/>
                          <a:cs typeface="Times New Roman"/>
                        </a:rPr>
                        <a:t>Meaning</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gn="ctr">
                        <a:lnSpc>
                          <a:spcPct val="115000"/>
                        </a:lnSpc>
                        <a:spcBef>
                          <a:spcPts val="0"/>
                        </a:spcBef>
                        <a:spcAft>
                          <a:spcPts val="0"/>
                        </a:spcAft>
                      </a:pPr>
                      <a:r>
                        <a:rPr lang="en-US" sz="1800" b="1">
                          <a:latin typeface="Times New Roman"/>
                          <a:ea typeface="Calibri"/>
                          <a:cs typeface="Times New Roman"/>
                        </a:rPr>
                        <a:t>+</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Calibri"/>
                          <a:cs typeface="Times New Roman"/>
                        </a:rPr>
                        <a:t>Addition</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1800" b="1">
                          <a:latin typeface="Times New Roman"/>
                          <a:ea typeface="Calibri"/>
                          <a:cs typeface="Times New Roman"/>
                        </a:rPr>
                        <a:t>-</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Calibri"/>
                          <a:cs typeface="Times New Roman"/>
                        </a:rPr>
                        <a:t>Subtraction</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gn="ctr">
                        <a:lnSpc>
                          <a:spcPct val="115000"/>
                        </a:lnSpc>
                        <a:spcBef>
                          <a:spcPts val="0"/>
                        </a:spcBef>
                        <a:spcAft>
                          <a:spcPts val="0"/>
                        </a:spcAft>
                      </a:pPr>
                      <a:r>
                        <a:rPr lang="en-US" sz="1800" b="1">
                          <a:latin typeface="Times New Roman"/>
                          <a:ea typeface="Calibri"/>
                          <a:cs typeface="Times New Roman"/>
                        </a:rPr>
                        <a:t>*</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Calibri"/>
                          <a:cs typeface="Times New Roman"/>
                        </a:rPr>
                        <a:t>Multiplication</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gn="ctr">
                        <a:lnSpc>
                          <a:spcPct val="115000"/>
                        </a:lnSpc>
                        <a:spcBef>
                          <a:spcPts val="0"/>
                        </a:spcBef>
                        <a:spcAft>
                          <a:spcPts val="0"/>
                        </a:spcAft>
                      </a:pPr>
                      <a:r>
                        <a:rPr lang="en-US" sz="1800" b="1">
                          <a:latin typeface="Times New Roman"/>
                          <a:ea typeface="Calibri"/>
                          <a:cs typeface="Times New Roman"/>
                        </a:rPr>
                        <a:t>/</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Calibri"/>
                          <a:cs typeface="Times New Roman"/>
                        </a:rPr>
                        <a:t>Division</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marL="0" marR="0" algn="ctr">
                        <a:lnSpc>
                          <a:spcPct val="115000"/>
                        </a:lnSpc>
                        <a:spcBef>
                          <a:spcPts val="0"/>
                        </a:spcBef>
                        <a:spcAft>
                          <a:spcPts val="0"/>
                        </a:spcAft>
                      </a:pPr>
                      <a:r>
                        <a:rPr lang="en-US" sz="1800" b="1">
                          <a:latin typeface="Times New Roman"/>
                          <a:ea typeface="Calibri"/>
                          <a:cs typeface="Times New Roman"/>
                        </a:rPr>
                        <a:t>%</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Calibri"/>
                          <a:cs typeface="Times New Roman"/>
                        </a:rPr>
                        <a:t>Modular Division</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4279" name="Rectangle 7"/>
          <p:cNvSpPr>
            <a:spLocks noChangeArrowheads="1"/>
          </p:cNvSpPr>
          <p:nvPr/>
        </p:nvSpPr>
        <p:spPr bwMode="auto">
          <a:xfrm>
            <a:off x="457200" y="4486870"/>
            <a:ext cx="7924800"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Note:</a:t>
            </a:r>
          </a:p>
          <a:p>
            <a:pPr marL="0" marR="0" lvl="0" indent="0" algn="l" defTabSz="914400" rtl="0" eaLnBrk="0" fontAlgn="base" latinLnBrk="0" hangingPunct="0">
              <a:lnSpc>
                <a:spcPct val="100000"/>
              </a:lnSpc>
              <a:spcBef>
                <a:spcPct val="0"/>
              </a:spcBef>
              <a:spcAft>
                <a:spcPct val="0"/>
              </a:spcAft>
              <a:buClrTx/>
              <a:buSzTx/>
              <a:buFontTx/>
              <a:buNone/>
              <a:tabLst/>
            </a:pPr>
            <a:r>
              <a:rPr lang="en-US" b="1" dirty="0">
                <a:latin typeface="Times New Roman" pitchFamily="18" charset="0"/>
                <a:ea typeface="Calibri" pitchFamily="34" charset="0"/>
                <a:cs typeface="Times New Roman" pitchFamily="18" charset="0"/>
              </a:rPr>
              <a:t>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expression which takes arithmetic operators are known as arithmetic expression.</a:t>
            </a:r>
            <a:r>
              <a:rPr kumimoji="0" lang="en-US" b="0" i="1" u="none" strike="noStrike" cap="none" normalizeH="0" baseline="0" dirty="0">
                <a:ln>
                  <a:noFill/>
                </a:ln>
                <a:solidFill>
                  <a:schemeClr val="tx1"/>
                </a:solidFill>
                <a:effectLst/>
                <a:latin typeface="Arial" pitchFamily="34" charset="0"/>
                <a:cs typeface="Arial" pitchFamily="34" charset="0"/>
              </a:rPr>
              <a:t> </a:t>
            </a:r>
          </a:p>
        </p:txBody>
      </p:sp>
    </p:spTree>
  </p:cSld>
  <p:clrMapOvr>
    <a:masterClrMapping/>
  </p:clrMapOvr>
  <p:transition>
    <p:split orient="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ChangeArrowheads="1"/>
          </p:cNvSpPr>
          <p:nvPr/>
        </p:nvSpPr>
        <p:spPr bwMode="auto">
          <a:xfrm>
            <a:off x="457200" y="304800"/>
            <a:ext cx="8153400"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Relational Operator:</a:t>
            </a:r>
            <a:endParaRPr kumimoji="0" lang="en-US" b="0" i="0"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Relational operators are those operators which are used to calculate relations between two operands.</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They provide results after operations in Boolean value. (True or False)</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Relational operators are work on two operands so it is binary  relational operators.</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Relational operators are:</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p:txBody>
      </p:sp>
      <p:graphicFrame>
        <p:nvGraphicFramePr>
          <p:cNvPr id="3" name="Table 2"/>
          <p:cNvGraphicFramePr>
            <a:graphicFrameLocks noGrp="1"/>
          </p:cNvGraphicFramePr>
          <p:nvPr/>
        </p:nvGraphicFramePr>
        <p:xfrm>
          <a:off x="2209800" y="2362200"/>
          <a:ext cx="3581400" cy="2208276"/>
        </p:xfrm>
        <a:graphic>
          <a:graphicData uri="http://schemas.openxmlformats.org/drawingml/2006/table">
            <a:tbl>
              <a:tblPr/>
              <a:tblGrid>
                <a:gridCol w="12954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0">
                <a:tc>
                  <a:txBody>
                    <a:bodyPr/>
                    <a:lstStyle/>
                    <a:p>
                      <a:pPr marL="0" marR="0" algn="ctr">
                        <a:lnSpc>
                          <a:spcPct val="115000"/>
                        </a:lnSpc>
                        <a:spcBef>
                          <a:spcPts val="0"/>
                        </a:spcBef>
                        <a:spcAft>
                          <a:spcPts val="0"/>
                        </a:spcAft>
                      </a:pPr>
                      <a:r>
                        <a:rPr lang="en-US" sz="1800" b="1">
                          <a:latin typeface="Times New Roman"/>
                          <a:ea typeface="Calibri"/>
                          <a:cs typeface="Times New Roman"/>
                        </a:rPr>
                        <a:t>Operator</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latin typeface="Times New Roman"/>
                          <a:ea typeface="Calibri"/>
                          <a:cs typeface="Times New Roman"/>
                        </a:rPr>
                        <a:t>Meaning</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gn="ctr">
                        <a:lnSpc>
                          <a:spcPct val="115000"/>
                        </a:lnSpc>
                        <a:spcBef>
                          <a:spcPts val="0"/>
                        </a:spcBef>
                        <a:spcAft>
                          <a:spcPts val="0"/>
                        </a:spcAft>
                      </a:pPr>
                      <a:r>
                        <a:rPr lang="en-US" sz="1800" b="1">
                          <a:latin typeface="Times New Roman"/>
                          <a:ea typeface="Calibri"/>
                          <a:cs typeface="Times New Roman"/>
                        </a:rPr>
                        <a:t>&lt;</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Times New Roman"/>
                          <a:ea typeface="Calibri"/>
                          <a:cs typeface="Times New Roman"/>
                        </a:rPr>
                        <a:t>Less Than</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1800" b="1">
                          <a:latin typeface="Times New Roman"/>
                          <a:ea typeface="Calibri"/>
                          <a:cs typeface="Times New Roman"/>
                        </a:rPr>
                        <a:t>&lt;=</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Times New Roman"/>
                          <a:ea typeface="Calibri"/>
                          <a:cs typeface="Times New Roman"/>
                        </a:rPr>
                        <a:t>Less Than Equal To</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gn="ctr">
                        <a:lnSpc>
                          <a:spcPct val="115000"/>
                        </a:lnSpc>
                        <a:spcBef>
                          <a:spcPts val="0"/>
                        </a:spcBef>
                        <a:spcAft>
                          <a:spcPts val="0"/>
                        </a:spcAft>
                      </a:pPr>
                      <a:r>
                        <a:rPr lang="en-US" sz="1800" b="1">
                          <a:latin typeface="Times New Roman"/>
                          <a:ea typeface="Calibri"/>
                          <a:cs typeface="Times New Roman"/>
                        </a:rPr>
                        <a:t>&gt;</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Times New Roman"/>
                          <a:ea typeface="Calibri"/>
                          <a:cs typeface="Times New Roman"/>
                        </a:rPr>
                        <a:t>Greater Than</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gn="ctr">
                        <a:lnSpc>
                          <a:spcPct val="115000"/>
                        </a:lnSpc>
                        <a:spcBef>
                          <a:spcPts val="0"/>
                        </a:spcBef>
                        <a:spcAft>
                          <a:spcPts val="0"/>
                        </a:spcAft>
                      </a:pPr>
                      <a:r>
                        <a:rPr lang="en-US" sz="1800" b="1">
                          <a:latin typeface="Times New Roman"/>
                          <a:ea typeface="Calibri"/>
                          <a:cs typeface="Times New Roman"/>
                        </a:rPr>
                        <a:t>&gt;=</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Times New Roman"/>
                          <a:ea typeface="Calibri"/>
                          <a:cs typeface="Times New Roman"/>
                        </a:rPr>
                        <a:t>Greater Than Equal To</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marL="0" marR="0" algn="ctr">
                        <a:lnSpc>
                          <a:spcPct val="115000"/>
                        </a:lnSpc>
                        <a:spcBef>
                          <a:spcPts val="0"/>
                        </a:spcBef>
                        <a:spcAft>
                          <a:spcPts val="0"/>
                        </a:spcAft>
                      </a:pPr>
                      <a:r>
                        <a:rPr lang="en-US" sz="1800" b="1">
                          <a:latin typeface="Times New Roman"/>
                          <a:ea typeface="Calibri"/>
                          <a:cs typeface="Times New Roman"/>
                        </a:rPr>
                        <a:t>==</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Times New Roman"/>
                          <a:ea typeface="Calibri"/>
                          <a:cs typeface="Times New Roman"/>
                        </a:rPr>
                        <a:t>Equal To</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marL="0" marR="0" algn="ctr">
                        <a:lnSpc>
                          <a:spcPct val="115000"/>
                        </a:lnSpc>
                        <a:spcBef>
                          <a:spcPts val="0"/>
                        </a:spcBef>
                        <a:spcAft>
                          <a:spcPts val="0"/>
                        </a:spcAft>
                      </a:pPr>
                      <a:r>
                        <a:rPr lang="en-US" sz="1800" b="1">
                          <a:latin typeface="Times New Roman"/>
                          <a:ea typeface="Calibri"/>
                          <a:cs typeface="Times New Roman"/>
                        </a:rPr>
                        <a:t>!=</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Times New Roman"/>
                          <a:ea typeface="Calibri"/>
                          <a:cs typeface="Times New Roman"/>
                        </a:rPr>
                        <a:t>Not Equal To</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5298" name="Rectangle 2"/>
          <p:cNvSpPr>
            <a:spLocks noChangeArrowheads="1"/>
          </p:cNvSpPr>
          <p:nvPr/>
        </p:nvSpPr>
        <p:spPr bwMode="auto">
          <a:xfrm>
            <a:off x="533400" y="4724400"/>
            <a:ext cx="8077200"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Note:</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dirty="0">
                <a:latin typeface="Times New Roman" pitchFamily="18" charset="0"/>
                <a:ea typeface="Calibri" pitchFamily="34" charset="0"/>
                <a:cs typeface="Times New Roman" pitchFamily="18" charset="0"/>
              </a:rPr>
              <a:t>	</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expression which is used relational operators known as relational expression.	</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ChangeArrowheads="1"/>
          </p:cNvSpPr>
          <p:nvPr/>
        </p:nvSpPr>
        <p:spPr bwMode="auto">
          <a:xfrm>
            <a:off x="381000" y="729996"/>
            <a:ext cx="83058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Logical Operator:</a:t>
            </a:r>
            <a:endParaRPr kumimoji="0" lang="en-US" b="0" i="0"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Logical operators are those operators which are used to combine two logical values into single value.</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Logical operators work on logical value so it is called Boolean operators or logical operators.</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The result is logical operator after combine two logical values have also logical values.</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The logical operators are belongs to two sub categories.</a:t>
            </a:r>
            <a:endParaRPr kumimoji="0" lang="en-US" b="0" i="1" strike="noStrike" cap="none" normalizeH="0" baseline="0" dirty="0">
              <a:ln>
                <a:noFill/>
              </a:ln>
              <a:solidFill>
                <a:schemeClr val="tx1"/>
              </a:solidFill>
              <a:effectLst/>
              <a:latin typeface="Arial" pitchFamily="34" charset="0"/>
              <a:cs typeface="Arial" pitchFamily="34" charset="0"/>
            </a:endParaRPr>
          </a:p>
          <a:p>
            <a:pPr marL="800100" lvl="1" indent="-342900" algn="just" eaLnBrk="0" fontAlgn="base" hangingPunct="0">
              <a:spcBef>
                <a:spcPct val="0"/>
              </a:spcBef>
              <a:spcAft>
                <a:spcPct val="0"/>
              </a:spcAft>
              <a:buFont typeface="+mj-lt"/>
              <a:buAutoNum type="alphaLcPeriod"/>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Binary Logical Operator</a:t>
            </a:r>
            <a:endParaRPr kumimoji="0" lang="en-US" b="0" i="1" strike="noStrike" cap="none" normalizeH="0" baseline="0" dirty="0">
              <a:ln>
                <a:noFill/>
              </a:ln>
              <a:solidFill>
                <a:schemeClr val="tx1"/>
              </a:solidFill>
              <a:effectLst/>
              <a:latin typeface="Arial" pitchFamily="34" charset="0"/>
              <a:cs typeface="Arial" pitchFamily="34" charset="0"/>
            </a:endParaRPr>
          </a:p>
          <a:p>
            <a:pPr marL="800100" lvl="1" indent="-342900" algn="just" eaLnBrk="0" fontAlgn="base" hangingPunct="0">
              <a:spcBef>
                <a:spcPct val="0"/>
              </a:spcBef>
              <a:spcAft>
                <a:spcPct val="0"/>
              </a:spcAft>
              <a:buFont typeface="+mj-lt"/>
              <a:buAutoNum type="alphaLcPeriod"/>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Unary Logical Operator</a:t>
            </a:r>
            <a:endParaRPr kumimoji="0" lang="en-US" b="0" i="1" strike="noStrike" cap="none" normalizeH="0" baseline="0" dirty="0">
              <a:ln>
                <a:noFill/>
              </a:ln>
              <a:solidFill>
                <a:schemeClr val="tx1"/>
              </a:solidFill>
              <a:effectLst/>
              <a:latin typeface="Arial" pitchFamily="34" charset="0"/>
              <a:cs typeface="Arial" pitchFamily="34" charset="0"/>
            </a:endParaRPr>
          </a:p>
        </p:txBody>
      </p:sp>
      <p:sp>
        <p:nvSpPr>
          <p:cNvPr id="4" name="Rectangle 3"/>
          <p:cNvSpPr/>
          <p:nvPr/>
        </p:nvSpPr>
        <p:spPr>
          <a:xfrm>
            <a:off x="457200" y="3701796"/>
            <a:ext cx="8229600" cy="1200329"/>
          </a:xfrm>
          <a:prstGeom prst="rect">
            <a:avLst/>
          </a:prstGeom>
        </p:spPr>
        <p:txBody>
          <a:bodyPr wrap="square">
            <a:spAutoFit/>
          </a:bodyPr>
          <a:lstStyle/>
          <a:p>
            <a:r>
              <a:rPr lang="en-US" b="1" dirty="0">
                <a:latin typeface="Times New Roman" pitchFamily="18" charset="0"/>
                <a:cs typeface="Times New Roman" pitchFamily="18" charset="0"/>
              </a:rPr>
              <a:t>Binary Logical Operator</a:t>
            </a:r>
          </a:p>
          <a:p>
            <a:pPr algn="just"/>
            <a:r>
              <a:rPr lang="en-US" i="1">
                <a:latin typeface="Times New Roman" pitchFamily="18" charset="0"/>
                <a:cs typeface="Times New Roman" pitchFamily="18" charset="0"/>
              </a:rPr>
              <a:t>	Binary </a:t>
            </a:r>
            <a:r>
              <a:rPr lang="en-US" i="1" dirty="0">
                <a:latin typeface="Times New Roman" pitchFamily="18" charset="0"/>
                <a:cs typeface="Times New Roman" pitchFamily="18" charset="0"/>
              </a:rPr>
              <a:t>logical operators are those which work on two operands which have also a logical value.</a:t>
            </a:r>
          </a:p>
          <a:p>
            <a:pPr algn="ctr"/>
            <a:r>
              <a:rPr lang="en-US" i="1" dirty="0">
                <a:latin typeface="Times New Roman" pitchFamily="18" charset="0"/>
                <a:cs typeface="Times New Roman" pitchFamily="18" charset="0"/>
              </a:rPr>
              <a:t>The binary logical operators are</a:t>
            </a:r>
            <a:r>
              <a:rPr lang="en-US" i="1" dirty="0"/>
              <a:t>:</a:t>
            </a:r>
          </a:p>
        </p:txBody>
      </p:sp>
      <p:graphicFrame>
        <p:nvGraphicFramePr>
          <p:cNvPr id="5" name="Table 4"/>
          <p:cNvGraphicFramePr>
            <a:graphicFrameLocks noGrp="1"/>
          </p:cNvGraphicFramePr>
          <p:nvPr/>
        </p:nvGraphicFramePr>
        <p:xfrm>
          <a:off x="2895600" y="4920996"/>
          <a:ext cx="3200400" cy="946404"/>
        </p:xfrm>
        <a:graphic>
          <a:graphicData uri="http://schemas.openxmlformats.org/drawingml/2006/table">
            <a:tbl>
              <a:tblPr/>
              <a:tblGrid>
                <a:gridCol w="12192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tblGrid>
              <a:tr h="0">
                <a:tc>
                  <a:txBody>
                    <a:bodyPr/>
                    <a:lstStyle/>
                    <a:p>
                      <a:pPr marL="0" marR="0" algn="ctr">
                        <a:lnSpc>
                          <a:spcPct val="115000"/>
                        </a:lnSpc>
                        <a:spcBef>
                          <a:spcPts val="0"/>
                        </a:spcBef>
                        <a:spcAft>
                          <a:spcPts val="0"/>
                        </a:spcAft>
                      </a:pPr>
                      <a:r>
                        <a:rPr lang="en-US" sz="1800" b="1" dirty="0">
                          <a:latin typeface="Times New Roman"/>
                          <a:ea typeface="Calibri"/>
                          <a:cs typeface="Times New Roman"/>
                        </a:rPr>
                        <a:t>Operator</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latin typeface="Times New Roman"/>
                          <a:ea typeface="Calibri"/>
                          <a:cs typeface="Times New Roman"/>
                        </a:rPr>
                        <a:t>Meaning</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gn="ctr">
                        <a:lnSpc>
                          <a:spcPct val="115000"/>
                        </a:lnSpc>
                        <a:spcBef>
                          <a:spcPts val="0"/>
                        </a:spcBef>
                        <a:spcAft>
                          <a:spcPts val="0"/>
                        </a:spcAft>
                      </a:pPr>
                      <a:r>
                        <a:rPr lang="en-US" sz="1800" b="1">
                          <a:latin typeface="Times New Roman"/>
                          <a:ea typeface="Calibri"/>
                          <a:cs typeface="Times New Roman"/>
                        </a:rPr>
                        <a:t>&amp;&amp;</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Calibri"/>
                          <a:cs typeface="Times New Roman"/>
                        </a:rPr>
                        <a:t>Logical And (AND)</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1800" b="1">
                          <a:latin typeface="Times New Roman"/>
                          <a:ea typeface="Calibri"/>
                          <a:cs typeface="Times New Roman"/>
                        </a:rPr>
                        <a:t>||</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Calibri"/>
                          <a:cs typeface="Times New Roman"/>
                        </a:rPr>
                        <a:t>Logical Or (OR)</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ransition>
    <p:split orient="vert"/>
  </p:transition>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609600" y="914400"/>
            <a:ext cx="7921784" cy="120032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Unary Logical Operator</a:t>
            </a:r>
          </a:p>
          <a:p>
            <a:pPr algn="just"/>
            <a:r>
              <a:rPr lang="en-US" i="1" dirty="0">
                <a:latin typeface="Times New Roman" pitchFamily="18" charset="0"/>
                <a:cs typeface="Times New Roman" pitchFamily="18" charset="0"/>
              </a:rPr>
              <a:t>	Unary logical operators are those operators which work single operands.</a:t>
            </a:r>
          </a:p>
          <a:p>
            <a:pPr algn="ctr"/>
            <a:r>
              <a:rPr lang="en-US" i="1" dirty="0">
                <a:latin typeface="Times New Roman" pitchFamily="18" charset="0"/>
                <a:cs typeface="Times New Roman" pitchFamily="18" charset="0"/>
              </a:rPr>
              <a:t>Unary logical operators are:</a:t>
            </a:r>
          </a:p>
          <a:p>
            <a:pPr marL="0" marR="0" lvl="0" indent="0" algn="just" defTabSz="914400" rtl="0" eaLnBrk="1" fontAlgn="base" latinLnBrk="0" hangingPunct="1">
              <a:lnSpc>
                <a:spcPct val="100000"/>
              </a:lnSpc>
              <a:spcBef>
                <a:spcPct val="0"/>
              </a:spcBef>
              <a:spcAft>
                <a:spcPct val="0"/>
              </a:spcAft>
              <a:buClrTx/>
              <a:buSzTx/>
              <a:tabLst/>
            </a:pPr>
            <a:endParaRPr kumimoji="0" lang="en-US" b="0" i="0" strike="noStrike" cap="none" normalizeH="0" baseline="0" dirty="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nvGraphicFramePr>
        <p:xfrm>
          <a:off x="3276600" y="2056066"/>
          <a:ext cx="2743200" cy="630936"/>
        </p:xfrm>
        <a:graphic>
          <a:graphicData uri="http://schemas.openxmlformats.org/drawingml/2006/table">
            <a:tbl>
              <a:tblPr/>
              <a:tblGrid>
                <a:gridCol w="10668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0">
                <a:tc>
                  <a:txBody>
                    <a:bodyPr/>
                    <a:lstStyle/>
                    <a:p>
                      <a:pPr marL="0" marR="0" algn="ctr">
                        <a:lnSpc>
                          <a:spcPct val="115000"/>
                        </a:lnSpc>
                        <a:spcBef>
                          <a:spcPts val="0"/>
                        </a:spcBef>
                        <a:spcAft>
                          <a:spcPts val="0"/>
                        </a:spcAft>
                      </a:pPr>
                      <a:r>
                        <a:rPr lang="en-US" sz="1800" b="1" dirty="0">
                          <a:latin typeface="Times New Roman"/>
                          <a:ea typeface="Calibri"/>
                          <a:cs typeface="Times New Roman"/>
                        </a:rPr>
                        <a:t>Operator</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a:latin typeface="Times New Roman"/>
                          <a:ea typeface="Calibri"/>
                          <a:cs typeface="Times New Roman"/>
                        </a:rPr>
                        <a:t>Meaning</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gn="ctr">
                        <a:lnSpc>
                          <a:spcPct val="115000"/>
                        </a:lnSpc>
                        <a:spcBef>
                          <a:spcPts val="0"/>
                        </a:spcBef>
                        <a:spcAft>
                          <a:spcPts val="0"/>
                        </a:spcAft>
                      </a:pPr>
                      <a:r>
                        <a:rPr lang="en-US" sz="1800" b="1" dirty="0">
                          <a:latin typeface="Times New Roman"/>
                          <a:ea typeface="Calibri"/>
                          <a:cs typeface="Times New Roman"/>
                        </a:rPr>
                        <a:t>!</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Calibri"/>
                          <a:cs typeface="Times New Roman"/>
                        </a:rPr>
                        <a:t>Logical Not</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7347" name="Rectangle 3"/>
          <p:cNvSpPr>
            <a:spLocks noChangeArrowheads="1"/>
          </p:cNvSpPr>
          <p:nvPr/>
        </p:nvSpPr>
        <p:spPr bwMode="auto">
          <a:xfrm>
            <a:off x="0" y="2895600"/>
            <a:ext cx="8962710"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131445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above three logical operators are evaluated in terms of following truth table:</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10" name="Table 9"/>
          <p:cNvGraphicFramePr>
            <a:graphicFrameLocks noGrp="1"/>
          </p:cNvGraphicFramePr>
          <p:nvPr/>
        </p:nvGraphicFramePr>
        <p:xfrm>
          <a:off x="2895600" y="4114800"/>
          <a:ext cx="3505200" cy="1577340"/>
        </p:xfrm>
        <a:graphic>
          <a:graphicData uri="http://schemas.openxmlformats.org/drawingml/2006/table">
            <a:tbl>
              <a:tblPr/>
              <a:tblGrid>
                <a:gridCol w="11430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0">
                <a:tc>
                  <a:txBody>
                    <a:bodyPr/>
                    <a:lstStyle/>
                    <a:p>
                      <a:pPr marL="0" marR="0" algn="ctr">
                        <a:lnSpc>
                          <a:spcPct val="115000"/>
                        </a:lnSpc>
                        <a:spcBef>
                          <a:spcPts val="0"/>
                        </a:spcBef>
                        <a:spcAft>
                          <a:spcPts val="0"/>
                        </a:spcAft>
                      </a:pPr>
                      <a:r>
                        <a:rPr lang="en-US" sz="1800" b="1" dirty="0">
                          <a:latin typeface="Times New Roman"/>
                          <a:ea typeface="Calibri"/>
                          <a:cs typeface="Times New Roman"/>
                        </a:rPr>
                        <a:t>Operand1</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a:latin typeface="Times New Roman"/>
                          <a:ea typeface="Calibri"/>
                          <a:cs typeface="Times New Roman"/>
                        </a:rPr>
                        <a:t>Operand2</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latin typeface="Times New Roman"/>
                          <a:ea typeface="Calibri"/>
                          <a:cs typeface="Times New Roman"/>
                        </a:rPr>
                        <a:t>Result</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gn="ctr">
                        <a:lnSpc>
                          <a:spcPct val="115000"/>
                        </a:lnSpc>
                        <a:spcBef>
                          <a:spcPts val="0"/>
                        </a:spcBef>
                        <a:spcAft>
                          <a:spcPts val="0"/>
                        </a:spcAft>
                      </a:pPr>
                      <a:r>
                        <a:rPr lang="en-US" sz="1800" dirty="0">
                          <a:latin typeface="Times New Roman"/>
                          <a:ea typeface="Calibri"/>
                          <a:cs typeface="Times New Roman"/>
                        </a:rPr>
                        <a:t>False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latin typeface="Times New Roman"/>
                          <a:ea typeface="Calibri"/>
                          <a:cs typeface="Times New Roman"/>
                        </a:rPr>
                        <a:t>False</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Times New Roman"/>
                          <a:ea typeface="Calibri"/>
                          <a:cs typeface="Times New Roman"/>
                        </a:rPr>
                        <a:t>False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1800">
                          <a:latin typeface="Times New Roman"/>
                          <a:ea typeface="Calibri"/>
                          <a:cs typeface="Times New Roman"/>
                        </a:rPr>
                        <a:t>False</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latin typeface="Times New Roman"/>
                          <a:ea typeface="Calibri"/>
                          <a:cs typeface="Times New Roman"/>
                        </a:rPr>
                        <a:t>True</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Times New Roman"/>
                          <a:ea typeface="Calibri"/>
                          <a:cs typeface="Times New Roman"/>
                        </a:rPr>
                        <a:t>False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gn="ctr">
                        <a:lnSpc>
                          <a:spcPct val="115000"/>
                        </a:lnSpc>
                        <a:spcBef>
                          <a:spcPts val="0"/>
                        </a:spcBef>
                        <a:spcAft>
                          <a:spcPts val="0"/>
                        </a:spcAft>
                      </a:pPr>
                      <a:r>
                        <a:rPr lang="en-US" sz="1800">
                          <a:latin typeface="Times New Roman"/>
                          <a:ea typeface="Calibri"/>
                          <a:cs typeface="Times New Roman"/>
                        </a:rPr>
                        <a:t>True</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latin typeface="Times New Roman"/>
                          <a:ea typeface="Calibri"/>
                          <a:cs typeface="Times New Roman"/>
                        </a:rPr>
                        <a:t>False</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Times New Roman"/>
                          <a:ea typeface="Calibri"/>
                          <a:cs typeface="Times New Roman"/>
                        </a:rPr>
                        <a:t>False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gn="ctr">
                        <a:lnSpc>
                          <a:spcPct val="115000"/>
                        </a:lnSpc>
                        <a:spcBef>
                          <a:spcPts val="0"/>
                        </a:spcBef>
                        <a:spcAft>
                          <a:spcPts val="0"/>
                        </a:spcAft>
                      </a:pPr>
                      <a:r>
                        <a:rPr lang="en-US" sz="1800">
                          <a:latin typeface="Times New Roman"/>
                          <a:ea typeface="Calibri"/>
                          <a:cs typeface="Times New Roman"/>
                        </a:rPr>
                        <a:t>True</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latin typeface="Times New Roman"/>
                          <a:ea typeface="Calibri"/>
                          <a:cs typeface="Times New Roman"/>
                        </a:rPr>
                        <a:t>True</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Times New Roman"/>
                          <a:ea typeface="Calibri"/>
                          <a:cs typeface="Times New Roman"/>
                        </a:rPr>
                        <a:t>True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7349" name="Rectangle 5"/>
          <p:cNvSpPr>
            <a:spLocks noChangeArrowheads="1"/>
          </p:cNvSpPr>
          <p:nvPr/>
        </p:nvSpPr>
        <p:spPr bwMode="auto">
          <a:xfrm>
            <a:off x="3733800" y="3581400"/>
            <a:ext cx="14478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AND (&amp;&amp;)</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124200" y="1872995"/>
          <a:ext cx="3200400" cy="1577340"/>
        </p:xfrm>
        <a:graphic>
          <a:graphicData uri="http://schemas.openxmlformats.org/drawingml/2006/table">
            <a:tbl>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163068">
                <a:tc>
                  <a:txBody>
                    <a:bodyPr/>
                    <a:lstStyle/>
                    <a:p>
                      <a:pPr marL="0" marR="0" algn="ctr">
                        <a:lnSpc>
                          <a:spcPct val="115000"/>
                        </a:lnSpc>
                        <a:spcBef>
                          <a:spcPts val="0"/>
                        </a:spcBef>
                        <a:spcAft>
                          <a:spcPts val="0"/>
                        </a:spcAft>
                      </a:pPr>
                      <a:r>
                        <a:rPr lang="en-US" sz="1800" b="1" dirty="0">
                          <a:latin typeface="Times New Roman"/>
                          <a:ea typeface="Calibri"/>
                          <a:cs typeface="Times New Roman"/>
                        </a:rPr>
                        <a:t>Operand1</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a:latin typeface="Times New Roman"/>
                          <a:ea typeface="Calibri"/>
                          <a:cs typeface="Times New Roman"/>
                        </a:rPr>
                        <a:t>Operand2</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latin typeface="Times New Roman"/>
                          <a:ea typeface="Calibri"/>
                          <a:cs typeface="Times New Roman"/>
                        </a:rPr>
                        <a:t>Result</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gn="ctr">
                        <a:lnSpc>
                          <a:spcPct val="115000"/>
                        </a:lnSpc>
                        <a:spcBef>
                          <a:spcPts val="0"/>
                        </a:spcBef>
                        <a:spcAft>
                          <a:spcPts val="0"/>
                        </a:spcAft>
                      </a:pPr>
                      <a:r>
                        <a:rPr lang="en-US" sz="1800" dirty="0">
                          <a:latin typeface="Times New Roman"/>
                          <a:ea typeface="Calibri"/>
                          <a:cs typeface="Times New Roman"/>
                        </a:rPr>
                        <a:t>False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latin typeface="Times New Roman"/>
                          <a:ea typeface="Calibri"/>
                          <a:cs typeface="Times New Roman"/>
                        </a:rPr>
                        <a:t>False</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Times New Roman"/>
                          <a:ea typeface="Calibri"/>
                          <a:cs typeface="Times New Roman"/>
                        </a:rPr>
                        <a:t>False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1800">
                          <a:latin typeface="Times New Roman"/>
                          <a:ea typeface="Calibri"/>
                          <a:cs typeface="Times New Roman"/>
                        </a:rPr>
                        <a:t>False</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latin typeface="Times New Roman"/>
                          <a:ea typeface="Calibri"/>
                          <a:cs typeface="Times New Roman"/>
                        </a:rPr>
                        <a:t>True</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Times New Roman"/>
                          <a:ea typeface="Calibri"/>
                          <a:cs typeface="Times New Roman"/>
                        </a:rPr>
                        <a:t>True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gn="ctr">
                        <a:lnSpc>
                          <a:spcPct val="115000"/>
                        </a:lnSpc>
                        <a:spcBef>
                          <a:spcPts val="0"/>
                        </a:spcBef>
                        <a:spcAft>
                          <a:spcPts val="0"/>
                        </a:spcAft>
                      </a:pPr>
                      <a:r>
                        <a:rPr lang="en-US" sz="1800">
                          <a:latin typeface="Times New Roman"/>
                          <a:ea typeface="Calibri"/>
                          <a:cs typeface="Times New Roman"/>
                        </a:rPr>
                        <a:t>True</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latin typeface="Times New Roman"/>
                          <a:ea typeface="Calibri"/>
                          <a:cs typeface="Times New Roman"/>
                        </a:rPr>
                        <a:t>False</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Times New Roman"/>
                          <a:ea typeface="Calibri"/>
                          <a:cs typeface="Times New Roman"/>
                        </a:rPr>
                        <a:t>True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gn="ctr">
                        <a:lnSpc>
                          <a:spcPct val="115000"/>
                        </a:lnSpc>
                        <a:spcBef>
                          <a:spcPts val="0"/>
                        </a:spcBef>
                        <a:spcAft>
                          <a:spcPts val="0"/>
                        </a:spcAft>
                      </a:pPr>
                      <a:r>
                        <a:rPr lang="en-US" sz="1800">
                          <a:latin typeface="Times New Roman"/>
                          <a:ea typeface="Calibri"/>
                          <a:cs typeface="Times New Roman"/>
                        </a:rPr>
                        <a:t>True</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latin typeface="Times New Roman"/>
                          <a:ea typeface="Calibri"/>
                          <a:cs typeface="Times New Roman"/>
                        </a:rPr>
                        <a:t>True</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Times New Roman"/>
                          <a:ea typeface="Calibri"/>
                          <a:cs typeface="Times New Roman"/>
                        </a:rPr>
                        <a:t>True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8369" name="Rectangle 1"/>
          <p:cNvSpPr>
            <a:spLocks noChangeArrowheads="1"/>
          </p:cNvSpPr>
          <p:nvPr/>
        </p:nvSpPr>
        <p:spPr bwMode="auto">
          <a:xfrm>
            <a:off x="4343400" y="1187196"/>
            <a:ext cx="8382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OR (||)</a:t>
            </a: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3429000" y="4539996"/>
          <a:ext cx="2590800" cy="946404"/>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0">
                <a:tc>
                  <a:txBody>
                    <a:bodyPr/>
                    <a:lstStyle/>
                    <a:p>
                      <a:pPr marL="0" marR="0" algn="ctr">
                        <a:lnSpc>
                          <a:spcPct val="115000"/>
                        </a:lnSpc>
                        <a:spcBef>
                          <a:spcPts val="0"/>
                        </a:spcBef>
                        <a:spcAft>
                          <a:spcPts val="0"/>
                        </a:spcAft>
                      </a:pPr>
                      <a:r>
                        <a:rPr lang="en-US" sz="1800" b="1" dirty="0">
                          <a:latin typeface="Times New Roman"/>
                          <a:ea typeface="Calibri"/>
                          <a:cs typeface="Times New Roman"/>
                        </a:rPr>
                        <a:t>Operand</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latin typeface="Times New Roman"/>
                          <a:ea typeface="Calibri"/>
                          <a:cs typeface="Times New Roman"/>
                        </a:rPr>
                        <a:t>Result</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gn="ctr">
                        <a:lnSpc>
                          <a:spcPct val="115000"/>
                        </a:lnSpc>
                        <a:spcBef>
                          <a:spcPts val="0"/>
                        </a:spcBef>
                        <a:spcAft>
                          <a:spcPts val="0"/>
                        </a:spcAft>
                      </a:pPr>
                      <a:r>
                        <a:rPr lang="en-US" sz="1800">
                          <a:latin typeface="Times New Roman"/>
                          <a:ea typeface="Calibri"/>
                          <a:cs typeface="Times New Roman"/>
                        </a:rPr>
                        <a:t>False</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Times New Roman"/>
                          <a:ea typeface="Calibri"/>
                          <a:cs typeface="Times New Roman"/>
                        </a:rPr>
                        <a:t>True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1800" dirty="0">
                          <a:latin typeface="Times New Roman"/>
                          <a:ea typeface="Calibri"/>
                          <a:cs typeface="Times New Roman"/>
                        </a:rPr>
                        <a:t>True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Times New Roman"/>
                          <a:ea typeface="Calibri"/>
                          <a:cs typeface="Times New Roman"/>
                        </a:rPr>
                        <a:t>False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8370" name="Rectangle 2"/>
          <p:cNvSpPr>
            <a:spLocks noChangeArrowheads="1"/>
          </p:cNvSpPr>
          <p:nvPr/>
        </p:nvSpPr>
        <p:spPr bwMode="auto">
          <a:xfrm>
            <a:off x="4191000" y="3886200"/>
            <a:ext cx="9906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NOT (!)</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1"/>
          <p:cNvSpPr>
            <a:spLocks noChangeArrowheads="1"/>
          </p:cNvSpPr>
          <p:nvPr/>
        </p:nvSpPr>
        <p:spPr bwMode="auto">
          <a:xfrm>
            <a:off x="2209800" y="457200"/>
            <a:ext cx="5257800"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Advantage of assembly language</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sz="2400"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Easier to understand and use.</a:t>
            </a:r>
            <a:endParaRPr kumimoji="0" lang="en-US" sz="2400"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sz="2400"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Easier to locate and correct errors.</a:t>
            </a:r>
            <a:endParaRPr kumimoji="0" lang="en-US" sz="2400"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sz="2400"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Easier to modify.</a:t>
            </a:r>
            <a:endParaRPr kumimoji="0" lang="en-US" sz="2400"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sz="2400"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No need to keep track of the addresses.</a:t>
            </a:r>
            <a:endParaRPr kumimoji="0" lang="en-US" sz="2400"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sz="2400"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Easily re-</a:t>
            </a:r>
            <a:r>
              <a:rPr kumimoji="0" lang="en-US" sz="2400" b="0" i="1"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allocatable</a:t>
            </a:r>
            <a:r>
              <a:rPr kumimoji="0" lang="en-US" sz="2400"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2400"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sz="2400"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Efficiency of machine </a:t>
            </a:r>
            <a:r>
              <a:rPr kumimoji="0" lang="en-US" sz="2400" b="0" i="1" strike="noStrike" cap="none" normalizeH="0" baseline="0" dirty="0">
                <a:ln>
                  <a:noFill/>
                </a:ln>
                <a:solidFill>
                  <a:schemeClr val="tx1"/>
                </a:solidFill>
                <a:effectLst/>
                <a:latin typeface="Calibri"/>
                <a:ea typeface="Calibri" pitchFamily="34" charset="0"/>
                <a:cs typeface="Times New Roman" pitchFamily="18" charset="0"/>
              </a:rPr>
              <a:t>–</a:t>
            </a:r>
            <a:r>
              <a:rPr kumimoji="0" lang="en-US" sz="2400"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level language.</a:t>
            </a:r>
            <a:endParaRPr kumimoji="0" lang="en-US" sz="2400" b="0" i="1"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1" i="0"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Limitation of assembly language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sz="2400"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Machine dependence.</a:t>
            </a:r>
            <a:endParaRPr kumimoji="0" lang="en-US" sz="2400"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sz="2400"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Knowledge of hardware required.</a:t>
            </a:r>
            <a:endParaRPr kumimoji="0" lang="en-US" sz="2400"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sz="2400"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Machine level coding.</a:t>
            </a:r>
            <a:endParaRPr kumimoji="0" lang="en-US" sz="2400" b="0" i="1"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ChangeArrowheads="1"/>
          </p:cNvSpPr>
          <p:nvPr/>
        </p:nvSpPr>
        <p:spPr bwMode="auto">
          <a:xfrm>
            <a:off x="457200" y="1197864"/>
            <a:ext cx="82296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Assignment Operator:</a:t>
            </a:r>
            <a:endParaRPr kumimoji="0" lang="en-US" b="0" i="0"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Assignment operators are use to assign the value of an expression to a variable.</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Assignment operator is binary operator.</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Assignment operator is also used on short hand assignment form. So this type of operators is known as short hand assignment operators.</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Short hand assignment operators are:</a:t>
            </a:r>
            <a:endParaRPr kumimoji="0" lang="en-US" b="0" i="1" strike="noStrike" cap="none" normalizeH="0" baseline="0" dirty="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v (variable) op (operator) exp (expression)</a:t>
            </a:r>
            <a:endParaRPr kumimoji="0" lang="en-US" b="0" i="1" strike="noStrike" cap="none" normalizeH="0" baseline="0" dirty="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v op= exp</a:t>
            </a:r>
            <a:endParaRPr kumimoji="0" lang="en-US" b="0" i="1" strike="noStrike" cap="none" normalizeH="0" baseline="0" dirty="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exp = expression</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startAt="5"/>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Assignment operator is </a:t>
            </a:r>
            <a:r>
              <a:rPr kumimoji="0" lang="en-US" b="0" i="1" strike="noStrike" cap="none" normalizeH="0" baseline="0" dirty="0">
                <a:ln>
                  <a:noFill/>
                </a:ln>
                <a:solidFill>
                  <a:schemeClr val="tx1"/>
                </a:solidFill>
                <a:effectLst/>
                <a:latin typeface="Calibri"/>
                <a:ea typeface="Calibri" pitchFamily="34" charset="0"/>
                <a:cs typeface="Times New Roman" pitchFamily="18" charset="0"/>
              </a:rPr>
              <a:t>–</a:t>
            </a:r>
            <a:endParaRPr kumimoji="0" lang="en-US" b="0" i="1" strike="noStrike" cap="none" normalizeH="0" baseline="0" dirty="0">
              <a:ln>
                <a:noFill/>
              </a:ln>
              <a:solidFill>
                <a:schemeClr val="tx1"/>
              </a:solidFill>
              <a:effectLst/>
              <a:latin typeface="Arial" pitchFamily="34" charset="0"/>
              <a:cs typeface="Arial" pitchFamily="34" charset="0"/>
            </a:endParaRPr>
          </a:p>
        </p:txBody>
      </p:sp>
      <p:graphicFrame>
        <p:nvGraphicFramePr>
          <p:cNvPr id="3" name="Table 2"/>
          <p:cNvGraphicFramePr>
            <a:graphicFrameLocks noGrp="1"/>
          </p:cNvGraphicFramePr>
          <p:nvPr/>
        </p:nvGraphicFramePr>
        <p:xfrm>
          <a:off x="1981200" y="4398264"/>
          <a:ext cx="3657600" cy="630936"/>
        </p:xfrm>
        <a:graphic>
          <a:graphicData uri="http://schemas.openxmlformats.org/drawingml/2006/table">
            <a:tbl>
              <a:tblPr/>
              <a:tblGrid>
                <a:gridCol w="14478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tblGrid>
              <a:tr h="0">
                <a:tc>
                  <a:txBody>
                    <a:bodyPr/>
                    <a:lstStyle/>
                    <a:p>
                      <a:pPr marL="0" marR="0" algn="ctr">
                        <a:lnSpc>
                          <a:spcPct val="115000"/>
                        </a:lnSpc>
                        <a:spcBef>
                          <a:spcPts val="0"/>
                        </a:spcBef>
                        <a:spcAft>
                          <a:spcPts val="0"/>
                        </a:spcAft>
                      </a:pPr>
                      <a:r>
                        <a:rPr lang="en-US" sz="1800" b="1">
                          <a:latin typeface="Times New Roman"/>
                          <a:ea typeface="Calibri"/>
                          <a:cs typeface="Times New Roman"/>
                        </a:rPr>
                        <a:t>Operator</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latin typeface="Times New Roman"/>
                          <a:ea typeface="Calibri"/>
                          <a:cs typeface="Times New Roman"/>
                        </a:rPr>
                        <a:t>Meaning</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gn="ctr">
                        <a:lnSpc>
                          <a:spcPct val="115000"/>
                        </a:lnSpc>
                        <a:spcBef>
                          <a:spcPts val="0"/>
                        </a:spcBef>
                        <a:spcAft>
                          <a:spcPts val="0"/>
                        </a:spcAft>
                      </a:pPr>
                      <a:r>
                        <a:rPr lang="en-US" sz="1800" b="1">
                          <a:latin typeface="Times New Roman"/>
                          <a:ea typeface="Calibri"/>
                          <a:cs typeface="Times New Roman"/>
                        </a:rPr>
                        <a:t>=</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Calibri"/>
                          <a:cs typeface="Times New Roman"/>
                        </a:rPr>
                        <a:t>Assignment Operator</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transition>
    <p:split orient="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ChangeArrowheads="1"/>
          </p:cNvSpPr>
          <p:nvPr/>
        </p:nvSpPr>
        <p:spPr bwMode="auto">
          <a:xfrm>
            <a:off x="914400" y="3505200"/>
            <a:ext cx="784860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Note:</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400050" marR="0" lvl="0" indent="-400050" algn="just" defTabSz="914400" rtl="0" eaLnBrk="0" fontAlgn="base" latinLnBrk="0" hangingPunct="0">
              <a:lnSpc>
                <a:spcPct val="100000"/>
              </a:lnSpc>
              <a:spcBef>
                <a:spcPct val="0"/>
              </a:spcBef>
              <a:spcAft>
                <a:spcPct val="0"/>
              </a:spcAft>
              <a:buClrTx/>
              <a:buSzTx/>
              <a:buFont typeface="+mj-lt"/>
              <a:buAutoNum type="romanL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Short hand assignment operators are used in only the expression where the left variable </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operand also come in expression in right hand.</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400050" marR="0" lvl="0" indent="-400050" algn="just" defTabSz="914400" rtl="0" eaLnBrk="0" fontAlgn="base" latinLnBrk="0" hangingPunct="0">
              <a:lnSpc>
                <a:spcPct val="100000"/>
              </a:lnSpc>
              <a:spcBef>
                <a:spcPct val="0"/>
              </a:spcBef>
              <a:spcAft>
                <a:spcPct val="0"/>
              </a:spcAft>
              <a:buClrTx/>
              <a:buSzTx/>
              <a:buFont typeface="+mj-lt"/>
              <a:buAutoNum type="romanL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   assignment operators right hand expression </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variable </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constant are design to left hand variable </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operand.</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400050" marR="0" lvl="0" indent="-400050" algn="just" defTabSz="914400" rtl="0" eaLnBrk="0" fontAlgn="base" latinLnBrk="0" hangingPunct="0">
              <a:lnSpc>
                <a:spcPct val="100000"/>
              </a:lnSpc>
              <a:spcBef>
                <a:spcPct val="0"/>
              </a:spcBef>
              <a:spcAft>
                <a:spcPct val="0"/>
              </a:spcAft>
              <a:buClrTx/>
              <a:buSzTx/>
              <a:buFont typeface="+mj-lt"/>
              <a:buAutoNum type="romanL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point to remember that in left hand operands is always a variable.</a:t>
            </a:r>
            <a:endParaRPr kumimoji="0" lang="en-US" b="0" i="1" u="none" strike="noStrike" cap="none" normalizeH="0" baseline="0" dirty="0">
              <a:ln>
                <a:noFill/>
              </a:ln>
              <a:solidFill>
                <a:schemeClr val="tx1"/>
              </a:solidFill>
              <a:effectLst/>
              <a:latin typeface="Arial" pitchFamily="34" charset="0"/>
              <a:cs typeface="Arial" pitchFamily="34" charset="0"/>
            </a:endParaRPr>
          </a:p>
        </p:txBody>
      </p:sp>
      <p:sp>
        <p:nvSpPr>
          <p:cNvPr id="3" name="Rectangle 2"/>
          <p:cNvSpPr>
            <a:spLocks noChangeArrowheads="1"/>
          </p:cNvSpPr>
          <p:nvPr/>
        </p:nvSpPr>
        <p:spPr bwMode="auto">
          <a:xfrm>
            <a:off x="990600" y="1143000"/>
            <a:ext cx="24384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For Example:</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int a;</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 = 5;</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Short Hand:</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b="1" dirty="0">
                <a:latin typeface="Times New Roman" pitchFamily="18" charset="0"/>
                <a:ea typeface="Calibri" pitchFamily="34" charset="0"/>
                <a:cs typeface="Times New Roman" pitchFamily="18" charset="0"/>
              </a:rPr>
              <a:t>	</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 = a + 5;</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 + = 5;</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v op = exp;</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ChangeArrowheads="1"/>
          </p:cNvSpPr>
          <p:nvPr/>
        </p:nvSpPr>
        <p:spPr bwMode="auto">
          <a:xfrm>
            <a:off x="533400" y="518279"/>
            <a:ext cx="80010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Increment and Decrement Operator:</a:t>
            </a:r>
            <a:endParaRPr kumimoji="0" lang="en-US" b="0" i="0"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Increment and decrement operators are use increase or decrease the value of operand by one.</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The increment and decrement operators are always using with integer data type.</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Increment and decrement operators are unary operators.</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Increment and decrement operators are used in two forms:</a:t>
            </a:r>
            <a:endParaRPr kumimoji="0" lang="en-US" b="0" i="1" strike="noStrike" cap="none" normalizeH="0" baseline="0" dirty="0">
              <a:ln>
                <a:noFill/>
              </a:ln>
              <a:solidFill>
                <a:schemeClr val="tx1"/>
              </a:solidFill>
              <a:effectLst/>
              <a:latin typeface="Arial" pitchFamily="34" charset="0"/>
              <a:cs typeface="Arial" pitchFamily="34" charset="0"/>
            </a:endParaRPr>
          </a:p>
          <a:p>
            <a:pPr marL="800100" lvl="1" indent="-342900" algn="just" eaLnBrk="0" fontAlgn="base" hangingPunct="0">
              <a:spcBef>
                <a:spcPct val="0"/>
              </a:spcBef>
              <a:spcAft>
                <a:spcPct val="0"/>
              </a:spcAft>
              <a:buFont typeface="+mj-lt"/>
              <a:buAutoNum type="alphaLcPeriod"/>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Postfix Form</a:t>
            </a:r>
            <a:endParaRPr kumimoji="0" lang="en-US" b="0" i="1" strike="noStrike" cap="none" normalizeH="0" baseline="0" dirty="0">
              <a:ln>
                <a:noFill/>
              </a:ln>
              <a:solidFill>
                <a:schemeClr val="tx1"/>
              </a:solidFill>
              <a:effectLst/>
              <a:latin typeface="Arial" pitchFamily="34" charset="0"/>
              <a:cs typeface="Arial" pitchFamily="34" charset="0"/>
            </a:endParaRPr>
          </a:p>
          <a:p>
            <a:pPr marL="800100" lvl="1" indent="-342900" algn="just" eaLnBrk="0" fontAlgn="base" hangingPunct="0">
              <a:spcBef>
                <a:spcPct val="0"/>
              </a:spcBef>
              <a:spcAft>
                <a:spcPct val="0"/>
              </a:spcAft>
              <a:buFont typeface="+mj-lt"/>
              <a:buAutoNum type="alphaLcPeriod"/>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Prefix Form</a:t>
            </a:r>
            <a:endParaRPr kumimoji="0" lang="en-US" b="0" i="1" strike="noStrike" cap="none" normalizeH="0" baseline="0" dirty="0">
              <a:ln>
                <a:noFill/>
              </a:ln>
              <a:solidFill>
                <a:schemeClr val="tx1"/>
              </a:solidFill>
              <a:effectLst/>
              <a:latin typeface="Arial" pitchFamily="34" charset="0"/>
              <a:cs typeface="Arial" pitchFamily="34" charset="0"/>
            </a:endParaRPr>
          </a:p>
        </p:txBody>
      </p:sp>
      <p:sp>
        <p:nvSpPr>
          <p:cNvPr id="61442" name="Rectangle 2"/>
          <p:cNvSpPr>
            <a:spLocks noChangeArrowheads="1"/>
          </p:cNvSpPr>
          <p:nvPr/>
        </p:nvSpPr>
        <p:spPr bwMode="auto">
          <a:xfrm>
            <a:off x="457200" y="3032879"/>
            <a:ext cx="8077200"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Postfix Form:</a:t>
            </a:r>
            <a:endParaRPr kumimoji="0" lang="en-US" b="0" i="0" strike="noStrike" cap="none" normalizeH="0" baseline="0" dirty="0">
              <a:ln>
                <a:noFill/>
              </a:ln>
              <a:solidFill>
                <a:schemeClr val="tx1"/>
              </a:solidFill>
              <a:effectLst/>
              <a:latin typeface="Arial" pitchFamily="34" charset="0"/>
              <a:cs typeface="Arial" pitchFamily="34" charset="0"/>
            </a:endParaRPr>
          </a:p>
          <a:p>
            <a:pPr marL="400050" marR="0" lvl="0" indent="-400050" algn="just" defTabSz="914400" rtl="0" eaLnBrk="0" fontAlgn="base" latinLnBrk="0" hangingPunct="0">
              <a:lnSpc>
                <a:spcPct val="100000"/>
              </a:lnSpc>
              <a:spcBef>
                <a:spcPct val="0"/>
              </a:spcBef>
              <a:spcAft>
                <a:spcPct val="0"/>
              </a:spcAft>
              <a:buClrTx/>
              <a:buSzTx/>
              <a:buFont typeface="+mj-lt"/>
              <a:buAutoNum type="romanU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When the operators are come after the operands then this type of expression are called postfix expression.</a:t>
            </a:r>
            <a:endParaRPr kumimoji="0" lang="en-US" b="0" i="1" strike="noStrike" cap="none" normalizeH="0" baseline="0" dirty="0">
              <a:ln>
                <a:noFill/>
              </a:ln>
              <a:solidFill>
                <a:schemeClr val="tx1"/>
              </a:solidFill>
              <a:effectLst/>
              <a:latin typeface="Arial" pitchFamily="34" charset="0"/>
              <a:cs typeface="Arial" pitchFamily="34" charset="0"/>
            </a:endParaRPr>
          </a:p>
          <a:p>
            <a:pPr marL="400050" marR="0" lvl="0" indent="-400050" algn="just" defTabSz="914400" rtl="0" eaLnBrk="0" fontAlgn="base" latinLnBrk="0" hangingPunct="0">
              <a:lnSpc>
                <a:spcPct val="100000"/>
              </a:lnSpc>
              <a:spcBef>
                <a:spcPct val="0"/>
              </a:spcBef>
              <a:spcAft>
                <a:spcPct val="0"/>
              </a:spcAft>
              <a:buClrTx/>
              <a:buSzTx/>
              <a:buFont typeface="+mj-lt"/>
              <a:buAutoNum type="romanU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In the expression if expression have postfix form the value of operands is change later so the old value of operand is participate in expression.</a:t>
            </a:r>
          </a:p>
          <a:p>
            <a:pPr marL="400050" marR="0" lvl="0" indent="-400050" algn="just" defTabSz="914400" rtl="0" eaLnBrk="0" fontAlgn="base" latinLnBrk="0" hangingPunct="0">
              <a:lnSpc>
                <a:spcPct val="100000"/>
              </a:lnSpc>
              <a:spcBef>
                <a:spcPct val="0"/>
              </a:spcBef>
              <a:spcAft>
                <a:spcPct val="0"/>
              </a:spcAft>
              <a:buClrTx/>
              <a:buSzTx/>
              <a:tabLst/>
            </a:pPr>
            <a:endParaRPr kumimoji="0" lang="en-US" b="0" i="1"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Prefix Form:</a:t>
            </a:r>
            <a:endParaRPr kumimoji="0" lang="en-US" b="0" i="0" strike="noStrike" cap="none" normalizeH="0" baseline="0" dirty="0">
              <a:ln>
                <a:noFill/>
              </a:ln>
              <a:solidFill>
                <a:schemeClr val="tx1"/>
              </a:solidFill>
              <a:effectLst/>
              <a:latin typeface="Arial" pitchFamily="34" charset="0"/>
              <a:cs typeface="Arial" pitchFamily="34" charset="0"/>
            </a:endParaRPr>
          </a:p>
          <a:p>
            <a:pPr marL="400050" marR="0" lvl="0" indent="-400050" algn="just" defTabSz="914400" rtl="0" eaLnBrk="0" fontAlgn="base" latinLnBrk="0" hangingPunct="0">
              <a:lnSpc>
                <a:spcPct val="100000"/>
              </a:lnSpc>
              <a:spcBef>
                <a:spcPct val="0"/>
              </a:spcBef>
              <a:spcAft>
                <a:spcPct val="0"/>
              </a:spcAft>
              <a:buClrTx/>
              <a:buSzTx/>
              <a:buFont typeface="+mj-lt"/>
              <a:buAutoNum type="romanU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When the operators are come before the operands are known as prefix expression.</a:t>
            </a:r>
            <a:endParaRPr kumimoji="0" lang="en-US" b="0" i="1" strike="noStrike" cap="none" normalizeH="0" baseline="0" dirty="0">
              <a:ln>
                <a:noFill/>
              </a:ln>
              <a:solidFill>
                <a:schemeClr val="tx1"/>
              </a:solidFill>
              <a:effectLst/>
              <a:latin typeface="Arial" pitchFamily="34" charset="0"/>
              <a:cs typeface="Arial" pitchFamily="34" charset="0"/>
            </a:endParaRPr>
          </a:p>
          <a:p>
            <a:pPr marL="400050" marR="0" lvl="0" indent="-400050" algn="just" defTabSz="914400" rtl="0" eaLnBrk="0" fontAlgn="base" latinLnBrk="0" hangingPunct="0">
              <a:lnSpc>
                <a:spcPct val="100000"/>
              </a:lnSpc>
              <a:spcBef>
                <a:spcPct val="0"/>
              </a:spcBef>
              <a:spcAft>
                <a:spcPct val="0"/>
              </a:spcAft>
              <a:buClrTx/>
              <a:buSzTx/>
              <a:buFont typeface="+mj-lt"/>
              <a:buAutoNum type="romanU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In the prefix expression the value of operand is first evaluated then its new value is participated in the expression.</a:t>
            </a:r>
            <a:endParaRPr kumimoji="0" lang="en-US" b="0" i="1"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p:cNvSpPr>
            <a:spLocks noChangeArrowheads="1"/>
          </p:cNvSpPr>
          <p:nvPr/>
        </p:nvSpPr>
        <p:spPr bwMode="auto">
          <a:xfrm>
            <a:off x="762000" y="919877"/>
            <a:ext cx="396762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Increment and Decrement operators are:</a:t>
            </a:r>
            <a:endParaRPr kumimoji="0" lang="en-US" i="1" u="none" strike="noStrike" cap="none" normalizeH="0" baseline="0" dirty="0">
              <a:ln>
                <a:noFill/>
              </a:ln>
              <a:solidFill>
                <a:schemeClr val="tx1"/>
              </a:solidFill>
              <a:effectLst/>
              <a:latin typeface="Arial" pitchFamily="34" charset="0"/>
              <a:cs typeface="Arial" pitchFamily="34" charset="0"/>
            </a:endParaRPr>
          </a:p>
        </p:txBody>
      </p:sp>
      <p:graphicFrame>
        <p:nvGraphicFramePr>
          <p:cNvPr id="3" name="Table 2"/>
          <p:cNvGraphicFramePr>
            <a:graphicFrameLocks noGrp="1"/>
          </p:cNvGraphicFramePr>
          <p:nvPr/>
        </p:nvGraphicFramePr>
        <p:xfrm>
          <a:off x="2667000" y="1377077"/>
          <a:ext cx="2362200" cy="946404"/>
        </p:xfrm>
        <a:graphic>
          <a:graphicData uri="http://schemas.openxmlformats.org/drawingml/2006/table">
            <a:tbl>
              <a:tblPr/>
              <a:tblGrid>
                <a:gridCol w="11430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0">
                <a:tc>
                  <a:txBody>
                    <a:bodyPr/>
                    <a:lstStyle/>
                    <a:p>
                      <a:pPr marL="0" marR="0" algn="ctr">
                        <a:lnSpc>
                          <a:spcPct val="115000"/>
                        </a:lnSpc>
                        <a:spcBef>
                          <a:spcPts val="0"/>
                        </a:spcBef>
                        <a:spcAft>
                          <a:spcPts val="0"/>
                        </a:spcAft>
                      </a:pPr>
                      <a:r>
                        <a:rPr lang="en-US" sz="1800" b="1" dirty="0">
                          <a:latin typeface="Times New Roman"/>
                          <a:ea typeface="Calibri"/>
                          <a:cs typeface="Times New Roman"/>
                        </a:rPr>
                        <a:t>Operator</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dirty="0">
                          <a:latin typeface="Times New Roman"/>
                          <a:ea typeface="Calibri"/>
                          <a:cs typeface="Times New Roman"/>
                        </a:rPr>
                        <a:t>Meaning</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gn="ctr">
                        <a:lnSpc>
                          <a:spcPct val="115000"/>
                        </a:lnSpc>
                        <a:spcBef>
                          <a:spcPts val="0"/>
                        </a:spcBef>
                        <a:spcAft>
                          <a:spcPts val="0"/>
                        </a:spcAft>
                      </a:pPr>
                      <a:r>
                        <a:rPr lang="en-US" sz="1800" b="1">
                          <a:latin typeface="Times New Roman"/>
                          <a:ea typeface="Calibri"/>
                          <a:cs typeface="Times New Roman"/>
                        </a:rPr>
                        <a:t>++</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Calibri"/>
                          <a:cs typeface="Times New Roman"/>
                        </a:rPr>
                        <a:t>Increment</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1800" b="1">
                          <a:latin typeface="Times New Roman"/>
                          <a:ea typeface="Calibri"/>
                          <a:cs typeface="Times New Roman"/>
                        </a:rPr>
                        <a:t>--</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Calibri"/>
                          <a:cs typeface="Times New Roman"/>
                        </a:rPr>
                        <a:t>Decrement</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2466" name="Rectangle 2"/>
          <p:cNvSpPr>
            <a:spLocks noChangeArrowheads="1"/>
          </p:cNvSpPr>
          <p:nvPr/>
        </p:nvSpPr>
        <p:spPr bwMode="auto">
          <a:xfrm>
            <a:off x="914400" y="3053477"/>
            <a:ext cx="5105400"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For Example:</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int a 5, b;</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b = a++; (Postfix Increment)</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Console.Write (b);</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Output:- </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5</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b = ++a;</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Console.Write (b);</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Output:- </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6</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ChangeArrowheads="1"/>
          </p:cNvSpPr>
          <p:nvPr/>
        </p:nvSpPr>
        <p:spPr bwMode="auto">
          <a:xfrm>
            <a:off x="533400" y="609600"/>
            <a:ext cx="8001000"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Bitwise Operator:</a:t>
            </a:r>
            <a:endParaRPr kumimoji="0" lang="en-US" b="0" i="0"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C# supports operators that may be used for manipulation of data at bit level.</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Bitwise operators operate the operand in its bit level value which are in form of 0 and 1.</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Bitwise operators may not be applied to floating point data and generally used to making the data.</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Bitwise operators are:</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p:txBody>
      </p:sp>
      <p:graphicFrame>
        <p:nvGraphicFramePr>
          <p:cNvPr id="3" name="Table 2"/>
          <p:cNvGraphicFramePr>
            <a:graphicFrameLocks noGrp="1"/>
          </p:cNvGraphicFramePr>
          <p:nvPr/>
        </p:nvGraphicFramePr>
        <p:xfrm>
          <a:off x="1676400" y="2743200"/>
          <a:ext cx="3048000" cy="2208276"/>
        </p:xfrm>
        <a:graphic>
          <a:graphicData uri="http://schemas.openxmlformats.org/drawingml/2006/table">
            <a:tbl>
              <a:tblPr/>
              <a:tblGrid>
                <a:gridCol w="1143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0">
                <a:tc>
                  <a:txBody>
                    <a:bodyPr/>
                    <a:lstStyle/>
                    <a:p>
                      <a:pPr marL="0" marR="0" algn="ctr">
                        <a:lnSpc>
                          <a:spcPct val="115000"/>
                        </a:lnSpc>
                        <a:spcBef>
                          <a:spcPts val="0"/>
                        </a:spcBef>
                        <a:spcAft>
                          <a:spcPts val="0"/>
                        </a:spcAft>
                      </a:pPr>
                      <a:r>
                        <a:rPr lang="en-US" sz="1800" b="1">
                          <a:latin typeface="Times New Roman"/>
                          <a:ea typeface="Calibri"/>
                          <a:cs typeface="Times New Roman"/>
                        </a:rPr>
                        <a:t>Operator</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latin typeface="Times New Roman"/>
                          <a:ea typeface="Calibri"/>
                          <a:cs typeface="Times New Roman"/>
                        </a:rPr>
                        <a:t>Meaning</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gn="ctr">
                        <a:lnSpc>
                          <a:spcPct val="115000"/>
                        </a:lnSpc>
                        <a:spcBef>
                          <a:spcPts val="0"/>
                        </a:spcBef>
                        <a:spcAft>
                          <a:spcPts val="0"/>
                        </a:spcAft>
                      </a:pPr>
                      <a:r>
                        <a:rPr lang="en-US" sz="1800" b="1">
                          <a:latin typeface="Times New Roman"/>
                          <a:ea typeface="Calibri"/>
                          <a:cs typeface="Times New Roman"/>
                        </a:rPr>
                        <a:t>&amp;</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Calibri"/>
                          <a:cs typeface="Times New Roman"/>
                        </a:rPr>
                        <a:t>Bitwise AND</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1800" b="1">
                          <a:latin typeface="Times New Roman"/>
                          <a:ea typeface="Calibri"/>
                          <a:cs typeface="Times New Roman"/>
                        </a:rPr>
                        <a:t>|</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Calibri"/>
                          <a:cs typeface="Times New Roman"/>
                        </a:rPr>
                        <a:t>Bitwise OR</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gn="ctr">
                        <a:lnSpc>
                          <a:spcPct val="115000"/>
                        </a:lnSpc>
                        <a:spcBef>
                          <a:spcPts val="0"/>
                        </a:spcBef>
                        <a:spcAft>
                          <a:spcPts val="0"/>
                        </a:spcAft>
                      </a:pPr>
                      <a:r>
                        <a:rPr lang="en-US" sz="1800" b="1">
                          <a:latin typeface="Times New Roman"/>
                          <a:ea typeface="Calibri"/>
                          <a:cs typeface="Times New Roman"/>
                        </a:rPr>
                        <a:t>^</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Calibri"/>
                          <a:cs typeface="Times New Roman"/>
                        </a:rPr>
                        <a:t>Bitwise XOR</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gn="ctr">
                        <a:lnSpc>
                          <a:spcPct val="115000"/>
                        </a:lnSpc>
                        <a:spcBef>
                          <a:spcPts val="0"/>
                        </a:spcBef>
                        <a:spcAft>
                          <a:spcPts val="0"/>
                        </a:spcAft>
                      </a:pPr>
                      <a:r>
                        <a:rPr lang="en-US" sz="1800" b="1">
                          <a:latin typeface="Times New Roman"/>
                          <a:ea typeface="Calibri"/>
                          <a:cs typeface="Times New Roman"/>
                        </a:rPr>
                        <a:t>~</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Calibri"/>
                          <a:cs typeface="Times New Roman"/>
                        </a:rPr>
                        <a:t>One’s Compliment</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marL="0" marR="0" algn="ctr">
                        <a:lnSpc>
                          <a:spcPct val="115000"/>
                        </a:lnSpc>
                        <a:spcBef>
                          <a:spcPts val="0"/>
                        </a:spcBef>
                        <a:spcAft>
                          <a:spcPts val="0"/>
                        </a:spcAft>
                      </a:pPr>
                      <a:r>
                        <a:rPr lang="en-US" sz="1800" b="1">
                          <a:latin typeface="Times New Roman"/>
                          <a:ea typeface="Calibri"/>
                          <a:cs typeface="Times New Roman"/>
                        </a:rPr>
                        <a:t>&lt;&lt;</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Calibri"/>
                          <a:cs typeface="Times New Roman"/>
                        </a:rPr>
                        <a:t>Left Shift</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marL="0" marR="0" algn="ctr">
                        <a:lnSpc>
                          <a:spcPct val="115000"/>
                        </a:lnSpc>
                        <a:spcBef>
                          <a:spcPts val="0"/>
                        </a:spcBef>
                        <a:spcAft>
                          <a:spcPts val="0"/>
                        </a:spcAft>
                      </a:pPr>
                      <a:r>
                        <a:rPr lang="en-US" sz="1800" b="1">
                          <a:latin typeface="Times New Roman"/>
                          <a:ea typeface="Calibri"/>
                          <a:cs typeface="Times New Roman"/>
                        </a:rPr>
                        <a:t>&gt;&gt;</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Calibri"/>
                          <a:cs typeface="Times New Roman"/>
                        </a:rPr>
                        <a:t>Right Shift</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transition>
    <p:split orient="ver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971800" y="1219200"/>
          <a:ext cx="2133600" cy="1577340"/>
        </p:xfrm>
        <a:graphic>
          <a:graphicData uri="http://schemas.openxmlformats.org/drawingml/2006/table">
            <a:tbl>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0">
                <a:tc>
                  <a:txBody>
                    <a:bodyPr/>
                    <a:lstStyle/>
                    <a:p>
                      <a:pPr marL="0" marR="0" algn="ctr">
                        <a:lnSpc>
                          <a:spcPct val="115000"/>
                        </a:lnSpc>
                        <a:spcBef>
                          <a:spcPts val="0"/>
                        </a:spcBef>
                        <a:spcAft>
                          <a:spcPts val="0"/>
                        </a:spcAft>
                      </a:pPr>
                      <a:r>
                        <a:rPr lang="en-US" sz="1800" b="1" dirty="0">
                          <a:latin typeface="Times New Roman"/>
                          <a:ea typeface="Calibri"/>
                          <a:cs typeface="Times New Roman"/>
                        </a:rPr>
                        <a:t>X</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a:latin typeface="Times New Roman"/>
                          <a:ea typeface="Calibri"/>
                          <a:cs typeface="Times New Roman"/>
                        </a:rPr>
                        <a:t>Y</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latin typeface="Times New Roman"/>
                          <a:ea typeface="Calibri"/>
                          <a:cs typeface="Times New Roman"/>
                        </a:rPr>
                        <a:t>Result</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nSpc>
                          <a:spcPct val="115000"/>
                        </a:lnSpc>
                        <a:spcBef>
                          <a:spcPts val="0"/>
                        </a:spcBef>
                        <a:spcAft>
                          <a:spcPts val="0"/>
                        </a:spcAft>
                      </a:pPr>
                      <a:r>
                        <a:rPr lang="en-US" sz="1800">
                          <a:latin typeface="Times New Roman"/>
                          <a:ea typeface="Calibri"/>
                          <a:cs typeface="Times New Roman"/>
                        </a:rPr>
                        <a:t>False</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latin typeface="Times New Roman"/>
                          <a:ea typeface="Calibri"/>
                          <a:cs typeface="Times New Roman"/>
                        </a:rPr>
                        <a:t>False</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Times New Roman"/>
                          <a:ea typeface="Calibri"/>
                          <a:cs typeface="Times New Roman"/>
                        </a:rPr>
                        <a:t>False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nSpc>
                          <a:spcPct val="115000"/>
                        </a:lnSpc>
                        <a:spcBef>
                          <a:spcPts val="0"/>
                        </a:spcBef>
                        <a:spcAft>
                          <a:spcPts val="0"/>
                        </a:spcAft>
                      </a:pPr>
                      <a:r>
                        <a:rPr lang="en-US" sz="1800">
                          <a:latin typeface="Times New Roman"/>
                          <a:ea typeface="Calibri"/>
                          <a:cs typeface="Times New Roman"/>
                        </a:rPr>
                        <a:t>False</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latin typeface="Times New Roman"/>
                          <a:ea typeface="Calibri"/>
                          <a:cs typeface="Times New Roman"/>
                        </a:rPr>
                        <a:t>True</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Times New Roman"/>
                          <a:ea typeface="Calibri"/>
                          <a:cs typeface="Times New Roman"/>
                        </a:rPr>
                        <a:t>True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nSpc>
                          <a:spcPct val="115000"/>
                        </a:lnSpc>
                        <a:spcBef>
                          <a:spcPts val="0"/>
                        </a:spcBef>
                        <a:spcAft>
                          <a:spcPts val="0"/>
                        </a:spcAft>
                      </a:pPr>
                      <a:r>
                        <a:rPr lang="en-US" sz="1800">
                          <a:latin typeface="Times New Roman"/>
                          <a:ea typeface="Calibri"/>
                          <a:cs typeface="Times New Roman"/>
                        </a:rPr>
                        <a:t>True</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latin typeface="Times New Roman"/>
                          <a:ea typeface="Calibri"/>
                          <a:cs typeface="Times New Roman"/>
                        </a:rPr>
                        <a:t>False</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Times New Roman"/>
                          <a:ea typeface="Calibri"/>
                          <a:cs typeface="Times New Roman"/>
                        </a:rPr>
                        <a:t>True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nSpc>
                          <a:spcPct val="115000"/>
                        </a:lnSpc>
                        <a:spcBef>
                          <a:spcPts val="0"/>
                        </a:spcBef>
                        <a:spcAft>
                          <a:spcPts val="0"/>
                        </a:spcAft>
                      </a:pPr>
                      <a:r>
                        <a:rPr lang="en-US" sz="1800">
                          <a:latin typeface="Times New Roman"/>
                          <a:ea typeface="Calibri"/>
                          <a:cs typeface="Times New Roman"/>
                        </a:rPr>
                        <a:t>True</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latin typeface="Times New Roman"/>
                          <a:ea typeface="Calibri"/>
                          <a:cs typeface="Times New Roman"/>
                        </a:rPr>
                        <a:t>True</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Times New Roman"/>
                          <a:ea typeface="Calibri"/>
                          <a:cs typeface="Times New Roman"/>
                        </a:rPr>
                        <a:t>False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4513" name="Rectangle 1"/>
          <p:cNvSpPr>
            <a:spLocks noChangeArrowheads="1"/>
          </p:cNvSpPr>
          <p:nvPr/>
        </p:nvSpPr>
        <p:spPr bwMode="auto">
          <a:xfrm>
            <a:off x="2895600" y="685800"/>
            <a:ext cx="22098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b="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Truth</a:t>
            </a:r>
            <a:r>
              <a:rPr kumimoji="0" lang="en-US" b="1" u="none" strike="noStrike" cap="none" normalizeH="0" dirty="0">
                <a:ln>
                  <a:noFill/>
                </a:ln>
                <a:solidFill>
                  <a:schemeClr val="tx1"/>
                </a:solidFill>
                <a:effectLst/>
                <a:latin typeface="Times New Roman" pitchFamily="18" charset="0"/>
                <a:ea typeface="Calibri" pitchFamily="34" charset="0"/>
                <a:cs typeface="Times New Roman" pitchFamily="18" charset="0"/>
              </a:rPr>
              <a:t> Table of XOR</a:t>
            </a:r>
            <a:endParaRPr kumimoji="0" lang="en-US" b="1"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p:txBody>
      </p:sp>
      <p:sp>
        <p:nvSpPr>
          <p:cNvPr id="64520" name="Rectangle 8"/>
          <p:cNvSpPr>
            <a:spLocks noChangeArrowheads="1"/>
          </p:cNvSpPr>
          <p:nvPr/>
        </p:nvSpPr>
        <p:spPr bwMode="auto">
          <a:xfrm>
            <a:off x="914400" y="3810000"/>
            <a:ext cx="3556423" cy="175432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If x = 29, y = 39, x &amp; y = ?</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29 = 	00011101</a:t>
            </a:r>
            <a:endParaRPr kumimoji="0" lang="en-US" b="0" i="0" u="none" strike="noStrike" cap="none" normalizeH="0" baseline="0" dirty="0">
              <a:ln>
                <a:noFill/>
              </a:ln>
              <a:solidFill>
                <a:schemeClr val="tx1"/>
              </a:solidFill>
              <a:effectLst/>
              <a:latin typeface="Arial" pitchFamily="34" charset="0"/>
              <a:cs typeface="Arial" pitchFamily="34" charset="0"/>
            </a:endParaRPr>
          </a:p>
          <a:p>
            <a:pPr eaLnBrk="0" fontAlgn="base" hangingPunct="0">
              <a:spcBef>
                <a:spcPct val="0"/>
              </a:spcBef>
              <a:spcAft>
                <a:spcPct val="0"/>
              </a:spcAft>
            </a:pPr>
            <a:r>
              <a:rPr lang="en-US" dirty="0">
                <a:latin typeface="Times New Roman" pitchFamily="18" charset="0"/>
                <a:ea typeface="Calibri" pitchFamily="34" charset="0"/>
                <a:cs typeface="Times New Roman" pitchFamily="18" charset="0"/>
              </a:rPr>
              <a:t>39 =      </a:t>
            </a:r>
            <a:r>
              <a:rPr lang="en-US" u="sng" dirty="0">
                <a:latin typeface="Times New Roman" pitchFamily="18" charset="0"/>
                <a:ea typeface="Calibri" pitchFamily="34" charset="0"/>
                <a:cs typeface="Times New Roman" pitchFamily="18" charset="0"/>
              </a:rPr>
              <a:t>&amp;00100111</a:t>
            </a:r>
          </a:p>
          <a:p>
            <a:pPr lvl="0" algn="just" eaLnBrk="0" fontAlgn="base" hangingPunct="0">
              <a:spcBef>
                <a:spcPct val="0"/>
              </a:spcBef>
              <a:spcAft>
                <a:spcPct val="0"/>
              </a:spcAft>
            </a:pPr>
            <a:r>
              <a:rPr lang="en-US" sz="1100" dirty="0">
                <a:latin typeface="Times New Roman" pitchFamily="18" charset="0"/>
                <a:ea typeface="Calibri" pitchFamily="34" charset="0"/>
                <a:cs typeface="Times New Roman" pitchFamily="18" charset="0"/>
              </a:rPr>
              <a:t> 	      </a:t>
            </a:r>
            <a:r>
              <a:rPr lang="en-US" dirty="0">
                <a:latin typeface="Times New Roman" pitchFamily="18" charset="0"/>
                <a:ea typeface="Calibri" pitchFamily="34" charset="0"/>
                <a:cs typeface="Times New Roman" pitchFamily="18" charset="0"/>
              </a:rPr>
              <a:t>000101</a:t>
            </a:r>
            <a:endParaRPr lang="en-US" dirty="0">
              <a:latin typeface="Arial" pitchFamily="34" charset="0"/>
              <a:cs typeface="Arial" pitchFamily="34" charset="0"/>
            </a:endParaRPr>
          </a:p>
          <a:p>
            <a:pPr lvl="0" algn="just" eaLnBrk="0" fontAlgn="base" hangingPunct="0">
              <a:spcBef>
                <a:spcPct val="0"/>
              </a:spcBef>
              <a:spcAft>
                <a:spcPct val="0"/>
              </a:spcAft>
            </a:pPr>
            <a:r>
              <a:rPr lang="en-US" b="1" dirty="0">
                <a:latin typeface="Times New Roman" pitchFamily="18" charset="0"/>
                <a:ea typeface="Calibri" pitchFamily="34" charset="0"/>
                <a:cs typeface="Times New Roman" pitchFamily="18" charset="0"/>
              </a:rPr>
              <a:t>101 change in decimal number = 5</a:t>
            </a:r>
            <a:endParaRPr lang="en-US" dirty="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4521" name="Rectangle 9"/>
          <p:cNvSpPr>
            <a:spLocks noChangeArrowheads="1"/>
          </p:cNvSpPr>
          <p:nvPr/>
        </p:nvSpPr>
        <p:spPr bwMode="auto">
          <a:xfrm>
            <a:off x="0" y="4648200"/>
            <a:ext cx="1107996"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025" name="Rectangle 1"/>
          <p:cNvSpPr>
            <a:spLocks noChangeArrowheads="1"/>
          </p:cNvSpPr>
          <p:nvPr/>
        </p:nvSpPr>
        <p:spPr bwMode="auto">
          <a:xfrm>
            <a:off x="5486400" y="2590800"/>
            <a:ext cx="32004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byte x, y;</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int z;</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x = 129;</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y = 139;</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z = x ^ y;</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Console.WriteLine ( (byte) z);</a:t>
            </a:r>
          </a:p>
          <a:p>
            <a:r>
              <a:rPr lang="en-US" b="1" dirty="0"/>
              <a:t> </a:t>
            </a:r>
            <a:endParaRPr lang="en-US" dirty="0"/>
          </a:p>
          <a:p>
            <a:r>
              <a:rPr lang="en-US" dirty="0">
                <a:latin typeface="Times New Roman" pitchFamily="18" charset="0"/>
                <a:cs typeface="Times New Roman" pitchFamily="18" charset="0"/>
              </a:rPr>
              <a:t>x = 	10000001</a:t>
            </a:r>
          </a:p>
          <a:p>
            <a:r>
              <a:rPr lang="en-US" dirty="0">
                <a:latin typeface="Times New Roman" pitchFamily="18" charset="0"/>
                <a:cs typeface="Times New Roman" pitchFamily="18" charset="0"/>
              </a:rPr>
              <a:t>y =        </a:t>
            </a:r>
            <a:r>
              <a:rPr lang="en-US" u="sng" dirty="0">
                <a:latin typeface="Times New Roman" pitchFamily="18" charset="0"/>
                <a:cs typeface="Times New Roman" pitchFamily="18" charset="0"/>
              </a:rPr>
              <a:t>^	10001011</a:t>
            </a:r>
          </a:p>
          <a:p>
            <a:r>
              <a:rPr lang="en-US" dirty="0">
                <a:latin typeface="Times New Roman" pitchFamily="18" charset="0"/>
                <a:cs typeface="Times New Roman" pitchFamily="18" charset="0"/>
              </a:rPr>
              <a:t>	00001010</a:t>
            </a:r>
          </a:p>
          <a:p>
            <a:r>
              <a:rPr lang="en-US" b="1" dirty="0">
                <a:latin typeface="Times New Roman" pitchFamily="18" charset="0"/>
                <a:cs typeface="Times New Roman" pitchFamily="18" charset="0"/>
              </a:rPr>
              <a:t>In decimal = 10</a:t>
            </a:r>
            <a:endParaRPr lang="en-US" dirty="0">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45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3" grpId="0"/>
      <p:bldP spid="64520" grpId="0"/>
      <p:bldP spid="102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1295400" y="914400"/>
            <a:ext cx="2406428" cy="147732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If x = 129</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z = ~ x</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x = </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10000001</a:t>
            </a:r>
          </a:p>
          <a:p>
            <a:pPr lvl="0" algn="just" fontAlgn="base">
              <a:spcBef>
                <a:spcPct val="0"/>
              </a:spcBef>
              <a:spcAft>
                <a:spcPct val="0"/>
              </a:spcAft>
            </a:pPr>
            <a:r>
              <a:rPr lang="en-US" b="1" dirty="0">
                <a:latin typeface="Times New Roman" pitchFamily="18" charset="0"/>
                <a:ea typeface="Calibri" pitchFamily="34" charset="0"/>
                <a:cs typeface="Times New Roman" pitchFamily="18" charset="0"/>
              </a:rPr>
              <a:t>~ = </a:t>
            </a:r>
            <a:r>
              <a:rPr lang="en-US" dirty="0">
                <a:latin typeface="Times New Roman" pitchFamily="18" charset="0"/>
                <a:ea typeface="Calibri" pitchFamily="34" charset="0"/>
                <a:cs typeface="Times New Roman" pitchFamily="18" charset="0"/>
              </a:rPr>
              <a:t>01111110</a:t>
            </a:r>
            <a:endParaRPr lang="en-US" dirty="0">
              <a:latin typeface="Times New Roman" pitchFamily="18" charset="0"/>
              <a:cs typeface="Times New Roman" pitchFamily="18" charset="0"/>
            </a:endParaRPr>
          </a:p>
          <a:p>
            <a:pPr lvl="0" algn="just" eaLnBrk="0" fontAlgn="base" hangingPunct="0">
              <a:spcBef>
                <a:spcPct val="0"/>
              </a:spcBef>
              <a:spcAft>
                <a:spcPct val="0"/>
              </a:spcAft>
            </a:pPr>
            <a:r>
              <a:rPr lang="en-US" b="1" dirty="0">
                <a:latin typeface="Times New Roman" pitchFamily="18" charset="0"/>
                <a:ea typeface="Calibri" pitchFamily="34" charset="0"/>
                <a:cs typeface="Times New Roman" pitchFamily="18" charset="0"/>
              </a:rPr>
              <a:t>In decimal value = 126</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
        <p:nvSpPr>
          <p:cNvPr id="65540" name="Rectangle 4"/>
          <p:cNvSpPr>
            <a:spLocks noChangeArrowheads="1"/>
          </p:cNvSpPr>
          <p:nvPr/>
        </p:nvSpPr>
        <p:spPr bwMode="auto">
          <a:xfrm>
            <a:off x="5257800" y="2209801"/>
            <a:ext cx="342900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x = 129;</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z = x &lt;&lt; z;</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Console.Write ( (byte) z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x = 10000001</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x &lt;&lt; z    =  00000100</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 decimal value = 4</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5541" name="Rectangle 5"/>
          <p:cNvSpPr>
            <a:spLocks noChangeArrowheads="1"/>
          </p:cNvSpPr>
          <p:nvPr/>
        </p:nvSpPr>
        <p:spPr bwMode="auto">
          <a:xfrm>
            <a:off x="2057400" y="4038600"/>
            <a:ext cx="28194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byte x, y;</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int z;</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x = 129;</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z =  x &gt;&gt; z;</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Console.Write( (byte) z );</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x </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10000001</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x &gt;&gt; z	   = </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00010000</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 decimal value = 16</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5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p:bldP spid="65540" grpId="0"/>
      <p:bldP spid="6554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1"/>
          <p:cNvSpPr>
            <a:spLocks noChangeArrowheads="1"/>
          </p:cNvSpPr>
          <p:nvPr/>
        </p:nvSpPr>
        <p:spPr bwMode="auto">
          <a:xfrm>
            <a:off x="609600" y="1219200"/>
            <a:ext cx="8001000"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Conditional Operator:</a:t>
            </a:r>
            <a:endParaRPr kumimoji="0" lang="en-US" b="0" i="0"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Conditional operators are used to solve the condition based problems.</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Conditional operators are able to take decision based on true or false.</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Conditional operator is a ternary operator because it works on three operands.</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Conditional </a:t>
            </a:r>
            <a:r>
              <a:rPr kumimoji="0" lang="en-US" b="1" i="1"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Ternary operators are taking the decision on true or false.</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Syntax</a:t>
            </a:r>
            <a:endParaRPr kumimoji="0" lang="en-US" b="0" i="1" strike="noStrike" cap="none" normalizeH="0" baseline="0" dirty="0">
              <a:ln>
                <a:noFill/>
              </a:ln>
              <a:solidFill>
                <a:schemeClr val="tx1"/>
              </a:solidFill>
              <a:effectLst/>
              <a:latin typeface="Arial" pitchFamily="34" charset="0"/>
              <a:cs typeface="Arial" pitchFamily="34" charset="0"/>
            </a:endParaRPr>
          </a:p>
          <a:p>
            <a:pPr lvl="2" algn="just" eaLnBrk="0" fontAlgn="base" hangingPunct="0">
              <a:spcBef>
                <a:spcPct val="0"/>
              </a:spcBef>
              <a:spcAft>
                <a:spcPct val="0"/>
              </a:spcAft>
            </a:pPr>
            <a:r>
              <a:rPr kumimoji="0" lang="en-US" b="1" i="1" strike="noStrike" cap="none" normalizeH="0" baseline="0" dirty="0">
                <a:ln>
                  <a:noFill/>
                </a:ln>
                <a:solidFill>
                  <a:schemeClr val="tx1"/>
                </a:solidFill>
                <a:effectLst/>
                <a:latin typeface="Times New Roman" pitchFamily="18" charset="0"/>
                <a:ea typeface="Calibri" pitchFamily="34" charset="0"/>
                <a:cs typeface="Times New Roman" pitchFamily="18" charset="0"/>
              </a:rPr>
              <a:t>(condition) ? </a:t>
            </a:r>
            <a:r>
              <a:rPr kumimoji="0" lang="en-US" b="1" i="1" strike="noStrike" cap="none" normalizeH="0" baseline="0" dirty="0">
                <a:ln>
                  <a:noFill/>
                </a:ln>
                <a:solidFill>
                  <a:schemeClr val="tx1"/>
                </a:solidFill>
                <a:effectLst/>
                <a:latin typeface="Calibri"/>
                <a:ea typeface="Calibri" pitchFamily="34" charset="0"/>
                <a:cs typeface="Times New Roman" pitchFamily="18" charset="0"/>
              </a:rPr>
              <a:t>“</a:t>
            </a:r>
            <a:r>
              <a:rPr kumimoji="0" lang="en-US" b="1" i="1" strike="noStrike" cap="none" normalizeH="0" baseline="0" dirty="0">
                <a:ln>
                  <a:noFill/>
                </a:ln>
                <a:solidFill>
                  <a:schemeClr val="tx1"/>
                </a:solidFill>
                <a:effectLst/>
                <a:latin typeface="Times New Roman" pitchFamily="18" charset="0"/>
                <a:ea typeface="Calibri" pitchFamily="34" charset="0"/>
                <a:cs typeface="Times New Roman" pitchFamily="18" charset="0"/>
              </a:rPr>
              <a:t>True Part</a:t>
            </a:r>
            <a:r>
              <a:rPr kumimoji="0" lang="en-US" b="1" i="1" strike="noStrike" cap="none" normalizeH="0" baseline="0" dirty="0">
                <a:ln>
                  <a:noFill/>
                </a:ln>
                <a:solidFill>
                  <a:schemeClr val="tx1"/>
                </a:solidFill>
                <a:effectLst/>
                <a:latin typeface="Calibri"/>
                <a:ea typeface="Calibri" pitchFamily="34" charset="0"/>
                <a:cs typeface="Times New Roman" pitchFamily="18" charset="0"/>
              </a:rPr>
              <a:t>”</a:t>
            </a:r>
            <a:r>
              <a:rPr kumimoji="0" lang="en-US" b="1" i="1" strike="noStrike" cap="none" normalizeH="0" baseline="0" dirty="0">
                <a:ln>
                  <a:noFill/>
                </a:ln>
                <a:solidFill>
                  <a:schemeClr val="tx1"/>
                </a:solidFill>
                <a:effectLst/>
                <a:latin typeface="Times New Roman" pitchFamily="18" charset="0"/>
                <a:ea typeface="Calibri" pitchFamily="34" charset="0"/>
                <a:cs typeface="Times New Roman" pitchFamily="18" charset="0"/>
              </a:rPr>
              <a:t> : </a:t>
            </a:r>
            <a:r>
              <a:rPr kumimoji="0" lang="en-US" b="1" i="1" strike="noStrike" cap="none" normalizeH="0" baseline="0" dirty="0">
                <a:ln>
                  <a:noFill/>
                </a:ln>
                <a:solidFill>
                  <a:schemeClr val="tx1"/>
                </a:solidFill>
                <a:effectLst/>
                <a:latin typeface="Calibri"/>
                <a:ea typeface="Calibri" pitchFamily="34" charset="0"/>
                <a:cs typeface="Times New Roman" pitchFamily="18" charset="0"/>
              </a:rPr>
              <a:t>“</a:t>
            </a:r>
            <a:r>
              <a:rPr kumimoji="0" lang="en-US" b="1" i="1" strike="noStrike" cap="none" normalizeH="0" baseline="0" dirty="0">
                <a:ln>
                  <a:noFill/>
                </a:ln>
                <a:solidFill>
                  <a:schemeClr val="tx1"/>
                </a:solidFill>
                <a:effectLst/>
                <a:latin typeface="Times New Roman" pitchFamily="18" charset="0"/>
                <a:ea typeface="Calibri" pitchFamily="34" charset="0"/>
                <a:cs typeface="Times New Roman" pitchFamily="18" charset="0"/>
              </a:rPr>
              <a:t>False Part</a:t>
            </a:r>
            <a:r>
              <a:rPr kumimoji="0" lang="en-US" b="1" i="1" strike="noStrike" cap="none" normalizeH="0" baseline="0" dirty="0">
                <a:ln>
                  <a:noFill/>
                </a:ln>
                <a:solidFill>
                  <a:schemeClr val="tx1"/>
                </a:solidFill>
                <a:effectLst/>
                <a:latin typeface="Calibri"/>
                <a:ea typeface="Calibri" pitchFamily="34" charset="0"/>
                <a:cs typeface="Times New Roman" pitchFamily="18" charset="0"/>
              </a:rPr>
              <a:t>”</a:t>
            </a:r>
            <a:r>
              <a:rPr kumimoji="0" lang="en-US" b="1" i="1"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p>
          <a:p>
            <a:pPr lvl="2" algn="just" eaLnBrk="0" fontAlgn="base" hangingPunct="0">
              <a:spcBef>
                <a:spcPct val="0"/>
              </a:spcBef>
              <a:spcAft>
                <a:spcPct val="0"/>
              </a:spcAft>
            </a:pPr>
            <a:endParaRPr kumimoji="0" lang="en-US" b="0" i="1" strike="noStrike" cap="none" normalizeH="0" baseline="0" dirty="0">
              <a:ln>
                <a:noFill/>
              </a:ln>
              <a:solidFill>
                <a:schemeClr val="tx1"/>
              </a:solidFill>
              <a:effectLst/>
              <a:latin typeface="Arial" pitchFamily="34" charset="0"/>
              <a:cs typeface="Arial" pitchFamily="34" charset="0"/>
            </a:endParaRPr>
          </a:p>
          <a:p>
            <a:pPr lvl="2" algn="just" eaLnBrk="0" fontAlgn="base" hangingPunct="0">
              <a:spcBef>
                <a:spcPct val="0"/>
              </a:spcBef>
              <a:spcAft>
                <a:spcPct val="0"/>
              </a:spcAf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 are ternary or conditional operator.</a:t>
            </a:r>
          </a:p>
          <a:p>
            <a:pPr lvl="2" algn="just" eaLnBrk="0" fontAlgn="base" hangingPunct="0">
              <a:spcBef>
                <a:spcPct val="0"/>
              </a:spcBef>
              <a:spcAft>
                <a:spcPct val="0"/>
              </a:spcAft>
            </a:pPr>
            <a:endParaRPr lang="en-US" i="1" dirty="0">
              <a:latin typeface="Times New Roman" pitchFamily="18" charset="0"/>
              <a:cs typeface="Times New Roman" pitchFamily="18" charset="0"/>
            </a:endParaRPr>
          </a:p>
          <a:p>
            <a:pPr lvl="2" algn="just" eaLnBrk="0" fontAlgn="base" hangingPunct="0">
              <a:spcBef>
                <a:spcPct val="0"/>
              </a:spcBef>
              <a:spcAft>
                <a:spcPct val="0"/>
              </a:spcAft>
            </a:pPr>
            <a:r>
              <a:rPr lang="en-US" b="1" dirty="0">
                <a:latin typeface="Times New Roman" pitchFamily="18" charset="0"/>
                <a:ea typeface="Calibri" pitchFamily="34" charset="0"/>
                <a:cs typeface="Times New Roman" pitchFamily="18" charset="0"/>
              </a:rPr>
              <a:t>Example:</a:t>
            </a:r>
          </a:p>
          <a:p>
            <a:pPr lvl="2" algn="just" eaLnBrk="0" fontAlgn="base" hangingPunct="0">
              <a:spcBef>
                <a:spcPct val="0"/>
              </a:spcBef>
              <a:spcAft>
                <a:spcPct val="0"/>
              </a:spcAft>
            </a:pPr>
            <a:r>
              <a:rPr lang="en-US" dirty="0">
                <a:latin typeface="Times New Roman" pitchFamily="18" charset="0"/>
                <a:ea typeface="Calibri" pitchFamily="34" charset="0"/>
                <a:cs typeface="Times New Roman" pitchFamily="18" charset="0"/>
              </a:rPr>
              <a:t>	byte a = 2;</a:t>
            </a:r>
          </a:p>
          <a:p>
            <a:r>
              <a:rPr lang="en-US" dirty="0"/>
              <a:t>		string </a:t>
            </a:r>
            <a:r>
              <a:rPr lang="en-US" dirty="0" err="1"/>
              <a:t>msg</a:t>
            </a:r>
            <a:r>
              <a:rPr lang="en-US" dirty="0"/>
              <a:t> = (a % 2 == 0) ? “Even” : “Odd”;</a:t>
            </a:r>
          </a:p>
          <a:p>
            <a:r>
              <a:rPr lang="en-US" dirty="0"/>
              <a:t>		Console.WriteLine (</a:t>
            </a:r>
            <a:r>
              <a:rPr lang="en-US" dirty="0" err="1"/>
              <a:t>msg</a:t>
            </a:r>
            <a:r>
              <a:rPr lang="en-US" dirty="0"/>
              <a:t>);</a:t>
            </a:r>
            <a:endParaRPr kumimoji="0" lang="en-US" b="0" i="1"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0" y="533400"/>
            <a:ext cx="7772399" cy="5632311"/>
          </a:xfrm>
          <a:prstGeom prst="rect">
            <a:avLst/>
          </a:prstGeom>
        </p:spPr>
        <p:txBody>
          <a:bodyPr wrap="square">
            <a:spAutoFit/>
          </a:bodyPr>
          <a:lstStyle/>
          <a:p>
            <a:pPr algn="just"/>
            <a:r>
              <a:rPr lang="en-US" b="1" dirty="0">
                <a:latin typeface="Times New Roman" pitchFamily="18" charset="0"/>
                <a:cs typeface="Times New Roman" pitchFamily="18" charset="0"/>
              </a:rPr>
              <a:t>Nested Conditional Operator</a:t>
            </a:r>
          </a:p>
          <a:p>
            <a:pPr marL="342900" lvl="0" indent="-342900" algn="just">
              <a:buFont typeface="+mj-lt"/>
              <a:buAutoNum type="arabicPeriod"/>
            </a:pPr>
            <a:r>
              <a:rPr lang="en-US" i="1" dirty="0">
                <a:latin typeface="Times New Roman" pitchFamily="18" charset="0"/>
                <a:cs typeface="Times New Roman" pitchFamily="18" charset="0"/>
              </a:rPr>
              <a:t>Nested Conditional Operators are use to evaluate two or more conditions.</a:t>
            </a:r>
          </a:p>
          <a:p>
            <a:pPr marL="342900" lvl="0" indent="-342900" algn="just">
              <a:buFont typeface="+mj-lt"/>
              <a:buAutoNum type="arabicPeriod"/>
            </a:pPr>
            <a:r>
              <a:rPr lang="en-US" i="1" dirty="0">
                <a:latin typeface="Times New Roman" pitchFamily="18" charset="0"/>
                <a:cs typeface="Times New Roman" pitchFamily="18" charset="0"/>
              </a:rPr>
              <a:t>Some time situations where we not take decision after evaluating a single condition. So in this situation we can use nested conditional operator.</a:t>
            </a:r>
          </a:p>
          <a:p>
            <a:pPr marL="342900" lvl="0" indent="-342900" algn="just">
              <a:buFont typeface="+mj-lt"/>
              <a:buAutoNum type="arabicPeriod"/>
            </a:pPr>
            <a:r>
              <a:rPr lang="en-US" i="1" dirty="0">
                <a:latin typeface="Times New Roman" pitchFamily="18" charset="0"/>
                <a:cs typeface="Times New Roman" pitchFamily="18" charset="0"/>
              </a:rPr>
              <a:t>Nested conditional operators are used of conditional operator in nested form.</a:t>
            </a:r>
          </a:p>
          <a:p>
            <a:pPr marL="342900" lvl="0" indent="-342900" algn="just">
              <a:buFont typeface="+mj-lt"/>
              <a:buAutoNum type="arabicPeriod"/>
            </a:pPr>
            <a:r>
              <a:rPr lang="en-US" i="1" dirty="0">
                <a:latin typeface="Times New Roman" pitchFamily="18" charset="0"/>
                <a:cs typeface="Times New Roman" pitchFamily="18" charset="0"/>
              </a:rPr>
              <a:t>Nested form means will inside the block of conditional operator, we used another conditional operator are known as nested form of conditional operators.</a:t>
            </a:r>
          </a:p>
          <a:p>
            <a:pPr marL="342900" lvl="0" indent="-342900" algn="just">
              <a:buFont typeface="+mj-lt"/>
              <a:buAutoNum type="arabicPeriod"/>
            </a:pPr>
            <a:r>
              <a:rPr lang="en-US" i="1" dirty="0">
                <a:latin typeface="Times New Roman" pitchFamily="18" charset="0"/>
                <a:cs typeface="Times New Roman" pitchFamily="18" charset="0"/>
              </a:rPr>
              <a:t>Syntax</a:t>
            </a:r>
          </a:p>
          <a:p>
            <a:pPr algn="ctr"/>
            <a:r>
              <a:rPr lang="en-US" b="1" i="1" dirty="0">
                <a:latin typeface="Times New Roman" pitchFamily="18" charset="0"/>
                <a:cs typeface="Times New Roman" pitchFamily="18" charset="0"/>
              </a:rPr>
              <a:t>(condition) ? (condition) ? “True” : “False” : “False”;</a:t>
            </a:r>
            <a:endParaRPr lang="en-US" i="1" dirty="0">
              <a:latin typeface="Times New Roman" pitchFamily="18" charset="0"/>
              <a:cs typeface="Times New Roman" pitchFamily="18" charset="0"/>
            </a:endParaRPr>
          </a:p>
          <a:p>
            <a:pPr algn="ctr"/>
            <a:r>
              <a:rPr lang="en-US" b="1" i="1" dirty="0">
                <a:latin typeface="Times New Roman" pitchFamily="18" charset="0"/>
                <a:cs typeface="Times New Roman" pitchFamily="18" charset="0"/>
              </a:rPr>
              <a:t>Or</a:t>
            </a:r>
            <a:endParaRPr lang="en-US" i="1" dirty="0">
              <a:latin typeface="Times New Roman" pitchFamily="18" charset="0"/>
              <a:cs typeface="Times New Roman" pitchFamily="18" charset="0"/>
            </a:endParaRPr>
          </a:p>
          <a:p>
            <a:pPr algn="ctr"/>
            <a:r>
              <a:rPr lang="en-US" b="1" i="1" dirty="0">
                <a:latin typeface="Times New Roman" pitchFamily="18" charset="0"/>
                <a:cs typeface="Times New Roman" pitchFamily="18" charset="0"/>
              </a:rPr>
              <a:t>(condition) ? “True” : (condition) ? “True” : “False”;</a:t>
            </a:r>
            <a:endParaRPr lang="en-US" i="1" dirty="0">
              <a:latin typeface="Times New Roman" pitchFamily="18" charset="0"/>
              <a:cs typeface="Times New Roman" pitchFamily="18" charset="0"/>
            </a:endParaRPr>
          </a:p>
          <a:p>
            <a:pPr algn="ctr"/>
            <a:r>
              <a:rPr lang="en-US" b="1" i="1" dirty="0">
                <a:latin typeface="Times New Roman" pitchFamily="18" charset="0"/>
                <a:cs typeface="Times New Roman" pitchFamily="18" charset="0"/>
              </a:rPr>
              <a:t>Or </a:t>
            </a:r>
            <a:endParaRPr lang="en-US" i="1" dirty="0">
              <a:latin typeface="Times New Roman" pitchFamily="18" charset="0"/>
              <a:cs typeface="Times New Roman" pitchFamily="18" charset="0"/>
            </a:endParaRPr>
          </a:p>
          <a:p>
            <a:pPr algn="ctr"/>
            <a:r>
              <a:rPr lang="en-US" b="1" i="1" dirty="0">
                <a:latin typeface="Times New Roman" pitchFamily="18" charset="0"/>
                <a:cs typeface="Times New Roman" pitchFamily="18" charset="0"/>
              </a:rPr>
              <a:t>(condition) ? (condition) ? “True” : “False” : (condition) ? “True” : “False”;</a:t>
            </a:r>
          </a:p>
          <a:p>
            <a:pPr algn="ctr"/>
            <a:endParaRPr lang="en-US" b="1" i="1" dirty="0">
              <a:latin typeface="Times New Roman" pitchFamily="18" charset="0"/>
              <a:cs typeface="Times New Roman" pitchFamily="18" charset="0"/>
            </a:endParaRPr>
          </a:p>
          <a:p>
            <a:r>
              <a:rPr lang="en-US" b="1" dirty="0">
                <a:latin typeface="Times New Roman" pitchFamily="18" charset="0"/>
                <a:cs typeface="Times New Roman" pitchFamily="18" charset="0"/>
              </a:rPr>
              <a:t>Example:</a:t>
            </a:r>
          </a:p>
          <a:p>
            <a:r>
              <a:rPr lang="en-US" dirty="0">
                <a:latin typeface="Times New Roman" pitchFamily="18" charset="0"/>
                <a:cs typeface="Times New Roman" pitchFamily="18" charset="0"/>
              </a:rPr>
              <a:t>	</a:t>
            </a:r>
            <a:r>
              <a:rPr lang="en-US" dirty="0"/>
              <a:t>byte a, b, c;</a:t>
            </a:r>
          </a:p>
          <a:p>
            <a:pPr algn="just"/>
            <a:r>
              <a:rPr lang="en-US" dirty="0"/>
              <a:t>	string greater = (a &gt; b) ? (a &gt; c) ? a + “ is greater” : c + “ is greater” :  	(b &gt; c) ? b + “ is greater” : c + “ is greater”;</a:t>
            </a:r>
          </a:p>
          <a:p>
            <a:r>
              <a:rPr lang="en-US" dirty="0"/>
              <a:t>	Console.WriteLine (greater);</a:t>
            </a:r>
          </a:p>
        </p:txBody>
      </p:sp>
    </p:spTree>
  </p:cSld>
  <p:clrMapOvr>
    <a:masterClrMapping/>
  </p:clrMapOvr>
  <p:transition>
    <p:split orient="ver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
          <p:cNvSpPr>
            <a:spLocks noChangeArrowheads="1"/>
          </p:cNvSpPr>
          <p:nvPr/>
        </p:nvSpPr>
        <p:spPr bwMode="auto">
          <a:xfrm>
            <a:off x="381000" y="304800"/>
            <a:ext cx="830580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Boxing &amp; Unboxing</a:t>
            </a:r>
            <a:endParaRPr kumimoji="0" lang="en-US" b="0" i="0"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In object oriented programming methods are invoked using objects.</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Value type </a:t>
            </a:r>
            <a:r>
              <a:rPr kumimoji="0" lang="en-US" b="1" i="1" strike="noStrike" cap="none" normalizeH="0" baseline="0" dirty="0">
                <a:ln>
                  <a:noFill/>
                </a:ln>
                <a:solidFill>
                  <a:schemeClr val="tx1"/>
                </a:solidFill>
                <a:effectLst/>
                <a:latin typeface="Times New Roman" pitchFamily="18" charset="0"/>
                <a:ea typeface="Calibri" pitchFamily="34" charset="0"/>
                <a:cs typeface="Times New Roman" pitchFamily="18" charset="0"/>
              </a:rPr>
              <a:t>int</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and </a:t>
            </a:r>
            <a:r>
              <a:rPr kumimoji="0" lang="en-US" b="1" i="1" strike="noStrike" cap="none" normalizeH="0" baseline="0" dirty="0">
                <a:ln>
                  <a:noFill/>
                </a:ln>
                <a:solidFill>
                  <a:schemeClr val="tx1"/>
                </a:solidFill>
                <a:effectLst/>
                <a:latin typeface="Times New Roman" pitchFamily="18" charset="0"/>
                <a:ea typeface="Calibri" pitchFamily="34" charset="0"/>
                <a:cs typeface="Times New Roman" pitchFamily="18" charset="0"/>
              </a:rPr>
              <a:t>long</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1" i="1" strike="noStrike" cap="none" normalizeH="0" baseline="0" dirty="0">
                <a:ln>
                  <a:noFill/>
                </a:ln>
                <a:solidFill>
                  <a:schemeClr val="tx1"/>
                </a:solidFill>
                <a:effectLst/>
                <a:latin typeface="Times New Roman" pitchFamily="18" charset="0"/>
                <a:ea typeface="Calibri" pitchFamily="34" charset="0"/>
                <a:cs typeface="Times New Roman" pitchFamily="18" charset="0"/>
              </a:rPr>
              <a:t>etc. </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are not object so we cannot use them false methods. But C# provide us concept to convert value type data to reference data type reference type data to value type.</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The conversion of value type data to reference type process are known as boxing and auto boxing, because this is implicitly.</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Example:</a:t>
            </a:r>
            <a:endParaRPr kumimoji="0" lang="en-US" b="0" i="0"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object ob; </a:t>
            </a: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Reference type data</a:t>
            </a:r>
            <a:endParaRPr kumimoji="0" lang="en-US" b="0" i="0"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int x = 10; </a:t>
            </a: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Value type data</a:t>
            </a:r>
            <a:endParaRPr kumimoji="0" lang="en-US" b="0" i="0"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ob = x; </a:t>
            </a: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Value type data to reference type data</a:t>
            </a:r>
            <a:endParaRPr kumimoji="0" lang="en-US" b="0" i="0"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Console.WriteLine (ob);</a:t>
            </a:r>
          </a:p>
          <a:p>
            <a:pPr marL="0" marR="0" lvl="0" indent="0" algn="just" defTabSz="914400" rtl="0" eaLnBrk="0" fontAlgn="base" latinLnBrk="0" hangingPunct="0">
              <a:lnSpc>
                <a:spcPct val="100000"/>
              </a:lnSpc>
              <a:spcBef>
                <a:spcPct val="0"/>
              </a:spcBef>
              <a:spcAft>
                <a:spcPct val="0"/>
              </a:spcAft>
              <a:buClrTx/>
              <a:buSzTx/>
              <a:buFontTx/>
              <a:buNone/>
              <a:tabLst/>
            </a:pPr>
            <a:endParaRPr lang="en-US" dirty="0">
              <a:latin typeface="Times New Roman" pitchFamily="18" charset="0"/>
              <a:cs typeface="Times New Roman" pitchFamily="18" charset="0"/>
            </a:endParaRPr>
          </a:p>
          <a:p>
            <a:pPr marL="342900" lvl="0" indent="-342900">
              <a:buFont typeface="+mj-lt"/>
              <a:buAutoNum type="arabicPeriod" startAt="4"/>
            </a:pPr>
            <a:r>
              <a:rPr lang="en-US" i="1" dirty="0">
                <a:latin typeface="Times New Roman" pitchFamily="18" charset="0"/>
                <a:cs typeface="Times New Roman" pitchFamily="18" charset="0"/>
              </a:rPr>
              <a:t>The conversion of reference type data to value type. This process is known as unboxing and this can achieved through explicitly.</a:t>
            </a:r>
          </a:p>
          <a:p>
            <a:r>
              <a:rPr lang="en-US" dirty="0">
                <a:latin typeface="Times New Roman" pitchFamily="18" charset="0"/>
                <a:cs typeface="Times New Roman" pitchFamily="18" charset="0"/>
              </a:rPr>
              <a:t> </a:t>
            </a:r>
          </a:p>
          <a:p>
            <a:r>
              <a:rPr lang="en-US" b="1" dirty="0">
                <a:latin typeface="Times New Roman" pitchFamily="18" charset="0"/>
                <a:cs typeface="Times New Roman" pitchFamily="18" charset="0"/>
              </a:rPr>
              <a:t>Example: </a:t>
            </a: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int m = 10;</a:t>
            </a:r>
          </a:p>
          <a:p>
            <a:r>
              <a:rPr lang="en-US" dirty="0">
                <a:latin typeface="Times New Roman" pitchFamily="18" charset="0"/>
                <a:cs typeface="Times New Roman" pitchFamily="18" charset="0"/>
              </a:rPr>
              <a:t>	object ob = m;</a:t>
            </a:r>
          </a:p>
          <a:p>
            <a:r>
              <a:rPr lang="en-US" dirty="0">
                <a:latin typeface="Times New Roman" pitchFamily="18" charset="0"/>
                <a:cs typeface="Times New Roman" pitchFamily="18" charset="0"/>
              </a:rPr>
              <a:t>	int n = (int) ob;</a:t>
            </a:r>
          </a:p>
          <a:p>
            <a:r>
              <a:rPr lang="en-US" dirty="0">
                <a:latin typeface="Times New Roman" pitchFamily="18" charset="0"/>
                <a:cs typeface="Times New Roman" pitchFamily="18" charset="0"/>
              </a:rPr>
              <a:t>	Console.WriteLine (n);</a:t>
            </a:r>
            <a:endParaRPr kumimoji="0" lang="en-US" b="0" i="0"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1"/>
          <p:cNvSpPr>
            <a:spLocks noChangeArrowheads="1"/>
          </p:cNvSpPr>
          <p:nvPr/>
        </p:nvSpPr>
        <p:spPr bwMode="auto">
          <a:xfrm>
            <a:off x="1143000" y="1295400"/>
            <a:ext cx="7010400" cy="38164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High level language</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800" b="0" i="0"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High </a:t>
            </a:r>
            <a:r>
              <a:rPr kumimoji="0" lang="en-US" b="0" i="1"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level language are designed keeping in mind the features of portability i.e. these languages are machine independent.</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These are English like languages, so it is easy to write and understand the programs of high </a:t>
            </a:r>
            <a:r>
              <a:rPr kumimoji="0" lang="en-US" b="0" i="1"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level language.</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While programming in a high </a:t>
            </a:r>
            <a:r>
              <a:rPr kumimoji="0" lang="en-US" b="0" i="1"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level language, the programmer is not concerned with the low </a:t>
            </a:r>
            <a:r>
              <a:rPr kumimoji="0" lang="en-US" b="0" i="1"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level language details, and so that whole attention can be paid to logic of the problem being solved.</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For translating a high </a:t>
            </a:r>
            <a:r>
              <a:rPr kumimoji="0" lang="en-US" b="0" i="1"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level program into machine level language, compiler or interpreter is used.</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Every language has its own compiler or interpreter.</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Some languages in this category are </a:t>
            </a:r>
            <a:r>
              <a:rPr kumimoji="0" lang="en-US" b="0" i="1"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FORTRAN, COBOL, BASIC, Pascal, etc.</a:t>
            </a:r>
            <a:endParaRPr kumimoji="0" lang="en-US" b="0" i="1"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p:cNvSpPr>
            <a:spLocks noChangeArrowheads="1"/>
          </p:cNvSpPr>
          <p:nvPr/>
        </p:nvSpPr>
        <p:spPr bwMode="auto">
          <a:xfrm>
            <a:off x="381000" y="609600"/>
            <a:ext cx="81534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Control Statement</a:t>
            </a:r>
            <a:endParaRPr kumimoji="0" lang="en-US" b="0" i="0"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Control statement are use to control the flow of execution which are sequential by default.</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Control statement are provide us ability to control execution pointer flow.</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 the linear programming there are we solved problems which are sequential property.</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But there are lot of problem which has not only a property like sequential.</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There are lot of problem where we justify our result on basis of condition or skip the body </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group of statement.</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So this type of problems we can solve only to help of control statement.</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There are three types of control statements-</a:t>
            </a:r>
          </a:p>
          <a:p>
            <a:pPr marL="342900" marR="0" lvl="0" indent="-342900" algn="just" defTabSz="914400" rtl="0" eaLnBrk="0" fontAlgn="base" latinLnBrk="0" hangingPunct="0">
              <a:lnSpc>
                <a:spcPct val="100000"/>
              </a:lnSpc>
              <a:spcBef>
                <a:spcPct val="0"/>
              </a:spcBef>
              <a:spcAft>
                <a:spcPct val="0"/>
              </a:spcAft>
              <a:buClrTx/>
              <a:buSzTx/>
              <a:tabLst/>
            </a:pP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857250" lvl="1" indent="-400050" algn="just" eaLnBrk="0" fontAlgn="base" hangingPunct="0">
              <a:spcBef>
                <a:spcPct val="0"/>
              </a:spcBef>
              <a:spcAft>
                <a:spcPct val="0"/>
              </a:spcAft>
              <a:buFont typeface="+mj-lt"/>
              <a:buAutoNum type="romanUcPeriod"/>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Decision Making Statement (If – Else Statement)</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857250" lvl="1" indent="-400050" algn="just" eaLnBrk="0" fontAlgn="base" hangingPunct="0">
              <a:spcBef>
                <a:spcPct val="0"/>
              </a:spcBef>
              <a:spcAft>
                <a:spcPct val="0"/>
              </a:spcAft>
              <a:buFont typeface="+mj-lt"/>
              <a:buAutoNum type="romanUcPeriod"/>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Branching Statement (Switch, Break, Goto, Continue)</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857250" lvl="1" indent="-400050" algn="just" eaLnBrk="0" fontAlgn="base" hangingPunct="0">
              <a:spcBef>
                <a:spcPct val="0"/>
              </a:spcBef>
              <a:spcAft>
                <a:spcPct val="0"/>
              </a:spcAft>
              <a:buFont typeface="+mj-lt"/>
              <a:buAutoNum type="romanUcPeriod"/>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Looping Statement or Iterative Statements</a:t>
            </a:r>
          </a:p>
          <a:p>
            <a:pPr marL="857250" lvl="1" indent="-400050" algn="just" eaLnBrk="0" fontAlgn="base" hangingPunct="0">
              <a:spcBef>
                <a:spcPct val="0"/>
              </a:spcBef>
              <a:spcAft>
                <a:spcPct val="0"/>
              </a:spcAft>
            </a:pP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There are two types of looping statement-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1257300" lvl="2" indent="-342900" algn="just" eaLnBrk="0" fontAlgn="base" hangingPunct="0">
              <a:spcBef>
                <a:spcPct val="0"/>
              </a:spcBef>
              <a:spcAft>
                <a:spcPct val="0"/>
              </a:spcAft>
              <a:buFont typeface="+mj-lt"/>
              <a:buAutoNum type="alphaLcPeriod"/>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Entry Controlled Loop (While, For)</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1257300" lvl="2" indent="-342900" algn="just" eaLnBrk="0" fontAlgn="base" hangingPunct="0">
              <a:spcBef>
                <a:spcPct val="0"/>
              </a:spcBef>
              <a:spcAft>
                <a:spcPct val="0"/>
              </a:spcAft>
              <a:buFont typeface="+mj-lt"/>
              <a:buAutoNum type="alphaLcPeriod"/>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Exit Controlled Loop (Do – While)</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p:cNvSpPr>
            <a:spLocks noChangeArrowheads="1"/>
          </p:cNvSpPr>
          <p:nvPr/>
        </p:nvSpPr>
        <p:spPr bwMode="auto">
          <a:xfrm>
            <a:off x="533400" y="304800"/>
            <a:ext cx="815340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Decision Making Statement (If – Else Statement)</a:t>
            </a:r>
            <a:endParaRPr kumimoji="0" lang="en-US" b="0" i="0"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The decision making statement are use to take a decision based on the condition.</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It is a two way decision making statement and used in consumption with expression.</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If statement are use to take the decision on the basic of Boolean value ( 0 &amp; 1).</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Syntax :</a:t>
            </a:r>
          </a:p>
          <a:p>
            <a:r>
              <a:rPr lang="en-US" i="1" dirty="0"/>
              <a:t> </a:t>
            </a:r>
          </a:p>
          <a:p>
            <a:pPr lvl="3"/>
            <a:r>
              <a:rPr lang="en-US" b="1" i="1" dirty="0">
                <a:latin typeface="Times New Roman" pitchFamily="18" charset="0"/>
                <a:cs typeface="Times New Roman" pitchFamily="18" charset="0"/>
              </a:rPr>
              <a:t>if ( condition)</a:t>
            </a:r>
            <a:endParaRPr lang="en-US" i="1" dirty="0">
              <a:latin typeface="Times New Roman" pitchFamily="18" charset="0"/>
              <a:cs typeface="Times New Roman" pitchFamily="18" charset="0"/>
            </a:endParaRPr>
          </a:p>
          <a:p>
            <a:pPr lvl="3"/>
            <a:r>
              <a:rPr lang="en-US" b="1" i="1" dirty="0">
                <a:latin typeface="Times New Roman" pitchFamily="18" charset="0"/>
                <a:cs typeface="Times New Roman" pitchFamily="18" charset="0"/>
              </a:rPr>
              <a:t>{</a:t>
            </a:r>
            <a:endParaRPr lang="en-US" i="1" dirty="0">
              <a:latin typeface="Times New Roman" pitchFamily="18" charset="0"/>
              <a:cs typeface="Times New Roman" pitchFamily="18" charset="0"/>
            </a:endParaRPr>
          </a:p>
          <a:p>
            <a:pPr lvl="3"/>
            <a:r>
              <a:rPr lang="en-US" b="1" i="1" dirty="0">
                <a:latin typeface="Times New Roman" pitchFamily="18" charset="0"/>
                <a:cs typeface="Times New Roman" pitchFamily="18" charset="0"/>
              </a:rPr>
              <a:t>	// True Part;</a:t>
            </a:r>
            <a:endParaRPr lang="en-US" i="1" dirty="0">
              <a:latin typeface="Times New Roman" pitchFamily="18" charset="0"/>
              <a:cs typeface="Times New Roman" pitchFamily="18" charset="0"/>
            </a:endParaRPr>
          </a:p>
          <a:p>
            <a:pPr lvl="3"/>
            <a:r>
              <a:rPr lang="en-US" b="1" i="1" dirty="0">
                <a:latin typeface="Times New Roman" pitchFamily="18" charset="0"/>
                <a:cs typeface="Times New Roman" pitchFamily="18" charset="0"/>
              </a:rPr>
              <a:t>}</a:t>
            </a:r>
            <a:endParaRPr lang="en-US" i="1" dirty="0">
              <a:latin typeface="Times New Roman" pitchFamily="18" charset="0"/>
              <a:cs typeface="Times New Roman" pitchFamily="18" charset="0"/>
            </a:endParaRPr>
          </a:p>
          <a:p>
            <a:pPr lvl="3"/>
            <a:r>
              <a:rPr lang="en-US" b="1" i="1" dirty="0">
                <a:latin typeface="Times New Roman" pitchFamily="18" charset="0"/>
                <a:cs typeface="Times New Roman" pitchFamily="18" charset="0"/>
              </a:rPr>
              <a:t>else</a:t>
            </a:r>
            <a:endParaRPr lang="en-US" i="1" dirty="0">
              <a:latin typeface="Times New Roman" pitchFamily="18" charset="0"/>
              <a:cs typeface="Times New Roman" pitchFamily="18" charset="0"/>
            </a:endParaRPr>
          </a:p>
          <a:p>
            <a:pPr lvl="3"/>
            <a:r>
              <a:rPr lang="en-US" b="1" i="1" dirty="0">
                <a:latin typeface="Times New Roman" pitchFamily="18" charset="0"/>
                <a:cs typeface="Times New Roman" pitchFamily="18" charset="0"/>
              </a:rPr>
              <a:t>{</a:t>
            </a:r>
            <a:endParaRPr lang="en-US" i="1" dirty="0">
              <a:latin typeface="Times New Roman" pitchFamily="18" charset="0"/>
              <a:cs typeface="Times New Roman" pitchFamily="18" charset="0"/>
            </a:endParaRPr>
          </a:p>
          <a:p>
            <a:pPr lvl="3"/>
            <a:r>
              <a:rPr lang="en-US" b="1" i="1" dirty="0">
                <a:latin typeface="Times New Roman" pitchFamily="18" charset="0"/>
                <a:cs typeface="Times New Roman" pitchFamily="18" charset="0"/>
              </a:rPr>
              <a:t>	// False Part;</a:t>
            </a:r>
            <a:endParaRPr lang="en-US" i="1" dirty="0">
              <a:latin typeface="Times New Roman" pitchFamily="18" charset="0"/>
              <a:cs typeface="Times New Roman" pitchFamily="18" charset="0"/>
            </a:endParaRPr>
          </a:p>
          <a:p>
            <a:pPr lvl="3"/>
            <a:r>
              <a:rPr lang="en-US" b="1" i="1" dirty="0">
                <a:latin typeface="Times New Roman" pitchFamily="18" charset="0"/>
                <a:cs typeface="Times New Roman" pitchFamily="18" charset="0"/>
              </a:rPr>
              <a:t>}</a:t>
            </a:r>
            <a:endParaRPr lang="en-US" i="1" dirty="0">
              <a:latin typeface="Times New Roman" pitchFamily="18" charset="0"/>
              <a:cs typeface="Times New Roman" pitchFamily="18" charset="0"/>
            </a:endParaRPr>
          </a:p>
          <a:p>
            <a:r>
              <a:rPr lang="en-US" i="1" dirty="0"/>
              <a:t> </a:t>
            </a:r>
          </a:p>
          <a:p>
            <a:pPr marL="342900" lvl="0" indent="-342900">
              <a:buFont typeface="+mj-lt"/>
              <a:buAutoNum type="arabicPeriod" startAt="5"/>
            </a:pPr>
            <a:r>
              <a:rPr lang="en-US" i="1" dirty="0">
                <a:latin typeface="Times New Roman" pitchFamily="18" charset="0"/>
                <a:cs typeface="Times New Roman" pitchFamily="18" charset="0"/>
              </a:rPr>
              <a:t>If have a two part first true part or second false part.</a:t>
            </a:r>
          </a:p>
          <a:p>
            <a:pPr marL="342900" lvl="0" indent="-342900">
              <a:buFont typeface="+mj-lt"/>
              <a:buAutoNum type="arabicPeriod" startAt="5"/>
            </a:pPr>
            <a:r>
              <a:rPr lang="en-US" i="1" dirty="0">
                <a:latin typeface="Times New Roman" pitchFamily="18" charset="0"/>
                <a:cs typeface="Times New Roman" pitchFamily="18" charset="0"/>
              </a:rPr>
              <a:t>Just beneath of if true part is lone and beneath of false part is lone.</a:t>
            </a:r>
          </a:p>
          <a:p>
            <a:pPr marL="342900" lvl="0" indent="-342900">
              <a:buFont typeface="+mj-lt"/>
              <a:buAutoNum type="arabicPeriod" startAt="5"/>
            </a:pPr>
            <a:r>
              <a:rPr lang="en-US" i="1" dirty="0">
                <a:latin typeface="Times New Roman" pitchFamily="18" charset="0"/>
                <a:cs typeface="Times New Roman" pitchFamily="18" charset="0"/>
              </a:rPr>
              <a:t>True parts are evaluated and false parts are evaluated at a time.</a:t>
            </a:r>
          </a:p>
          <a:p>
            <a:pPr marL="342900" lvl="0" indent="-342900">
              <a:buFont typeface="+mj-lt"/>
              <a:buAutoNum type="arabicPeriod" startAt="5"/>
            </a:pPr>
            <a:r>
              <a:rPr lang="en-US" i="1" dirty="0">
                <a:latin typeface="Times New Roman" pitchFamily="18" charset="0"/>
                <a:cs typeface="Times New Roman" pitchFamily="18" charset="0"/>
              </a:rPr>
              <a:t>The true part or false part are evaluated its depend on conditions (True </a:t>
            </a:r>
            <a:r>
              <a:rPr lang="en-US" b="1" i="1" dirty="0">
                <a:latin typeface="Times New Roman" pitchFamily="18" charset="0"/>
                <a:cs typeface="Times New Roman" pitchFamily="18" charset="0"/>
              </a:rPr>
              <a:t>/</a:t>
            </a:r>
            <a:r>
              <a:rPr lang="en-US" i="1" dirty="0">
                <a:latin typeface="Times New Roman" pitchFamily="18" charset="0"/>
                <a:cs typeface="Times New Roman" pitchFamily="18" charset="0"/>
              </a:rPr>
              <a:t> False).</a:t>
            </a:r>
          </a:p>
          <a:p>
            <a:pPr marL="342900" lvl="0" indent="-342900">
              <a:buFont typeface="+mj-lt"/>
              <a:buAutoNum type="arabicPeriod" startAt="5"/>
            </a:pPr>
            <a:r>
              <a:rPr lang="en-US" i="1" dirty="0">
                <a:latin typeface="Times New Roman" pitchFamily="18" charset="0"/>
                <a:cs typeface="Times New Roman" pitchFamily="18" charset="0"/>
              </a:rPr>
              <a:t>The else part (</a:t>
            </a:r>
            <a:r>
              <a:rPr lang="en-US" b="1" i="1" dirty="0">
                <a:latin typeface="Times New Roman" pitchFamily="18" charset="0"/>
                <a:cs typeface="Times New Roman" pitchFamily="18" charset="0"/>
              </a:rPr>
              <a:t>0</a:t>
            </a:r>
            <a:r>
              <a:rPr lang="en-US" i="1" dirty="0">
                <a:latin typeface="Times New Roman" pitchFamily="18" charset="0"/>
                <a:cs typeface="Times New Roman" pitchFamily="18" charset="0"/>
              </a:rPr>
              <a:t>) are optional part of else statement means it either comes them it have if part.</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ChangeArrowheads="1"/>
          </p:cNvSpPr>
          <p:nvPr/>
        </p:nvSpPr>
        <p:spPr bwMode="auto">
          <a:xfrm>
            <a:off x="609600" y="609600"/>
            <a:ext cx="79248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Example:-</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	Write a program to find out the number is positive or negative.</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i="0"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dirty="0">
                <a:latin typeface="Times New Roman" pitchFamily="18" charset="0"/>
                <a:ea typeface="Calibri" pitchFamily="34" charset="0"/>
                <a:cs typeface="Times New Roman" pitchFamily="18" charset="0"/>
              </a:rPr>
              <a:t>	</a:t>
            </a:r>
            <a:r>
              <a:rPr kumimoji="0" lang="en-US" i="0" strike="noStrike" cap="none" normalizeH="0" baseline="0" dirty="0">
                <a:ln>
                  <a:noFill/>
                </a:ln>
                <a:solidFill>
                  <a:schemeClr val="tx1"/>
                </a:solidFill>
                <a:effectLst/>
                <a:latin typeface="Times New Roman" pitchFamily="18" charset="0"/>
                <a:ea typeface="Calibri" pitchFamily="34" charset="0"/>
                <a:cs typeface="Times New Roman" pitchFamily="18" charset="0"/>
              </a:rPr>
              <a:t>using System;</a:t>
            </a:r>
          </a:p>
          <a:p>
            <a:pPr marL="0" marR="0" lvl="0" indent="0" algn="just" defTabSz="914400" rtl="0" eaLnBrk="0" fontAlgn="base" latinLnBrk="0" hangingPunct="0">
              <a:lnSpc>
                <a:spcPct val="100000"/>
              </a:lnSpc>
              <a:spcBef>
                <a:spcPct val="0"/>
              </a:spcBef>
              <a:spcAft>
                <a:spcPct val="0"/>
              </a:spcAft>
              <a:buClrTx/>
              <a:buSzTx/>
              <a:buFontTx/>
              <a:buNone/>
              <a:tabLst/>
            </a:pPr>
            <a:r>
              <a:rPr lang="en-US" b="1" dirty="0">
                <a:latin typeface="Times New Roman" pitchFamily="18" charset="0"/>
                <a:ea typeface="Calibri" pitchFamily="34" charset="0"/>
                <a:cs typeface="Times New Roman" pitchFamily="18" charset="0"/>
              </a:rPr>
              <a:t>	</a:t>
            </a: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namespace Positive_Negative</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class Program</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static void Main (string [] args)</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Console.WriteLine (</a:t>
            </a:r>
            <a:r>
              <a:rPr kumimoji="0" lang="en-US" b="0" i="0"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Enter the number</a:t>
            </a:r>
            <a:r>
              <a:rPr kumimoji="0" lang="en-US" b="0" i="0"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int num = int.Parse (Console.ReadLine());</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if (num &lt; 0 )</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Console.WriteLine (</a:t>
            </a:r>
            <a:r>
              <a:rPr kumimoji="0" lang="en-US" b="0" i="0"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Negative</a:t>
            </a:r>
            <a:r>
              <a:rPr kumimoji="0" lang="en-US" b="0" i="0"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else</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Console.WriteLine (</a:t>
            </a:r>
            <a:r>
              <a:rPr kumimoji="0" lang="en-US" b="0" i="0"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Positive</a:t>
            </a:r>
            <a:r>
              <a:rPr kumimoji="0" lang="en-US" b="0" i="0"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Console.ReadKey ();</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9200" y="1371600"/>
            <a:ext cx="6629400" cy="3693319"/>
          </a:xfrm>
          <a:prstGeom prst="rect">
            <a:avLst/>
          </a:prstGeom>
        </p:spPr>
        <p:txBody>
          <a:bodyPr wrap="square">
            <a:spAutoFit/>
          </a:bodyPr>
          <a:lstStyle/>
          <a:p>
            <a:pPr algn="just"/>
            <a:r>
              <a:rPr lang="en-US" b="1" dirty="0">
                <a:latin typeface="Times New Roman" pitchFamily="18" charset="0"/>
                <a:cs typeface="Times New Roman" pitchFamily="18" charset="0"/>
              </a:rPr>
              <a:t>Different between Conditional Operator and if statement</a:t>
            </a:r>
          </a:p>
          <a:p>
            <a:pPr marL="342900" lvl="0" indent="-342900" algn="just">
              <a:buFont typeface="+mj-lt"/>
              <a:buAutoNum type="arabicPeriod"/>
            </a:pPr>
            <a:r>
              <a:rPr lang="en-US" i="1" dirty="0">
                <a:latin typeface="Times New Roman" pitchFamily="18" charset="0"/>
                <a:cs typeface="Times New Roman" pitchFamily="18" charset="0"/>
              </a:rPr>
              <a:t>Conditional operator is an operator and if statement is decision making statement.</a:t>
            </a:r>
          </a:p>
          <a:p>
            <a:pPr marL="342900" lvl="0" indent="-342900" algn="just">
              <a:buFont typeface="+mj-lt"/>
              <a:buAutoNum type="arabicPeriod"/>
            </a:pPr>
            <a:r>
              <a:rPr lang="en-US" i="1" dirty="0">
                <a:latin typeface="Times New Roman" pitchFamily="18" charset="0"/>
                <a:cs typeface="Times New Roman" pitchFamily="18" charset="0"/>
              </a:rPr>
              <a:t>In the conditional operator </a:t>
            </a:r>
            <a:r>
              <a:rPr lang="en-US" b="1" i="1" dirty="0">
                <a:latin typeface="Times New Roman" pitchFamily="18" charset="0"/>
                <a:cs typeface="Times New Roman" pitchFamily="18" charset="0"/>
              </a:rPr>
              <a:t>0 </a:t>
            </a:r>
            <a:r>
              <a:rPr lang="en-US" i="1" dirty="0">
                <a:latin typeface="Times New Roman" pitchFamily="18" charset="0"/>
                <a:cs typeface="Times New Roman" pitchFamily="18" charset="0"/>
              </a:rPr>
              <a:t>or </a:t>
            </a:r>
            <a:r>
              <a:rPr lang="en-US" b="1" i="1" dirty="0">
                <a:latin typeface="Times New Roman" pitchFamily="18" charset="0"/>
                <a:cs typeface="Times New Roman" pitchFamily="18" charset="0"/>
              </a:rPr>
              <a:t>1</a:t>
            </a:r>
            <a:r>
              <a:rPr lang="en-US" i="1" dirty="0">
                <a:latin typeface="Times New Roman" pitchFamily="18" charset="0"/>
                <a:cs typeface="Times New Roman" pitchFamily="18" charset="0"/>
              </a:rPr>
              <a:t> both are compulsory </a:t>
            </a:r>
            <a:r>
              <a:rPr lang="en-US" b="1" i="1" dirty="0">
                <a:latin typeface="Times New Roman" pitchFamily="18" charset="0"/>
                <a:cs typeface="Times New Roman" pitchFamily="18" charset="0"/>
              </a:rPr>
              <a:t>/ </a:t>
            </a:r>
            <a:r>
              <a:rPr lang="en-US" i="1" dirty="0">
                <a:latin typeface="Times New Roman" pitchFamily="18" charset="0"/>
                <a:cs typeface="Times New Roman" pitchFamily="18" charset="0"/>
              </a:rPr>
              <a:t>necessary.</a:t>
            </a:r>
          </a:p>
          <a:p>
            <a:pPr marL="342900" lvl="0" indent="-342900" algn="just">
              <a:buFont typeface="+mj-lt"/>
              <a:buAutoNum type="arabicPeriod"/>
            </a:pPr>
            <a:r>
              <a:rPr lang="en-US" i="1" dirty="0">
                <a:latin typeface="Times New Roman" pitchFamily="18" charset="0"/>
                <a:cs typeface="Times New Roman" pitchFamily="18" charset="0"/>
              </a:rPr>
              <a:t>But in if statement here else part (</a:t>
            </a:r>
            <a:r>
              <a:rPr lang="en-US" b="1" i="1" dirty="0">
                <a:latin typeface="Times New Roman" pitchFamily="18" charset="0"/>
                <a:cs typeface="Times New Roman" pitchFamily="18" charset="0"/>
              </a:rPr>
              <a:t>0</a:t>
            </a:r>
            <a:r>
              <a:rPr lang="en-US" i="1" dirty="0">
                <a:latin typeface="Times New Roman" pitchFamily="18" charset="0"/>
                <a:cs typeface="Times New Roman" pitchFamily="18" charset="0"/>
              </a:rPr>
              <a:t>) is optional.</a:t>
            </a:r>
          </a:p>
          <a:p>
            <a:pPr algn="just"/>
            <a:endParaRPr lang="en-US" i="1" dirty="0">
              <a:latin typeface="Times New Roman" pitchFamily="18" charset="0"/>
              <a:cs typeface="Times New Roman" pitchFamily="18" charset="0"/>
            </a:endParaRPr>
          </a:p>
          <a:p>
            <a:pPr algn="just"/>
            <a:r>
              <a:rPr lang="en-US" i="1" dirty="0">
                <a:latin typeface="Times New Roman" pitchFamily="18" charset="0"/>
                <a:cs typeface="Times New Roman" pitchFamily="18" charset="0"/>
              </a:rPr>
              <a:t>The curly braces which are appear beneath if and else are compulsory when there are two or more instructions are evaluated in the true section </a:t>
            </a:r>
            <a:r>
              <a:rPr lang="en-US" b="1" i="1" dirty="0">
                <a:latin typeface="Times New Roman" pitchFamily="18" charset="0"/>
                <a:cs typeface="Times New Roman" pitchFamily="18" charset="0"/>
              </a:rPr>
              <a:t>/ 1 </a:t>
            </a:r>
            <a:r>
              <a:rPr lang="en-US" i="1" dirty="0">
                <a:latin typeface="Times New Roman" pitchFamily="18" charset="0"/>
                <a:cs typeface="Times New Roman" pitchFamily="18" charset="0"/>
              </a:rPr>
              <a:t>and false section </a:t>
            </a:r>
            <a:r>
              <a:rPr lang="en-US" b="1" i="1" dirty="0">
                <a:latin typeface="Times New Roman" pitchFamily="18" charset="0"/>
                <a:cs typeface="Times New Roman" pitchFamily="18" charset="0"/>
              </a:rPr>
              <a:t>/</a:t>
            </a:r>
            <a:r>
              <a:rPr lang="en-US" i="1" dirty="0">
                <a:latin typeface="Times New Roman" pitchFamily="18" charset="0"/>
                <a:cs typeface="Times New Roman" pitchFamily="18" charset="0"/>
              </a:rPr>
              <a:t> </a:t>
            </a:r>
            <a:r>
              <a:rPr lang="en-US" b="1" i="1" dirty="0">
                <a:latin typeface="Times New Roman" pitchFamily="18" charset="0"/>
                <a:cs typeface="Times New Roman" pitchFamily="18" charset="0"/>
              </a:rPr>
              <a:t>0</a:t>
            </a:r>
            <a:r>
              <a:rPr lang="en-US" i="1" dirty="0">
                <a:latin typeface="Times New Roman" pitchFamily="18" charset="0"/>
                <a:cs typeface="Times New Roman" pitchFamily="18" charset="0"/>
              </a:rPr>
              <a:t> means if there are only one instructions are evaluated in a true part </a:t>
            </a:r>
            <a:r>
              <a:rPr lang="en-US" b="1" i="1" dirty="0">
                <a:latin typeface="Times New Roman" pitchFamily="18" charset="0"/>
                <a:cs typeface="Times New Roman" pitchFamily="18" charset="0"/>
              </a:rPr>
              <a:t>/ </a:t>
            </a:r>
            <a:r>
              <a:rPr lang="en-US" i="1" dirty="0">
                <a:latin typeface="Times New Roman" pitchFamily="18" charset="0"/>
                <a:cs typeface="Times New Roman" pitchFamily="18" charset="0"/>
              </a:rPr>
              <a:t>false part there are no need to put the curly braces. But if you put there are no error generated.</a:t>
            </a:r>
          </a:p>
          <a:p>
            <a:pPr algn="just"/>
            <a:endParaRPr lang="en-US" i="1" dirty="0">
              <a:latin typeface="Times New Roman" pitchFamily="18" charset="0"/>
              <a:cs typeface="Times New Roman" pitchFamily="18" charset="0"/>
            </a:endParaRPr>
          </a:p>
        </p:txBody>
      </p:sp>
    </p:spTree>
  </p:cSld>
  <p:clrMapOvr>
    <a:masterClrMapping/>
  </p:clrMapOvr>
  <p:transition>
    <p:split orient="vert"/>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1" y="41493"/>
            <a:ext cx="7619999" cy="6740307"/>
          </a:xfrm>
          <a:prstGeom prst="rect">
            <a:avLst/>
          </a:prstGeom>
          <a:noFill/>
        </p:spPr>
        <p:txBody>
          <a:bodyPr wrap="square" rtlCol="0">
            <a:spAutoFit/>
          </a:bodyPr>
          <a:lstStyle/>
          <a:p>
            <a:r>
              <a:rPr lang="en-US" b="1" dirty="0">
                <a:latin typeface="Times New Roman" pitchFamily="18" charset="0"/>
                <a:cs typeface="Times New Roman" pitchFamily="18" charset="0"/>
              </a:rPr>
              <a:t>Nested IF – Else</a:t>
            </a:r>
          </a:p>
          <a:p>
            <a:pPr marL="342900" indent="-342900" algn="just">
              <a:buFont typeface="+mj-lt"/>
              <a:buAutoNum type="arabicPeriod"/>
            </a:pPr>
            <a:r>
              <a:rPr lang="en-US" i="1" dirty="0">
                <a:latin typeface="Times New Roman" pitchFamily="18" charset="0"/>
                <a:cs typeface="Times New Roman" pitchFamily="18" charset="0"/>
              </a:rPr>
              <a:t>Nested if else are structures of conditions which are used to evaluated if your problem have more than one conditions.</a:t>
            </a:r>
          </a:p>
          <a:p>
            <a:pPr marL="342900" indent="-342900" algn="just">
              <a:buFont typeface="+mj-lt"/>
              <a:buAutoNum type="arabicPeriod"/>
            </a:pPr>
            <a:r>
              <a:rPr lang="en-US" i="1" dirty="0">
                <a:latin typeface="Times New Roman" pitchFamily="18" charset="0"/>
                <a:cs typeface="Times New Roman" pitchFamily="18" charset="0"/>
              </a:rPr>
              <a:t>In general terms we say that the structure of  nested if else comes when you decision take place faces on more than  one conditions.</a:t>
            </a:r>
          </a:p>
          <a:p>
            <a:pPr marL="342900" indent="-342900" algn="just">
              <a:buFont typeface="+mj-lt"/>
              <a:buAutoNum type="arabicPeriod"/>
            </a:pPr>
            <a:r>
              <a:rPr lang="en-US" i="1" dirty="0">
                <a:latin typeface="Times New Roman" pitchFamily="18" charset="0"/>
                <a:cs typeface="Times New Roman" pitchFamily="18" charset="0"/>
              </a:rPr>
              <a:t>Nested if else are only arrangement of if else sequences.</a:t>
            </a:r>
          </a:p>
          <a:p>
            <a:pPr marL="342900" indent="-342900" algn="just">
              <a:buFont typeface="+mj-lt"/>
              <a:buAutoNum type="arabicPeriod"/>
            </a:pPr>
            <a:r>
              <a:rPr lang="en-US" i="1" dirty="0">
                <a:latin typeface="Times New Roman" pitchFamily="18" charset="0"/>
                <a:cs typeface="Times New Roman" pitchFamily="18" charset="0"/>
              </a:rPr>
              <a:t>In the nested if else statement in side the body of if or else another if else are comes this is inform of nested if else.</a:t>
            </a:r>
          </a:p>
          <a:p>
            <a:pPr marL="342900" indent="-342900" algn="just">
              <a:buFont typeface="+mj-lt"/>
              <a:buAutoNum type="arabicPeriod"/>
            </a:pPr>
            <a:r>
              <a:rPr lang="en-US" i="1" dirty="0">
                <a:latin typeface="Times New Roman" pitchFamily="18" charset="0"/>
                <a:cs typeface="Times New Roman" pitchFamily="18" charset="0"/>
              </a:rPr>
              <a:t>Syntax:</a:t>
            </a:r>
          </a:p>
          <a:p>
            <a:pPr marL="342900" indent="-342900"/>
            <a:r>
              <a:rPr lang="en-US" i="1" dirty="0">
                <a:latin typeface="Times New Roman" pitchFamily="18" charset="0"/>
                <a:cs typeface="Times New Roman" pitchFamily="18" charset="0"/>
              </a:rPr>
              <a:t>		</a:t>
            </a:r>
            <a:r>
              <a:rPr lang="en-US" b="1" i="1" dirty="0">
                <a:latin typeface="Times New Roman" pitchFamily="18" charset="0"/>
                <a:cs typeface="Times New Roman" pitchFamily="18" charset="0"/>
              </a:rPr>
              <a:t>if (condition)</a:t>
            </a:r>
          </a:p>
          <a:p>
            <a:pPr marL="342900" indent="-342900"/>
            <a:r>
              <a:rPr lang="en-US" b="1" i="1" dirty="0">
                <a:latin typeface="Times New Roman" pitchFamily="18" charset="0"/>
                <a:cs typeface="Times New Roman" pitchFamily="18" charset="0"/>
              </a:rPr>
              <a:t>		{</a:t>
            </a:r>
          </a:p>
          <a:p>
            <a:pPr marL="342900" indent="-342900"/>
            <a:r>
              <a:rPr lang="en-US" b="1" i="1" dirty="0">
                <a:latin typeface="Times New Roman" pitchFamily="18" charset="0"/>
                <a:cs typeface="Times New Roman" pitchFamily="18" charset="0"/>
              </a:rPr>
              <a:t>			if (condition)</a:t>
            </a:r>
          </a:p>
          <a:p>
            <a:pPr marL="342900" indent="-342900"/>
            <a:r>
              <a:rPr lang="en-US" b="1" i="1" dirty="0">
                <a:latin typeface="Times New Roman" pitchFamily="18" charset="0"/>
                <a:cs typeface="Times New Roman" pitchFamily="18" charset="0"/>
              </a:rPr>
              <a:t>			{</a:t>
            </a:r>
            <a:br>
              <a:rPr lang="en-US" b="1" i="1" dirty="0">
                <a:latin typeface="Times New Roman" pitchFamily="18" charset="0"/>
                <a:cs typeface="Times New Roman" pitchFamily="18" charset="0"/>
              </a:rPr>
            </a:br>
            <a:r>
              <a:rPr lang="en-US" b="1" i="1" dirty="0">
                <a:latin typeface="Times New Roman" pitchFamily="18" charset="0"/>
                <a:cs typeface="Times New Roman" pitchFamily="18" charset="0"/>
              </a:rPr>
              <a:t>			// true part;</a:t>
            </a:r>
          </a:p>
          <a:p>
            <a:pPr marL="342900" indent="-342900"/>
            <a:r>
              <a:rPr lang="en-US" b="1" i="1" dirty="0">
                <a:latin typeface="Times New Roman" pitchFamily="18" charset="0"/>
                <a:cs typeface="Times New Roman" pitchFamily="18" charset="0"/>
              </a:rPr>
              <a:t>			}</a:t>
            </a:r>
            <a:br>
              <a:rPr lang="en-US" b="1" i="1" dirty="0">
                <a:latin typeface="Times New Roman" pitchFamily="18" charset="0"/>
                <a:cs typeface="Times New Roman" pitchFamily="18" charset="0"/>
              </a:rPr>
            </a:br>
            <a:r>
              <a:rPr lang="en-US" b="1" i="1" dirty="0">
                <a:latin typeface="Times New Roman" pitchFamily="18" charset="0"/>
                <a:cs typeface="Times New Roman" pitchFamily="18" charset="0"/>
              </a:rPr>
              <a:t>		else</a:t>
            </a:r>
          </a:p>
          <a:p>
            <a:pPr marL="342900" indent="-342900"/>
            <a:r>
              <a:rPr lang="en-US" b="1" i="1" dirty="0">
                <a:latin typeface="Times New Roman" pitchFamily="18" charset="0"/>
                <a:cs typeface="Times New Roman" pitchFamily="18" charset="0"/>
              </a:rPr>
              <a:t>			{</a:t>
            </a:r>
          </a:p>
          <a:p>
            <a:pPr marL="342900" indent="-342900"/>
            <a:r>
              <a:rPr lang="en-US" b="1" i="1" dirty="0">
                <a:latin typeface="Times New Roman" pitchFamily="18" charset="0"/>
                <a:cs typeface="Times New Roman" pitchFamily="18" charset="0"/>
              </a:rPr>
              <a:t>				// false part;</a:t>
            </a:r>
          </a:p>
          <a:p>
            <a:pPr marL="342900" indent="-342900"/>
            <a:r>
              <a:rPr lang="en-US" b="1" i="1" dirty="0">
                <a:latin typeface="Times New Roman" pitchFamily="18" charset="0"/>
                <a:cs typeface="Times New Roman" pitchFamily="18" charset="0"/>
              </a:rPr>
              <a:t>			}</a:t>
            </a:r>
          </a:p>
          <a:p>
            <a:pPr marL="342900" indent="-342900"/>
            <a:r>
              <a:rPr lang="en-US" b="1" i="1" dirty="0">
                <a:latin typeface="Times New Roman" pitchFamily="18" charset="0"/>
                <a:cs typeface="Times New Roman" pitchFamily="18" charset="0"/>
              </a:rPr>
              <a:t>		}</a:t>
            </a:r>
          </a:p>
          <a:p>
            <a:pPr marL="342900" indent="-342900"/>
            <a:r>
              <a:rPr lang="en-US" b="1" i="1" dirty="0">
                <a:latin typeface="Times New Roman" pitchFamily="18" charset="0"/>
                <a:cs typeface="Times New Roman" pitchFamily="18" charset="0"/>
              </a:rPr>
              <a:t>		else</a:t>
            </a:r>
            <a:br>
              <a:rPr lang="en-US" b="1" i="1" dirty="0">
                <a:latin typeface="Times New Roman" pitchFamily="18" charset="0"/>
                <a:cs typeface="Times New Roman" pitchFamily="18" charset="0"/>
              </a:rPr>
            </a:br>
            <a:r>
              <a:rPr lang="en-US" b="1" i="1" dirty="0">
                <a:latin typeface="Times New Roman" pitchFamily="18" charset="0"/>
                <a:cs typeface="Times New Roman" pitchFamily="18" charset="0"/>
              </a:rPr>
              <a:t>	{</a:t>
            </a:r>
          </a:p>
          <a:p>
            <a:pPr marL="342900" indent="-342900"/>
            <a:r>
              <a:rPr lang="en-US" b="1" i="1" dirty="0">
                <a:latin typeface="Times New Roman" pitchFamily="18" charset="0"/>
                <a:cs typeface="Times New Roman" pitchFamily="18" charset="0"/>
              </a:rPr>
              <a:t>			// false part;</a:t>
            </a:r>
          </a:p>
          <a:p>
            <a:pPr marL="342900" indent="-342900"/>
            <a:r>
              <a:rPr lang="en-US" b="1" i="1" dirty="0">
                <a:latin typeface="Times New Roman" pitchFamily="18" charset="0"/>
                <a:cs typeface="Times New Roman" pitchFamily="18" charset="0"/>
              </a:rPr>
              <a:t>		}</a:t>
            </a:r>
          </a:p>
        </p:txBody>
      </p:sp>
    </p:spTree>
  </p:cSld>
  <p:clrMapOvr>
    <a:masterClrMapping/>
  </p:clrMapOvr>
  <p:transition>
    <p:split orient="ver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990600"/>
            <a:ext cx="7010400" cy="4801314"/>
          </a:xfrm>
          <a:prstGeom prst="rect">
            <a:avLst/>
          </a:prstGeom>
        </p:spPr>
        <p:txBody>
          <a:bodyPr wrap="square">
            <a:spAutoFit/>
          </a:bodyPr>
          <a:lstStyle/>
          <a:p>
            <a:pPr algn="just"/>
            <a:r>
              <a:rPr lang="en-US" b="1" dirty="0">
                <a:latin typeface="Times New Roman" pitchFamily="18" charset="0"/>
                <a:cs typeface="Times New Roman" pitchFamily="18" charset="0"/>
              </a:rPr>
              <a:t>To check </a:t>
            </a:r>
            <a:r>
              <a:rPr lang="en-US" b="1" dirty="0" err="1">
                <a:latin typeface="Times New Roman" pitchFamily="18" charset="0"/>
                <a:cs typeface="Times New Roman" pitchFamily="18" charset="0"/>
              </a:rPr>
              <a:t>inputed</a:t>
            </a:r>
            <a:r>
              <a:rPr lang="en-US" b="1" dirty="0">
                <a:latin typeface="Times New Roman" pitchFamily="18" charset="0"/>
                <a:cs typeface="Times New Roman" pitchFamily="18" charset="0"/>
              </a:rPr>
              <a:t> character is upper, lower, digit or other character.</a:t>
            </a:r>
          </a:p>
          <a:p>
            <a:pPr algn="just"/>
            <a:endParaRPr lang="en-US" b="1"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char </a:t>
            </a:r>
            <a:r>
              <a:rPr lang="en-US" dirty="0" err="1">
                <a:latin typeface="Times New Roman" pitchFamily="18" charset="0"/>
                <a:cs typeface="Times New Roman" pitchFamily="18" charset="0"/>
              </a:rPr>
              <a:t>ch</a:t>
            </a:r>
            <a:r>
              <a:rPr lang="en-US" dirty="0">
                <a:latin typeface="Times New Roman" pitchFamily="18" charset="0"/>
                <a:cs typeface="Times New Roman" pitchFamily="18" charset="0"/>
              </a:rPr>
              <a:t>;</a:t>
            </a:r>
          </a:p>
          <a:p>
            <a:pPr algn="just"/>
            <a:r>
              <a:rPr lang="en-US" dirty="0">
                <a:latin typeface="Times New Roman" pitchFamily="18" charset="0"/>
                <a:cs typeface="Times New Roman" pitchFamily="18" charset="0"/>
              </a:rPr>
              <a:t>Console.WriteLine("Enter any character");</a:t>
            </a:r>
          </a:p>
          <a:p>
            <a:pPr algn="just"/>
            <a:r>
              <a:rPr lang="en-US" dirty="0" err="1">
                <a:latin typeface="Times New Roman" pitchFamily="18" charset="0"/>
                <a:cs typeface="Times New Roman" pitchFamily="18" charset="0"/>
              </a:rPr>
              <a:t>ch</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char.Parse</a:t>
            </a:r>
            <a:r>
              <a:rPr lang="en-US" dirty="0">
                <a:latin typeface="Times New Roman" pitchFamily="18" charset="0"/>
                <a:cs typeface="Times New Roman" pitchFamily="18" charset="0"/>
              </a:rPr>
              <a:t>(Console.ReadLine());</a:t>
            </a:r>
          </a:p>
          <a:p>
            <a:pPr algn="just"/>
            <a:r>
              <a:rPr lang="en-US" dirty="0">
                <a:latin typeface="Times New Roman" pitchFamily="18" charset="0"/>
                <a:cs typeface="Times New Roman" pitchFamily="18" charset="0"/>
              </a:rPr>
              <a:t>int n = (int)</a:t>
            </a:r>
            <a:r>
              <a:rPr lang="en-US" dirty="0" err="1">
                <a:latin typeface="Times New Roman" pitchFamily="18" charset="0"/>
                <a:cs typeface="Times New Roman" pitchFamily="18" charset="0"/>
              </a:rPr>
              <a:t>ch</a:t>
            </a:r>
            <a:r>
              <a:rPr lang="en-US" dirty="0">
                <a:latin typeface="Times New Roman" pitchFamily="18" charset="0"/>
                <a:cs typeface="Times New Roman" pitchFamily="18" charset="0"/>
              </a:rPr>
              <a:t>;</a:t>
            </a:r>
          </a:p>
          <a:p>
            <a:pPr algn="just"/>
            <a:r>
              <a:rPr lang="pt-BR" dirty="0">
                <a:latin typeface="Times New Roman" pitchFamily="18" charset="0"/>
                <a:cs typeface="Times New Roman" pitchFamily="18" charset="0"/>
              </a:rPr>
              <a:t>if (n &gt;= 48 &amp;&amp; n &lt;= 57)</a:t>
            </a:r>
          </a:p>
          <a:p>
            <a:pPr algn="just"/>
            <a:r>
              <a:rPr lang="en-US" dirty="0">
                <a:latin typeface="Times New Roman" pitchFamily="18" charset="0"/>
                <a:cs typeface="Times New Roman" pitchFamily="18" charset="0"/>
              </a:rPr>
              <a:t>	Console.WriteLine("It is Digit");</a:t>
            </a:r>
          </a:p>
          <a:p>
            <a:pPr algn="just"/>
            <a:r>
              <a:rPr lang="en-US" dirty="0">
                <a:latin typeface="Times New Roman" pitchFamily="18" charset="0"/>
                <a:cs typeface="Times New Roman" pitchFamily="18" charset="0"/>
              </a:rPr>
              <a:t>else</a:t>
            </a:r>
          </a:p>
          <a:p>
            <a:pPr algn="just"/>
            <a:r>
              <a:rPr lang="pt-BR" dirty="0">
                <a:latin typeface="Times New Roman" pitchFamily="18" charset="0"/>
                <a:cs typeface="Times New Roman" pitchFamily="18" charset="0"/>
              </a:rPr>
              <a:t>	if (n &gt;= 65 &amp;&amp; n &lt;= 90)</a:t>
            </a:r>
          </a:p>
          <a:p>
            <a:pPr algn="just"/>
            <a:r>
              <a:rPr lang="en-US" dirty="0">
                <a:latin typeface="Times New Roman" pitchFamily="18" charset="0"/>
                <a:cs typeface="Times New Roman" pitchFamily="18" charset="0"/>
              </a:rPr>
              <a:t>		Console.WriteLine("It is Upper case");</a:t>
            </a:r>
          </a:p>
          <a:p>
            <a:pPr algn="just"/>
            <a:r>
              <a:rPr lang="en-US" dirty="0">
                <a:latin typeface="Times New Roman" pitchFamily="18" charset="0"/>
                <a:cs typeface="Times New Roman" pitchFamily="18" charset="0"/>
              </a:rPr>
              <a:t>	else</a:t>
            </a:r>
          </a:p>
          <a:p>
            <a:pPr algn="just"/>
            <a:r>
              <a:rPr lang="pt-BR" dirty="0">
                <a:latin typeface="Times New Roman" pitchFamily="18" charset="0"/>
                <a:cs typeface="Times New Roman" pitchFamily="18" charset="0"/>
              </a:rPr>
              <a:t>		if (n &gt;= 97 &amp;&amp; n &lt;= 122)</a:t>
            </a:r>
          </a:p>
          <a:p>
            <a:pPr algn="just"/>
            <a:r>
              <a:rPr lang="en-US" dirty="0">
                <a:latin typeface="Times New Roman" pitchFamily="18" charset="0"/>
                <a:cs typeface="Times New Roman" pitchFamily="18" charset="0"/>
              </a:rPr>
              <a:t>			Console.WriteLine("It is Lower Case");</a:t>
            </a:r>
          </a:p>
          <a:p>
            <a:pPr algn="just"/>
            <a:r>
              <a:rPr lang="en-US" dirty="0">
                <a:latin typeface="Times New Roman" pitchFamily="18" charset="0"/>
                <a:cs typeface="Times New Roman" pitchFamily="18" charset="0"/>
              </a:rPr>
              <a:t>		else</a:t>
            </a:r>
          </a:p>
          <a:p>
            <a:pPr algn="just"/>
            <a:r>
              <a:rPr lang="en-US" dirty="0">
                <a:latin typeface="Times New Roman" pitchFamily="18" charset="0"/>
                <a:cs typeface="Times New Roman" pitchFamily="18" charset="0"/>
              </a:rPr>
              <a:t>			Console.WriteLine("It is Other character");</a:t>
            </a:r>
          </a:p>
          <a:p>
            <a:pPr algn="just"/>
            <a:r>
              <a:rPr lang="en-US" dirty="0">
                <a:latin typeface="Times New Roman" pitchFamily="18" charset="0"/>
                <a:cs typeface="Times New Roman" pitchFamily="18" charset="0"/>
              </a:rPr>
              <a:t>Console.ReadLine();</a:t>
            </a:r>
          </a:p>
        </p:txBody>
      </p:sp>
    </p:spTree>
  </p:cSld>
  <p:clrMapOvr>
    <a:masterClrMapping/>
  </p:clrMapOvr>
  <p:transition>
    <p:split orient="vert"/>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p:cNvSpPr>
            <a:spLocks noChangeArrowheads="1"/>
          </p:cNvSpPr>
          <p:nvPr/>
        </p:nvSpPr>
        <p:spPr bwMode="auto">
          <a:xfrm>
            <a:off x="457200" y="304800"/>
            <a:ext cx="807720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Switch Statement</a:t>
            </a:r>
            <a:endParaRPr kumimoji="0" lang="en-US" b="0" i="0"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Switch statements also known as multi </a:t>
            </a:r>
            <a:r>
              <a:rPr kumimoji="0" lang="en-US" b="0" i="1"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conditional control statements.</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Switch statements are introduced to use the complexity of the program when your problem has than one alternative.</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Switch statement has a built in multi way decision making statement.</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The switch statement tests the value of given variable or expression against a list of case value and when a match is found, a block of statement associated in the case is executed.</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The general form of switch is:</a:t>
            </a:r>
          </a:p>
          <a:p>
            <a:pPr lvl="2"/>
            <a:r>
              <a:rPr lang="en-US" b="1" i="1" dirty="0">
                <a:latin typeface="Times New Roman" pitchFamily="18" charset="0"/>
                <a:cs typeface="Times New Roman" pitchFamily="18" charset="0"/>
              </a:rPr>
              <a:t>switch (variable or expression)</a:t>
            </a:r>
            <a:endParaRPr lang="en-US" i="1" dirty="0">
              <a:latin typeface="Times New Roman" pitchFamily="18" charset="0"/>
              <a:cs typeface="Times New Roman" pitchFamily="18" charset="0"/>
            </a:endParaRPr>
          </a:p>
          <a:p>
            <a:pPr lvl="2"/>
            <a:r>
              <a:rPr lang="en-US" b="1" i="1" dirty="0">
                <a:latin typeface="Times New Roman" pitchFamily="18" charset="0"/>
                <a:cs typeface="Times New Roman" pitchFamily="18" charset="0"/>
              </a:rPr>
              <a:t>{</a:t>
            </a:r>
            <a:endParaRPr lang="en-US" i="1" dirty="0">
              <a:latin typeface="Times New Roman" pitchFamily="18" charset="0"/>
              <a:cs typeface="Times New Roman" pitchFamily="18" charset="0"/>
            </a:endParaRPr>
          </a:p>
          <a:p>
            <a:pPr lvl="2"/>
            <a:r>
              <a:rPr lang="en-US" b="1" i="1" dirty="0">
                <a:latin typeface="Times New Roman" pitchFamily="18" charset="0"/>
                <a:cs typeface="Times New Roman" pitchFamily="18" charset="0"/>
              </a:rPr>
              <a:t>	case &lt;constant&gt; :</a:t>
            </a:r>
            <a:endParaRPr lang="en-US" i="1" dirty="0">
              <a:latin typeface="Times New Roman" pitchFamily="18" charset="0"/>
              <a:cs typeface="Times New Roman" pitchFamily="18" charset="0"/>
            </a:endParaRPr>
          </a:p>
          <a:p>
            <a:pPr lvl="2"/>
            <a:r>
              <a:rPr lang="en-US" b="1" i="1" dirty="0">
                <a:latin typeface="Times New Roman" pitchFamily="18" charset="0"/>
                <a:cs typeface="Times New Roman" pitchFamily="18" charset="0"/>
              </a:rPr>
              <a:t>			statement;</a:t>
            </a:r>
            <a:endParaRPr lang="en-US" i="1" dirty="0">
              <a:latin typeface="Times New Roman" pitchFamily="18" charset="0"/>
              <a:cs typeface="Times New Roman" pitchFamily="18" charset="0"/>
            </a:endParaRPr>
          </a:p>
          <a:p>
            <a:pPr lvl="2"/>
            <a:r>
              <a:rPr lang="en-US" b="1" i="1" dirty="0">
                <a:latin typeface="Times New Roman" pitchFamily="18" charset="0"/>
                <a:cs typeface="Times New Roman" pitchFamily="18" charset="0"/>
              </a:rPr>
              <a:t>			break;</a:t>
            </a:r>
            <a:endParaRPr lang="en-US" i="1" dirty="0">
              <a:latin typeface="Times New Roman" pitchFamily="18" charset="0"/>
              <a:cs typeface="Times New Roman" pitchFamily="18" charset="0"/>
            </a:endParaRPr>
          </a:p>
          <a:p>
            <a:pPr lvl="2"/>
            <a:r>
              <a:rPr lang="en-US" b="1" i="1" dirty="0">
                <a:latin typeface="Times New Roman" pitchFamily="18" charset="0"/>
                <a:cs typeface="Times New Roman" pitchFamily="18" charset="0"/>
              </a:rPr>
              <a:t>	case &lt;constant&gt; :</a:t>
            </a:r>
            <a:endParaRPr lang="en-US" i="1" dirty="0">
              <a:latin typeface="Times New Roman" pitchFamily="18" charset="0"/>
              <a:cs typeface="Times New Roman" pitchFamily="18" charset="0"/>
            </a:endParaRPr>
          </a:p>
          <a:p>
            <a:pPr lvl="2"/>
            <a:r>
              <a:rPr lang="en-US" b="1" i="1" dirty="0">
                <a:latin typeface="Times New Roman" pitchFamily="18" charset="0"/>
                <a:cs typeface="Times New Roman" pitchFamily="18" charset="0"/>
              </a:rPr>
              <a:t>			statement;</a:t>
            </a:r>
            <a:endParaRPr lang="en-US" i="1" dirty="0">
              <a:latin typeface="Times New Roman" pitchFamily="18" charset="0"/>
              <a:cs typeface="Times New Roman" pitchFamily="18" charset="0"/>
            </a:endParaRPr>
          </a:p>
          <a:p>
            <a:pPr lvl="2"/>
            <a:r>
              <a:rPr lang="en-US" b="1" i="1" dirty="0">
                <a:latin typeface="Times New Roman" pitchFamily="18" charset="0"/>
                <a:cs typeface="Times New Roman" pitchFamily="18" charset="0"/>
              </a:rPr>
              <a:t>			break;</a:t>
            </a:r>
            <a:endParaRPr lang="en-US" i="1" dirty="0">
              <a:latin typeface="Times New Roman" pitchFamily="18" charset="0"/>
              <a:cs typeface="Times New Roman" pitchFamily="18" charset="0"/>
            </a:endParaRPr>
          </a:p>
          <a:p>
            <a:pPr lvl="2"/>
            <a:r>
              <a:rPr lang="en-US" b="1" i="1" dirty="0">
                <a:latin typeface="Times New Roman" pitchFamily="18" charset="0"/>
                <a:cs typeface="Times New Roman" pitchFamily="18" charset="0"/>
              </a:rPr>
              <a:t>	default :</a:t>
            </a:r>
            <a:endParaRPr lang="en-US" i="1" dirty="0">
              <a:latin typeface="Times New Roman" pitchFamily="18" charset="0"/>
              <a:cs typeface="Times New Roman" pitchFamily="18" charset="0"/>
            </a:endParaRPr>
          </a:p>
          <a:p>
            <a:pPr lvl="2"/>
            <a:r>
              <a:rPr lang="en-US" b="1" i="1" dirty="0">
                <a:latin typeface="Times New Roman" pitchFamily="18" charset="0"/>
                <a:cs typeface="Times New Roman" pitchFamily="18" charset="0"/>
              </a:rPr>
              <a:t>			statement;</a:t>
            </a:r>
            <a:endParaRPr lang="en-US" i="1" dirty="0">
              <a:latin typeface="Times New Roman" pitchFamily="18" charset="0"/>
              <a:cs typeface="Times New Roman" pitchFamily="18" charset="0"/>
            </a:endParaRPr>
          </a:p>
          <a:p>
            <a:pPr lvl="2"/>
            <a:r>
              <a:rPr lang="en-US" b="1" i="1" dirty="0">
                <a:latin typeface="Times New Roman" pitchFamily="18" charset="0"/>
                <a:cs typeface="Times New Roman" pitchFamily="18" charset="0"/>
              </a:rPr>
              <a:t>			break;</a:t>
            </a:r>
            <a:endParaRPr lang="en-US" i="1" dirty="0">
              <a:latin typeface="Times New Roman" pitchFamily="18" charset="0"/>
              <a:cs typeface="Times New Roman" pitchFamily="18" charset="0"/>
            </a:endParaRPr>
          </a:p>
          <a:p>
            <a:pPr lvl="2"/>
            <a:r>
              <a:rPr lang="en-US" b="1" i="1" dirty="0">
                <a:latin typeface="Times New Roman" pitchFamily="18" charset="0"/>
                <a:cs typeface="Times New Roman" pitchFamily="18" charset="0"/>
              </a:rPr>
              <a:t>}</a:t>
            </a:r>
            <a:endParaRPr lang="en-US" i="1" dirty="0">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tabLst/>
            </a:pPr>
            <a:endParaRPr kumimoji="0" lang="en-US" b="0" i="1"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p:cNvSpPr>
            <a:spLocks noChangeArrowheads="1"/>
          </p:cNvSpPr>
          <p:nvPr/>
        </p:nvSpPr>
        <p:spPr bwMode="auto">
          <a:xfrm>
            <a:off x="609600" y="381000"/>
            <a:ext cx="7772400" cy="59093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switch statement is executed in the following manner </a:t>
            </a:r>
            <a:r>
              <a:rPr kumimoji="0" lang="en-US" b="0" i="1" u="none" strike="noStrike" cap="none" normalizeH="0" baseline="0" dirty="0">
                <a:ln>
                  <a:noFill/>
                </a:ln>
                <a:solidFill>
                  <a:schemeClr val="tx1"/>
                </a:solidFill>
                <a:effectLst/>
                <a:latin typeface="Calibri"/>
                <a:ea typeface="Calibri" pitchFamily="34" charset="0"/>
                <a:cs typeface="Times New Roman" pitchFamily="18" charset="0"/>
              </a:rPr>
              <a:t>–</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expression is evaluated first.</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Then the value of expression is compared with the case then the matched cases block executed.</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It is necessary to put the break statement of the each case block as well as default statement.</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default is a optional case it will be executed if the value of expression does not match any case of value.</a:t>
            </a:r>
          </a:p>
          <a:p>
            <a:pPr marL="342900" marR="0" lvl="0" indent="-342900" algn="just" defTabSz="914400" rtl="0" eaLnBrk="0" fontAlgn="base" latinLnBrk="0" hangingPunct="0">
              <a:lnSpc>
                <a:spcPct val="100000"/>
              </a:lnSpc>
              <a:spcBef>
                <a:spcPct val="0"/>
              </a:spcBef>
              <a:spcAft>
                <a:spcPct val="0"/>
              </a:spcAft>
              <a:buClrTx/>
              <a:buSzTx/>
              <a:tabLst/>
            </a:pPr>
            <a:endParaRPr lang="en-US" i="1" dirty="0">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tabLst/>
            </a:pPr>
            <a:r>
              <a:rPr kumimoji="0" lang="en-US" b="1" u="none" strike="noStrike" cap="none" normalizeH="0" baseline="0" dirty="0">
                <a:ln>
                  <a:noFill/>
                </a:ln>
                <a:solidFill>
                  <a:schemeClr val="tx1"/>
                </a:solidFill>
                <a:effectLst/>
                <a:latin typeface="Times New Roman" pitchFamily="18" charset="0"/>
                <a:cs typeface="Times New Roman" pitchFamily="18" charset="0"/>
              </a:rPr>
              <a:t>Example:</a:t>
            </a:r>
          </a:p>
          <a:p>
            <a:pPr marL="342900" marR="0" lvl="0" indent="-342900" algn="just" defTabSz="914400" rtl="0" eaLnBrk="0" fontAlgn="base" latinLnBrk="0" hangingPunct="0">
              <a:lnSpc>
                <a:spcPct val="100000"/>
              </a:lnSpc>
              <a:spcBef>
                <a:spcPct val="0"/>
              </a:spcBef>
              <a:spcAft>
                <a:spcPct val="0"/>
              </a:spcAft>
              <a:buClrTx/>
              <a:buSzTx/>
              <a:tabLst/>
            </a:pPr>
            <a:r>
              <a:rPr lang="en-US" dirty="0">
                <a:latin typeface="Times New Roman" pitchFamily="18" charset="0"/>
                <a:cs typeface="Times New Roman" pitchFamily="18" charset="0"/>
              </a:rPr>
              <a:t>	</a:t>
            </a:r>
          </a:p>
          <a:p>
            <a:pPr marL="342900" marR="0" lvl="0" indent="-342900" algn="just" defTabSz="914400" rtl="0" eaLnBrk="0" fontAlgn="base" latinLnBrk="0" hangingPunct="0">
              <a:lnSpc>
                <a:spcPct val="100000"/>
              </a:lnSpc>
              <a:spcBef>
                <a:spcPct val="0"/>
              </a:spcBef>
              <a:spcAft>
                <a:spcPct val="0"/>
              </a:spcAft>
              <a:buClrTx/>
              <a:buSzTx/>
              <a:tabLst/>
            </a:pPr>
            <a:r>
              <a:rPr kumimoji="0" lang="en-US" u="none" strike="noStrike" cap="none" normalizeH="0" baseline="0" dirty="0">
                <a:ln>
                  <a:noFill/>
                </a:ln>
                <a:solidFill>
                  <a:schemeClr val="tx1"/>
                </a:solidFill>
                <a:effectLst/>
                <a:latin typeface="Times New Roman" pitchFamily="18" charset="0"/>
                <a:cs typeface="Times New Roman" pitchFamily="18" charset="0"/>
              </a:rPr>
              <a:t>		int</a:t>
            </a:r>
            <a:r>
              <a:rPr kumimoji="0" lang="en-US" u="none" strike="noStrike" cap="none" normalizeH="0" dirty="0">
                <a:ln>
                  <a:noFill/>
                </a:ln>
                <a:solidFill>
                  <a:schemeClr val="tx1"/>
                </a:solidFill>
                <a:effectLst/>
                <a:latin typeface="Times New Roman" pitchFamily="18" charset="0"/>
                <a:cs typeface="Times New Roman" pitchFamily="18" charset="0"/>
              </a:rPr>
              <a:t> num = 10;</a:t>
            </a:r>
          </a:p>
          <a:p>
            <a:r>
              <a:rPr lang="en-US" dirty="0">
                <a:latin typeface="Times New Roman" pitchFamily="18" charset="0"/>
                <a:cs typeface="Times New Roman" pitchFamily="18" charset="0"/>
              </a:rPr>
              <a:t>	switch (num % 2 == 0)</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case true :</a:t>
            </a:r>
          </a:p>
          <a:p>
            <a:r>
              <a:rPr lang="en-US" dirty="0">
                <a:latin typeface="Times New Roman" pitchFamily="18" charset="0"/>
                <a:cs typeface="Times New Roman" pitchFamily="18" charset="0"/>
              </a:rPr>
              <a:t>			Console.WriteLine (“Even”);</a:t>
            </a:r>
          </a:p>
          <a:p>
            <a:r>
              <a:rPr lang="en-US" dirty="0">
                <a:latin typeface="Times New Roman" pitchFamily="18" charset="0"/>
                <a:cs typeface="Times New Roman" pitchFamily="18" charset="0"/>
              </a:rPr>
              <a:t>			break;</a:t>
            </a:r>
          </a:p>
          <a:p>
            <a:r>
              <a:rPr lang="en-US" dirty="0">
                <a:latin typeface="Times New Roman" pitchFamily="18" charset="0"/>
                <a:cs typeface="Times New Roman" pitchFamily="18" charset="0"/>
              </a:rPr>
              <a:t>		case false :</a:t>
            </a:r>
          </a:p>
          <a:p>
            <a:r>
              <a:rPr lang="en-US" dirty="0">
                <a:latin typeface="Times New Roman" pitchFamily="18" charset="0"/>
                <a:cs typeface="Times New Roman" pitchFamily="18" charset="0"/>
              </a:rPr>
              <a:t>			Console.WriteLine (“Odd”);</a:t>
            </a:r>
          </a:p>
          <a:p>
            <a:r>
              <a:rPr lang="en-US" dirty="0">
                <a:latin typeface="Times New Roman" pitchFamily="18" charset="0"/>
                <a:cs typeface="Times New Roman" pitchFamily="18" charset="0"/>
              </a:rPr>
              <a:t>			break;</a:t>
            </a:r>
          </a:p>
          <a:p>
            <a:r>
              <a:rPr lang="en-US" dirty="0">
                <a:latin typeface="Times New Roman" pitchFamily="18" charset="0"/>
                <a:cs typeface="Times New Roman" pitchFamily="18" charset="0"/>
              </a:rPr>
              <a:t>	}</a:t>
            </a:r>
            <a:endParaRPr kumimoji="0" lang="en-US"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
          <p:cNvSpPr>
            <a:spLocks noChangeArrowheads="1"/>
          </p:cNvSpPr>
          <p:nvPr/>
        </p:nvSpPr>
        <p:spPr bwMode="auto">
          <a:xfrm>
            <a:off x="838200" y="1143000"/>
            <a:ext cx="7162800"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Goto Statement:</a:t>
            </a:r>
            <a:endParaRPr kumimoji="0" lang="en-US" b="0" i="0"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Goto statements are unconditional control statements.</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Goto are use for branching statement.</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The goto statements are arrange in the following manner :– </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lvl="2" eaLnBrk="0" fontAlgn="base" hangingPunct="0">
              <a:spcBef>
                <a:spcPct val="0"/>
              </a:spcBef>
              <a:spcAft>
                <a:spcPct val="0"/>
              </a:spcAft>
            </a:pPr>
            <a:r>
              <a:rPr kumimoji="0" lang="en-US" b="1" i="1" strike="noStrike" cap="none" normalizeH="0" baseline="0" dirty="0">
                <a:ln>
                  <a:noFill/>
                </a:ln>
                <a:solidFill>
                  <a:schemeClr val="tx1"/>
                </a:solidFill>
                <a:effectLst/>
                <a:latin typeface="Times New Roman" pitchFamily="18" charset="0"/>
                <a:ea typeface="Calibri" pitchFamily="34" charset="0"/>
                <a:cs typeface="Times New Roman" pitchFamily="18" charset="0"/>
              </a:rPr>
              <a:t>&lt;Label Name&gt;:</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lvl="2" eaLnBrk="0" fontAlgn="base" hangingPunct="0">
              <a:spcBef>
                <a:spcPct val="0"/>
              </a:spcBef>
              <a:spcAft>
                <a:spcPct val="0"/>
              </a:spcAft>
            </a:pPr>
            <a:r>
              <a:rPr kumimoji="0" lang="en-US" b="1" i="1" strike="noStrike" cap="none" normalizeH="0" baseline="0" dirty="0">
                <a:ln>
                  <a:noFill/>
                </a:ln>
                <a:solidFill>
                  <a:schemeClr val="tx1"/>
                </a:solidFill>
                <a:effectLst/>
                <a:latin typeface="Times New Roman" pitchFamily="18" charset="0"/>
                <a:ea typeface="Calibri" pitchFamily="34" charset="0"/>
                <a:cs typeface="Times New Roman" pitchFamily="18" charset="0"/>
              </a:rPr>
              <a:t>goto &lt;Label Name&gt;;</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lvl="2" eaLnBrk="0" fontAlgn="base" hangingPunct="0">
              <a:spcBef>
                <a:spcPct val="0"/>
              </a:spcBef>
              <a:spcAft>
                <a:spcPct val="0"/>
              </a:spcAft>
            </a:pPr>
            <a:r>
              <a:rPr kumimoji="0" lang="en-US" b="1" i="1" strike="noStrike" cap="none" normalizeH="0" baseline="0" dirty="0">
                <a:ln>
                  <a:noFill/>
                </a:ln>
                <a:solidFill>
                  <a:schemeClr val="tx1"/>
                </a:solidFill>
                <a:effectLst/>
                <a:latin typeface="Times New Roman" pitchFamily="18" charset="0"/>
                <a:ea typeface="Calibri" pitchFamily="34" charset="0"/>
                <a:cs typeface="Times New Roman" pitchFamily="18" charset="0"/>
              </a:rPr>
              <a:t>	Or</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lvl="2" eaLnBrk="0" fontAlgn="base" hangingPunct="0">
              <a:spcBef>
                <a:spcPct val="0"/>
              </a:spcBef>
              <a:spcAft>
                <a:spcPct val="0"/>
              </a:spcAft>
            </a:pPr>
            <a:r>
              <a:rPr kumimoji="0" lang="en-US" b="1" i="1" strike="noStrike" cap="none" normalizeH="0" baseline="0" dirty="0">
                <a:ln>
                  <a:noFill/>
                </a:ln>
                <a:solidFill>
                  <a:schemeClr val="tx1"/>
                </a:solidFill>
                <a:effectLst/>
                <a:latin typeface="Times New Roman" pitchFamily="18" charset="0"/>
                <a:ea typeface="Calibri" pitchFamily="34" charset="0"/>
                <a:cs typeface="Times New Roman" pitchFamily="18" charset="0"/>
              </a:rPr>
              <a:t>&lt;Label Name&gt;:</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The following are the structure we arrange the goto structure in the above syntax </a:t>
            </a:r>
            <a:r>
              <a:rPr kumimoji="0" lang="en-US" b="1" i="1" strike="noStrike" cap="none" normalizeH="0" baseline="0" dirty="0">
                <a:ln>
                  <a:noFill/>
                </a:ln>
                <a:solidFill>
                  <a:schemeClr val="tx1"/>
                </a:solidFill>
                <a:effectLst/>
                <a:latin typeface="Times New Roman" pitchFamily="18" charset="0"/>
                <a:ea typeface="Calibri" pitchFamily="34" charset="0"/>
                <a:cs typeface="Times New Roman" pitchFamily="18" charset="0"/>
              </a:rPr>
              <a:t>&lt;Label name&gt; </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are used to appointing for goto send the control associated with the goto statement.</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defTabSz="914400" rtl="0" eaLnBrk="0" fontAlgn="base" latinLnBrk="0" hangingPunct="0">
              <a:lnSpc>
                <a:spcPct val="100000"/>
              </a:lnSpc>
              <a:spcBef>
                <a:spcPct val="0"/>
              </a:spcBef>
              <a:spcAft>
                <a:spcPct val="0"/>
              </a:spcAft>
              <a:buClrTx/>
              <a:buSzTx/>
              <a:buFont typeface="+mj-lt"/>
              <a:buAutoNum type="arabicPeriod" startAt="4"/>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Goto have the ability to send the control statements which are placed in above the goto statement or below the goto statement.</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defTabSz="914400" rtl="0" eaLnBrk="0" fontAlgn="base" latinLnBrk="0" hangingPunct="0">
              <a:lnSpc>
                <a:spcPct val="100000"/>
              </a:lnSpc>
              <a:spcBef>
                <a:spcPct val="0"/>
              </a:spcBef>
              <a:spcAft>
                <a:spcPct val="0"/>
              </a:spcAft>
              <a:buClrTx/>
              <a:buSzTx/>
              <a:buFont typeface="+mj-lt"/>
              <a:buAutoNum type="arabicPeriod" startAt="4"/>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Goto also used to construct the iteration.</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838200" y="609600"/>
            <a:ext cx="7239000" cy="53553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Example:–</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Write a program to find out the number is positive or negative.</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int num;</a:t>
            </a:r>
          </a:p>
          <a:p>
            <a:pPr algn="just"/>
            <a:r>
              <a:rPr lang="en-US" dirty="0">
                <a:latin typeface="Times New Roman" pitchFamily="18" charset="0"/>
                <a:cs typeface="Times New Roman" pitchFamily="18" charset="0"/>
              </a:rPr>
              <a:t>Console.WriteLine (“Enter the number”);</a:t>
            </a:r>
          </a:p>
          <a:p>
            <a:pPr algn="just"/>
            <a:r>
              <a:rPr lang="en-US" dirty="0">
                <a:latin typeface="Times New Roman" pitchFamily="18" charset="0"/>
                <a:cs typeface="Times New Roman" pitchFamily="18" charset="0"/>
              </a:rPr>
              <a:t>num = int.Parse(Console.ReadLine());</a:t>
            </a:r>
          </a:p>
          <a:p>
            <a:pPr algn="just"/>
            <a:r>
              <a:rPr lang="en-US" dirty="0">
                <a:latin typeface="Times New Roman" pitchFamily="18" charset="0"/>
                <a:cs typeface="Times New Roman" pitchFamily="18" charset="0"/>
              </a:rPr>
              <a:t>if (num &gt;= 0)</a:t>
            </a:r>
          </a:p>
          <a:p>
            <a:pPr algn="just"/>
            <a:r>
              <a:rPr lang="en-US" dirty="0">
                <a:latin typeface="Times New Roman" pitchFamily="18" charset="0"/>
                <a:cs typeface="Times New Roman" pitchFamily="18" charset="0"/>
              </a:rPr>
              <a:t>	goto Positive;</a:t>
            </a:r>
          </a:p>
          <a:p>
            <a:pPr algn="just"/>
            <a:r>
              <a:rPr lang="en-US" dirty="0">
                <a:latin typeface="Times New Roman" pitchFamily="18" charset="0"/>
                <a:cs typeface="Times New Roman" pitchFamily="18" charset="0"/>
              </a:rPr>
              <a:t>Else</a:t>
            </a:r>
          </a:p>
          <a:p>
            <a:pPr algn="just"/>
            <a:r>
              <a:rPr lang="en-US" dirty="0">
                <a:latin typeface="Times New Roman" pitchFamily="18" charset="0"/>
                <a:cs typeface="Times New Roman" pitchFamily="18" charset="0"/>
              </a:rPr>
              <a:t>	goto Negative;</a:t>
            </a:r>
          </a:p>
          <a:p>
            <a:pPr algn="just"/>
            <a:r>
              <a:rPr lang="en-US" dirty="0">
                <a:latin typeface="Times New Roman" pitchFamily="18" charset="0"/>
                <a:cs typeface="Times New Roman" pitchFamily="18" charset="0"/>
              </a:rPr>
              <a:t>	</a:t>
            </a:r>
          </a:p>
          <a:p>
            <a:pPr algn="just"/>
            <a:r>
              <a:rPr lang="en-US" dirty="0">
                <a:latin typeface="Times New Roman" pitchFamily="18" charset="0"/>
                <a:cs typeface="Times New Roman" pitchFamily="18" charset="0"/>
              </a:rPr>
              <a:t>Positive:</a:t>
            </a:r>
          </a:p>
          <a:p>
            <a:pPr algn="just"/>
            <a:r>
              <a:rPr lang="en-US" dirty="0">
                <a:latin typeface="Times New Roman" pitchFamily="18" charset="0"/>
                <a:cs typeface="Times New Roman" pitchFamily="18" charset="0"/>
              </a:rPr>
              <a:t>	Console.WriteLine (“Positive”);</a:t>
            </a:r>
          </a:p>
          <a:p>
            <a:pPr algn="just"/>
            <a:r>
              <a:rPr lang="en-US" dirty="0">
                <a:latin typeface="Times New Roman" pitchFamily="18" charset="0"/>
                <a:cs typeface="Times New Roman" pitchFamily="18" charset="0"/>
              </a:rPr>
              <a:t>	Goto End;</a:t>
            </a:r>
          </a:p>
          <a:p>
            <a:pPr algn="just"/>
            <a:r>
              <a:rPr lang="en-US" dirty="0">
                <a:latin typeface="Times New Roman" pitchFamily="18" charset="0"/>
                <a:cs typeface="Times New Roman" pitchFamily="18" charset="0"/>
              </a:rPr>
              <a:t>	</a:t>
            </a:r>
          </a:p>
          <a:p>
            <a:pPr algn="just"/>
            <a:r>
              <a:rPr lang="en-US" dirty="0">
                <a:latin typeface="Times New Roman" pitchFamily="18" charset="0"/>
                <a:cs typeface="Times New Roman" pitchFamily="18" charset="0"/>
              </a:rPr>
              <a:t>Negative:</a:t>
            </a:r>
          </a:p>
          <a:p>
            <a:pPr algn="just"/>
            <a:r>
              <a:rPr lang="en-US" dirty="0">
                <a:latin typeface="Times New Roman" pitchFamily="18" charset="0"/>
                <a:cs typeface="Times New Roman" pitchFamily="18" charset="0"/>
              </a:rPr>
              <a:t>	Console.WriteLine (“Negative”);</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End:</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1"/>
          <p:cNvSpPr>
            <a:spLocks noChangeArrowheads="1"/>
          </p:cNvSpPr>
          <p:nvPr/>
        </p:nvSpPr>
        <p:spPr bwMode="auto">
          <a:xfrm>
            <a:off x="457200" y="27296"/>
            <a:ext cx="82296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just"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Advantage of high </a:t>
            </a:r>
            <a:r>
              <a:rPr kumimoji="0" lang="en-US" b="1" i="0" u="sng" strike="noStrike" cap="none" normalizeH="0" baseline="0" dirty="0">
                <a:ln>
                  <a:noFill/>
                </a:ln>
                <a:solidFill>
                  <a:schemeClr val="tx1"/>
                </a:solidFill>
                <a:effectLst/>
                <a:latin typeface="Calibri"/>
                <a:ea typeface="Calibri" pitchFamily="34" charset="0"/>
                <a:cs typeface="Times New Roman" pitchFamily="18" charset="0"/>
              </a:rPr>
              <a:t>–</a:t>
            </a:r>
            <a:r>
              <a:rPr kumimoji="0" lang="en-US"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 level languages</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1" i="1"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Machine independence</a:t>
            </a:r>
            <a:endParaRPr kumimoji="0" lang="en-US" b="1"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 program written in a high </a:t>
            </a:r>
            <a:r>
              <a:rPr kumimoji="0" lang="en-US" b="0" i="1"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level language can be executed on many different types of computers with very little or practically no effort of porting it on different computers.</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startAt="2"/>
              <a:tabLst/>
            </a:pPr>
            <a:r>
              <a:rPr kumimoji="0" lang="en-US" b="1" i="1"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Easier to learn and use</a:t>
            </a:r>
            <a:endParaRPr kumimoji="0" lang="en-US" b="1"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High </a:t>
            </a:r>
            <a:r>
              <a:rPr kumimoji="0" lang="en-US" b="0" i="1"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level languages are easier to learn because they are very similar to the natural languages used by us our day to day lives.</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startAt="3"/>
              <a:tabLst/>
            </a:pPr>
            <a:r>
              <a:rPr kumimoji="0" lang="en-US" b="1" i="1"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Fewer Errors</a:t>
            </a:r>
            <a:endParaRPr kumimoji="0" lang="en-US" b="1"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While programming in a high </a:t>
            </a:r>
            <a:r>
              <a:rPr kumimoji="0" lang="en-US" b="0" i="1"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level languages, a programmer need not worry about how and where to store the instructions and data of the program, and need not write machine </a:t>
            </a:r>
            <a:r>
              <a:rPr kumimoji="0" lang="en-US" b="0" i="1"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level instructions for the steps to be carried out by the computer. The programmer can concentrate more on the logic of the program which leads to fewer errors.</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startAt="4"/>
              <a:tabLst/>
            </a:pPr>
            <a:r>
              <a:rPr kumimoji="0" lang="en-US" b="1" i="1"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Better documentation</a:t>
            </a:r>
            <a:endParaRPr kumimoji="0" lang="en-US" b="1"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As the statement written programs in high </a:t>
            </a:r>
            <a:r>
              <a:rPr kumimoji="0" lang="en-US" b="0" i="1"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level languages are very similar to natural language, hence few or practically no separate comment statements are required in programs written in high </a:t>
            </a:r>
            <a:r>
              <a:rPr kumimoji="0" lang="en-US" b="0" i="1"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level languages.</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startAt="5"/>
              <a:tabLst/>
            </a:pPr>
            <a:r>
              <a:rPr kumimoji="0" lang="en-US" b="1" i="1"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Lower program preparation cost</a:t>
            </a:r>
            <a:endParaRPr kumimoji="0" lang="en-US" b="1"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tabLst/>
            </a:pPr>
            <a:r>
              <a:rPr lang="en-US" i="1" dirty="0">
                <a:latin typeface="Times New Roman" pitchFamily="18" charset="0"/>
                <a:ea typeface="Calibri" pitchFamily="34" charset="0"/>
                <a:cs typeface="Times New Roman" pitchFamily="18" charset="0"/>
              </a:rPr>
              <a:t>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Writing programs in high </a:t>
            </a:r>
            <a:r>
              <a:rPr kumimoji="0" lang="en-US" b="0" i="1"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level languages requires less time and effort, which ultimately leads to lower program preparation costs.</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startAt="6"/>
              <a:tabLst/>
            </a:pPr>
            <a:r>
              <a:rPr kumimoji="0" lang="en-US" b="1" i="1"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Easier to maintain</a:t>
            </a:r>
            <a:endParaRPr kumimoji="0" lang="en-US" b="1"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Program are easier to maintain because they are easier to understand and hence it is easier to locate, correct and modify instructions as when desires.</a:t>
            </a:r>
            <a:endParaRPr kumimoji="0" lang="en-US" b="0" i="1"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41493"/>
            <a:ext cx="8153400" cy="6740307"/>
          </a:xfrm>
          <a:prstGeom prst="rect">
            <a:avLst/>
          </a:prstGeom>
        </p:spPr>
        <p:txBody>
          <a:bodyPr wrap="square">
            <a:spAutoFit/>
          </a:bodyPr>
          <a:lstStyle/>
          <a:p>
            <a:pPr algn="just"/>
            <a:r>
              <a:rPr lang="en-US" b="1" dirty="0">
                <a:latin typeface="Times New Roman" pitchFamily="18" charset="0"/>
                <a:cs typeface="Times New Roman" pitchFamily="18" charset="0"/>
              </a:rPr>
              <a:t>Looping Statement or Iterative Statement</a:t>
            </a:r>
          </a:p>
          <a:p>
            <a:pPr marL="342900" lvl="0" indent="-342900" algn="just">
              <a:buFont typeface="+mj-lt"/>
              <a:buAutoNum type="arabicPeriod"/>
            </a:pPr>
            <a:r>
              <a:rPr lang="en-US" b="1" dirty="0">
                <a:latin typeface="Times New Roman" pitchFamily="18" charset="0"/>
                <a:cs typeface="Times New Roman" pitchFamily="18" charset="0"/>
              </a:rPr>
              <a:t>Entry Controlled Loop (While, For):</a:t>
            </a:r>
          </a:p>
          <a:p>
            <a:pPr marL="342900" lvl="0" indent="-342900" algn="just"/>
            <a:r>
              <a:rPr lang="en-US" b="1" dirty="0">
                <a:latin typeface="Times New Roman" pitchFamily="18" charset="0"/>
                <a:cs typeface="Times New Roman" pitchFamily="18" charset="0"/>
              </a:rPr>
              <a:t>		</a:t>
            </a:r>
            <a:r>
              <a:rPr lang="en-US" i="1" dirty="0">
                <a:latin typeface="Times New Roman" pitchFamily="18" charset="0"/>
                <a:cs typeface="Times New Roman" pitchFamily="18" charset="0"/>
              </a:rPr>
              <a:t>Entry controlled looping statements are those statements where the conditions are evaluated at the time of entered in loop.</a:t>
            </a:r>
          </a:p>
          <a:p>
            <a:pPr marL="342900" lvl="0" indent="-342900" algn="just">
              <a:buFont typeface="+mj-lt"/>
              <a:buAutoNum type="arabicPeriod" startAt="2"/>
            </a:pPr>
            <a:r>
              <a:rPr lang="en-US" b="1" dirty="0">
                <a:latin typeface="Times New Roman" pitchFamily="18" charset="0"/>
                <a:cs typeface="Times New Roman" pitchFamily="18" charset="0"/>
              </a:rPr>
              <a:t>Exit Controlled Loop (Do – While):</a:t>
            </a:r>
          </a:p>
          <a:p>
            <a:pPr marL="342900" lvl="0" indent="-342900" algn="just"/>
            <a:r>
              <a:rPr lang="en-US" b="1" dirty="0">
                <a:latin typeface="Times New Roman" pitchFamily="18" charset="0"/>
                <a:cs typeface="Times New Roman" pitchFamily="18" charset="0"/>
              </a:rPr>
              <a:t>		</a:t>
            </a:r>
            <a:r>
              <a:rPr lang="en-US" i="1" dirty="0">
                <a:latin typeface="Times New Roman" pitchFamily="18" charset="0"/>
                <a:cs typeface="Times New Roman" pitchFamily="18" charset="0"/>
              </a:rPr>
              <a:t>Exit controlled looping statements are those statement where the condition are evaluated at the time of exiting loop.</a:t>
            </a:r>
          </a:p>
          <a:p>
            <a:pPr lvl="0" algn="just" fontAlgn="base">
              <a:spcBef>
                <a:spcPct val="0"/>
              </a:spcBef>
              <a:spcAft>
                <a:spcPct val="0"/>
              </a:spcAft>
            </a:pPr>
            <a:endParaRPr lang="en-US" b="1" dirty="0">
              <a:solidFill>
                <a:prstClr val="black"/>
              </a:solidFill>
              <a:latin typeface="Times New Roman" pitchFamily="18" charset="0"/>
              <a:ea typeface="Cambria Math" pitchFamily="18" charset="0"/>
              <a:cs typeface="Times New Roman" pitchFamily="18" charset="0"/>
            </a:endParaRPr>
          </a:p>
          <a:p>
            <a:pPr lvl="0" algn="just" fontAlgn="base">
              <a:spcBef>
                <a:spcPct val="0"/>
              </a:spcBef>
              <a:spcAft>
                <a:spcPct val="0"/>
              </a:spcAft>
            </a:pPr>
            <a:r>
              <a:rPr lang="en-US" b="1" dirty="0">
                <a:solidFill>
                  <a:prstClr val="black"/>
                </a:solidFill>
                <a:latin typeface="Times New Roman" pitchFamily="18" charset="0"/>
                <a:ea typeface="Cambria Math" pitchFamily="18" charset="0"/>
                <a:cs typeface="Times New Roman" pitchFamily="18" charset="0"/>
              </a:rPr>
              <a:t>While Statement</a:t>
            </a:r>
            <a:endParaRPr lang="en-US" dirty="0">
              <a:solidFill>
                <a:prstClr val="black"/>
              </a:solidFill>
              <a:latin typeface="Times New Roman" pitchFamily="18" charset="0"/>
              <a:ea typeface="Cambria Math" pitchFamily="18" charset="0"/>
              <a:cs typeface="Times New Roman" pitchFamily="18" charset="0"/>
            </a:endParaRPr>
          </a:p>
          <a:p>
            <a:pPr marL="457200" lvl="0" indent="-457200" algn="just" eaLnBrk="0" fontAlgn="base" hangingPunct="0">
              <a:spcBef>
                <a:spcPct val="0"/>
              </a:spcBef>
              <a:spcAft>
                <a:spcPct val="0"/>
              </a:spcAft>
              <a:buFont typeface="+mj-lt"/>
              <a:buAutoNum type="arabicPeriod"/>
            </a:pPr>
            <a:r>
              <a:rPr lang="en-US" i="1" dirty="0">
                <a:solidFill>
                  <a:prstClr val="black"/>
                </a:solidFill>
                <a:latin typeface="Times New Roman" pitchFamily="18" charset="0"/>
                <a:ea typeface="Cambria Math" pitchFamily="18" charset="0"/>
                <a:cs typeface="Times New Roman" pitchFamily="18" charset="0"/>
              </a:rPr>
              <a:t>While is the entry – controlled loop statement.</a:t>
            </a:r>
          </a:p>
          <a:p>
            <a:pPr marL="457200" lvl="0" indent="-457200" algn="just" eaLnBrk="0" fontAlgn="base" hangingPunct="0">
              <a:spcBef>
                <a:spcPct val="0"/>
              </a:spcBef>
              <a:spcAft>
                <a:spcPct val="0"/>
              </a:spcAft>
              <a:buFont typeface="+mj-lt"/>
              <a:buAutoNum type="arabicPeriod"/>
            </a:pPr>
            <a:r>
              <a:rPr lang="en-US" i="1" dirty="0">
                <a:solidFill>
                  <a:prstClr val="black"/>
                </a:solidFill>
                <a:latin typeface="Times New Roman" pitchFamily="18" charset="0"/>
                <a:ea typeface="Cambria Math" pitchFamily="18" charset="0"/>
                <a:cs typeface="Times New Roman" pitchFamily="18" charset="0"/>
              </a:rPr>
              <a:t>The condition is evaluated first.</a:t>
            </a:r>
          </a:p>
          <a:p>
            <a:pPr marL="457200" lvl="0" indent="-457200" algn="just" eaLnBrk="0" fontAlgn="base" hangingPunct="0">
              <a:spcBef>
                <a:spcPct val="0"/>
              </a:spcBef>
              <a:spcAft>
                <a:spcPct val="0"/>
              </a:spcAft>
              <a:buFont typeface="+mj-lt"/>
              <a:buAutoNum type="arabicPeriod"/>
            </a:pPr>
            <a:r>
              <a:rPr lang="en-US" i="1" dirty="0">
                <a:solidFill>
                  <a:prstClr val="black"/>
                </a:solidFill>
                <a:latin typeface="Times New Roman" pitchFamily="18" charset="0"/>
                <a:ea typeface="Cambria Math" pitchFamily="18" charset="0"/>
                <a:cs typeface="Times New Roman" pitchFamily="18" charset="0"/>
              </a:rPr>
              <a:t>If the condition is true then the body of the loop is executed.</a:t>
            </a:r>
          </a:p>
          <a:p>
            <a:pPr marL="457200" lvl="0" indent="-457200" algn="just" eaLnBrk="0" fontAlgn="base" hangingPunct="0">
              <a:spcBef>
                <a:spcPct val="0"/>
              </a:spcBef>
              <a:spcAft>
                <a:spcPct val="0"/>
              </a:spcAft>
              <a:buFont typeface="+mj-lt"/>
              <a:buAutoNum type="arabicPeriod"/>
            </a:pPr>
            <a:r>
              <a:rPr lang="en-US" i="1" dirty="0">
                <a:solidFill>
                  <a:prstClr val="black"/>
                </a:solidFill>
                <a:latin typeface="Times New Roman" pitchFamily="18" charset="0"/>
                <a:ea typeface="Cambria Math" pitchFamily="18" charset="0"/>
                <a:cs typeface="Times New Roman" pitchFamily="18" charset="0"/>
              </a:rPr>
              <a:t>This process of repeated execution of the body continues until the condition finally becomes false.</a:t>
            </a:r>
          </a:p>
          <a:p>
            <a:pPr marL="457200" lvl="0" indent="-457200" algn="just" eaLnBrk="0" fontAlgn="base" hangingPunct="0">
              <a:spcBef>
                <a:spcPct val="0"/>
              </a:spcBef>
              <a:spcAft>
                <a:spcPct val="0"/>
              </a:spcAft>
              <a:buFont typeface="+mj-lt"/>
              <a:buAutoNum type="arabicPeriod"/>
            </a:pPr>
            <a:r>
              <a:rPr lang="en-US" i="1" dirty="0">
                <a:solidFill>
                  <a:prstClr val="black"/>
                </a:solidFill>
                <a:latin typeface="Times New Roman" pitchFamily="18" charset="0"/>
                <a:ea typeface="Cambria Math" pitchFamily="18" charset="0"/>
                <a:cs typeface="Times New Roman" pitchFamily="18" charset="0"/>
              </a:rPr>
              <a:t>The control is transferred out of the loop.</a:t>
            </a:r>
          </a:p>
          <a:p>
            <a:pPr marL="457200" lvl="0" indent="-457200" algn="just" eaLnBrk="0" fontAlgn="base" hangingPunct="0">
              <a:spcBef>
                <a:spcPct val="0"/>
              </a:spcBef>
              <a:spcAft>
                <a:spcPct val="0"/>
              </a:spcAft>
              <a:buFont typeface="+mj-lt"/>
              <a:buAutoNum type="arabicPeriod"/>
            </a:pPr>
            <a:r>
              <a:rPr lang="en-US" i="1" dirty="0">
                <a:solidFill>
                  <a:prstClr val="black"/>
                </a:solidFill>
                <a:latin typeface="Times New Roman" pitchFamily="18" charset="0"/>
                <a:ea typeface="Cambria Math" pitchFamily="18" charset="0"/>
                <a:cs typeface="Times New Roman" pitchFamily="18" charset="0"/>
              </a:rPr>
              <a:t>In while statement consume three lines of code.</a:t>
            </a:r>
          </a:p>
          <a:p>
            <a:pPr marL="457200" lvl="0" indent="-457200" algn="just" eaLnBrk="0" fontAlgn="base" hangingPunct="0">
              <a:spcBef>
                <a:spcPct val="0"/>
              </a:spcBef>
              <a:spcAft>
                <a:spcPct val="0"/>
              </a:spcAft>
              <a:buFont typeface="+mj-lt"/>
              <a:buAutoNum type="arabicPeriod"/>
            </a:pPr>
            <a:r>
              <a:rPr lang="en-US" i="1" dirty="0">
                <a:solidFill>
                  <a:prstClr val="black"/>
                </a:solidFill>
                <a:latin typeface="Times New Roman" pitchFamily="18" charset="0"/>
                <a:ea typeface="Cambria Math" pitchFamily="18" charset="0"/>
                <a:cs typeface="Times New Roman" pitchFamily="18" charset="0"/>
              </a:rPr>
              <a:t>Syntax of while loop – </a:t>
            </a:r>
          </a:p>
          <a:p>
            <a:pPr marL="457200" lvl="0" indent="-457200" algn="just" eaLnBrk="0" fontAlgn="base" hangingPunct="0">
              <a:spcBef>
                <a:spcPct val="0"/>
              </a:spcBef>
              <a:spcAft>
                <a:spcPct val="0"/>
              </a:spcAft>
            </a:pPr>
            <a:endParaRPr lang="en-US" dirty="0">
              <a:solidFill>
                <a:prstClr val="black"/>
              </a:solidFill>
              <a:latin typeface="Times New Roman" pitchFamily="18" charset="0"/>
              <a:ea typeface="Cambria Math" pitchFamily="18" charset="0"/>
              <a:cs typeface="Times New Roman" pitchFamily="18" charset="0"/>
            </a:endParaRPr>
          </a:p>
          <a:p>
            <a:pPr lvl="0" algn="just" eaLnBrk="0" fontAlgn="base" hangingPunct="0">
              <a:spcBef>
                <a:spcPct val="0"/>
              </a:spcBef>
              <a:spcAft>
                <a:spcPct val="0"/>
              </a:spcAft>
            </a:pPr>
            <a:r>
              <a:rPr lang="en-US" b="1" dirty="0">
                <a:solidFill>
                  <a:prstClr val="black"/>
                </a:solidFill>
                <a:latin typeface="Times New Roman" pitchFamily="18" charset="0"/>
                <a:ea typeface="Cambria Math" pitchFamily="18" charset="0"/>
                <a:cs typeface="Times New Roman" pitchFamily="18" charset="0"/>
              </a:rPr>
              <a:t>initialization;</a:t>
            </a:r>
            <a:endParaRPr lang="en-US" dirty="0">
              <a:solidFill>
                <a:prstClr val="black"/>
              </a:solidFill>
              <a:latin typeface="Times New Roman" pitchFamily="18" charset="0"/>
              <a:ea typeface="Cambria Math" pitchFamily="18" charset="0"/>
              <a:cs typeface="Times New Roman" pitchFamily="18" charset="0"/>
            </a:endParaRPr>
          </a:p>
          <a:p>
            <a:pPr lvl="0" algn="just" eaLnBrk="0" fontAlgn="base" hangingPunct="0">
              <a:spcBef>
                <a:spcPct val="0"/>
              </a:spcBef>
              <a:spcAft>
                <a:spcPct val="0"/>
              </a:spcAft>
            </a:pPr>
            <a:r>
              <a:rPr lang="en-US" b="1" dirty="0">
                <a:solidFill>
                  <a:prstClr val="black"/>
                </a:solidFill>
                <a:latin typeface="Times New Roman" pitchFamily="18" charset="0"/>
                <a:ea typeface="Cambria Math" pitchFamily="18" charset="0"/>
                <a:cs typeface="Times New Roman" pitchFamily="18" charset="0"/>
              </a:rPr>
              <a:t>while (condition)</a:t>
            </a:r>
            <a:endParaRPr lang="en-US" dirty="0">
              <a:solidFill>
                <a:prstClr val="black"/>
              </a:solidFill>
              <a:latin typeface="Times New Roman" pitchFamily="18" charset="0"/>
              <a:ea typeface="Cambria Math" pitchFamily="18" charset="0"/>
              <a:cs typeface="Times New Roman" pitchFamily="18" charset="0"/>
            </a:endParaRPr>
          </a:p>
          <a:p>
            <a:pPr lvl="0" algn="just" eaLnBrk="0" fontAlgn="base" hangingPunct="0">
              <a:spcBef>
                <a:spcPct val="0"/>
              </a:spcBef>
              <a:spcAft>
                <a:spcPct val="0"/>
              </a:spcAft>
            </a:pPr>
            <a:r>
              <a:rPr lang="en-US" b="1" dirty="0">
                <a:solidFill>
                  <a:prstClr val="black"/>
                </a:solidFill>
                <a:latin typeface="Times New Roman" pitchFamily="18" charset="0"/>
                <a:ea typeface="Cambria Math" pitchFamily="18" charset="0"/>
                <a:cs typeface="Times New Roman" pitchFamily="18" charset="0"/>
              </a:rPr>
              <a:t>{</a:t>
            </a:r>
            <a:endParaRPr lang="en-US" dirty="0">
              <a:solidFill>
                <a:prstClr val="black"/>
              </a:solidFill>
              <a:latin typeface="Times New Roman" pitchFamily="18" charset="0"/>
              <a:ea typeface="Cambria Math" pitchFamily="18" charset="0"/>
              <a:cs typeface="Times New Roman" pitchFamily="18" charset="0"/>
            </a:endParaRPr>
          </a:p>
          <a:p>
            <a:pPr lvl="0" algn="just" eaLnBrk="0" fontAlgn="base" hangingPunct="0">
              <a:spcBef>
                <a:spcPct val="0"/>
              </a:spcBef>
              <a:spcAft>
                <a:spcPct val="0"/>
              </a:spcAft>
            </a:pPr>
            <a:r>
              <a:rPr lang="en-US" b="1" dirty="0">
                <a:solidFill>
                  <a:prstClr val="black"/>
                </a:solidFill>
                <a:latin typeface="Times New Roman" pitchFamily="18" charset="0"/>
                <a:ea typeface="Cambria Math" pitchFamily="18" charset="0"/>
                <a:cs typeface="Times New Roman" pitchFamily="18" charset="0"/>
              </a:rPr>
              <a:t>	// body of the loop</a:t>
            </a:r>
            <a:endParaRPr lang="en-US" dirty="0">
              <a:solidFill>
                <a:prstClr val="black"/>
              </a:solidFill>
              <a:latin typeface="Times New Roman" pitchFamily="18" charset="0"/>
              <a:ea typeface="Cambria Math" pitchFamily="18" charset="0"/>
              <a:cs typeface="Times New Roman" pitchFamily="18" charset="0"/>
            </a:endParaRPr>
          </a:p>
          <a:p>
            <a:pPr lvl="0" algn="just" eaLnBrk="0" fontAlgn="base" hangingPunct="0">
              <a:spcBef>
                <a:spcPct val="0"/>
              </a:spcBef>
              <a:spcAft>
                <a:spcPct val="0"/>
              </a:spcAft>
            </a:pPr>
            <a:r>
              <a:rPr lang="en-US" b="1" dirty="0">
                <a:solidFill>
                  <a:prstClr val="black"/>
                </a:solidFill>
                <a:latin typeface="Times New Roman" pitchFamily="18" charset="0"/>
                <a:ea typeface="Cambria Math" pitchFamily="18" charset="0"/>
                <a:cs typeface="Times New Roman" pitchFamily="18" charset="0"/>
              </a:rPr>
              <a:t>	increment / decrement ;</a:t>
            </a:r>
            <a:endParaRPr lang="en-US" dirty="0">
              <a:solidFill>
                <a:prstClr val="black"/>
              </a:solidFill>
              <a:latin typeface="Times New Roman" pitchFamily="18" charset="0"/>
              <a:ea typeface="Cambria Math" pitchFamily="18" charset="0"/>
              <a:cs typeface="Times New Roman" pitchFamily="18" charset="0"/>
            </a:endParaRPr>
          </a:p>
          <a:p>
            <a:pPr lvl="0" algn="just" eaLnBrk="0" fontAlgn="base" hangingPunct="0">
              <a:spcBef>
                <a:spcPct val="0"/>
              </a:spcBef>
              <a:spcAft>
                <a:spcPct val="0"/>
              </a:spcAft>
            </a:pPr>
            <a:r>
              <a:rPr lang="en-US" b="1" dirty="0">
                <a:solidFill>
                  <a:prstClr val="black"/>
                </a:solidFill>
                <a:latin typeface="Times New Roman" pitchFamily="18" charset="0"/>
                <a:ea typeface="Cambria Math"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ransition>
    <p:split orient="vert"/>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1"/>
          <p:cNvSpPr>
            <a:spLocks noChangeArrowheads="1"/>
          </p:cNvSpPr>
          <p:nvPr/>
        </p:nvSpPr>
        <p:spPr bwMode="auto">
          <a:xfrm>
            <a:off x="838200" y="609600"/>
            <a:ext cx="69342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Example:–</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Write a program to print the number 1 to 10.</a:t>
            </a:r>
          </a:p>
          <a:p>
            <a:pPr marL="0" marR="0" lvl="0" indent="0" algn="just" defTabSz="914400" rtl="0" eaLnBrk="0" fontAlgn="base" latinLnBrk="0" hangingPunct="0">
              <a:lnSpc>
                <a:spcPct val="100000"/>
              </a:lnSpc>
              <a:spcBef>
                <a:spcPct val="0"/>
              </a:spcBef>
              <a:spcAft>
                <a:spcPct val="0"/>
              </a:spcAft>
              <a:buClrTx/>
              <a:buSzTx/>
              <a:buFontTx/>
              <a:buNone/>
              <a:tabLst/>
            </a:pPr>
            <a:endParaRPr lang="en-US" b="1" dirty="0">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using System;</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namespace print_number</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class Program</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static void Main (string [] args)</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int n = 1;</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while (n &lt;= 10)</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Console.WriteLine (n);</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n++;</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Console.ReadKey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1"/>
          <p:cNvSpPr>
            <a:spLocks noChangeArrowheads="1"/>
          </p:cNvSpPr>
          <p:nvPr/>
        </p:nvSpPr>
        <p:spPr bwMode="auto">
          <a:xfrm>
            <a:off x="304800" y="166092"/>
            <a:ext cx="845820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For Statement</a:t>
            </a:r>
            <a:endParaRPr kumimoji="0" lang="en-US" b="0" i="0"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Another looping statement which belongs to category of entry controlled loop is </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for.</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Just like while loop it also used to create iteration.</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It is the compact representation of loop.</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 previous section that every looping statement have three major steps for creating iterative process.</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First step is initial value of loop or say that at the point where to loop start.</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Second step is to make the provision of controlled using condition which is based on specific criteria.</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Third step is to make the provision of variables in which condition are applied this provision may be increment or decrement of variables.</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 while statements for say that any other looping statement consume three lines of code but for we make these three steps into single one.</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general form of for statement:– </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for (initialization; condition; increment / decrement)</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loop body</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lvl="1" algn="just" eaLnBrk="0" fontAlgn="base" hangingPunct="0">
              <a:spcBef>
                <a:spcPct val="0"/>
              </a:spcBef>
              <a:spcAft>
                <a:spcPct val="0"/>
              </a:spcAft>
            </a:pP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startAt="10"/>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Some points remember always that these three sections are separated using semi – colon.</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startAt="10"/>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It is compulsory to provide these three sections.</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startAt="10"/>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You can also leave these three sections. These make loop </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infinite</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and this type of for loop known as </a:t>
            </a:r>
            <a:r>
              <a:rPr kumimoji="0" lang="en-US" b="1" i="1"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null loop</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1"/>
          <p:cNvSpPr>
            <a:spLocks noChangeArrowheads="1"/>
          </p:cNvSpPr>
          <p:nvPr/>
        </p:nvSpPr>
        <p:spPr bwMode="auto">
          <a:xfrm>
            <a:off x="685800" y="762000"/>
            <a:ext cx="7620000" cy="53553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Example:–</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Write a program to print the table of  2.</a:t>
            </a:r>
          </a:p>
          <a:p>
            <a:pPr marL="0" marR="0" lvl="0" indent="0" algn="just" defTabSz="914400" rtl="0" eaLnBrk="0" fontAlgn="base" latinLnBrk="0" hangingPunct="0">
              <a:lnSpc>
                <a:spcPct val="100000"/>
              </a:lnSpc>
              <a:spcBef>
                <a:spcPct val="0"/>
              </a:spcBef>
              <a:spcAft>
                <a:spcPct val="0"/>
              </a:spcAft>
              <a:buClrTx/>
              <a:buSzTx/>
              <a:buFontTx/>
              <a:buNone/>
              <a:tabLst/>
            </a:pPr>
            <a:endParaRPr lang="en-US" b="1" dirty="0">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using System;</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namespace print_number</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class Program</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static void Main (string [] args)</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dirty="0">
                <a:latin typeface="Times New Roman" pitchFamily="18" charset="0"/>
                <a:cs typeface="Times New Roman" pitchFamily="18" charset="0"/>
              </a:rPr>
              <a:t>				int i = 1, j = 2;</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for (i = 1; i &lt;=  10; i++)</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Console.WriteLine (j * i);</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Console.ReadKey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1"/>
          <p:cNvSpPr>
            <a:spLocks noChangeArrowheads="1"/>
          </p:cNvSpPr>
          <p:nvPr/>
        </p:nvSpPr>
        <p:spPr bwMode="auto">
          <a:xfrm>
            <a:off x="762000" y="1066800"/>
            <a:ext cx="7620000"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Do – While Statement</a:t>
            </a:r>
            <a:endParaRPr kumimoji="0" lang="en-US" b="0" i="0"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Do – while statements are belongs to category of exit controlled loop.</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It is another type of iterative statement use to create the iteration of statements.</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Do – while loop are belongs to the category of exit controlled loop because there are no test condition at the time of entry of execution pointer.</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conditions are test at the time of exiting the loop.</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It is also known as </a:t>
            </a:r>
            <a:r>
              <a:rPr kumimoji="0" lang="en-US" b="1" i="1"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single time execution loop</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Do – while is written in following form :–</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lvl="2" algn="just" eaLnBrk="0" fontAlgn="base" hangingPunct="0">
              <a:spcBef>
                <a:spcPct val="0"/>
              </a:spcBef>
              <a:spcAft>
                <a:spcPct val="0"/>
              </a:spcAft>
            </a:pP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initialization;</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lvl="2" algn="just" eaLnBrk="0" fontAlgn="base" hangingPunct="0">
              <a:spcBef>
                <a:spcPct val="0"/>
              </a:spcBef>
              <a:spcAft>
                <a:spcPct val="0"/>
              </a:spcAft>
            </a:pP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do</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lvl="2" algn="just" eaLnBrk="0" fontAlgn="base" hangingPunct="0">
              <a:spcBef>
                <a:spcPct val="0"/>
              </a:spcBef>
              <a:spcAft>
                <a:spcPct val="0"/>
              </a:spcAft>
            </a:pP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lvl="2" algn="just" eaLnBrk="0" fontAlgn="base" hangingPunct="0">
              <a:spcBef>
                <a:spcPct val="0"/>
              </a:spcBef>
              <a:spcAft>
                <a:spcPct val="0"/>
              </a:spcAft>
            </a:pP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loop body</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lvl="2" algn="just" eaLnBrk="0" fontAlgn="base" hangingPunct="0">
              <a:spcBef>
                <a:spcPct val="0"/>
              </a:spcBef>
              <a:spcAft>
                <a:spcPct val="0"/>
              </a:spcAft>
            </a:pP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increment / decrement;</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lvl="2" algn="just" eaLnBrk="0" fontAlgn="base" hangingPunct="0">
              <a:spcBef>
                <a:spcPct val="0"/>
              </a:spcBef>
              <a:spcAft>
                <a:spcPct val="0"/>
              </a:spcAft>
            </a:pP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while(condition);</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1"/>
          <p:cNvSpPr>
            <a:spLocks noChangeArrowheads="1"/>
          </p:cNvSpPr>
          <p:nvPr/>
        </p:nvSpPr>
        <p:spPr bwMode="auto">
          <a:xfrm>
            <a:off x="762000" y="152400"/>
            <a:ext cx="762000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Example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Write a program to print a table given number.</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using System;</a:t>
            </a:r>
            <a:endPar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b="1" dirty="0">
                <a:latin typeface="Times New Roman" pitchFamily="18" charset="0"/>
                <a:ea typeface="Calibri" pitchFamily="34" charset="0"/>
                <a:cs typeface="Times New Roman" pitchFamily="18" charset="0"/>
              </a:rPr>
              <a:t>	</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namespace Table</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class Program</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static void Main (string [] args)</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int i, n;</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Console.WriteLine (“Enter a number”);</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n = int.Parse (Console.ReadLine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 = 1;</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do</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Console.WriteLine (n * i);</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while (i &lt;= 10);</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Console.ReadKey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762000"/>
            <a:ext cx="7848600" cy="5078313"/>
          </a:xfrm>
          <a:prstGeom prst="rect">
            <a:avLst/>
          </a:prstGeom>
        </p:spPr>
        <p:txBody>
          <a:bodyPr wrap="square">
            <a:spAutoFit/>
          </a:bodyPr>
          <a:lstStyle/>
          <a:p>
            <a:r>
              <a:rPr lang="en-US" b="1" dirty="0">
                <a:latin typeface="Times New Roman" pitchFamily="18" charset="0"/>
                <a:cs typeface="Times New Roman" pitchFamily="18" charset="0"/>
              </a:rPr>
              <a:t>Nested Loop Structure</a:t>
            </a:r>
          </a:p>
          <a:p>
            <a:pPr marL="342900" lvl="0" indent="-342900" algn="just">
              <a:buFont typeface="+mj-lt"/>
              <a:buAutoNum type="arabicPeriod"/>
            </a:pPr>
            <a:r>
              <a:rPr lang="en-US" i="1" dirty="0">
                <a:latin typeface="Times New Roman" pitchFamily="18" charset="0"/>
                <a:cs typeface="Times New Roman" pitchFamily="18" charset="0"/>
              </a:rPr>
              <a:t>The nested loop structures are used in a program where more than one process runs inside another process.</a:t>
            </a:r>
          </a:p>
          <a:p>
            <a:pPr marL="342900" lvl="0" indent="-342900" algn="just">
              <a:buFont typeface="+mj-lt"/>
              <a:buAutoNum type="arabicPeriod"/>
            </a:pPr>
            <a:r>
              <a:rPr lang="en-US" i="1" dirty="0">
                <a:latin typeface="Times New Roman" pitchFamily="18" charset="0"/>
                <a:cs typeface="Times New Roman" pitchFamily="18" charset="0"/>
              </a:rPr>
              <a:t>It means using the nested loop structure we can create child process under control of parent process.</a:t>
            </a:r>
          </a:p>
          <a:p>
            <a:pPr marL="342900" lvl="0" indent="-342900" algn="just">
              <a:buFont typeface="+mj-lt"/>
              <a:buAutoNum type="arabicPeriod"/>
            </a:pPr>
            <a:r>
              <a:rPr lang="en-US" i="1" dirty="0">
                <a:latin typeface="Times New Roman" pitchFamily="18" charset="0"/>
                <a:cs typeface="Times New Roman" pitchFamily="18" charset="0"/>
              </a:rPr>
              <a:t>Nested form of loop structure we can write inside the body of in another loop.</a:t>
            </a:r>
          </a:p>
          <a:p>
            <a:pPr marL="342900" lvl="0" indent="-342900" algn="just">
              <a:buFont typeface="+mj-lt"/>
              <a:buAutoNum type="arabicPeriod"/>
            </a:pPr>
            <a:r>
              <a:rPr lang="en-US" i="1" dirty="0">
                <a:latin typeface="Times New Roman" pitchFamily="18" charset="0"/>
                <a:cs typeface="Times New Roman" pitchFamily="18" charset="0"/>
              </a:rPr>
              <a:t>Nested loop structure process we can write any looping statement.</a:t>
            </a:r>
          </a:p>
          <a:p>
            <a:pPr marL="342900" lvl="0" indent="-342900" algn="just">
              <a:buFont typeface="+mj-lt"/>
              <a:buAutoNum type="arabicPeriod"/>
            </a:pPr>
            <a:r>
              <a:rPr lang="en-US" i="1" dirty="0">
                <a:latin typeface="Times New Roman" pitchFamily="18" charset="0"/>
                <a:cs typeface="Times New Roman" pitchFamily="18" charset="0"/>
              </a:rPr>
              <a:t>Syntax of nested loop –</a:t>
            </a:r>
          </a:p>
          <a:p>
            <a:pPr lvl="2"/>
            <a:r>
              <a:rPr lang="en-US" b="1" i="1" dirty="0">
                <a:latin typeface="Times New Roman" pitchFamily="18" charset="0"/>
                <a:cs typeface="Times New Roman" pitchFamily="18" charset="0"/>
              </a:rPr>
              <a:t>initialization;</a:t>
            </a:r>
            <a:endParaRPr lang="en-US" i="1" dirty="0">
              <a:latin typeface="Times New Roman" pitchFamily="18" charset="0"/>
              <a:cs typeface="Times New Roman" pitchFamily="18" charset="0"/>
            </a:endParaRPr>
          </a:p>
          <a:p>
            <a:pPr lvl="2"/>
            <a:r>
              <a:rPr lang="en-US" b="1" i="1" dirty="0">
                <a:latin typeface="Times New Roman" pitchFamily="18" charset="0"/>
                <a:cs typeface="Times New Roman" pitchFamily="18" charset="0"/>
              </a:rPr>
              <a:t>while (condition)</a:t>
            </a:r>
            <a:endParaRPr lang="en-US" i="1" dirty="0">
              <a:latin typeface="Times New Roman" pitchFamily="18" charset="0"/>
              <a:cs typeface="Times New Roman" pitchFamily="18" charset="0"/>
            </a:endParaRPr>
          </a:p>
          <a:p>
            <a:pPr lvl="2"/>
            <a:r>
              <a:rPr lang="en-US" b="1" i="1" dirty="0">
                <a:latin typeface="Times New Roman" pitchFamily="18" charset="0"/>
                <a:cs typeface="Times New Roman" pitchFamily="18" charset="0"/>
              </a:rPr>
              <a:t>{</a:t>
            </a:r>
            <a:endParaRPr lang="en-US" i="1" dirty="0">
              <a:latin typeface="Times New Roman" pitchFamily="18" charset="0"/>
              <a:cs typeface="Times New Roman" pitchFamily="18" charset="0"/>
            </a:endParaRPr>
          </a:p>
          <a:p>
            <a:pPr lvl="2"/>
            <a:r>
              <a:rPr lang="en-US" b="1" i="1" dirty="0">
                <a:latin typeface="Times New Roman" pitchFamily="18" charset="0"/>
                <a:cs typeface="Times New Roman" pitchFamily="18" charset="0"/>
              </a:rPr>
              <a:t>	for (initialization; condition; increment / decrement)</a:t>
            </a:r>
            <a:endParaRPr lang="en-US" i="1" dirty="0">
              <a:latin typeface="Times New Roman" pitchFamily="18" charset="0"/>
              <a:cs typeface="Times New Roman" pitchFamily="18" charset="0"/>
            </a:endParaRPr>
          </a:p>
          <a:p>
            <a:pPr lvl="2"/>
            <a:r>
              <a:rPr lang="en-US" b="1" i="1" dirty="0">
                <a:latin typeface="Times New Roman" pitchFamily="18" charset="0"/>
                <a:cs typeface="Times New Roman" pitchFamily="18" charset="0"/>
              </a:rPr>
              <a:t>	{</a:t>
            </a:r>
            <a:endParaRPr lang="en-US" i="1" dirty="0">
              <a:latin typeface="Times New Roman" pitchFamily="18" charset="0"/>
              <a:cs typeface="Times New Roman" pitchFamily="18" charset="0"/>
            </a:endParaRPr>
          </a:p>
          <a:p>
            <a:pPr lvl="2"/>
            <a:r>
              <a:rPr lang="en-US" b="1" i="1" dirty="0">
                <a:latin typeface="Times New Roman" pitchFamily="18" charset="0"/>
                <a:cs typeface="Times New Roman" pitchFamily="18" charset="0"/>
              </a:rPr>
              <a:t>		// loop body</a:t>
            </a:r>
            <a:endParaRPr lang="en-US" i="1" dirty="0">
              <a:latin typeface="Times New Roman" pitchFamily="18" charset="0"/>
              <a:cs typeface="Times New Roman" pitchFamily="18" charset="0"/>
            </a:endParaRPr>
          </a:p>
          <a:p>
            <a:pPr lvl="2"/>
            <a:r>
              <a:rPr lang="en-US" b="1" i="1" dirty="0">
                <a:latin typeface="Times New Roman" pitchFamily="18" charset="0"/>
                <a:cs typeface="Times New Roman" pitchFamily="18" charset="0"/>
              </a:rPr>
              <a:t>	}</a:t>
            </a:r>
            <a:endParaRPr lang="en-US" i="1" dirty="0">
              <a:latin typeface="Times New Roman" pitchFamily="18" charset="0"/>
              <a:cs typeface="Times New Roman" pitchFamily="18" charset="0"/>
            </a:endParaRPr>
          </a:p>
          <a:p>
            <a:pPr lvl="2"/>
            <a:r>
              <a:rPr lang="en-US" b="1" i="1" dirty="0">
                <a:latin typeface="Times New Roman" pitchFamily="18" charset="0"/>
                <a:cs typeface="Times New Roman" pitchFamily="18" charset="0"/>
              </a:rPr>
              <a:t>	increment / decrement;</a:t>
            </a:r>
            <a:endParaRPr lang="en-US" i="1" dirty="0">
              <a:latin typeface="Times New Roman" pitchFamily="18" charset="0"/>
              <a:cs typeface="Times New Roman" pitchFamily="18" charset="0"/>
            </a:endParaRPr>
          </a:p>
          <a:p>
            <a:pPr lvl="2"/>
            <a:r>
              <a:rPr lang="en-US" b="1" i="1" dirty="0">
                <a:latin typeface="Times New Roman" pitchFamily="18" charset="0"/>
                <a:cs typeface="Times New Roman" pitchFamily="18" charset="0"/>
              </a:rPr>
              <a:t>}</a:t>
            </a:r>
            <a:endParaRPr lang="en-US" i="1"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ransition>
    <p:split orient="vert"/>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ext Box 1"/>
          <p:cNvSpPr txBox="1">
            <a:spLocks noChangeArrowheads="1"/>
          </p:cNvSpPr>
          <p:nvPr/>
        </p:nvSpPr>
        <p:spPr bwMode="auto">
          <a:xfrm>
            <a:off x="5810250" y="381000"/>
            <a:ext cx="971550" cy="1019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20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20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20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20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2000" b="1" i="0" u="none" strike="noStrike" cap="none" normalizeH="0" baseline="0" dirty="0">
              <a:ln>
                <a:noFill/>
              </a:ln>
              <a:solidFill>
                <a:schemeClr val="tx1"/>
              </a:solidFill>
              <a:effectLst/>
              <a:latin typeface="Arial" pitchFamily="34" charset="0"/>
              <a:cs typeface="Arial" pitchFamily="34" charset="0"/>
            </a:endParaRPr>
          </a:p>
        </p:txBody>
      </p:sp>
      <p:sp>
        <p:nvSpPr>
          <p:cNvPr id="88068" name="Rectangle 4"/>
          <p:cNvSpPr>
            <a:spLocks noChangeArrowheads="1"/>
          </p:cNvSpPr>
          <p:nvPr/>
        </p:nvSpPr>
        <p:spPr bwMode="auto">
          <a:xfrm>
            <a:off x="304800" y="76200"/>
            <a:ext cx="8077200" cy="663258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endParaRPr kumimoji="0" lang="en-US" sz="11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Example:</a:t>
            </a:r>
            <a:r>
              <a:rPr kumimoji="0" lang="en-US" b="1" i="0" u="sng" strike="noStrike" cap="none" normalizeH="0" baseline="0" dirty="0">
                <a:ln>
                  <a:noFill/>
                </a:ln>
                <a:solidFill>
                  <a:schemeClr val="tx1"/>
                </a:solidFill>
                <a:effectLst/>
                <a:latin typeface="Calibri"/>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Write a program to print a format such as</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namespace Format</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class Program</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static void Main (string [] args)</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int i, j;</a:t>
            </a:r>
            <a:endParaRPr kumimoji="0" lang="en-US" b="0" i="0" u="none" strike="noStrike" cap="none" normalizeH="0" baseline="0" dirty="0">
              <a:ln>
                <a:noFill/>
              </a:ln>
              <a:solidFill>
                <a:schemeClr val="tx1"/>
              </a:solidFill>
              <a:effectLst/>
              <a:latin typeface="Arial" pitchFamily="34" charset="0"/>
              <a:cs typeface="Arial" pitchFamily="34" charset="0"/>
            </a:endParaRPr>
          </a:p>
          <a:p>
            <a:pPr lvl="7" indent="457200"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  = 1;</a:t>
            </a:r>
            <a:endParaRPr kumimoji="0" lang="en-US" b="0" i="0" u="none" strike="noStrike" cap="none" normalizeH="0" baseline="0" dirty="0">
              <a:ln>
                <a:noFill/>
              </a:ln>
              <a:solidFill>
                <a:schemeClr val="tx1"/>
              </a:solidFill>
              <a:effectLst/>
              <a:latin typeface="Arial" pitchFamily="34" charset="0"/>
              <a:cs typeface="Arial" pitchFamily="34" charset="0"/>
            </a:endParaRPr>
          </a:p>
          <a:p>
            <a:pPr lvl="7" indent="457200"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while (i &lt;= 5)</a:t>
            </a:r>
            <a:endParaRPr kumimoji="0" lang="en-US" b="0" i="0" u="none" strike="noStrike" cap="none" normalizeH="0" baseline="0" dirty="0">
              <a:ln>
                <a:noFill/>
              </a:ln>
              <a:solidFill>
                <a:schemeClr val="tx1"/>
              </a:solidFill>
              <a:effectLst/>
              <a:latin typeface="Arial" pitchFamily="34" charset="0"/>
              <a:cs typeface="Arial" pitchFamily="34" charset="0"/>
            </a:endParaRPr>
          </a:p>
          <a:p>
            <a:pPr lvl="7" indent="457200"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a:p>
            <a:pPr lvl="7" indent="457200" algn="just" eaLnBrk="0" fontAlgn="base" hangingPunct="0">
              <a:spcBef>
                <a:spcPct val="0"/>
              </a:spcBef>
              <a:spcAft>
                <a:spcPct val="0"/>
              </a:spcAft>
            </a:pPr>
            <a:r>
              <a:rPr lang="en-US" dirty="0">
                <a:latin typeface="Times New Roman" pitchFamily="18" charset="0"/>
                <a:ea typeface="Calibri" pitchFamily="34" charset="0"/>
                <a:cs typeface="Times New Roman" pitchFamily="18" charset="0"/>
              </a:rPr>
              <a:t>	</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for (j = 1; j &lt;= i;  j++)</a:t>
            </a:r>
            <a:endParaRPr kumimoji="0" lang="en-US" b="0" i="0" u="none" strike="noStrike" cap="none" normalizeH="0" baseline="0" dirty="0">
              <a:ln>
                <a:noFill/>
              </a:ln>
              <a:solidFill>
                <a:schemeClr val="tx1"/>
              </a:solidFill>
              <a:effectLst/>
              <a:latin typeface="Arial" pitchFamily="34" charset="0"/>
              <a:cs typeface="Arial" pitchFamily="34" charset="0"/>
            </a:endParaRPr>
          </a:p>
          <a:p>
            <a:pPr lvl="7" indent="457200"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Arial" pitchFamily="34" charset="0"/>
              <a:cs typeface="Arial" pitchFamily="34" charset="0"/>
            </a:endParaRPr>
          </a:p>
          <a:p>
            <a:pPr lvl="7" indent="457200"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Console.Write (</a:t>
            </a:r>
            <a:r>
              <a:rPr kumimoji="0" lang="en-US" b="0" i="0"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a:t>
            </a:r>
            <a:r>
              <a:rPr kumimoji="0" lang="en-US" b="0" i="0"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Arial" pitchFamily="34" charset="0"/>
              <a:cs typeface="Arial" pitchFamily="34" charset="0"/>
            </a:endParaRPr>
          </a:p>
          <a:p>
            <a:pPr lvl="7" indent="457200"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Arial" pitchFamily="34" charset="0"/>
              <a:cs typeface="Arial" pitchFamily="34" charset="0"/>
            </a:endParaRPr>
          </a:p>
          <a:p>
            <a:pPr lvl="7" indent="457200"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Console.WriteLine ();</a:t>
            </a:r>
            <a:endParaRPr kumimoji="0" lang="en-US" b="0" i="0" u="none" strike="noStrike" cap="none" normalizeH="0" baseline="0" dirty="0">
              <a:ln>
                <a:noFill/>
              </a:ln>
              <a:solidFill>
                <a:schemeClr val="tx1"/>
              </a:solidFill>
              <a:effectLst/>
              <a:latin typeface="Arial" pitchFamily="34" charset="0"/>
              <a:cs typeface="Arial" pitchFamily="34" charset="0"/>
            </a:endParaRPr>
          </a:p>
          <a:p>
            <a:pPr lvl="7" indent="457200"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a:t>
            </a:r>
            <a:endParaRPr kumimoji="0" lang="en-US" b="0" i="0" u="none" strike="noStrike" cap="none" normalizeH="0" baseline="0" dirty="0">
              <a:ln>
                <a:noFill/>
              </a:ln>
              <a:solidFill>
                <a:schemeClr val="tx1"/>
              </a:solidFill>
              <a:effectLst/>
              <a:latin typeface="Arial" pitchFamily="34" charset="0"/>
              <a:cs typeface="Arial" pitchFamily="34" charset="0"/>
            </a:endParaRPr>
          </a:p>
          <a:p>
            <a:pPr lvl="7" indent="457200"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a:p>
            <a:pPr lvl="7" indent="457200"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Console.ReadKey ();</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1"/>
          <p:cNvSpPr>
            <a:spLocks noChangeArrowheads="1"/>
          </p:cNvSpPr>
          <p:nvPr/>
        </p:nvSpPr>
        <p:spPr bwMode="auto">
          <a:xfrm>
            <a:off x="457200" y="117693"/>
            <a:ext cx="815340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Array</a:t>
            </a:r>
            <a:endParaRPr kumimoji="0" lang="en-US" b="0" i="0"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Array is a type of data structure which can use to represent the collections of elements.</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Array is also called abstract data type.</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Arrays are required when your problems need to bulk amount of variable.</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The problems which just mention in this case array are efficient use to represent the data.</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There are we make two types of collections of elements –</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marL="800100" lvl="1" indent="-342900" algn="just" eaLnBrk="0" fontAlgn="base" hangingPunct="0">
              <a:spcBef>
                <a:spcPct val="0"/>
              </a:spcBef>
              <a:spcAft>
                <a:spcPct val="0"/>
              </a:spcAft>
              <a:buFont typeface="+mj-lt"/>
              <a:buAutoNum type="alphaLcPeriod"/>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Homogeneous Array</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marL="800100" lvl="1" indent="-342900" algn="just" eaLnBrk="0" fontAlgn="base" hangingPunct="0">
              <a:spcBef>
                <a:spcPct val="0"/>
              </a:spcBef>
              <a:spcAft>
                <a:spcPct val="0"/>
              </a:spcAft>
              <a:buFont typeface="+mj-lt"/>
              <a:buAutoNum type="alphaLcPeriod"/>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Heterogeneous Array</a:t>
            </a:r>
          </a:p>
          <a:p>
            <a:pPr lvl="0" algn="just"/>
            <a:r>
              <a:rPr lang="en-US" b="1" i="1" dirty="0">
                <a:latin typeface="Times New Roman" pitchFamily="18" charset="0"/>
                <a:cs typeface="Times New Roman" pitchFamily="18" charset="0"/>
              </a:rPr>
              <a:t>	Homogeneous Array</a:t>
            </a:r>
            <a:endParaRPr lang="en-US" i="1" dirty="0">
              <a:latin typeface="Times New Roman" pitchFamily="18" charset="0"/>
              <a:cs typeface="Times New Roman" pitchFamily="18" charset="0"/>
            </a:endParaRPr>
          </a:p>
          <a:p>
            <a:pPr algn="just"/>
            <a:r>
              <a:rPr lang="en-US" i="1" dirty="0">
                <a:latin typeface="Times New Roman" pitchFamily="18" charset="0"/>
                <a:cs typeface="Times New Roman" pitchFamily="18" charset="0"/>
              </a:rPr>
              <a:t>		Collections of similar types of elements are known as homogeneous array.</a:t>
            </a:r>
          </a:p>
          <a:p>
            <a:pPr lvl="0" algn="just"/>
            <a:r>
              <a:rPr lang="en-US" b="1" i="1" dirty="0">
                <a:latin typeface="Times New Roman" pitchFamily="18" charset="0"/>
                <a:cs typeface="Times New Roman" pitchFamily="18" charset="0"/>
              </a:rPr>
              <a:t>	Heterogeneous Array</a:t>
            </a:r>
            <a:endParaRPr lang="en-US" i="1" dirty="0">
              <a:latin typeface="Times New Roman" pitchFamily="18" charset="0"/>
              <a:cs typeface="Times New Roman" pitchFamily="18" charset="0"/>
            </a:endParaRPr>
          </a:p>
          <a:p>
            <a:pPr algn="just"/>
            <a:r>
              <a:rPr lang="en-US" i="1" dirty="0">
                <a:latin typeface="Times New Roman" pitchFamily="18" charset="0"/>
                <a:cs typeface="Times New Roman" pitchFamily="18" charset="0"/>
              </a:rPr>
              <a:t>		Collections of elements of dissimilar types of data are known as heterogeneous array.</a:t>
            </a:r>
          </a:p>
          <a:p>
            <a:pPr algn="just"/>
            <a:endParaRPr lang="en-US" i="1" dirty="0">
              <a:latin typeface="Times New Roman" pitchFamily="18" charset="0"/>
              <a:cs typeface="Times New Roman" pitchFamily="18" charset="0"/>
            </a:endParaRPr>
          </a:p>
          <a:p>
            <a:pPr algn="just"/>
            <a:r>
              <a:rPr lang="en-US" i="1" dirty="0">
                <a:latin typeface="Times New Roman" pitchFamily="18" charset="0"/>
                <a:cs typeface="Times New Roman" pitchFamily="18" charset="0"/>
              </a:rPr>
              <a:t>	C# supports both types of collections of array.</a:t>
            </a:r>
          </a:p>
          <a:p>
            <a:pPr marL="342900" lvl="0" indent="-342900" algn="just">
              <a:buFont typeface="+mj-lt"/>
              <a:buAutoNum type="arabicPeriod" startAt="6"/>
            </a:pPr>
            <a:r>
              <a:rPr lang="en-US" i="1" dirty="0">
                <a:latin typeface="Times New Roman" pitchFamily="18" charset="0"/>
                <a:cs typeface="Times New Roman" pitchFamily="18" charset="0"/>
              </a:rPr>
              <a:t>According to size of collection we can represent four types of array –</a:t>
            </a:r>
          </a:p>
          <a:p>
            <a:pPr marL="800100" lvl="1" indent="-342900" algn="just">
              <a:buFont typeface="+mj-lt"/>
              <a:buAutoNum type="alphaLcPeriod"/>
            </a:pPr>
            <a:r>
              <a:rPr lang="en-US" i="1" dirty="0">
                <a:latin typeface="Times New Roman" pitchFamily="18" charset="0"/>
                <a:cs typeface="Times New Roman" pitchFamily="18" charset="0"/>
              </a:rPr>
              <a:t>One Dimensional Array</a:t>
            </a:r>
          </a:p>
          <a:p>
            <a:pPr marL="800100" lvl="1" indent="-342900" algn="just">
              <a:buFont typeface="+mj-lt"/>
              <a:buAutoNum type="alphaLcPeriod"/>
            </a:pPr>
            <a:r>
              <a:rPr lang="en-US" i="1" dirty="0">
                <a:latin typeface="Times New Roman" pitchFamily="18" charset="0"/>
                <a:cs typeface="Times New Roman" pitchFamily="18" charset="0"/>
              </a:rPr>
              <a:t>Two Dimensional Array</a:t>
            </a:r>
          </a:p>
          <a:p>
            <a:pPr marL="800100" lvl="1" indent="-342900" algn="just">
              <a:buFont typeface="+mj-lt"/>
              <a:buAutoNum type="alphaLcPeriod"/>
            </a:pPr>
            <a:r>
              <a:rPr lang="en-US" i="1" dirty="0">
                <a:latin typeface="Times New Roman" pitchFamily="18" charset="0"/>
                <a:cs typeface="Times New Roman" pitchFamily="18" charset="0"/>
              </a:rPr>
              <a:t>Three Dimensional Array</a:t>
            </a:r>
          </a:p>
          <a:p>
            <a:pPr marL="800100" lvl="1" indent="-342900" algn="just">
              <a:buFont typeface="+mj-lt"/>
              <a:buAutoNum type="alphaLcPeriod"/>
            </a:pPr>
            <a:r>
              <a:rPr lang="en-US" i="1" dirty="0">
                <a:latin typeface="Times New Roman" pitchFamily="18" charset="0"/>
                <a:cs typeface="Times New Roman" pitchFamily="18" charset="0"/>
              </a:rPr>
              <a:t>N – Dimensional Array</a:t>
            </a:r>
          </a:p>
        </p:txBody>
      </p:sp>
    </p:spTree>
  </p:cSld>
  <p:clrMapOvr>
    <a:masterClrMapping/>
  </p:clrMapOvr>
  <p:transition>
    <p:split orient="vert"/>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1"/>
          <p:cNvSpPr>
            <a:spLocks noChangeArrowheads="1"/>
          </p:cNvSpPr>
          <p:nvPr/>
        </p:nvSpPr>
        <p:spPr bwMode="auto">
          <a:xfrm>
            <a:off x="228600" y="762000"/>
            <a:ext cx="86868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One Dimensional Array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 the one dimensional array as name employs we can mention single dimensional at the type of array declaration.</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the time of array declaration when we define single dimension of array suppose it size is </a:t>
            </a:r>
            <a:r>
              <a:rPr kumimoji="0" lang="en-US" b="1" i="1" u="none" strike="noStrike" cap="none" normalizeH="0" baseline="0" dirty="0">
                <a:ln>
                  <a:noFill/>
                </a:ln>
                <a:effectLst/>
                <a:latin typeface="Times New Roman" pitchFamily="18" charset="0"/>
                <a:ea typeface="Calibri" pitchFamily="34" charset="0"/>
                <a:cs typeface="Times New Roman" pitchFamily="18" charset="0"/>
              </a:rPr>
              <a:t>n</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array when we declare it in single dimension form there are two bounds necessary to represent the collection.</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Lower bounds are some time says that subscript of array.</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Upper bounds are some time says that superscript of array.</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When we declare array of </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n</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size then </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lower bound = 0</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and </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upper bound = n - 1</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 the single dimensional array, there we found only one lower bound and upper bound limits.</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array allocations in memory are continuous.</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Syntax of one dimension array declaration:–</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&lt;datatype&gt; [ ] &lt;array name&gt; = new &lt;datatype&gt;[size];</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Or</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&lt;datatype&gt; [ ] &lt;array name&gt;;</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&lt;array name&gt; = new &lt;datatype&gt; [size];</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7" name="Rectangle 7"/>
          <p:cNvSpPr>
            <a:spLocks noChangeArrowheads="1"/>
          </p:cNvSpPr>
          <p:nvPr/>
        </p:nvSpPr>
        <p:spPr bwMode="auto">
          <a:xfrm>
            <a:off x="533400" y="164068"/>
            <a:ext cx="80772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Translator</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b="0" i="0"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Program which convert a source code in any other language mostly </a:t>
            </a:r>
            <a:r>
              <a:rPr kumimoji="0" lang="en-US" b="0" i="1"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machine code</a:t>
            </a:r>
            <a:r>
              <a:rPr kumimoji="0" lang="en-US" b="0" i="1"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are called translator programs.</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Every high </a:t>
            </a:r>
            <a:r>
              <a:rPr kumimoji="0" lang="en-US" b="0" i="1"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 level language and assembly uses a translator to translate its programs.</a:t>
            </a:r>
            <a:endParaRPr kumimoji="0" lang="en-US" b="0" i="1"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A translator is a program that takes as input a program written in one programming language known as source language and produces as output a program in another language (machine </a:t>
            </a:r>
            <a:r>
              <a:rPr kumimoji="0" lang="en-US" b="0" i="1" strike="noStrike" cap="none" normalizeH="0" baseline="0" dirty="0">
                <a:ln>
                  <a:noFill/>
                </a:ln>
                <a:solidFill>
                  <a:schemeClr val="tx1"/>
                </a:solidFill>
                <a:effectLst/>
                <a:latin typeface="Calibri"/>
                <a:ea typeface="Calibri" pitchFamily="34" charset="0"/>
                <a:cs typeface="Times New Roman" pitchFamily="18" charset="0"/>
              </a:rPr>
              <a:t>– </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level language) knows target language</a:t>
            </a:r>
            <a:r>
              <a:rPr kumimoji="0" lang="en-US" b="0" i="1"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1"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Compiler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Compiler is programs which translate the high </a:t>
            </a:r>
            <a:r>
              <a:rPr kumimoji="0" lang="en-US" b="0" i="1"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level language programs into machine level instructions.</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Compiler goes through a series of steps to examine and modify source code during the compilation process.</a:t>
            </a:r>
            <a:endParaRPr kumimoji="0" lang="en-US" b="0" i="1" u="none" strike="noStrike" cap="none" normalizeH="0" baseline="0" dirty="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Each source code instruction typically gives a list to several machine level code instructions.</a:t>
            </a:r>
          </a:p>
          <a:p>
            <a:pPr marL="342900" indent="-342900" algn="just" eaLnBrk="0" fontAlgn="base" hangingPunct="0">
              <a:spcBef>
                <a:spcPct val="0"/>
              </a:spcBef>
              <a:spcAft>
                <a:spcPct val="0"/>
              </a:spcAft>
              <a:buFont typeface="+mj-lt"/>
              <a:buAutoNum type="arabicPeriod"/>
            </a:pPr>
            <a:r>
              <a:rPr lang="en-US" i="1" dirty="0">
                <a:latin typeface="Calibri"/>
                <a:ea typeface="Calibri" pitchFamily="34" charset="0"/>
                <a:cs typeface="Times New Roman" pitchFamily="18" charset="0"/>
              </a:rPr>
              <a:t>“</a:t>
            </a:r>
            <a:r>
              <a:rPr lang="en-US" i="1" dirty="0">
                <a:latin typeface="Times New Roman" pitchFamily="18" charset="0"/>
                <a:ea typeface="Calibri" pitchFamily="34" charset="0"/>
                <a:cs typeface="Times New Roman" pitchFamily="18" charset="0"/>
              </a:rPr>
              <a:t>Compiler is a program which takes as input a program of a high </a:t>
            </a:r>
            <a:r>
              <a:rPr lang="en-US" i="1" dirty="0">
                <a:latin typeface="Calibri"/>
                <a:ea typeface="Calibri" pitchFamily="34" charset="0"/>
                <a:cs typeface="Times New Roman" pitchFamily="18" charset="0"/>
              </a:rPr>
              <a:t>–</a:t>
            </a:r>
            <a:r>
              <a:rPr lang="en-US" i="1" dirty="0">
                <a:latin typeface="Times New Roman" pitchFamily="18" charset="0"/>
                <a:ea typeface="Calibri" pitchFamily="34" charset="0"/>
                <a:cs typeface="Times New Roman" pitchFamily="18" charset="0"/>
              </a:rPr>
              <a:t> level language and produces object program in machine code</a:t>
            </a:r>
            <a:r>
              <a:rPr lang="en-US" i="1" dirty="0">
                <a:latin typeface="Calibri"/>
                <a:ea typeface="Calibri" pitchFamily="34" charset="0"/>
                <a:cs typeface="Times New Roman" pitchFamily="18" charset="0"/>
              </a:rPr>
              <a:t>”</a:t>
            </a:r>
            <a:r>
              <a:rPr lang="en-US" i="1" dirty="0">
                <a:latin typeface="Times New Roman" pitchFamily="18" charset="0"/>
                <a:ea typeface="Calibri" pitchFamily="34" charset="0"/>
                <a:cs typeface="Times New Roman" pitchFamily="18" charset="0"/>
              </a:rPr>
              <a:t>.</a:t>
            </a:r>
            <a:endParaRPr lang="en-US" i="1" dirty="0">
              <a:latin typeface="Arial" pitchFamily="34" charset="0"/>
              <a:cs typeface="Arial" pitchFamily="34" charset="0"/>
            </a:endParaRPr>
          </a:p>
        </p:txBody>
      </p:sp>
      <p:sp>
        <p:nvSpPr>
          <p:cNvPr id="117766" name="Rectangle 6"/>
          <p:cNvSpPr>
            <a:spLocks noChangeArrowheads="1"/>
          </p:cNvSpPr>
          <p:nvPr/>
        </p:nvSpPr>
        <p:spPr bwMode="auto">
          <a:xfrm>
            <a:off x="1828800" y="5831443"/>
            <a:ext cx="1514475" cy="352425"/>
          </a:xfrm>
          <a:prstGeom prst="rect">
            <a:avLst/>
          </a:prstGeom>
          <a:no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Source Code</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17765" name="Rectangle 5"/>
          <p:cNvSpPr>
            <a:spLocks noChangeArrowheads="1"/>
          </p:cNvSpPr>
          <p:nvPr/>
        </p:nvSpPr>
        <p:spPr bwMode="auto">
          <a:xfrm>
            <a:off x="4210050" y="5831443"/>
            <a:ext cx="1123950" cy="352425"/>
          </a:xfrm>
          <a:prstGeom prst="rect">
            <a:avLst/>
          </a:prstGeom>
          <a:no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Computer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17764" name="Rectangle 4"/>
          <p:cNvSpPr>
            <a:spLocks noChangeArrowheads="1"/>
          </p:cNvSpPr>
          <p:nvPr/>
        </p:nvSpPr>
        <p:spPr bwMode="auto">
          <a:xfrm>
            <a:off x="6200775" y="5802868"/>
            <a:ext cx="1343025" cy="381000"/>
          </a:xfrm>
          <a:prstGeom prst="rect">
            <a:avLst/>
          </a:prstGeom>
          <a:no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Object Code</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17763" name="AutoShape 3"/>
          <p:cNvSpPr>
            <a:spLocks noChangeShapeType="1"/>
          </p:cNvSpPr>
          <p:nvPr/>
        </p:nvSpPr>
        <p:spPr bwMode="auto">
          <a:xfrm>
            <a:off x="3343275" y="5993368"/>
            <a:ext cx="866775" cy="0"/>
          </a:xfrm>
          <a:prstGeom prst="straightConnector1">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17762" name="AutoShape 2"/>
          <p:cNvSpPr>
            <a:spLocks noChangeShapeType="1"/>
          </p:cNvSpPr>
          <p:nvPr/>
        </p:nvSpPr>
        <p:spPr bwMode="auto">
          <a:xfrm>
            <a:off x="5334000" y="5983843"/>
            <a:ext cx="866775" cy="0"/>
          </a:xfrm>
          <a:prstGeom prst="straightConnector1">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17772" name="Rectangle 12"/>
          <p:cNvSpPr>
            <a:spLocks noChangeArrowheads="1"/>
          </p:cNvSpPr>
          <p:nvPr/>
        </p:nvSpPr>
        <p:spPr bwMode="auto">
          <a:xfrm>
            <a:off x="3657600" y="6260068"/>
            <a:ext cx="22860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Compilation Process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plit orient="vert"/>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1"/>
          <p:cNvSpPr>
            <a:spLocks noChangeArrowheads="1"/>
          </p:cNvSpPr>
          <p:nvPr/>
        </p:nvSpPr>
        <p:spPr bwMode="auto">
          <a:xfrm>
            <a:off x="990600" y="76200"/>
            <a:ext cx="716280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Example:–</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Write a program to input 5 element in array and print them.</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using System;</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namespace arrayPrint</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class Program</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static void Main (string [] args)</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4" indent="457200"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int [] ar = new int [5];</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4" indent="457200"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int i;</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4" indent="457200"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for (i = 0; i &lt; 5; i++)</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4" indent="457200"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5" indent="457200"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Console.WriteLine (“Enter a number”);</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5" indent="457200"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ar[i] = int.Parse(Console.ReadLine());</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4" indent="457200"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4" indent="457200"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Console.WriteLine (“Element of an array”);</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4" indent="457200"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for (i = 0; i &lt; 5; i++)</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4" indent="457200"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Console.WriteLine (ar[i]);</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4" indent="457200" algn="just"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Console.ReadKey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1"/>
          <p:cNvSpPr>
            <a:spLocks noChangeArrowheads="1"/>
          </p:cNvSpPr>
          <p:nvPr/>
        </p:nvSpPr>
        <p:spPr bwMode="auto">
          <a:xfrm>
            <a:off x="609600" y="837486"/>
            <a:ext cx="7848600" cy="48013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Searching</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b="0" i="0"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Information retrieval in the required format is common activity in all computer applications.</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This involves searching, sorting and merging.</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Searching methods are designed to take advantage of the file organization and optimize the search for a particular record or establish its absence.</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Sequential Search (Linear Search)</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simplest technique for searching an unordered table for a particular record is to scan each entry in the table in a sequential manner until the designed record is found.</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This is the most natural way of searching.</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 this method, we simply go through a list or a file till the required record is found or end of list or file is encountered.</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Ordering of the list is not important.</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3185" name="Rectangle 1"/>
          <p:cNvSpPr>
            <a:spLocks noChangeArrowheads="1"/>
          </p:cNvSpPr>
          <p:nvPr/>
        </p:nvSpPr>
        <p:spPr bwMode="auto">
          <a:xfrm>
            <a:off x="1219200" y="1524000"/>
            <a:ext cx="6629400"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Binary Search</a:t>
            </a:r>
            <a:endParaRPr kumimoji="0" lang="en-US" b="0" i="0"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Another relatively simple method of accessing a table is the binary search method.</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The entries in the table are stored in alphabetically or numerically increasing order.</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Binary search requires sorted data to operate on.</a:t>
            </a:r>
            <a:endParaRPr kumimoji="0" lang="en-US" b="0" i="1"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strike="noStrike" cap="none" normalizeH="0" baseline="0" dirty="0">
                <a:ln>
                  <a:noFill/>
                </a:ln>
                <a:solidFill>
                  <a:schemeClr val="tx1"/>
                </a:solidFill>
                <a:effectLst/>
                <a:latin typeface="Times New Roman" pitchFamily="18" charset="0"/>
                <a:ea typeface="Calibri" pitchFamily="34" charset="0"/>
                <a:cs typeface="Times New Roman" pitchFamily="18" charset="0"/>
              </a:rPr>
              <a:t>In this method, search begins by examining the records in the middle of file rather the one at one of the ends as in sequential search.</a:t>
            </a:r>
          </a:p>
        </p:txBody>
      </p:sp>
    </p:spTree>
  </p:cSld>
  <p:clrMapOvr>
    <a:masterClrMapping/>
  </p:clrMapOvr>
  <p:transition>
    <p:split orient="vert"/>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1"/>
          <p:cNvSpPr>
            <a:spLocks noChangeArrowheads="1"/>
          </p:cNvSpPr>
          <p:nvPr/>
        </p:nvSpPr>
        <p:spPr bwMode="auto">
          <a:xfrm>
            <a:off x="1371600" y="41493"/>
            <a:ext cx="63246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Binary  Search</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int [ ] </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ar = new int [5];</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int l, u, mid, n, i;</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Console.WriteLine (“Enter any five number”);</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for (i = 0; i &lt; 5; i++)</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ar[i] = int.Parse (Console.ReadLine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Console.WriteLine (“Enter the number for searching”);</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n = int.Parse (Console.ReadLine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l = 0;</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u = 4;</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mid = (l + u) </a:t>
            </a: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2;</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while (l &lt; = u)</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lvl="2" algn="just"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if (ar[mid] = = n)</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lvl="2" algn="just"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lvl="2" algn="just"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Console.WriteLine (n + “ found at location ” + mid);</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lvl="2" algn="just"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break;</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lvl="2" algn="just"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lvl="2" algn="just"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else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lvl="2" algn="just"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if (n &gt; ar[mid])</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lvl="2" algn="just"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l = mid + 1;</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lvl="2" algn="just"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else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lvl="2" algn="just"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u = mid – 1;</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lvl="2" algn="just"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mid = (l + u) </a:t>
            </a: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2;</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if (l &gt; u)</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Console.WriteLine (“Not found! ” + n + “ is not present in the list”);</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5"/>
          <p:cNvSpPr>
            <a:spLocks noChangeArrowheads="1"/>
          </p:cNvSpPr>
          <p:nvPr/>
        </p:nvSpPr>
        <p:spPr bwMode="auto">
          <a:xfrm>
            <a:off x="533400" y="838200"/>
            <a:ext cx="79248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2505075" algn="l"/>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Two Dimensional Array</a:t>
            </a:r>
            <a:endParaRPr kumimoji="0" lang="en-US" b="0" i="0" strike="noStrike" cap="none" normalizeH="0" baseline="0" dirty="0">
              <a:ln>
                <a:noFill/>
              </a:ln>
              <a:solidFill>
                <a:schemeClr val="tx1"/>
              </a:solidFill>
              <a:effectLst/>
              <a:latin typeface="Times New Roman" pitchFamily="18" charset="0"/>
              <a:cs typeface="Times New Roman" pitchFamily="18" charset="0"/>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tab pos="1600200" algn="l"/>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type of array representation in C# is two dimensional arrays.</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tab pos="1600200" algn="l"/>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It is also another form of data which are used to provide as input in programming.</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tab pos="1600200" algn="l"/>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examples of this type of data structure are like if you want to put tabular data as input and in mathematics if the data is form of matrices.</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tab pos="1600200" algn="l"/>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 this type of required data we construct using two dimensional arrays.</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tab pos="1600200" algn="l"/>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It is called two dimensional arrays because here array are bound in two subscript and superscript.</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tab pos="1600200" algn="l"/>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Means here we found two lower bound and two upper bound.</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tab pos="1600200" algn="l"/>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Just like one dimensional array here also lower bound </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subscript value is 0 and superscript </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upper bound is </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n – 1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where </a:t>
            </a: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n = size of an array.</a:t>
            </a:r>
            <a:endParaRPr kumimoji="0" lang="en-US" b="1" i="1" u="none" strike="noStrike" cap="none" normalizeH="0" baseline="0" dirty="0">
              <a:ln>
                <a:noFill/>
              </a:ln>
              <a:solidFill>
                <a:schemeClr val="tx1"/>
              </a:solidFill>
              <a:effectLst/>
              <a:latin typeface="Times New Roman" pitchFamily="18" charset="0"/>
              <a:cs typeface="Times New Roman" pitchFamily="18" charset="0"/>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tab pos="1600200" algn="l"/>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Declaration of two dimensional arrays</a:t>
            </a:r>
          </a:p>
          <a:p>
            <a:pPr marL="228600" marR="0" lvl="0" indent="-228600" algn="just" defTabSz="914400" rtl="0" eaLnBrk="0" fontAlgn="base" latinLnBrk="0" hangingPunct="0">
              <a:lnSpc>
                <a:spcPct val="100000"/>
              </a:lnSpc>
              <a:spcBef>
                <a:spcPct val="0"/>
              </a:spcBef>
              <a:spcAft>
                <a:spcPct val="0"/>
              </a:spcAft>
              <a:buClrTx/>
              <a:buSzTx/>
              <a:tabLst>
                <a:tab pos="1600200" algn="l"/>
              </a:tabLst>
            </a:pP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2505075" algn="l"/>
              </a:tabLst>
            </a:pP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&lt;datatype&gt; [,] &lt;arrayname&gt; = new &lt;datatype&gt; [n1, n2];</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2505075" algn="l"/>
              </a:tabLst>
            </a:pP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Or</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2505075" algn="l"/>
              </a:tabLst>
            </a:pP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&lt;datatype&gt; [,] &lt;arrayname&gt;;</a:t>
            </a:r>
          </a:p>
          <a:p>
            <a:pPr marL="0" marR="0" lvl="0" indent="0" algn="ctr" defTabSz="914400" rtl="0" eaLnBrk="0" fontAlgn="base" latinLnBrk="0" hangingPunct="0">
              <a:lnSpc>
                <a:spcPct val="100000"/>
              </a:lnSpc>
              <a:spcBef>
                <a:spcPct val="0"/>
              </a:spcBef>
              <a:spcAft>
                <a:spcPct val="0"/>
              </a:spcAft>
              <a:buClrTx/>
              <a:buSzTx/>
              <a:buFontTx/>
              <a:buNone/>
              <a:tabLst>
                <a:tab pos="2505075" algn="l"/>
              </a:tabLst>
            </a:pP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&lt;arrayname&gt; = new &lt;datatype&gt; [n1, n2];</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1"/>
          <p:cNvSpPr>
            <a:spLocks noChangeArrowheads="1"/>
          </p:cNvSpPr>
          <p:nvPr/>
        </p:nvSpPr>
        <p:spPr bwMode="auto">
          <a:xfrm>
            <a:off x="457200" y="838200"/>
            <a:ext cx="82296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Example:–</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Write a program to input the element of two dimensional arrays and print them.</a:t>
            </a:r>
            <a:endParaRPr lang="en-US" dirty="0">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int [ ,] mat = new int[3,3];</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int i, j;</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for (i = 0; i &lt; 3; i++)</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R="0" lvl="0" algn="l" defTabSz="914400" rtl="0" eaLnBrk="0" fontAlgn="base" latinLnBrk="0" hangingPunct="0">
              <a:lnSpc>
                <a:spcPct val="100000"/>
              </a:lnSpc>
              <a:spcBef>
                <a:spcPct val="0"/>
              </a:spcBef>
              <a:spcAft>
                <a:spcPct val="0"/>
              </a:spcAft>
              <a:buClrTx/>
              <a:buSzTx/>
              <a:buFontTx/>
              <a:buNone/>
            </a:pPr>
            <a:r>
              <a:rPr lang="en-US" dirty="0">
                <a:latin typeface="Times New Roman" pitchFamily="18" charset="0"/>
                <a:ea typeface="Calibri" pitchFamily="34" charset="0"/>
                <a:cs typeface="Times New Roman" pitchFamily="18" charset="0"/>
              </a:rPr>
              <a:t>	</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for (j = 0; j &lt; 3; j++)</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Console.WriteLine (“Enter the number”);</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mat [i, j] = int.Parse (Console.ReadLine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pPr>
            <a:endPar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lvl="0" eaLnBrk="0" fontAlgn="base" hangingPunct="0">
              <a:spcBef>
                <a:spcPct val="0"/>
              </a:spcBef>
              <a:spcAft>
                <a:spcPct val="0"/>
              </a:spcAft>
            </a:pPr>
            <a:r>
              <a:rPr lang="en-US" dirty="0">
                <a:latin typeface="Times New Roman" pitchFamily="18" charset="0"/>
                <a:ea typeface="Calibri" pitchFamily="34" charset="0"/>
                <a:cs typeface="Times New Roman" pitchFamily="18" charset="0"/>
              </a:rPr>
              <a:t>Console.WriteLine (“Print </a:t>
            </a:r>
            <a:r>
              <a:rPr lang="en-US" dirty="0" err="1">
                <a:latin typeface="Times New Roman" pitchFamily="18" charset="0"/>
                <a:ea typeface="Calibri" pitchFamily="34" charset="0"/>
                <a:cs typeface="Times New Roman" pitchFamily="18" charset="0"/>
              </a:rPr>
              <a:t>inputed</a:t>
            </a:r>
            <a:r>
              <a:rPr lang="en-US" dirty="0">
                <a:latin typeface="Times New Roman" pitchFamily="18" charset="0"/>
                <a:ea typeface="Calibri" pitchFamily="34" charset="0"/>
                <a:cs typeface="Times New Roman" pitchFamily="18" charset="0"/>
              </a:rPr>
              <a:t> matrices”);</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for (i = 0; i &lt; 3; i++)</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for (j = 0; j &lt; 3; j++)</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Console.Write (mat[i, j]);</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Console.WriteLine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1"/>
          <p:cNvSpPr>
            <a:spLocks noChangeArrowheads="1"/>
          </p:cNvSpPr>
          <p:nvPr/>
        </p:nvSpPr>
        <p:spPr bwMode="auto">
          <a:xfrm>
            <a:off x="533400" y="304800"/>
            <a:ext cx="762000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Function</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b="0" i="0"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 function is a self contained sub – program that is meant to do some specific well define task.</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Functions are used to reduce the complexity of program.</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functions are used to implement modular approach.</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 the use of modular approach generally a difficult problem is divided into a sub – program and then solved.</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This technique of solve the problems are known as divide and concur technique.</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These techniques are implemented through functions.</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Functions are useful when some specific code is used to more than one at a different place in the program use of function avoid the repeatation of the code.</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Implement the function in our programs we become takes easily understandable, modifiable and easily to debug and test because each part of the programs done specific task.</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Some language like C stored function in a library and reusability can be achieve.</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So this type of language like C gives us making the two types of function.</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800100" lvl="1" indent="-342900" algn="just" eaLnBrk="0" fontAlgn="base" hangingPunct="0">
              <a:spcBef>
                <a:spcPct val="0"/>
              </a:spcBef>
              <a:spcAft>
                <a:spcPct val="0"/>
              </a:spcAft>
              <a:buFont typeface="+mj-lt"/>
              <a:buAutoNum type="alphaLcPeriod"/>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Library Function</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800100" lvl="1" indent="-342900" algn="just" eaLnBrk="0" fontAlgn="base" hangingPunct="0">
              <a:spcBef>
                <a:spcPct val="0"/>
              </a:spcBef>
              <a:spcAft>
                <a:spcPct val="0"/>
              </a:spcAft>
              <a:buFont typeface="+mj-lt"/>
              <a:buAutoNum type="alphaLcPeriod"/>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User Define Function</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1"/>
          <p:cNvSpPr>
            <a:spLocks noChangeArrowheads="1"/>
          </p:cNvSpPr>
          <p:nvPr/>
        </p:nvSpPr>
        <p:spPr bwMode="auto">
          <a:xfrm>
            <a:off x="533400" y="73025"/>
            <a:ext cx="8153400" cy="66479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Library</a:t>
            </a:r>
            <a:r>
              <a:rPr kumimoji="0" lang="en-US" b="1" i="0" strike="noStrike" cap="none" normalizeH="0" dirty="0">
                <a:ln>
                  <a:noFill/>
                </a:ln>
                <a:solidFill>
                  <a:schemeClr val="tx1"/>
                </a:solidFill>
                <a:effectLst/>
                <a:latin typeface="Times New Roman" pitchFamily="18" charset="0"/>
                <a:ea typeface="Calibri" pitchFamily="34" charset="0"/>
                <a:cs typeface="Times New Roman" pitchFamily="18" charset="0"/>
              </a:rPr>
              <a:t> </a:t>
            </a: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Function</a:t>
            </a:r>
            <a:endParaRPr kumimoji="0" lang="en-US" sz="100" b="1" i="0"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br>
              <a:rPr kumimoji="0" lang="en-US" sz="1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b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Library functions are predefined functions means the functions which are already define.</a:t>
            </a:r>
          </a:p>
          <a:p>
            <a:pPr marL="0" marR="0" lvl="0" indent="0"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User Define Function</a:t>
            </a:r>
            <a:endParaRPr kumimoji="0" lang="en-US" b="0" i="0" strike="noStrike" cap="none" normalizeH="0" baseline="0" dirty="0">
              <a:ln>
                <a:noFill/>
              </a:ln>
              <a:solidFill>
                <a:schemeClr val="tx1"/>
              </a:solidFill>
              <a:effectLst/>
              <a:latin typeface="Times New Roman" pitchFamily="18" charset="0"/>
              <a:cs typeface="Times New Roman" pitchFamily="18" charset="0"/>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functions which are defined by users according its use.</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User can make own functions according to needs of problems. This type of functions is known as user define function.</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If you go to make user define function when the following three things which always remembers.</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685800" lvl="1" indent="-228600" algn="just" eaLnBrk="0" fontAlgn="base" hangingPunct="0">
              <a:spcBef>
                <a:spcPct val="0"/>
              </a:spcBef>
              <a:spcAft>
                <a:spcPct val="0"/>
              </a:spcAft>
              <a:buFont typeface="+mj-lt"/>
              <a:buAutoNum type="alphaLcPeriod"/>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First task you must provide the function declaration this step is necessary C only.</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685800" lvl="1" indent="-228600" algn="just" eaLnBrk="0" fontAlgn="base" hangingPunct="0">
              <a:spcBef>
                <a:spcPct val="0"/>
              </a:spcBef>
              <a:spcAft>
                <a:spcPct val="0"/>
              </a:spcAft>
              <a:buFont typeface="+mj-lt"/>
              <a:buAutoNum type="alphaLcPeriod"/>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Function definition must to provide according declaration.</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685800" lvl="1" indent="-228600" algn="just" eaLnBrk="0" fontAlgn="base" hangingPunct="0">
              <a:spcBef>
                <a:spcPct val="0"/>
              </a:spcBef>
              <a:spcAft>
                <a:spcPct val="0"/>
              </a:spcAft>
              <a:buFont typeface="+mj-lt"/>
              <a:buAutoNum type="alphaLcPeriod"/>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Function call to use of function we must to make a call this type.</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lvl="2" algn="just" eaLnBrk="0" fontAlgn="base" hangingPunct="0">
              <a:spcBef>
                <a:spcPct val="0"/>
              </a:spcBef>
              <a:spcAft>
                <a:spcPct val="0"/>
              </a:spcAft>
            </a:pP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Syntax:</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lvl="3" algn="just" eaLnBrk="0" fontAlgn="base" hangingPunct="0">
              <a:spcBef>
                <a:spcPct val="0"/>
              </a:spcBef>
              <a:spcAft>
                <a:spcPct val="0"/>
              </a:spcAft>
            </a:pP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&lt;Accessibility&gt; &lt;Modifiers&gt; &lt;return type&gt; ([Parameters])</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lvl="3" algn="just" eaLnBrk="0" fontAlgn="base" hangingPunct="0">
              <a:spcBef>
                <a:spcPct val="0"/>
              </a:spcBef>
              <a:spcAft>
                <a:spcPct val="0"/>
              </a:spcAft>
            </a:pP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lvl="3" algn="just" eaLnBrk="0" fontAlgn="base" hangingPunct="0">
              <a:spcBef>
                <a:spcPct val="0"/>
              </a:spcBef>
              <a:spcAft>
                <a:spcPct val="0"/>
              </a:spcAft>
            </a:pP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function body;</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lvl="3" algn="just" eaLnBrk="0" fontAlgn="base" hangingPunct="0">
              <a:spcBef>
                <a:spcPct val="0"/>
              </a:spcBef>
              <a:spcAft>
                <a:spcPct val="0"/>
              </a:spcAft>
            </a:pPr>
            <a:r>
              <a:rPr kumimoji="0" lang="en-US"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marL="685800" lvl="1" indent="-228600" algn="just" eaLnBrk="0" fontAlgn="base" hangingPunct="0">
              <a:spcBef>
                <a:spcPct val="0"/>
              </a:spcBef>
              <a:spcAft>
                <a:spcPct val="0"/>
              </a:spcAft>
              <a:buFont typeface="+mj-lt"/>
              <a:buAutoNum type="alphaLcPeriod" startAt="4"/>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According to use of methods we can define four types of functions.</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lvl="2" algn="just" eaLnBrk="0" fontAlgn="base" hangingPunct="0">
              <a:spcBef>
                <a:spcPct val="0"/>
              </a:spcBef>
              <a:spcAft>
                <a:spcPct val="0"/>
              </a:spcAft>
              <a:buFont typeface="Wingdings" pitchFamily="2" charset="2"/>
              <a:buChar char="v"/>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Function with argument and with return value.</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lvl="2" algn="just" eaLnBrk="0" fontAlgn="base" hangingPunct="0">
              <a:spcBef>
                <a:spcPct val="0"/>
              </a:spcBef>
              <a:spcAft>
                <a:spcPct val="0"/>
              </a:spcAft>
              <a:buFont typeface="Wingdings" pitchFamily="2" charset="2"/>
              <a:buChar char="v"/>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Function with argument but no return value.</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lvl="2" algn="just" eaLnBrk="0" fontAlgn="base" hangingPunct="0">
              <a:spcBef>
                <a:spcPct val="0"/>
              </a:spcBef>
              <a:spcAft>
                <a:spcPct val="0"/>
              </a:spcAft>
              <a:buFont typeface="Wingdings" pitchFamily="2" charset="2"/>
              <a:buChar char="v"/>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Function with no argument but return value.</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a:p>
            <a:pPr lvl="2" algn="just" eaLnBrk="0" fontAlgn="base" hangingPunct="0">
              <a:spcBef>
                <a:spcPct val="0"/>
              </a:spcBef>
              <a:spcAft>
                <a:spcPct val="0"/>
              </a:spcAft>
              <a:buFont typeface="Wingdings" pitchFamily="2" charset="2"/>
              <a:buChar char="v"/>
            </a:pPr>
            <a:r>
              <a:rPr kumimoji="0" lang="en-US"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Function with no argument and no return value.</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1"/>
          <p:cNvSpPr>
            <a:spLocks noChangeArrowheads="1"/>
          </p:cNvSpPr>
          <p:nvPr/>
        </p:nvSpPr>
        <p:spPr bwMode="auto">
          <a:xfrm>
            <a:off x="1524000" y="152400"/>
            <a:ext cx="617220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a:ln>
                  <a:noFill/>
                </a:ln>
                <a:solidFill>
                  <a:schemeClr val="tx1"/>
                </a:solidFill>
                <a:effectLst/>
                <a:latin typeface="Times New Roman" pitchFamily="18" charset="0"/>
                <a:ea typeface="Calibri" pitchFamily="34" charset="0"/>
                <a:cs typeface="Times New Roman" pitchFamily="18" charset="0"/>
              </a:rPr>
              <a:t>Example</a:t>
            </a:r>
            <a:endParaRPr kumimoji="0" lang="en-US" b="0" i="0" strike="noStrike" cap="none" normalizeH="0" baseline="0" dirty="0">
              <a:ln>
                <a:noFill/>
              </a:ln>
              <a:solidFill>
                <a:schemeClr val="tx1"/>
              </a:solidFill>
              <a:effectLst/>
              <a:latin typeface="Times New Roman" pitchFamily="18" charset="0"/>
              <a:cs typeface="Times New Roman" pitchFamily="18" charset="0"/>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With argument and with return value.</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static int sum ( int x, int y)</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return (x + y);</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static void Main</a:t>
            </a: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(string [] args)</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int s = sum (10, 15);</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Console.WriteLine (“Sum = ” + s);</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Console.ReadKey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startAt="2"/>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With argument but no return value.</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static void sum ( int x, int y)</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Console.WriteLine (“Sum = ” +  (x + y));</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static void Main</a:t>
            </a: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(string [] args)</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sum (10, 15);</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Console.ReadKey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1"/>
          <p:cNvSpPr>
            <a:spLocks noChangeArrowheads="1"/>
          </p:cNvSpPr>
          <p:nvPr/>
        </p:nvSpPr>
        <p:spPr bwMode="auto">
          <a:xfrm>
            <a:off x="1371600" y="41493"/>
            <a:ext cx="60198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1" fontAlgn="base" latinLnBrk="0" hangingPunct="1">
              <a:lnSpc>
                <a:spcPct val="100000"/>
              </a:lnSpc>
              <a:spcBef>
                <a:spcPct val="0"/>
              </a:spcBef>
              <a:spcAft>
                <a:spcPct val="0"/>
              </a:spcAft>
              <a:buClrTx/>
              <a:buSzTx/>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Example</a:t>
            </a:r>
          </a:p>
          <a:p>
            <a:pPr marL="228600" marR="0" lvl="0" indent="-228600" algn="l" defTabSz="914400" rtl="0" eaLnBrk="1" fontAlgn="base" latinLnBrk="0" hangingPunct="1">
              <a:lnSpc>
                <a:spcPct val="100000"/>
              </a:lnSpc>
              <a:spcBef>
                <a:spcPct val="0"/>
              </a:spcBef>
              <a:spcAft>
                <a:spcPct val="0"/>
              </a:spcAft>
              <a:buClrTx/>
              <a:buSzTx/>
              <a:buFont typeface="+mj-lt"/>
              <a:buAutoNum type="arabicPeriod" startAt="3"/>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No argument but return value.</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static int sum (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int x = 10, y = 15;</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return (x + y);</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static void Main</a:t>
            </a: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(string [] args)</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Console.WriteLine (“Sum = ” + sum(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Console.ReadKey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startAt="4"/>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No argument and no return value.</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static void table (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int i , n = 5;</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for( i =1; i &lt;= 10; i++)</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Console.WriteLine (n*i);</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static void Main</a:t>
            </a: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(string [] args)</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table(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Console.ReadKey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split orient="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dirty="0" smtClean="0">
            <a:solidFill>
              <a:schemeClr val="tx1"/>
            </a:solidFill>
            <a:latin typeface="Times New Roman" pitchFamily="18" charset="0"/>
            <a:ea typeface="Calibri" pitchFamily="34" charset="0"/>
            <a:cs typeface="Times New Roman" pitchFamily="18"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3488</TotalTime>
  <Words>15804</Words>
  <Application>Microsoft Office PowerPoint</Application>
  <PresentationFormat>On-screen Show (4:3)</PresentationFormat>
  <Paragraphs>3457</Paragraphs>
  <Slides>208</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208</vt:i4>
      </vt:variant>
    </vt:vector>
  </HeadingPairs>
  <TitlesOfParts>
    <vt:vector size="219" baseType="lpstr">
      <vt:lpstr>Arial</vt:lpstr>
      <vt:lpstr>Calibri</vt:lpstr>
      <vt:lpstr>Cambria</vt:lpstr>
      <vt:lpstr>Cambria Math</vt:lpstr>
      <vt:lpstr>Constantia</vt:lpstr>
      <vt:lpstr>Mangal</vt:lpstr>
      <vt:lpstr>Symbol</vt:lpstr>
      <vt:lpstr>Times New Roman</vt:lpstr>
      <vt:lpstr>Wingdings</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Notes</dc:title>
  <dc:creator>RP_RASTOGI</dc:creator>
  <cp:lastModifiedBy>RAVI</cp:lastModifiedBy>
  <cp:revision>730</cp:revision>
  <dcterms:created xsi:type="dcterms:W3CDTF">2014-11-17T13:40:13Z</dcterms:created>
  <dcterms:modified xsi:type="dcterms:W3CDTF">2017-04-08T04:25:04Z</dcterms:modified>
</cp:coreProperties>
</file>