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9" r:id="rId3"/>
    <p:sldId id="260" r:id="rId4"/>
    <p:sldId id="262" r:id="rId5"/>
    <p:sldId id="268" r:id="rId6"/>
    <p:sldId id="267" r:id="rId7"/>
    <p:sldId id="275" r:id="rId8"/>
    <p:sldId id="264" r:id="rId9"/>
    <p:sldId id="274" r:id="rId10"/>
    <p:sldId id="294" r:id="rId11"/>
    <p:sldId id="266" r:id="rId12"/>
    <p:sldId id="297" r:id="rId13"/>
    <p:sldId id="269" r:id="rId14"/>
    <p:sldId id="292" r:id="rId15"/>
    <p:sldId id="272" r:id="rId16"/>
    <p:sldId id="276" r:id="rId17"/>
    <p:sldId id="271" r:id="rId18"/>
    <p:sldId id="270" r:id="rId19"/>
    <p:sldId id="273" r:id="rId20"/>
    <p:sldId id="265" r:id="rId21"/>
    <p:sldId id="258" r:id="rId22"/>
    <p:sldId id="277" r:id="rId23"/>
    <p:sldId id="288" r:id="rId24"/>
    <p:sldId id="257" r:id="rId25"/>
    <p:sldId id="280" r:id="rId26"/>
    <p:sldId id="281" r:id="rId27"/>
    <p:sldId id="282" r:id="rId28"/>
    <p:sldId id="284" r:id="rId29"/>
    <p:sldId id="285" r:id="rId30"/>
    <p:sldId id="286" r:id="rId31"/>
    <p:sldId id="287" r:id="rId32"/>
    <p:sldId id="289" r:id="rId33"/>
    <p:sldId id="290" r:id="rId34"/>
    <p:sldId id="291" r:id="rId35"/>
    <p:sldId id="295" r:id="rId36"/>
    <p:sldId id="293" r:id="rId37"/>
    <p:sldId id="299" r:id="rId38"/>
    <p:sldId id="29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FA7916-2BB4-45F5-8DE5-6D8BAD1C6B21}" v="27" dt="2018-05-03T20:36:27.651"/>
    <p1510:client id="{7768B024-B171-4F3B-AC81-CA33A917998D}" v="1" dt="2018-05-03T20:47:31.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6" autoAdjust="0"/>
    <p:restoredTop sz="94660"/>
  </p:normalViewPr>
  <p:slideViewPr>
    <p:cSldViewPr snapToGrid="0">
      <p:cViewPr varScale="1">
        <p:scale>
          <a:sx n="62" d="100"/>
          <a:sy n="62" d="100"/>
        </p:scale>
        <p:origin x="75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ly Krishan" userId="d6ca135fccb4441d" providerId="LiveId" clId="{7768B024-B171-4F3B-AC81-CA33A917998D}"/>
    <pc:docChg chg="custSel modSld">
      <pc:chgData name="Shaily Krishan" userId="d6ca135fccb4441d" providerId="LiveId" clId="{7768B024-B171-4F3B-AC81-CA33A917998D}" dt="2018-05-03T20:47:31.318" v="0" actId="478"/>
      <pc:docMkLst>
        <pc:docMk/>
      </pc:docMkLst>
      <pc:sldChg chg="delSp">
        <pc:chgData name="Shaily Krishan" userId="d6ca135fccb4441d" providerId="LiveId" clId="{7768B024-B171-4F3B-AC81-CA33A917998D}" dt="2018-05-03T20:47:31.318" v="0" actId="478"/>
        <pc:sldMkLst>
          <pc:docMk/>
          <pc:sldMk cId="2700317368" sldId="256"/>
        </pc:sldMkLst>
        <pc:spChg chg="del">
          <ac:chgData name="Shaily Krishan" userId="d6ca135fccb4441d" providerId="LiveId" clId="{7768B024-B171-4F3B-AC81-CA33A917998D}" dt="2018-05-03T20:47:31.318" v="0" actId="478"/>
          <ac:spMkLst>
            <pc:docMk/>
            <pc:sldMk cId="2700317368" sldId="256"/>
            <ac:spMk id="4" creationId="{F6F69558-2EB0-4B66-8380-5F88F81C9FED}"/>
          </ac:spMkLst>
        </pc:spChg>
      </pc:sldChg>
    </pc:docChg>
  </pc:docChgLst>
  <pc:docChgLst>
    <pc:chgData name="Shaily Krishan" userId="d6ca135fccb4441d" providerId="LiveId" clId="{4E0FBCE7-8969-4009-9CD7-A576EFE4CFDA}"/>
    <pc:docChg chg="undo custSel addSld modSld">
      <pc:chgData name="Shaily Krishan" userId="d6ca135fccb4441d" providerId="LiveId" clId="{4E0FBCE7-8969-4009-9CD7-A576EFE4CFDA}" dt="2018-05-03T20:36:27.651" v="26" actId="12"/>
      <pc:docMkLst>
        <pc:docMk/>
      </pc:docMkLst>
      <pc:sldChg chg="modSp add">
        <pc:chgData name="Shaily Krishan" userId="d6ca135fccb4441d" providerId="LiveId" clId="{4E0FBCE7-8969-4009-9CD7-A576EFE4CFDA}" dt="2018-05-03T20:36:27.651" v="26" actId="12"/>
        <pc:sldMkLst>
          <pc:docMk/>
          <pc:sldMk cId="3820624245" sldId="299"/>
        </pc:sldMkLst>
        <pc:spChg chg="mod">
          <ac:chgData name="Shaily Krishan" userId="d6ca135fccb4441d" providerId="LiveId" clId="{4E0FBCE7-8969-4009-9CD7-A576EFE4CFDA}" dt="2018-05-03T20:36:13.922" v="23" actId="20577"/>
          <ac:spMkLst>
            <pc:docMk/>
            <pc:sldMk cId="3820624245" sldId="299"/>
            <ac:spMk id="2" creationId="{9D9BED89-2953-47E5-9BCD-9033D37684EB}"/>
          </ac:spMkLst>
        </pc:spChg>
        <pc:spChg chg="mod">
          <ac:chgData name="Shaily Krishan" userId="d6ca135fccb4441d" providerId="LiveId" clId="{4E0FBCE7-8969-4009-9CD7-A576EFE4CFDA}" dt="2018-05-03T20:36:27.651" v="26" actId="12"/>
          <ac:spMkLst>
            <pc:docMk/>
            <pc:sldMk cId="3820624245" sldId="299"/>
            <ac:spMk id="3" creationId="{7950FD43-9409-4F86-819B-270FFBD72A6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40A6BE-5CCF-4B1F-ABDB-D256FC3B781B}" type="datetimeFigureOut">
              <a:rPr lang="en-US" smtClean="0"/>
              <a:t>5/3/2018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E685F-9FD3-45A7-A4D9-38F795ED816E}" type="slidenum">
              <a:rPr lang="en-US" smtClean="0"/>
              <a:t>‹#›</a:t>
            </a:fld>
            <a:endParaRPr lang="en-US" dirty="0"/>
          </a:p>
        </p:txBody>
      </p:sp>
    </p:spTree>
    <p:extLst>
      <p:ext uri="{BB962C8B-B14F-4D97-AF65-F5344CB8AC3E}">
        <p14:creationId xmlns:p14="http://schemas.microsoft.com/office/powerpoint/2010/main" val="1244798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majority of facilities are chain owned: Chain owned=6273, not chain owned=811, 89% are chain owned facilities</a:t>
            </a:r>
          </a:p>
        </p:txBody>
      </p:sp>
      <p:sp>
        <p:nvSpPr>
          <p:cNvPr id="4" name="Slide Number Placeholder 3"/>
          <p:cNvSpPr>
            <a:spLocks noGrp="1"/>
          </p:cNvSpPr>
          <p:nvPr>
            <p:ph type="sldNum" sz="quarter" idx="10"/>
          </p:nvPr>
        </p:nvSpPr>
        <p:spPr/>
        <p:txBody>
          <a:bodyPr/>
          <a:lstStyle/>
          <a:p>
            <a:fld id="{B25E685F-9FD3-45A7-A4D9-38F795ED816E}" type="slidenum">
              <a:rPr lang="en-US" smtClean="0"/>
              <a:t>11</a:t>
            </a:fld>
            <a:endParaRPr lang="en-US"/>
          </a:p>
        </p:txBody>
      </p:sp>
    </p:spTree>
    <p:extLst>
      <p:ext uri="{BB962C8B-B14F-4D97-AF65-F5344CB8AC3E}">
        <p14:creationId xmlns:p14="http://schemas.microsoft.com/office/powerpoint/2010/main" val="4102774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FE88-50E3-4A7C-ABC9-9032A40F78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65E0D0-8734-49EE-8F0B-C0D7CE499B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EC0946-3380-4305-B6CA-7B19A63556AB}"/>
              </a:ext>
            </a:extLst>
          </p:cNvPr>
          <p:cNvSpPr>
            <a:spLocks noGrp="1"/>
          </p:cNvSpPr>
          <p:nvPr>
            <p:ph type="dt" sz="half" idx="10"/>
          </p:nvPr>
        </p:nvSpPr>
        <p:spPr/>
        <p:txBody>
          <a:bodyPr/>
          <a:lstStyle/>
          <a:p>
            <a:fld id="{B6E154F2-0C14-4A42-AFD2-8E40EE5F9135}" type="datetimeFigureOut">
              <a:rPr lang="en-US" smtClean="0"/>
              <a:t>5/3/2018</a:t>
            </a:fld>
            <a:endParaRPr lang="en-US" dirty="0"/>
          </a:p>
        </p:txBody>
      </p:sp>
      <p:sp>
        <p:nvSpPr>
          <p:cNvPr id="5" name="Footer Placeholder 4">
            <a:extLst>
              <a:ext uri="{FF2B5EF4-FFF2-40B4-BE49-F238E27FC236}">
                <a16:creationId xmlns:a16="http://schemas.microsoft.com/office/drawing/2014/main" id="{A596D3DB-0825-4F5D-8CB2-92E6E0ED73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15FBD7-0B75-451F-8774-4B7E5BA692F6}"/>
              </a:ext>
            </a:extLst>
          </p:cNvPr>
          <p:cNvSpPr>
            <a:spLocks noGrp="1"/>
          </p:cNvSpPr>
          <p:nvPr>
            <p:ph type="sldNum" sz="quarter" idx="12"/>
          </p:nvPr>
        </p:nvSpPr>
        <p:spPr/>
        <p:txBody>
          <a:bodyPr/>
          <a:lstStyle/>
          <a:p>
            <a:fld id="{BF13431D-088D-48F4-AE7D-096F7486CEE8}" type="slidenum">
              <a:rPr lang="en-US" smtClean="0"/>
              <a:t>‹#›</a:t>
            </a:fld>
            <a:endParaRPr lang="en-US" dirty="0"/>
          </a:p>
        </p:txBody>
      </p:sp>
    </p:spTree>
    <p:extLst>
      <p:ext uri="{BB962C8B-B14F-4D97-AF65-F5344CB8AC3E}">
        <p14:creationId xmlns:p14="http://schemas.microsoft.com/office/powerpoint/2010/main" val="3131566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4EC8-63E4-4D8F-931D-8EF33E6F3E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4F0DE8-7E7A-49D9-A80B-E3AAD169DAE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96AE4-8018-4E7B-AD93-028D8DA19092}"/>
              </a:ext>
            </a:extLst>
          </p:cNvPr>
          <p:cNvSpPr>
            <a:spLocks noGrp="1"/>
          </p:cNvSpPr>
          <p:nvPr>
            <p:ph type="dt" sz="half" idx="10"/>
          </p:nvPr>
        </p:nvSpPr>
        <p:spPr/>
        <p:txBody>
          <a:bodyPr/>
          <a:lstStyle/>
          <a:p>
            <a:fld id="{B6E154F2-0C14-4A42-AFD2-8E40EE5F9135}" type="datetimeFigureOut">
              <a:rPr lang="en-US" smtClean="0"/>
              <a:t>5/3/2018</a:t>
            </a:fld>
            <a:endParaRPr lang="en-US" dirty="0"/>
          </a:p>
        </p:txBody>
      </p:sp>
      <p:sp>
        <p:nvSpPr>
          <p:cNvPr id="5" name="Footer Placeholder 4">
            <a:extLst>
              <a:ext uri="{FF2B5EF4-FFF2-40B4-BE49-F238E27FC236}">
                <a16:creationId xmlns:a16="http://schemas.microsoft.com/office/drawing/2014/main" id="{5BCBB611-5DF3-44BF-8A67-971CEDDD1E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6FCE60-7F47-44A5-9A1C-DA910084B568}"/>
              </a:ext>
            </a:extLst>
          </p:cNvPr>
          <p:cNvSpPr>
            <a:spLocks noGrp="1"/>
          </p:cNvSpPr>
          <p:nvPr>
            <p:ph type="sldNum" sz="quarter" idx="12"/>
          </p:nvPr>
        </p:nvSpPr>
        <p:spPr/>
        <p:txBody>
          <a:bodyPr/>
          <a:lstStyle/>
          <a:p>
            <a:fld id="{BF13431D-088D-48F4-AE7D-096F7486CEE8}" type="slidenum">
              <a:rPr lang="en-US" smtClean="0"/>
              <a:t>‹#›</a:t>
            </a:fld>
            <a:endParaRPr lang="en-US" dirty="0"/>
          </a:p>
        </p:txBody>
      </p:sp>
    </p:spTree>
    <p:extLst>
      <p:ext uri="{BB962C8B-B14F-4D97-AF65-F5344CB8AC3E}">
        <p14:creationId xmlns:p14="http://schemas.microsoft.com/office/powerpoint/2010/main" val="185991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60858D-7B44-4636-8C14-B8FD78511B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240341-F25B-4269-832D-E208104138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BE008-8213-4DDD-B063-530EEB8AF855}"/>
              </a:ext>
            </a:extLst>
          </p:cNvPr>
          <p:cNvSpPr>
            <a:spLocks noGrp="1"/>
          </p:cNvSpPr>
          <p:nvPr>
            <p:ph type="dt" sz="half" idx="10"/>
          </p:nvPr>
        </p:nvSpPr>
        <p:spPr/>
        <p:txBody>
          <a:bodyPr/>
          <a:lstStyle/>
          <a:p>
            <a:fld id="{B6E154F2-0C14-4A42-AFD2-8E40EE5F9135}" type="datetimeFigureOut">
              <a:rPr lang="en-US" smtClean="0"/>
              <a:t>5/3/2018</a:t>
            </a:fld>
            <a:endParaRPr lang="en-US" dirty="0"/>
          </a:p>
        </p:txBody>
      </p:sp>
      <p:sp>
        <p:nvSpPr>
          <p:cNvPr id="5" name="Footer Placeholder 4">
            <a:extLst>
              <a:ext uri="{FF2B5EF4-FFF2-40B4-BE49-F238E27FC236}">
                <a16:creationId xmlns:a16="http://schemas.microsoft.com/office/drawing/2014/main" id="{6AE83979-034F-402B-ADF8-04DDD02604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4E2EE8-53D8-4882-A624-131EF43B5474}"/>
              </a:ext>
            </a:extLst>
          </p:cNvPr>
          <p:cNvSpPr>
            <a:spLocks noGrp="1"/>
          </p:cNvSpPr>
          <p:nvPr>
            <p:ph type="sldNum" sz="quarter" idx="12"/>
          </p:nvPr>
        </p:nvSpPr>
        <p:spPr/>
        <p:txBody>
          <a:bodyPr/>
          <a:lstStyle/>
          <a:p>
            <a:fld id="{BF13431D-088D-48F4-AE7D-096F7486CEE8}" type="slidenum">
              <a:rPr lang="en-US" smtClean="0"/>
              <a:t>‹#›</a:t>
            </a:fld>
            <a:endParaRPr lang="en-US" dirty="0"/>
          </a:p>
        </p:txBody>
      </p:sp>
    </p:spTree>
    <p:extLst>
      <p:ext uri="{BB962C8B-B14F-4D97-AF65-F5344CB8AC3E}">
        <p14:creationId xmlns:p14="http://schemas.microsoft.com/office/powerpoint/2010/main" val="131426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E3A8-7F51-4DD4-96C4-D36BF62A2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DEAB9-DB99-4404-811C-A8D25284C3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9BE7F-4541-418F-9780-16BE157CE9E8}"/>
              </a:ext>
            </a:extLst>
          </p:cNvPr>
          <p:cNvSpPr>
            <a:spLocks noGrp="1"/>
          </p:cNvSpPr>
          <p:nvPr>
            <p:ph type="dt" sz="half" idx="10"/>
          </p:nvPr>
        </p:nvSpPr>
        <p:spPr/>
        <p:txBody>
          <a:bodyPr/>
          <a:lstStyle/>
          <a:p>
            <a:fld id="{B6E154F2-0C14-4A42-AFD2-8E40EE5F9135}" type="datetimeFigureOut">
              <a:rPr lang="en-US" smtClean="0"/>
              <a:t>5/3/2018</a:t>
            </a:fld>
            <a:endParaRPr lang="en-US" dirty="0"/>
          </a:p>
        </p:txBody>
      </p:sp>
      <p:sp>
        <p:nvSpPr>
          <p:cNvPr id="5" name="Footer Placeholder 4">
            <a:extLst>
              <a:ext uri="{FF2B5EF4-FFF2-40B4-BE49-F238E27FC236}">
                <a16:creationId xmlns:a16="http://schemas.microsoft.com/office/drawing/2014/main" id="{B2DC088A-DBDF-483D-B6FF-3AB9985A25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8EAF2F-37AF-4E0E-8A8E-669F0D35BD68}"/>
              </a:ext>
            </a:extLst>
          </p:cNvPr>
          <p:cNvSpPr>
            <a:spLocks noGrp="1"/>
          </p:cNvSpPr>
          <p:nvPr>
            <p:ph type="sldNum" sz="quarter" idx="12"/>
          </p:nvPr>
        </p:nvSpPr>
        <p:spPr/>
        <p:txBody>
          <a:bodyPr/>
          <a:lstStyle/>
          <a:p>
            <a:fld id="{BF13431D-088D-48F4-AE7D-096F7486CEE8}" type="slidenum">
              <a:rPr lang="en-US" smtClean="0"/>
              <a:t>‹#›</a:t>
            </a:fld>
            <a:endParaRPr lang="en-US" dirty="0"/>
          </a:p>
        </p:txBody>
      </p:sp>
    </p:spTree>
    <p:extLst>
      <p:ext uri="{BB962C8B-B14F-4D97-AF65-F5344CB8AC3E}">
        <p14:creationId xmlns:p14="http://schemas.microsoft.com/office/powerpoint/2010/main" val="68320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078C-545E-4CFC-83B0-660C61289A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92076C-C7E9-4C06-A9FB-DE8F63CF3E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7787A0-8086-4471-82C8-EFACBA0EAB9B}"/>
              </a:ext>
            </a:extLst>
          </p:cNvPr>
          <p:cNvSpPr>
            <a:spLocks noGrp="1"/>
          </p:cNvSpPr>
          <p:nvPr>
            <p:ph type="dt" sz="half" idx="10"/>
          </p:nvPr>
        </p:nvSpPr>
        <p:spPr/>
        <p:txBody>
          <a:bodyPr/>
          <a:lstStyle/>
          <a:p>
            <a:fld id="{B6E154F2-0C14-4A42-AFD2-8E40EE5F9135}" type="datetimeFigureOut">
              <a:rPr lang="en-US" smtClean="0"/>
              <a:t>5/3/2018</a:t>
            </a:fld>
            <a:endParaRPr lang="en-US" dirty="0"/>
          </a:p>
        </p:txBody>
      </p:sp>
      <p:sp>
        <p:nvSpPr>
          <p:cNvPr id="5" name="Footer Placeholder 4">
            <a:extLst>
              <a:ext uri="{FF2B5EF4-FFF2-40B4-BE49-F238E27FC236}">
                <a16:creationId xmlns:a16="http://schemas.microsoft.com/office/drawing/2014/main" id="{574878E8-20CB-4B1C-9088-BDAC3BF4B1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52ACC3-93D8-4DF0-B926-5A5F29B5562F}"/>
              </a:ext>
            </a:extLst>
          </p:cNvPr>
          <p:cNvSpPr>
            <a:spLocks noGrp="1"/>
          </p:cNvSpPr>
          <p:nvPr>
            <p:ph type="sldNum" sz="quarter" idx="12"/>
          </p:nvPr>
        </p:nvSpPr>
        <p:spPr/>
        <p:txBody>
          <a:bodyPr/>
          <a:lstStyle/>
          <a:p>
            <a:fld id="{BF13431D-088D-48F4-AE7D-096F7486CEE8}" type="slidenum">
              <a:rPr lang="en-US" smtClean="0"/>
              <a:t>‹#›</a:t>
            </a:fld>
            <a:endParaRPr lang="en-US" dirty="0"/>
          </a:p>
        </p:txBody>
      </p:sp>
    </p:spTree>
    <p:extLst>
      <p:ext uri="{BB962C8B-B14F-4D97-AF65-F5344CB8AC3E}">
        <p14:creationId xmlns:p14="http://schemas.microsoft.com/office/powerpoint/2010/main" val="110585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A2BA-AFF6-460A-BC6E-FB6EE09318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73F42C-B3EC-49A2-A906-6218C7A19E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1C7E56-D1CE-490A-9847-681F84CDBD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6A40B4-CF3C-4081-96C9-EC98630DE2ED}"/>
              </a:ext>
            </a:extLst>
          </p:cNvPr>
          <p:cNvSpPr>
            <a:spLocks noGrp="1"/>
          </p:cNvSpPr>
          <p:nvPr>
            <p:ph type="dt" sz="half" idx="10"/>
          </p:nvPr>
        </p:nvSpPr>
        <p:spPr/>
        <p:txBody>
          <a:bodyPr/>
          <a:lstStyle/>
          <a:p>
            <a:fld id="{B6E154F2-0C14-4A42-AFD2-8E40EE5F9135}" type="datetimeFigureOut">
              <a:rPr lang="en-US" smtClean="0"/>
              <a:t>5/3/2018</a:t>
            </a:fld>
            <a:endParaRPr lang="en-US" dirty="0"/>
          </a:p>
        </p:txBody>
      </p:sp>
      <p:sp>
        <p:nvSpPr>
          <p:cNvPr id="6" name="Footer Placeholder 5">
            <a:extLst>
              <a:ext uri="{FF2B5EF4-FFF2-40B4-BE49-F238E27FC236}">
                <a16:creationId xmlns:a16="http://schemas.microsoft.com/office/drawing/2014/main" id="{D7397D37-D894-4657-86C0-0A418810C1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70F5AB3-241F-47D7-B0B7-7FA60C83A793}"/>
              </a:ext>
            </a:extLst>
          </p:cNvPr>
          <p:cNvSpPr>
            <a:spLocks noGrp="1"/>
          </p:cNvSpPr>
          <p:nvPr>
            <p:ph type="sldNum" sz="quarter" idx="12"/>
          </p:nvPr>
        </p:nvSpPr>
        <p:spPr/>
        <p:txBody>
          <a:bodyPr/>
          <a:lstStyle/>
          <a:p>
            <a:fld id="{BF13431D-088D-48F4-AE7D-096F7486CEE8}" type="slidenum">
              <a:rPr lang="en-US" smtClean="0"/>
              <a:t>‹#›</a:t>
            </a:fld>
            <a:endParaRPr lang="en-US" dirty="0"/>
          </a:p>
        </p:txBody>
      </p:sp>
    </p:spTree>
    <p:extLst>
      <p:ext uri="{BB962C8B-B14F-4D97-AF65-F5344CB8AC3E}">
        <p14:creationId xmlns:p14="http://schemas.microsoft.com/office/powerpoint/2010/main" val="339938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CCC4-8290-4765-86FA-2D8FD03B30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FBFEA1-B363-4669-AD08-296CAC8760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3EBFEF-EA4F-44B3-9EA8-BDC1FEB9A43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BA057-C71F-4018-B2B0-16689B51C7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953B6B-1C96-4A0B-B28A-26F6A05A2A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2B03B2-C989-4D3B-8BA8-3617CEBAAC53}"/>
              </a:ext>
            </a:extLst>
          </p:cNvPr>
          <p:cNvSpPr>
            <a:spLocks noGrp="1"/>
          </p:cNvSpPr>
          <p:nvPr>
            <p:ph type="dt" sz="half" idx="10"/>
          </p:nvPr>
        </p:nvSpPr>
        <p:spPr/>
        <p:txBody>
          <a:bodyPr/>
          <a:lstStyle/>
          <a:p>
            <a:fld id="{B6E154F2-0C14-4A42-AFD2-8E40EE5F9135}" type="datetimeFigureOut">
              <a:rPr lang="en-US" smtClean="0"/>
              <a:t>5/3/2018</a:t>
            </a:fld>
            <a:endParaRPr lang="en-US" dirty="0"/>
          </a:p>
        </p:txBody>
      </p:sp>
      <p:sp>
        <p:nvSpPr>
          <p:cNvPr id="8" name="Footer Placeholder 7">
            <a:extLst>
              <a:ext uri="{FF2B5EF4-FFF2-40B4-BE49-F238E27FC236}">
                <a16:creationId xmlns:a16="http://schemas.microsoft.com/office/drawing/2014/main" id="{F9E44AA8-5E78-4B4A-A2FC-AA516F23F23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6AA786-31F2-46E6-B70B-AB32F7CB377C}"/>
              </a:ext>
            </a:extLst>
          </p:cNvPr>
          <p:cNvSpPr>
            <a:spLocks noGrp="1"/>
          </p:cNvSpPr>
          <p:nvPr>
            <p:ph type="sldNum" sz="quarter" idx="12"/>
          </p:nvPr>
        </p:nvSpPr>
        <p:spPr/>
        <p:txBody>
          <a:bodyPr/>
          <a:lstStyle/>
          <a:p>
            <a:fld id="{BF13431D-088D-48F4-AE7D-096F7486CEE8}" type="slidenum">
              <a:rPr lang="en-US" smtClean="0"/>
              <a:t>‹#›</a:t>
            </a:fld>
            <a:endParaRPr lang="en-US" dirty="0"/>
          </a:p>
        </p:txBody>
      </p:sp>
    </p:spTree>
    <p:extLst>
      <p:ext uri="{BB962C8B-B14F-4D97-AF65-F5344CB8AC3E}">
        <p14:creationId xmlns:p14="http://schemas.microsoft.com/office/powerpoint/2010/main" val="239341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9613-C09E-4F69-B8F8-C46211DB77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BA89C-AEEE-48AB-BD9A-5E3C01C885C6}"/>
              </a:ext>
            </a:extLst>
          </p:cNvPr>
          <p:cNvSpPr>
            <a:spLocks noGrp="1"/>
          </p:cNvSpPr>
          <p:nvPr>
            <p:ph type="dt" sz="half" idx="10"/>
          </p:nvPr>
        </p:nvSpPr>
        <p:spPr/>
        <p:txBody>
          <a:bodyPr/>
          <a:lstStyle/>
          <a:p>
            <a:fld id="{B6E154F2-0C14-4A42-AFD2-8E40EE5F9135}" type="datetimeFigureOut">
              <a:rPr lang="en-US" smtClean="0"/>
              <a:t>5/3/2018</a:t>
            </a:fld>
            <a:endParaRPr lang="en-US" dirty="0"/>
          </a:p>
        </p:txBody>
      </p:sp>
      <p:sp>
        <p:nvSpPr>
          <p:cNvPr id="4" name="Footer Placeholder 3">
            <a:extLst>
              <a:ext uri="{FF2B5EF4-FFF2-40B4-BE49-F238E27FC236}">
                <a16:creationId xmlns:a16="http://schemas.microsoft.com/office/drawing/2014/main" id="{08A666C3-22E5-4981-AF66-FDA65F949AF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B94BA5-0DEB-4A2E-9C73-7DDE4D00C0B5}"/>
              </a:ext>
            </a:extLst>
          </p:cNvPr>
          <p:cNvSpPr>
            <a:spLocks noGrp="1"/>
          </p:cNvSpPr>
          <p:nvPr>
            <p:ph type="sldNum" sz="quarter" idx="12"/>
          </p:nvPr>
        </p:nvSpPr>
        <p:spPr/>
        <p:txBody>
          <a:bodyPr/>
          <a:lstStyle/>
          <a:p>
            <a:fld id="{BF13431D-088D-48F4-AE7D-096F7486CEE8}" type="slidenum">
              <a:rPr lang="en-US" smtClean="0"/>
              <a:t>‹#›</a:t>
            </a:fld>
            <a:endParaRPr lang="en-US" dirty="0"/>
          </a:p>
        </p:txBody>
      </p:sp>
    </p:spTree>
    <p:extLst>
      <p:ext uri="{BB962C8B-B14F-4D97-AF65-F5344CB8AC3E}">
        <p14:creationId xmlns:p14="http://schemas.microsoft.com/office/powerpoint/2010/main" val="362747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511E6-DEA3-4530-B8F4-F87790998FE8}"/>
              </a:ext>
            </a:extLst>
          </p:cNvPr>
          <p:cNvSpPr>
            <a:spLocks noGrp="1"/>
          </p:cNvSpPr>
          <p:nvPr>
            <p:ph type="dt" sz="half" idx="10"/>
          </p:nvPr>
        </p:nvSpPr>
        <p:spPr/>
        <p:txBody>
          <a:bodyPr/>
          <a:lstStyle/>
          <a:p>
            <a:fld id="{B6E154F2-0C14-4A42-AFD2-8E40EE5F9135}" type="datetimeFigureOut">
              <a:rPr lang="en-US" smtClean="0"/>
              <a:t>5/3/2018</a:t>
            </a:fld>
            <a:endParaRPr lang="en-US" dirty="0"/>
          </a:p>
        </p:txBody>
      </p:sp>
      <p:sp>
        <p:nvSpPr>
          <p:cNvPr id="3" name="Footer Placeholder 2">
            <a:extLst>
              <a:ext uri="{FF2B5EF4-FFF2-40B4-BE49-F238E27FC236}">
                <a16:creationId xmlns:a16="http://schemas.microsoft.com/office/drawing/2014/main" id="{54AAE5CB-94F2-407C-8AD7-82C8BD4C887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9AC46C0-7001-41BD-BC84-68C5BF86D775}"/>
              </a:ext>
            </a:extLst>
          </p:cNvPr>
          <p:cNvSpPr>
            <a:spLocks noGrp="1"/>
          </p:cNvSpPr>
          <p:nvPr>
            <p:ph type="sldNum" sz="quarter" idx="12"/>
          </p:nvPr>
        </p:nvSpPr>
        <p:spPr/>
        <p:txBody>
          <a:bodyPr/>
          <a:lstStyle/>
          <a:p>
            <a:fld id="{BF13431D-088D-48F4-AE7D-096F7486CEE8}" type="slidenum">
              <a:rPr lang="en-US" smtClean="0"/>
              <a:t>‹#›</a:t>
            </a:fld>
            <a:endParaRPr lang="en-US" dirty="0"/>
          </a:p>
        </p:txBody>
      </p:sp>
    </p:spTree>
    <p:extLst>
      <p:ext uri="{BB962C8B-B14F-4D97-AF65-F5344CB8AC3E}">
        <p14:creationId xmlns:p14="http://schemas.microsoft.com/office/powerpoint/2010/main" val="394667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5A24-9B6C-4058-8526-ACC6F6BC7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97690C-B0F7-4AB6-9A51-F5D1D96439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FE7417-54CB-4552-8D60-48B4F9AE6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FE1203-D66B-4AA5-AC4F-5446D6BAC00A}"/>
              </a:ext>
            </a:extLst>
          </p:cNvPr>
          <p:cNvSpPr>
            <a:spLocks noGrp="1"/>
          </p:cNvSpPr>
          <p:nvPr>
            <p:ph type="dt" sz="half" idx="10"/>
          </p:nvPr>
        </p:nvSpPr>
        <p:spPr/>
        <p:txBody>
          <a:bodyPr/>
          <a:lstStyle/>
          <a:p>
            <a:fld id="{B6E154F2-0C14-4A42-AFD2-8E40EE5F9135}" type="datetimeFigureOut">
              <a:rPr lang="en-US" smtClean="0"/>
              <a:t>5/3/2018</a:t>
            </a:fld>
            <a:endParaRPr lang="en-US" dirty="0"/>
          </a:p>
        </p:txBody>
      </p:sp>
      <p:sp>
        <p:nvSpPr>
          <p:cNvPr id="6" name="Footer Placeholder 5">
            <a:extLst>
              <a:ext uri="{FF2B5EF4-FFF2-40B4-BE49-F238E27FC236}">
                <a16:creationId xmlns:a16="http://schemas.microsoft.com/office/drawing/2014/main" id="{4DDC3A8A-4045-4CB7-97B4-D9EDFF95C5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EB3F1F5-137E-4105-87F3-FECAD816634E}"/>
              </a:ext>
            </a:extLst>
          </p:cNvPr>
          <p:cNvSpPr>
            <a:spLocks noGrp="1"/>
          </p:cNvSpPr>
          <p:nvPr>
            <p:ph type="sldNum" sz="quarter" idx="12"/>
          </p:nvPr>
        </p:nvSpPr>
        <p:spPr/>
        <p:txBody>
          <a:bodyPr/>
          <a:lstStyle/>
          <a:p>
            <a:fld id="{BF13431D-088D-48F4-AE7D-096F7486CEE8}" type="slidenum">
              <a:rPr lang="en-US" smtClean="0"/>
              <a:t>‹#›</a:t>
            </a:fld>
            <a:endParaRPr lang="en-US" dirty="0"/>
          </a:p>
        </p:txBody>
      </p:sp>
    </p:spTree>
    <p:extLst>
      <p:ext uri="{BB962C8B-B14F-4D97-AF65-F5344CB8AC3E}">
        <p14:creationId xmlns:p14="http://schemas.microsoft.com/office/powerpoint/2010/main" val="259449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6151-A54E-4104-89A4-C0918235F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4C2F0E-BC70-49C9-ABC2-4D03768BCF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C9F1B8F-3D88-4D22-8803-73647EAC5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10AA85-D3AF-4B37-87CF-27E214603139}"/>
              </a:ext>
            </a:extLst>
          </p:cNvPr>
          <p:cNvSpPr>
            <a:spLocks noGrp="1"/>
          </p:cNvSpPr>
          <p:nvPr>
            <p:ph type="dt" sz="half" idx="10"/>
          </p:nvPr>
        </p:nvSpPr>
        <p:spPr/>
        <p:txBody>
          <a:bodyPr/>
          <a:lstStyle/>
          <a:p>
            <a:fld id="{B6E154F2-0C14-4A42-AFD2-8E40EE5F9135}" type="datetimeFigureOut">
              <a:rPr lang="en-US" smtClean="0"/>
              <a:t>5/3/2018</a:t>
            </a:fld>
            <a:endParaRPr lang="en-US" dirty="0"/>
          </a:p>
        </p:txBody>
      </p:sp>
      <p:sp>
        <p:nvSpPr>
          <p:cNvPr id="6" name="Footer Placeholder 5">
            <a:extLst>
              <a:ext uri="{FF2B5EF4-FFF2-40B4-BE49-F238E27FC236}">
                <a16:creationId xmlns:a16="http://schemas.microsoft.com/office/drawing/2014/main" id="{C75F5970-0DD2-4DC1-BA86-19F032983DD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699DC90-530B-4B9D-93AB-F8BEF933B4AC}"/>
              </a:ext>
            </a:extLst>
          </p:cNvPr>
          <p:cNvSpPr>
            <a:spLocks noGrp="1"/>
          </p:cNvSpPr>
          <p:nvPr>
            <p:ph type="sldNum" sz="quarter" idx="12"/>
          </p:nvPr>
        </p:nvSpPr>
        <p:spPr/>
        <p:txBody>
          <a:bodyPr/>
          <a:lstStyle/>
          <a:p>
            <a:fld id="{BF13431D-088D-48F4-AE7D-096F7486CEE8}" type="slidenum">
              <a:rPr lang="en-US" smtClean="0"/>
              <a:t>‹#›</a:t>
            </a:fld>
            <a:endParaRPr lang="en-US" dirty="0"/>
          </a:p>
        </p:txBody>
      </p:sp>
    </p:spTree>
    <p:extLst>
      <p:ext uri="{BB962C8B-B14F-4D97-AF65-F5344CB8AC3E}">
        <p14:creationId xmlns:p14="http://schemas.microsoft.com/office/powerpoint/2010/main" val="393028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0FFA44-755A-4BF5-A40E-0292553AC8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FBABED-B0FB-4640-82FC-E66C6665D8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C7C5D-F491-4362-A5C9-5B08C375E8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154F2-0C14-4A42-AFD2-8E40EE5F9135}" type="datetimeFigureOut">
              <a:rPr lang="en-US" smtClean="0"/>
              <a:t>5/3/2018</a:t>
            </a:fld>
            <a:endParaRPr lang="en-US" dirty="0"/>
          </a:p>
        </p:txBody>
      </p:sp>
      <p:sp>
        <p:nvSpPr>
          <p:cNvPr id="5" name="Footer Placeholder 4">
            <a:extLst>
              <a:ext uri="{FF2B5EF4-FFF2-40B4-BE49-F238E27FC236}">
                <a16:creationId xmlns:a16="http://schemas.microsoft.com/office/drawing/2014/main" id="{D24DB79E-B708-49BD-A97A-53CE186A5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425261-4EC7-4EB5-ADEE-E19C3CA10F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3431D-088D-48F4-AE7D-096F7486CEE8}" type="slidenum">
              <a:rPr lang="en-US" smtClean="0"/>
              <a:t>‹#›</a:t>
            </a:fld>
            <a:endParaRPr lang="en-US" dirty="0"/>
          </a:p>
        </p:txBody>
      </p:sp>
    </p:spTree>
    <p:extLst>
      <p:ext uri="{BB962C8B-B14F-4D97-AF65-F5344CB8AC3E}">
        <p14:creationId xmlns:p14="http://schemas.microsoft.com/office/powerpoint/2010/main" val="3451906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dc.gov/dialysis/patient/index.htm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niddk.nih.gov/health-information/kidney-disease/kidney-failure/hemodialysi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www.cms.gov/Medicare/End-Stage-Renal-Disease/ESRDNetworkOrganizations/" TargetMode="External"/><Relationship Id="rId3" Type="http://schemas.openxmlformats.org/officeDocument/2006/relationships/hyperlink" Target="https://data.medicare.gov/data/dialysis-facility-compare" TargetMode="External"/><Relationship Id="rId7" Type="http://schemas.openxmlformats.org/officeDocument/2006/relationships/hyperlink" Target="http://esrdnetworks.org/membership/esrd-networks" TargetMode="External"/><Relationship Id="rId2" Type="http://schemas.openxmlformats.org/officeDocument/2006/relationships/hyperlink" Target="https://www.dialysisdata.org/content/dialysis-facility-report-data" TargetMode="External"/><Relationship Id="rId1" Type="http://schemas.openxmlformats.org/officeDocument/2006/relationships/slideLayout" Target="../slideLayouts/slideLayout2.xml"/><Relationship Id="rId6" Type="http://schemas.openxmlformats.org/officeDocument/2006/relationships/hyperlink" Target="https://catalog.data.gov/dataset?tags=chronic-kidney-disease" TargetMode="External"/><Relationship Id="rId5" Type="http://schemas.openxmlformats.org/officeDocument/2006/relationships/hyperlink" Target="https://www.cdc.gov/dialysis/patient/index.html" TargetMode="External"/><Relationship Id="rId4" Type="http://schemas.openxmlformats.org/officeDocument/2006/relationships/hyperlink" Target="https://www.niddk.nih.gov/health-information/kidney-disease/kidney-failure/hemodialysi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esrdnetworks.or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medicare.gov/data/dialysis-facility-compa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atalog.data.gov/dataset?tags=chronic-kidney-disease" TargetMode="External"/><Relationship Id="rId2" Type="http://schemas.openxmlformats.org/officeDocument/2006/relationships/hyperlink" Target="https://www.dialysisdata.org/content/dialysis-facility-report-data" TargetMode="External"/><Relationship Id="rId1" Type="http://schemas.openxmlformats.org/officeDocument/2006/relationships/slideLayout" Target="../slideLayouts/slideLayout2.xml"/><Relationship Id="rId4" Type="http://schemas.openxmlformats.org/officeDocument/2006/relationships/hyperlink" Target="https://patient.info/forums/discuss/browse/kidney-failure-and-ckd-13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DF1E-BAF3-4C34-9CAD-6DA3E7CB154A}"/>
              </a:ext>
            </a:extLst>
          </p:cNvPr>
          <p:cNvSpPr>
            <a:spLocks noGrp="1"/>
          </p:cNvSpPr>
          <p:nvPr>
            <p:ph type="ctrTitle"/>
          </p:nvPr>
        </p:nvSpPr>
        <p:spPr/>
        <p:txBody>
          <a:bodyPr>
            <a:normAutofit/>
          </a:bodyPr>
          <a:lstStyle/>
          <a:p>
            <a:r>
              <a:rPr lang="en-US" sz="3600" b="1" dirty="0"/>
              <a:t>Assessing the Performance of Dialysis Facilities Participating in the End Stage Renal Disease (ESRD) Network Program</a:t>
            </a:r>
            <a:endParaRPr lang="en-US" sz="3600" dirty="0"/>
          </a:p>
        </p:txBody>
      </p:sp>
      <p:sp>
        <p:nvSpPr>
          <p:cNvPr id="3" name="Subtitle 2">
            <a:extLst>
              <a:ext uri="{FF2B5EF4-FFF2-40B4-BE49-F238E27FC236}">
                <a16:creationId xmlns:a16="http://schemas.microsoft.com/office/drawing/2014/main" id="{7B1D62A5-7DB6-4361-B505-52B3DDB324E0}"/>
              </a:ext>
            </a:extLst>
          </p:cNvPr>
          <p:cNvSpPr>
            <a:spLocks noGrp="1"/>
          </p:cNvSpPr>
          <p:nvPr>
            <p:ph type="subTitle" idx="1"/>
          </p:nvPr>
        </p:nvSpPr>
        <p:spPr/>
        <p:txBody>
          <a:bodyPr/>
          <a:lstStyle/>
          <a:p>
            <a:r>
              <a:rPr lang="en-US" dirty="0"/>
              <a:t>INFO 550 Final Project</a:t>
            </a:r>
          </a:p>
          <a:p>
            <a:r>
              <a:rPr lang="en-US" dirty="0"/>
              <a:t>Shaily Krishan, MPH</a:t>
            </a:r>
          </a:p>
          <a:p>
            <a:r>
              <a:rPr lang="en-US" dirty="0"/>
              <a:t>May 3</a:t>
            </a:r>
            <a:r>
              <a:rPr lang="en-US" baseline="30000" dirty="0"/>
              <a:t>rd</a:t>
            </a:r>
            <a:r>
              <a:rPr lang="en-US" dirty="0"/>
              <a:t>, 2018</a:t>
            </a:r>
          </a:p>
        </p:txBody>
      </p:sp>
    </p:spTree>
    <p:extLst>
      <p:ext uri="{BB962C8B-B14F-4D97-AF65-F5344CB8AC3E}">
        <p14:creationId xmlns:p14="http://schemas.microsoft.com/office/powerpoint/2010/main" val="270031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6E3A-4355-4754-BEA5-49BC8B7C8833}"/>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534E3CC5-6B8D-4B48-8E6E-F8A7E46979B5}"/>
              </a:ext>
            </a:extLst>
          </p:cNvPr>
          <p:cNvSpPr>
            <a:spLocks noGrp="1"/>
          </p:cNvSpPr>
          <p:nvPr>
            <p:ph idx="1"/>
          </p:nvPr>
        </p:nvSpPr>
        <p:spPr/>
        <p:txBody>
          <a:bodyPr>
            <a:normAutofit fontScale="92500"/>
          </a:bodyPr>
          <a:lstStyle/>
          <a:p>
            <a:r>
              <a:rPr lang="en-US" dirty="0"/>
              <a:t>What is the distribution of patient mortality and morbidity within performance score categories and five star rating categories?</a:t>
            </a:r>
          </a:p>
          <a:p>
            <a:r>
              <a:rPr lang="en-US" dirty="0"/>
              <a:t>What are the predictors of total performance scores in dialysis facilities?</a:t>
            </a:r>
          </a:p>
          <a:p>
            <a:r>
              <a:rPr lang="en-US" dirty="0"/>
              <a:t>Are there any specific cluster patterns in these data? An assumption would be that observed clusters would align with observed categories of total performance scores/ five star rating</a:t>
            </a:r>
          </a:p>
          <a:p>
            <a:r>
              <a:rPr lang="en-US" dirty="0"/>
              <a:t>What are some factors associated with the differences in the number of transplants in networks? </a:t>
            </a:r>
          </a:p>
          <a:p>
            <a:r>
              <a:rPr lang="en-US" dirty="0"/>
              <a:t>What is the sentiment of public discussion about Dialysis on social media sites, news articles, and patient forums?</a:t>
            </a:r>
          </a:p>
        </p:txBody>
      </p:sp>
    </p:spTree>
    <p:extLst>
      <p:ext uri="{BB962C8B-B14F-4D97-AF65-F5344CB8AC3E}">
        <p14:creationId xmlns:p14="http://schemas.microsoft.com/office/powerpoint/2010/main" val="2674867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DDFD-85F3-4175-AE79-A09F994D85DE}"/>
              </a:ext>
            </a:extLst>
          </p:cNvPr>
          <p:cNvSpPr>
            <a:spLocks noGrp="1"/>
          </p:cNvSpPr>
          <p:nvPr>
            <p:ph type="title"/>
          </p:nvPr>
        </p:nvSpPr>
        <p:spPr>
          <a:xfrm>
            <a:off x="1483092" y="0"/>
            <a:ext cx="10515600" cy="1325563"/>
          </a:xfrm>
        </p:spPr>
        <p:txBody>
          <a:bodyPr>
            <a:normAutofit/>
          </a:bodyPr>
          <a:lstStyle/>
          <a:p>
            <a:pPr algn="ctr"/>
            <a:r>
              <a:rPr lang="en-US" sz="3200" b="1" dirty="0"/>
              <a:t>ESRD Networks Facilities &amp; “Chain-status”</a:t>
            </a:r>
          </a:p>
        </p:txBody>
      </p:sp>
      <p:pic>
        <p:nvPicPr>
          <p:cNvPr id="4" name="Content Placeholder 3">
            <a:extLst>
              <a:ext uri="{FF2B5EF4-FFF2-40B4-BE49-F238E27FC236}">
                <a16:creationId xmlns:a16="http://schemas.microsoft.com/office/drawing/2014/main" id="{36DBAF2C-7C2F-421C-A795-2D4774B402E1}"/>
              </a:ext>
            </a:extLst>
          </p:cNvPr>
          <p:cNvPicPr>
            <a:picLocks noGrp="1" noChangeAspect="1"/>
          </p:cNvPicPr>
          <p:nvPr>
            <p:ph idx="1"/>
          </p:nvPr>
        </p:nvPicPr>
        <p:blipFill>
          <a:blip r:embed="rId3"/>
          <a:stretch>
            <a:fillRect/>
          </a:stretch>
        </p:blipFill>
        <p:spPr>
          <a:xfrm>
            <a:off x="534014" y="916481"/>
            <a:ext cx="5929606" cy="3657600"/>
          </a:xfrm>
          <a:prstGeom prst="rect">
            <a:avLst/>
          </a:prstGeom>
        </p:spPr>
      </p:pic>
      <p:pic>
        <p:nvPicPr>
          <p:cNvPr id="3" name="Picture 2">
            <a:extLst>
              <a:ext uri="{FF2B5EF4-FFF2-40B4-BE49-F238E27FC236}">
                <a16:creationId xmlns:a16="http://schemas.microsoft.com/office/drawing/2014/main" id="{1742CFED-107F-4BDB-82F9-CE97BD1595CC}"/>
              </a:ext>
            </a:extLst>
          </p:cNvPr>
          <p:cNvPicPr>
            <a:picLocks noChangeAspect="1"/>
          </p:cNvPicPr>
          <p:nvPr/>
        </p:nvPicPr>
        <p:blipFill>
          <a:blip r:embed="rId4"/>
          <a:stretch>
            <a:fillRect/>
          </a:stretch>
        </p:blipFill>
        <p:spPr>
          <a:xfrm>
            <a:off x="5652612" y="3200400"/>
            <a:ext cx="5926664" cy="3657600"/>
          </a:xfrm>
          <a:prstGeom prst="rect">
            <a:avLst/>
          </a:prstGeom>
        </p:spPr>
      </p:pic>
      <p:sp>
        <p:nvSpPr>
          <p:cNvPr id="5" name="TextBox 4">
            <a:extLst>
              <a:ext uri="{FF2B5EF4-FFF2-40B4-BE49-F238E27FC236}">
                <a16:creationId xmlns:a16="http://schemas.microsoft.com/office/drawing/2014/main" id="{2598A6C7-3E5B-4A62-B1DB-88CD6681A6CE}"/>
              </a:ext>
            </a:extLst>
          </p:cNvPr>
          <p:cNvSpPr txBox="1"/>
          <p:nvPr/>
        </p:nvSpPr>
        <p:spPr>
          <a:xfrm>
            <a:off x="1023071" y="4914952"/>
            <a:ext cx="414048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Of the 7084 facilities, 6273 (88%) are chain owned</a:t>
            </a:r>
          </a:p>
          <a:p>
            <a:pPr marL="285750" indent="-285750">
              <a:buFont typeface="Arial" panose="020B0604020202020204" pitchFamily="34" charset="0"/>
              <a:buChar char="•"/>
            </a:pPr>
            <a:r>
              <a:rPr lang="en-US" dirty="0"/>
              <a:t>Most networks have a mix of poor- very good </a:t>
            </a:r>
            <a:r>
              <a:rPr lang="en-US" dirty="0" err="1"/>
              <a:t>performinf</a:t>
            </a:r>
            <a:r>
              <a:rPr lang="en-US" dirty="0"/>
              <a:t> facilities</a:t>
            </a:r>
          </a:p>
        </p:txBody>
      </p:sp>
    </p:spTree>
    <p:extLst>
      <p:ext uri="{BB962C8B-B14F-4D97-AF65-F5344CB8AC3E}">
        <p14:creationId xmlns:p14="http://schemas.microsoft.com/office/powerpoint/2010/main" val="879779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5263-2147-426D-AC2C-30F74EEFB12B}"/>
              </a:ext>
            </a:extLst>
          </p:cNvPr>
          <p:cNvSpPr>
            <a:spLocks noGrp="1"/>
          </p:cNvSpPr>
          <p:nvPr>
            <p:ph type="title"/>
          </p:nvPr>
        </p:nvSpPr>
        <p:spPr/>
        <p:txBody>
          <a:bodyPr>
            <a:normAutofit/>
          </a:bodyPr>
          <a:lstStyle/>
          <a:p>
            <a:pPr algn="ctr"/>
            <a:r>
              <a:rPr lang="en-US" sz="3600" b="1" dirty="0"/>
              <a:t>Patient characteristics</a:t>
            </a:r>
          </a:p>
        </p:txBody>
      </p:sp>
      <p:pic>
        <p:nvPicPr>
          <p:cNvPr id="4" name="Content Placeholder 3">
            <a:extLst>
              <a:ext uri="{FF2B5EF4-FFF2-40B4-BE49-F238E27FC236}">
                <a16:creationId xmlns:a16="http://schemas.microsoft.com/office/drawing/2014/main" id="{C7EE922B-5C9C-4DC2-825D-82772EF4CE9B}"/>
              </a:ext>
            </a:extLst>
          </p:cNvPr>
          <p:cNvPicPr>
            <a:picLocks noGrp="1" noChangeAspect="1"/>
          </p:cNvPicPr>
          <p:nvPr>
            <p:ph idx="1"/>
          </p:nvPr>
        </p:nvPicPr>
        <p:blipFill>
          <a:blip r:embed="rId2"/>
          <a:stretch>
            <a:fillRect/>
          </a:stretch>
        </p:blipFill>
        <p:spPr>
          <a:xfrm>
            <a:off x="957322" y="1450759"/>
            <a:ext cx="2963332" cy="1828800"/>
          </a:xfrm>
          <a:prstGeom prst="rect">
            <a:avLst/>
          </a:prstGeom>
        </p:spPr>
      </p:pic>
      <p:pic>
        <p:nvPicPr>
          <p:cNvPr id="5" name="Picture 4">
            <a:extLst>
              <a:ext uri="{FF2B5EF4-FFF2-40B4-BE49-F238E27FC236}">
                <a16:creationId xmlns:a16="http://schemas.microsoft.com/office/drawing/2014/main" id="{311ECD45-F8DF-4E4E-9E67-80EC3421DA91}"/>
              </a:ext>
            </a:extLst>
          </p:cNvPr>
          <p:cNvPicPr>
            <a:picLocks noChangeAspect="1"/>
          </p:cNvPicPr>
          <p:nvPr/>
        </p:nvPicPr>
        <p:blipFill>
          <a:blip r:embed="rId3"/>
          <a:stretch>
            <a:fillRect/>
          </a:stretch>
        </p:blipFill>
        <p:spPr>
          <a:xfrm>
            <a:off x="957322" y="3578467"/>
            <a:ext cx="2963332" cy="1828800"/>
          </a:xfrm>
          <a:prstGeom prst="rect">
            <a:avLst/>
          </a:prstGeom>
        </p:spPr>
      </p:pic>
      <p:pic>
        <p:nvPicPr>
          <p:cNvPr id="6" name="Picture 5">
            <a:extLst>
              <a:ext uri="{FF2B5EF4-FFF2-40B4-BE49-F238E27FC236}">
                <a16:creationId xmlns:a16="http://schemas.microsoft.com/office/drawing/2014/main" id="{77224D6D-0FF1-498D-A23C-E304FE9115BB}"/>
              </a:ext>
            </a:extLst>
          </p:cNvPr>
          <p:cNvPicPr>
            <a:picLocks noChangeAspect="1"/>
          </p:cNvPicPr>
          <p:nvPr/>
        </p:nvPicPr>
        <p:blipFill>
          <a:blip r:embed="rId4"/>
          <a:stretch>
            <a:fillRect/>
          </a:stretch>
        </p:blipFill>
        <p:spPr>
          <a:xfrm>
            <a:off x="7775938" y="1630706"/>
            <a:ext cx="2963332" cy="1828800"/>
          </a:xfrm>
          <a:prstGeom prst="rect">
            <a:avLst/>
          </a:prstGeom>
        </p:spPr>
      </p:pic>
      <p:pic>
        <p:nvPicPr>
          <p:cNvPr id="7" name="Picture 6">
            <a:extLst>
              <a:ext uri="{FF2B5EF4-FFF2-40B4-BE49-F238E27FC236}">
                <a16:creationId xmlns:a16="http://schemas.microsoft.com/office/drawing/2014/main" id="{3082F26F-7524-4EB6-A474-A3CA161BAB0A}"/>
              </a:ext>
            </a:extLst>
          </p:cNvPr>
          <p:cNvPicPr>
            <a:picLocks noChangeAspect="1"/>
          </p:cNvPicPr>
          <p:nvPr/>
        </p:nvPicPr>
        <p:blipFill>
          <a:blip r:embed="rId5"/>
          <a:stretch>
            <a:fillRect/>
          </a:stretch>
        </p:blipFill>
        <p:spPr>
          <a:xfrm>
            <a:off x="7854705" y="3691871"/>
            <a:ext cx="2963332" cy="1828800"/>
          </a:xfrm>
          <a:prstGeom prst="rect">
            <a:avLst/>
          </a:prstGeom>
        </p:spPr>
      </p:pic>
      <p:pic>
        <p:nvPicPr>
          <p:cNvPr id="9" name="Picture 8">
            <a:extLst>
              <a:ext uri="{FF2B5EF4-FFF2-40B4-BE49-F238E27FC236}">
                <a16:creationId xmlns:a16="http://schemas.microsoft.com/office/drawing/2014/main" id="{EE2A1A3C-663D-4DF0-9D15-5B550E49D3B5}"/>
              </a:ext>
            </a:extLst>
          </p:cNvPr>
          <p:cNvPicPr>
            <a:picLocks noChangeAspect="1"/>
          </p:cNvPicPr>
          <p:nvPr/>
        </p:nvPicPr>
        <p:blipFill>
          <a:blip r:embed="rId6"/>
          <a:stretch>
            <a:fillRect/>
          </a:stretch>
        </p:blipFill>
        <p:spPr>
          <a:xfrm>
            <a:off x="4469907" y="1570724"/>
            <a:ext cx="2963332" cy="1828800"/>
          </a:xfrm>
          <a:prstGeom prst="rect">
            <a:avLst/>
          </a:prstGeom>
        </p:spPr>
      </p:pic>
      <p:sp>
        <p:nvSpPr>
          <p:cNvPr id="10" name="TextBox 9">
            <a:extLst>
              <a:ext uri="{FF2B5EF4-FFF2-40B4-BE49-F238E27FC236}">
                <a16:creationId xmlns:a16="http://schemas.microsoft.com/office/drawing/2014/main" id="{ADB8BC12-B8CF-4B14-9914-B78DB1E08581}"/>
              </a:ext>
            </a:extLst>
          </p:cNvPr>
          <p:cNvSpPr txBox="1"/>
          <p:nvPr/>
        </p:nvSpPr>
        <p:spPr>
          <a:xfrm>
            <a:off x="1225781" y="5520671"/>
            <a:ext cx="932379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Mean percentage of AA patients in networks is 60%, mean percentage if White patients is 33%</a:t>
            </a:r>
          </a:p>
          <a:p>
            <a:pPr marL="285750" indent="-285750">
              <a:buFont typeface="Arial" panose="020B0604020202020204" pitchFamily="34" charset="0"/>
              <a:buChar char="•"/>
            </a:pPr>
            <a:r>
              <a:rPr lang="en-US" dirty="0"/>
              <a:t>An average of 44% patients report Diabetes as the primary cause of ESRD, and about 29% report hypertension as the primary cause of ESRD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3235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10E5-3BEC-4248-9738-6F76659D2B08}"/>
              </a:ext>
            </a:extLst>
          </p:cNvPr>
          <p:cNvSpPr>
            <a:spLocks noGrp="1"/>
          </p:cNvSpPr>
          <p:nvPr>
            <p:ph type="title"/>
          </p:nvPr>
        </p:nvSpPr>
        <p:spPr>
          <a:xfrm>
            <a:off x="928577" y="195004"/>
            <a:ext cx="10515600" cy="1325563"/>
          </a:xfrm>
        </p:spPr>
        <p:txBody>
          <a:bodyPr>
            <a:normAutofit/>
          </a:bodyPr>
          <a:lstStyle/>
          <a:p>
            <a:pPr algn="ctr"/>
            <a:r>
              <a:rPr lang="en-US" sz="3600" b="1" dirty="0"/>
              <a:t>Mortality Rate</a:t>
            </a:r>
          </a:p>
        </p:txBody>
      </p:sp>
      <p:pic>
        <p:nvPicPr>
          <p:cNvPr id="5" name="Picture 4">
            <a:extLst>
              <a:ext uri="{FF2B5EF4-FFF2-40B4-BE49-F238E27FC236}">
                <a16:creationId xmlns:a16="http://schemas.microsoft.com/office/drawing/2014/main" id="{DA9C5B0C-1C70-4BDF-8D81-BA7B93C76B9D}"/>
              </a:ext>
            </a:extLst>
          </p:cNvPr>
          <p:cNvPicPr>
            <a:picLocks noChangeAspect="1"/>
          </p:cNvPicPr>
          <p:nvPr/>
        </p:nvPicPr>
        <p:blipFill>
          <a:blip r:embed="rId2"/>
          <a:stretch>
            <a:fillRect/>
          </a:stretch>
        </p:blipFill>
        <p:spPr>
          <a:xfrm>
            <a:off x="531740" y="1133483"/>
            <a:ext cx="4447213" cy="2743200"/>
          </a:xfrm>
          <a:prstGeom prst="rect">
            <a:avLst/>
          </a:prstGeom>
        </p:spPr>
      </p:pic>
      <p:pic>
        <p:nvPicPr>
          <p:cNvPr id="7" name="Content Placeholder 6">
            <a:extLst>
              <a:ext uri="{FF2B5EF4-FFF2-40B4-BE49-F238E27FC236}">
                <a16:creationId xmlns:a16="http://schemas.microsoft.com/office/drawing/2014/main" id="{0A1CC9D0-4259-439B-A7BD-5B6304AFAFA4}"/>
              </a:ext>
            </a:extLst>
          </p:cNvPr>
          <p:cNvPicPr>
            <a:picLocks noGrp="1" noChangeAspect="1"/>
          </p:cNvPicPr>
          <p:nvPr>
            <p:ph idx="1"/>
          </p:nvPr>
        </p:nvPicPr>
        <p:blipFill>
          <a:blip r:embed="rId3"/>
          <a:stretch>
            <a:fillRect/>
          </a:stretch>
        </p:blipFill>
        <p:spPr>
          <a:xfrm>
            <a:off x="531739" y="3981236"/>
            <a:ext cx="4447214" cy="2743200"/>
          </a:xfrm>
          <a:prstGeom prst="rect">
            <a:avLst/>
          </a:prstGeom>
        </p:spPr>
      </p:pic>
      <p:pic>
        <p:nvPicPr>
          <p:cNvPr id="3" name="Picture 2">
            <a:extLst>
              <a:ext uri="{FF2B5EF4-FFF2-40B4-BE49-F238E27FC236}">
                <a16:creationId xmlns:a16="http://schemas.microsoft.com/office/drawing/2014/main" id="{69944487-B216-4FCA-B1D8-FE2E145BB511}"/>
              </a:ext>
            </a:extLst>
          </p:cNvPr>
          <p:cNvPicPr>
            <a:picLocks noChangeAspect="1"/>
          </p:cNvPicPr>
          <p:nvPr/>
        </p:nvPicPr>
        <p:blipFill>
          <a:blip r:embed="rId4"/>
          <a:stretch>
            <a:fillRect/>
          </a:stretch>
        </p:blipFill>
        <p:spPr>
          <a:xfrm>
            <a:off x="5375790" y="1237798"/>
            <a:ext cx="4444369" cy="2743438"/>
          </a:xfrm>
          <a:prstGeom prst="rect">
            <a:avLst/>
          </a:prstGeom>
        </p:spPr>
      </p:pic>
      <p:sp>
        <p:nvSpPr>
          <p:cNvPr id="4" name="TextBox 3">
            <a:extLst>
              <a:ext uri="{FF2B5EF4-FFF2-40B4-BE49-F238E27FC236}">
                <a16:creationId xmlns:a16="http://schemas.microsoft.com/office/drawing/2014/main" id="{6E4A6361-6039-4B55-87D6-AC8E3D998874}"/>
              </a:ext>
            </a:extLst>
          </p:cNvPr>
          <p:cNvSpPr txBox="1"/>
          <p:nvPr/>
        </p:nvSpPr>
        <p:spPr>
          <a:xfrm>
            <a:off x="5640512" y="4232953"/>
            <a:ext cx="49572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mean mortality rate is 17% in dialysis facilities</a:t>
            </a:r>
          </a:p>
          <a:p>
            <a:pPr marL="285750" indent="-285750">
              <a:buFont typeface="Arial" panose="020B0604020202020204" pitchFamily="34" charset="0"/>
              <a:buChar char="•"/>
            </a:pPr>
            <a:r>
              <a:rPr lang="en-US" dirty="0"/>
              <a:t>1 and 2 star rated facilities have higher mortality and readmission rates </a:t>
            </a:r>
          </a:p>
          <a:p>
            <a:pPr marL="285750" indent="-285750">
              <a:buFont typeface="Arial" panose="020B0604020202020204" pitchFamily="34" charset="0"/>
              <a:buChar char="•"/>
            </a:pPr>
            <a:r>
              <a:rPr lang="en-US" dirty="0"/>
              <a:t>Mortality rate does not vary too much based on performance score categories</a:t>
            </a:r>
          </a:p>
        </p:txBody>
      </p:sp>
    </p:spTree>
    <p:extLst>
      <p:ext uri="{BB962C8B-B14F-4D97-AF65-F5344CB8AC3E}">
        <p14:creationId xmlns:p14="http://schemas.microsoft.com/office/powerpoint/2010/main" val="4068561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FDA3-663B-4C22-881A-9447CEDE4AE8}"/>
              </a:ext>
            </a:extLst>
          </p:cNvPr>
          <p:cNvSpPr>
            <a:spLocks noGrp="1"/>
          </p:cNvSpPr>
          <p:nvPr>
            <p:ph type="title"/>
          </p:nvPr>
        </p:nvSpPr>
        <p:spPr>
          <a:xfrm>
            <a:off x="819026" y="195602"/>
            <a:ext cx="10515600" cy="1325563"/>
          </a:xfrm>
        </p:spPr>
        <p:txBody>
          <a:bodyPr>
            <a:normAutofit/>
          </a:bodyPr>
          <a:lstStyle/>
          <a:p>
            <a:pPr algn="ctr"/>
            <a:r>
              <a:rPr lang="en-US" sz="3600" b="1" dirty="0"/>
              <a:t>Poor performance in states and networks</a:t>
            </a:r>
          </a:p>
        </p:txBody>
      </p:sp>
      <p:pic>
        <p:nvPicPr>
          <p:cNvPr id="3" name="Content Placeholder 2">
            <a:extLst>
              <a:ext uri="{FF2B5EF4-FFF2-40B4-BE49-F238E27FC236}">
                <a16:creationId xmlns:a16="http://schemas.microsoft.com/office/drawing/2014/main" id="{242FC6BC-AEE8-4D2A-806A-ED188DA428CA}"/>
              </a:ext>
            </a:extLst>
          </p:cNvPr>
          <p:cNvPicPr>
            <a:picLocks noGrp="1" noChangeAspect="1"/>
          </p:cNvPicPr>
          <p:nvPr>
            <p:ph idx="1"/>
          </p:nvPr>
        </p:nvPicPr>
        <p:blipFill>
          <a:blip r:embed="rId2"/>
          <a:stretch>
            <a:fillRect/>
          </a:stretch>
        </p:blipFill>
        <p:spPr>
          <a:xfrm>
            <a:off x="798068" y="1284244"/>
            <a:ext cx="4445000" cy="2743200"/>
          </a:xfrm>
          <a:prstGeom prst="rect">
            <a:avLst/>
          </a:prstGeom>
        </p:spPr>
      </p:pic>
      <p:sp>
        <p:nvSpPr>
          <p:cNvPr id="7" name="TextBox 6">
            <a:extLst>
              <a:ext uri="{FF2B5EF4-FFF2-40B4-BE49-F238E27FC236}">
                <a16:creationId xmlns:a16="http://schemas.microsoft.com/office/drawing/2014/main" id="{8EBF3362-BF38-4829-9D76-FC37B1DD710D}"/>
              </a:ext>
            </a:extLst>
          </p:cNvPr>
          <p:cNvSpPr txBox="1"/>
          <p:nvPr/>
        </p:nvSpPr>
        <p:spPr>
          <a:xfrm>
            <a:off x="6115175" y="1397675"/>
            <a:ext cx="436651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There are more facilities with higher mortality rates in poor performing networks</a:t>
            </a:r>
          </a:p>
          <a:p>
            <a:pPr marL="285750" indent="-285750">
              <a:buFont typeface="Arial" panose="020B0604020202020204" pitchFamily="34" charset="0"/>
              <a:buChar char="•"/>
            </a:pPr>
            <a:r>
              <a:rPr lang="it-IT" dirty="0"/>
              <a:t>FL, TX, CA, GA, NY, OH, IL, TN, LA, MI are states with highest number of ‘poor’ preforming facilities</a:t>
            </a:r>
          </a:p>
          <a:p>
            <a:r>
              <a:rPr lang="it-IT" dirty="0"/>
              <a:t>		</a:t>
            </a:r>
          </a:p>
        </p:txBody>
      </p:sp>
      <p:pic>
        <p:nvPicPr>
          <p:cNvPr id="8" name="Picture 7">
            <a:extLst>
              <a:ext uri="{FF2B5EF4-FFF2-40B4-BE49-F238E27FC236}">
                <a16:creationId xmlns:a16="http://schemas.microsoft.com/office/drawing/2014/main" id="{F890C4DF-33FD-4C24-936D-6DA91487A126}"/>
              </a:ext>
            </a:extLst>
          </p:cNvPr>
          <p:cNvPicPr>
            <a:picLocks noChangeAspect="1"/>
          </p:cNvPicPr>
          <p:nvPr/>
        </p:nvPicPr>
        <p:blipFill>
          <a:blip r:embed="rId3"/>
          <a:stretch>
            <a:fillRect/>
          </a:stretch>
        </p:blipFill>
        <p:spPr>
          <a:xfrm>
            <a:off x="838200" y="4027444"/>
            <a:ext cx="4444998" cy="2743200"/>
          </a:xfrm>
          <a:prstGeom prst="rect">
            <a:avLst/>
          </a:prstGeom>
        </p:spPr>
      </p:pic>
      <p:pic>
        <p:nvPicPr>
          <p:cNvPr id="9" name="Picture 8">
            <a:extLst>
              <a:ext uri="{FF2B5EF4-FFF2-40B4-BE49-F238E27FC236}">
                <a16:creationId xmlns:a16="http://schemas.microsoft.com/office/drawing/2014/main" id="{2F07E8C4-0BD6-4FB8-971C-2600B061B859}"/>
              </a:ext>
            </a:extLst>
          </p:cNvPr>
          <p:cNvPicPr>
            <a:picLocks noChangeAspect="1"/>
          </p:cNvPicPr>
          <p:nvPr/>
        </p:nvPicPr>
        <p:blipFill>
          <a:blip r:embed="rId4"/>
          <a:stretch>
            <a:fillRect/>
          </a:stretch>
        </p:blipFill>
        <p:spPr>
          <a:xfrm>
            <a:off x="5888917" y="4027444"/>
            <a:ext cx="4444998" cy="2743200"/>
          </a:xfrm>
          <a:prstGeom prst="rect">
            <a:avLst/>
          </a:prstGeom>
        </p:spPr>
      </p:pic>
    </p:spTree>
    <p:extLst>
      <p:ext uri="{BB962C8B-B14F-4D97-AF65-F5344CB8AC3E}">
        <p14:creationId xmlns:p14="http://schemas.microsoft.com/office/powerpoint/2010/main" val="583306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5B98A0-1276-4697-8C8C-F4D193EAAAC5}"/>
              </a:ext>
            </a:extLst>
          </p:cNvPr>
          <p:cNvPicPr>
            <a:picLocks noChangeAspect="1"/>
          </p:cNvPicPr>
          <p:nvPr/>
        </p:nvPicPr>
        <p:blipFill>
          <a:blip r:embed="rId2"/>
          <a:stretch>
            <a:fillRect/>
          </a:stretch>
        </p:blipFill>
        <p:spPr>
          <a:xfrm>
            <a:off x="911353" y="518750"/>
            <a:ext cx="5184647" cy="3200400"/>
          </a:xfrm>
          <a:prstGeom prst="rect">
            <a:avLst/>
          </a:prstGeom>
        </p:spPr>
      </p:pic>
      <p:pic>
        <p:nvPicPr>
          <p:cNvPr id="4" name="Content Placeholder 3">
            <a:extLst>
              <a:ext uri="{FF2B5EF4-FFF2-40B4-BE49-F238E27FC236}">
                <a16:creationId xmlns:a16="http://schemas.microsoft.com/office/drawing/2014/main" id="{32BF4BB9-4B90-420C-A5F7-A6C35010B5C0}"/>
              </a:ext>
            </a:extLst>
          </p:cNvPr>
          <p:cNvPicPr>
            <a:picLocks noGrp="1" noChangeAspect="1"/>
          </p:cNvPicPr>
          <p:nvPr>
            <p:ph idx="1"/>
          </p:nvPr>
        </p:nvPicPr>
        <p:blipFill>
          <a:blip r:embed="rId3"/>
          <a:stretch>
            <a:fillRect/>
          </a:stretch>
        </p:blipFill>
        <p:spPr>
          <a:xfrm>
            <a:off x="5745822" y="3657600"/>
            <a:ext cx="5188415" cy="3200400"/>
          </a:xfrm>
          <a:prstGeom prst="rect">
            <a:avLst/>
          </a:prstGeom>
        </p:spPr>
      </p:pic>
      <p:pic>
        <p:nvPicPr>
          <p:cNvPr id="5" name="Picture 4">
            <a:extLst>
              <a:ext uri="{FF2B5EF4-FFF2-40B4-BE49-F238E27FC236}">
                <a16:creationId xmlns:a16="http://schemas.microsoft.com/office/drawing/2014/main" id="{7F325D95-05AC-469E-BEDE-86762AAD4F16}"/>
              </a:ext>
            </a:extLst>
          </p:cNvPr>
          <p:cNvPicPr>
            <a:picLocks noChangeAspect="1"/>
          </p:cNvPicPr>
          <p:nvPr/>
        </p:nvPicPr>
        <p:blipFill>
          <a:blip r:embed="rId4"/>
          <a:stretch>
            <a:fillRect/>
          </a:stretch>
        </p:blipFill>
        <p:spPr>
          <a:xfrm>
            <a:off x="5715106" y="487928"/>
            <a:ext cx="5188414" cy="3200400"/>
          </a:xfrm>
          <a:prstGeom prst="rect">
            <a:avLst/>
          </a:prstGeom>
        </p:spPr>
      </p:pic>
      <p:pic>
        <p:nvPicPr>
          <p:cNvPr id="18" name="Picture 17">
            <a:extLst>
              <a:ext uri="{FF2B5EF4-FFF2-40B4-BE49-F238E27FC236}">
                <a16:creationId xmlns:a16="http://schemas.microsoft.com/office/drawing/2014/main" id="{32A10B71-B429-49AD-9010-A6E85A74740E}"/>
              </a:ext>
            </a:extLst>
          </p:cNvPr>
          <p:cNvPicPr>
            <a:picLocks noChangeAspect="1"/>
          </p:cNvPicPr>
          <p:nvPr/>
        </p:nvPicPr>
        <p:blipFill>
          <a:blip r:embed="rId5"/>
          <a:stretch>
            <a:fillRect/>
          </a:stretch>
        </p:blipFill>
        <p:spPr>
          <a:xfrm>
            <a:off x="382404" y="3698697"/>
            <a:ext cx="5188416" cy="3200400"/>
          </a:xfrm>
          <a:prstGeom prst="rect">
            <a:avLst/>
          </a:prstGeom>
        </p:spPr>
      </p:pic>
      <p:sp>
        <p:nvSpPr>
          <p:cNvPr id="3" name="Rectangle 2">
            <a:extLst>
              <a:ext uri="{FF2B5EF4-FFF2-40B4-BE49-F238E27FC236}">
                <a16:creationId xmlns:a16="http://schemas.microsoft.com/office/drawing/2014/main" id="{3ACC1111-C904-47B7-A686-842C52934D9C}"/>
              </a:ext>
            </a:extLst>
          </p:cNvPr>
          <p:cNvSpPr/>
          <p:nvPr/>
        </p:nvSpPr>
        <p:spPr>
          <a:xfrm>
            <a:off x="703780" y="49856"/>
            <a:ext cx="10084085" cy="523220"/>
          </a:xfrm>
          <a:prstGeom prst="rect">
            <a:avLst/>
          </a:prstGeom>
        </p:spPr>
        <p:txBody>
          <a:bodyPr wrap="square">
            <a:spAutoFit/>
          </a:bodyPr>
          <a:lstStyle/>
          <a:p>
            <a:pPr algn="ctr"/>
            <a:r>
              <a:rPr lang="en-US" sz="2800" b="1" dirty="0">
                <a:solidFill>
                  <a:prstClr val="black"/>
                </a:solidFill>
                <a:latin typeface="Calibri Light" panose="020F0302020204030204"/>
                <a:ea typeface="+mj-ea"/>
                <a:cs typeface="+mj-cs"/>
              </a:rPr>
              <a:t>Poor performance in states and networks</a:t>
            </a:r>
            <a:endParaRPr lang="en-US" sz="2800" b="1" dirty="0"/>
          </a:p>
        </p:txBody>
      </p:sp>
    </p:spTree>
    <p:extLst>
      <p:ext uri="{BB962C8B-B14F-4D97-AF65-F5344CB8AC3E}">
        <p14:creationId xmlns:p14="http://schemas.microsoft.com/office/powerpoint/2010/main" val="2431663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9DC6-149B-4E80-8B48-A109FE8B24E6}"/>
              </a:ext>
            </a:extLst>
          </p:cNvPr>
          <p:cNvSpPr>
            <a:spLocks noGrp="1"/>
          </p:cNvSpPr>
          <p:nvPr>
            <p:ph type="title"/>
          </p:nvPr>
        </p:nvSpPr>
        <p:spPr>
          <a:xfrm>
            <a:off x="1237922" y="74807"/>
            <a:ext cx="10515600" cy="1325563"/>
          </a:xfrm>
        </p:spPr>
        <p:txBody>
          <a:bodyPr/>
          <a:lstStyle/>
          <a:p>
            <a:pPr algn="ctr"/>
            <a:r>
              <a:rPr lang="en-US" sz="3200" b="1" dirty="0"/>
              <a:t>Kidney Transplantation</a:t>
            </a:r>
            <a:endParaRPr lang="en-US" b="1" dirty="0"/>
          </a:p>
        </p:txBody>
      </p:sp>
      <p:pic>
        <p:nvPicPr>
          <p:cNvPr id="4" name="Content Placeholder 3">
            <a:extLst>
              <a:ext uri="{FF2B5EF4-FFF2-40B4-BE49-F238E27FC236}">
                <a16:creationId xmlns:a16="http://schemas.microsoft.com/office/drawing/2014/main" id="{BFB5ADAC-5642-4F94-B4AB-13CCDBCDCE4C}"/>
              </a:ext>
            </a:extLst>
          </p:cNvPr>
          <p:cNvPicPr>
            <a:picLocks noGrp="1" noChangeAspect="1"/>
          </p:cNvPicPr>
          <p:nvPr>
            <p:ph idx="1"/>
          </p:nvPr>
        </p:nvPicPr>
        <p:blipFill>
          <a:blip r:embed="rId2"/>
          <a:stretch>
            <a:fillRect/>
          </a:stretch>
        </p:blipFill>
        <p:spPr>
          <a:xfrm>
            <a:off x="438478" y="1250413"/>
            <a:ext cx="5185831" cy="3200400"/>
          </a:xfrm>
          <a:prstGeom prst="rect">
            <a:avLst/>
          </a:prstGeom>
        </p:spPr>
      </p:pic>
      <p:pic>
        <p:nvPicPr>
          <p:cNvPr id="5" name="Picture 4">
            <a:extLst>
              <a:ext uri="{FF2B5EF4-FFF2-40B4-BE49-F238E27FC236}">
                <a16:creationId xmlns:a16="http://schemas.microsoft.com/office/drawing/2014/main" id="{F59C4E5F-12A9-46F7-9E6F-6CF6ECA271BD}"/>
              </a:ext>
            </a:extLst>
          </p:cNvPr>
          <p:cNvPicPr>
            <a:picLocks noChangeAspect="1"/>
          </p:cNvPicPr>
          <p:nvPr/>
        </p:nvPicPr>
        <p:blipFill>
          <a:blip r:embed="rId3"/>
          <a:stretch>
            <a:fillRect/>
          </a:stretch>
        </p:blipFill>
        <p:spPr>
          <a:xfrm>
            <a:off x="556466" y="4156387"/>
            <a:ext cx="4444998" cy="2743200"/>
          </a:xfrm>
          <a:prstGeom prst="rect">
            <a:avLst/>
          </a:prstGeom>
        </p:spPr>
      </p:pic>
      <p:pic>
        <p:nvPicPr>
          <p:cNvPr id="6" name="Picture 5">
            <a:extLst>
              <a:ext uri="{FF2B5EF4-FFF2-40B4-BE49-F238E27FC236}">
                <a16:creationId xmlns:a16="http://schemas.microsoft.com/office/drawing/2014/main" id="{692138B8-4489-4CE8-ACB5-2A87F5A797D7}"/>
              </a:ext>
            </a:extLst>
          </p:cNvPr>
          <p:cNvPicPr>
            <a:picLocks noChangeAspect="1"/>
          </p:cNvPicPr>
          <p:nvPr/>
        </p:nvPicPr>
        <p:blipFill>
          <a:blip r:embed="rId4"/>
          <a:stretch>
            <a:fillRect/>
          </a:stretch>
        </p:blipFill>
        <p:spPr>
          <a:xfrm>
            <a:off x="6096000" y="1250413"/>
            <a:ext cx="4444998" cy="2743200"/>
          </a:xfrm>
          <a:prstGeom prst="rect">
            <a:avLst/>
          </a:prstGeom>
        </p:spPr>
      </p:pic>
      <p:sp>
        <p:nvSpPr>
          <p:cNvPr id="7" name="TextBox 6">
            <a:extLst>
              <a:ext uri="{FF2B5EF4-FFF2-40B4-BE49-F238E27FC236}">
                <a16:creationId xmlns:a16="http://schemas.microsoft.com/office/drawing/2014/main" id="{A33CB549-EA5A-4EEF-97AF-33C6BDD9A73C}"/>
              </a:ext>
            </a:extLst>
          </p:cNvPr>
          <p:cNvSpPr txBox="1"/>
          <p:nvPr/>
        </p:nvSpPr>
        <p:spPr>
          <a:xfrm>
            <a:off x="5876818" y="4299735"/>
            <a:ext cx="494700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mean number of kidney transplants in networks is 65 transplants</a:t>
            </a:r>
          </a:p>
          <a:p>
            <a:pPr marL="285750" indent="-285750">
              <a:buFont typeface="Arial" panose="020B0604020202020204" pitchFamily="34" charset="0"/>
              <a:buChar char="•"/>
            </a:pPr>
            <a:r>
              <a:rPr lang="en-US" dirty="0"/>
              <a:t>The number of transplants in networks is strongly correlated with the number of dialysis stations in networks </a:t>
            </a:r>
          </a:p>
        </p:txBody>
      </p:sp>
    </p:spTree>
    <p:extLst>
      <p:ext uri="{BB962C8B-B14F-4D97-AF65-F5344CB8AC3E}">
        <p14:creationId xmlns:p14="http://schemas.microsoft.com/office/powerpoint/2010/main" val="1218679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F58C-6B45-4886-A06C-D729676DA1A2}"/>
              </a:ext>
            </a:extLst>
          </p:cNvPr>
          <p:cNvSpPr>
            <a:spLocks noGrp="1"/>
          </p:cNvSpPr>
          <p:nvPr>
            <p:ph type="title"/>
          </p:nvPr>
        </p:nvSpPr>
        <p:spPr>
          <a:xfrm>
            <a:off x="880265" y="92860"/>
            <a:ext cx="10515600" cy="1325563"/>
          </a:xfrm>
        </p:spPr>
        <p:txBody>
          <a:bodyPr>
            <a:normAutofit/>
          </a:bodyPr>
          <a:lstStyle/>
          <a:p>
            <a:pPr algn="ctr"/>
            <a:r>
              <a:rPr lang="en-US" sz="3200" b="1" dirty="0"/>
              <a:t>Five Star Rating</a:t>
            </a:r>
          </a:p>
        </p:txBody>
      </p:sp>
      <p:pic>
        <p:nvPicPr>
          <p:cNvPr id="4" name="Content Placeholder 3">
            <a:extLst>
              <a:ext uri="{FF2B5EF4-FFF2-40B4-BE49-F238E27FC236}">
                <a16:creationId xmlns:a16="http://schemas.microsoft.com/office/drawing/2014/main" id="{586EA5B6-A1DD-4F9B-BE54-F9A853A33D47}"/>
              </a:ext>
            </a:extLst>
          </p:cNvPr>
          <p:cNvPicPr>
            <a:picLocks noGrp="1" noChangeAspect="1"/>
          </p:cNvPicPr>
          <p:nvPr>
            <p:ph idx="1"/>
          </p:nvPr>
        </p:nvPicPr>
        <p:blipFill>
          <a:blip r:embed="rId2"/>
          <a:stretch>
            <a:fillRect/>
          </a:stretch>
        </p:blipFill>
        <p:spPr>
          <a:xfrm>
            <a:off x="880265" y="1339453"/>
            <a:ext cx="5185831" cy="3200400"/>
          </a:xfrm>
          <a:prstGeom prst="rect">
            <a:avLst/>
          </a:prstGeom>
        </p:spPr>
      </p:pic>
      <p:pic>
        <p:nvPicPr>
          <p:cNvPr id="5" name="Picture 4">
            <a:extLst>
              <a:ext uri="{FF2B5EF4-FFF2-40B4-BE49-F238E27FC236}">
                <a16:creationId xmlns:a16="http://schemas.microsoft.com/office/drawing/2014/main" id="{498BFF83-9123-40DB-A8BF-4500A1C6268C}"/>
              </a:ext>
            </a:extLst>
          </p:cNvPr>
          <p:cNvPicPr>
            <a:picLocks noChangeAspect="1"/>
          </p:cNvPicPr>
          <p:nvPr/>
        </p:nvPicPr>
        <p:blipFill>
          <a:blip r:embed="rId3"/>
          <a:stretch>
            <a:fillRect/>
          </a:stretch>
        </p:blipFill>
        <p:spPr>
          <a:xfrm>
            <a:off x="6340979" y="1442784"/>
            <a:ext cx="5185833" cy="3200400"/>
          </a:xfrm>
          <a:prstGeom prst="rect">
            <a:avLst/>
          </a:prstGeom>
        </p:spPr>
      </p:pic>
      <p:sp>
        <p:nvSpPr>
          <p:cNvPr id="7" name="TextBox 6">
            <a:extLst>
              <a:ext uri="{FF2B5EF4-FFF2-40B4-BE49-F238E27FC236}">
                <a16:creationId xmlns:a16="http://schemas.microsoft.com/office/drawing/2014/main" id="{56F69E5E-7CA3-480F-AE35-A95C9AC7BD83}"/>
              </a:ext>
            </a:extLst>
          </p:cNvPr>
          <p:cNvSpPr txBox="1"/>
          <p:nvPr/>
        </p:nvSpPr>
        <p:spPr>
          <a:xfrm>
            <a:off x="1032553" y="4919997"/>
            <a:ext cx="1019450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 majority of facilities are 3,4,5 star rated (n=5418), 698 facilities are 1 or 2 star rated</a:t>
            </a:r>
          </a:p>
          <a:p>
            <a:pPr marL="285750" indent="-285750">
              <a:buFont typeface="Arial" panose="020B0604020202020204" pitchFamily="34" charset="0"/>
              <a:buChar char="•"/>
            </a:pPr>
            <a:r>
              <a:rPr lang="en-US" dirty="0"/>
              <a:t>FL, TX, GA, CA, NY, OH, IL, TN, LA, MI have most facilities with poor or 1-2 star rated facilities</a:t>
            </a:r>
          </a:p>
          <a:p>
            <a:pPr marL="285750" indent="-285750">
              <a:buFont typeface="Arial" panose="020B0604020202020204" pitchFamily="34" charset="0"/>
              <a:buChar char="•"/>
            </a:pPr>
            <a:r>
              <a:rPr lang="en-US" dirty="0"/>
              <a:t>Histogram shows that even though fewer facilities have 1 &amp; 2 star ratings, the mortality in these facilities is much higher (40)</a:t>
            </a:r>
          </a:p>
          <a:p>
            <a:endParaRPr lang="en-US" dirty="0"/>
          </a:p>
        </p:txBody>
      </p:sp>
    </p:spTree>
    <p:extLst>
      <p:ext uri="{BB962C8B-B14F-4D97-AF65-F5344CB8AC3E}">
        <p14:creationId xmlns:p14="http://schemas.microsoft.com/office/powerpoint/2010/main" val="2980568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AA06-F1A1-4896-85B4-3C0638A161C6}"/>
              </a:ext>
            </a:extLst>
          </p:cNvPr>
          <p:cNvSpPr>
            <a:spLocks noGrp="1"/>
          </p:cNvSpPr>
          <p:nvPr>
            <p:ph type="title"/>
          </p:nvPr>
        </p:nvSpPr>
        <p:spPr>
          <a:xfrm>
            <a:off x="966534" y="-34809"/>
            <a:ext cx="10515600" cy="1325563"/>
          </a:xfrm>
        </p:spPr>
        <p:txBody>
          <a:bodyPr>
            <a:normAutofit/>
          </a:bodyPr>
          <a:lstStyle/>
          <a:p>
            <a:pPr algn="ctr"/>
            <a:r>
              <a:rPr lang="en-US" sz="3200" b="1" dirty="0"/>
              <a:t>Facility Total Performance Score</a:t>
            </a:r>
          </a:p>
        </p:txBody>
      </p:sp>
      <p:sp>
        <p:nvSpPr>
          <p:cNvPr id="3" name="Content Placeholder 2">
            <a:extLst>
              <a:ext uri="{FF2B5EF4-FFF2-40B4-BE49-F238E27FC236}">
                <a16:creationId xmlns:a16="http://schemas.microsoft.com/office/drawing/2014/main" id="{C58B3E34-A8B3-42B6-8D36-B8373697A587}"/>
              </a:ext>
            </a:extLst>
          </p:cNvPr>
          <p:cNvSpPr>
            <a:spLocks noGrp="1"/>
          </p:cNvSpPr>
          <p:nvPr>
            <p:ph idx="1"/>
          </p:nvPr>
        </p:nvSpPr>
        <p:spPr>
          <a:xfrm>
            <a:off x="1522668" y="1464237"/>
            <a:ext cx="2931179" cy="4351338"/>
          </a:xfrm>
        </p:spPr>
        <p:txBody>
          <a:bodyPr/>
          <a:lstStyle/>
          <a:p>
            <a:r>
              <a:rPr lang="en-US" dirty="0"/>
              <a:t>Add faceted payment percentage graphs here</a:t>
            </a:r>
          </a:p>
        </p:txBody>
      </p:sp>
      <p:pic>
        <p:nvPicPr>
          <p:cNvPr id="4" name="Picture 3">
            <a:extLst>
              <a:ext uri="{FF2B5EF4-FFF2-40B4-BE49-F238E27FC236}">
                <a16:creationId xmlns:a16="http://schemas.microsoft.com/office/drawing/2014/main" id="{589B9DE7-AB1C-465F-91DF-86D8CC09A83C}"/>
              </a:ext>
            </a:extLst>
          </p:cNvPr>
          <p:cNvPicPr>
            <a:picLocks noChangeAspect="1"/>
          </p:cNvPicPr>
          <p:nvPr/>
        </p:nvPicPr>
        <p:blipFill>
          <a:blip r:embed="rId2"/>
          <a:stretch>
            <a:fillRect/>
          </a:stretch>
        </p:blipFill>
        <p:spPr>
          <a:xfrm>
            <a:off x="891883" y="4022163"/>
            <a:ext cx="4447207" cy="2743200"/>
          </a:xfrm>
          <a:prstGeom prst="rect">
            <a:avLst/>
          </a:prstGeom>
        </p:spPr>
      </p:pic>
      <p:pic>
        <p:nvPicPr>
          <p:cNvPr id="5" name="Picture 4">
            <a:extLst>
              <a:ext uri="{FF2B5EF4-FFF2-40B4-BE49-F238E27FC236}">
                <a16:creationId xmlns:a16="http://schemas.microsoft.com/office/drawing/2014/main" id="{4B149C4D-1627-4E34-851B-1D69370E56C4}"/>
              </a:ext>
            </a:extLst>
          </p:cNvPr>
          <p:cNvPicPr>
            <a:picLocks noChangeAspect="1"/>
          </p:cNvPicPr>
          <p:nvPr/>
        </p:nvPicPr>
        <p:blipFill>
          <a:blip r:embed="rId3"/>
          <a:stretch>
            <a:fillRect/>
          </a:stretch>
        </p:blipFill>
        <p:spPr>
          <a:xfrm>
            <a:off x="966534" y="1148615"/>
            <a:ext cx="4444998" cy="2743200"/>
          </a:xfrm>
          <a:prstGeom prst="rect">
            <a:avLst/>
          </a:prstGeom>
        </p:spPr>
      </p:pic>
      <p:pic>
        <p:nvPicPr>
          <p:cNvPr id="6" name="Picture 5">
            <a:extLst>
              <a:ext uri="{FF2B5EF4-FFF2-40B4-BE49-F238E27FC236}">
                <a16:creationId xmlns:a16="http://schemas.microsoft.com/office/drawing/2014/main" id="{A1BE4863-83B1-4D0B-A197-DAB04F5C6DE9}"/>
              </a:ext>
            </a:extLst>
          </p:cNvPr>
          <p:cNvPicPr>
            <a:picLocks noChangeAspect="1"/>
          </p:cNvPicPr>
          <p:nvPr/>
        </p:nvPicPr>
        <p:blipFill>
          <a:blip r:embed="rId4"/>
          <a:stretch>
            <a:fillRect/>
          </a:stretch>
        </p:blipFill>
        <p:spPr>
          <a:xfrm>
            <a:off x="5515656" y="1290754"/>
            <a:ext cx="4444998" cy="2743200"/>
          </a:xfrm>
          <a:prstGeom prst="rect">
            <a:avLst/>
          </a:prstGeom>
        </p:spPr>
      </p:pic>
      <p:sp>
        <p:nvSpPr>
          <p:cNvPr id="7" name="TextBox 6">
            <a:extLst>
              <a:ext uri="{FF2B5EF4-FFF2-40B4-BE49-F238E27FC236}">
                <a16:creationId xmlns:a16="http://schemas.microsoft.com/office/drawing/2014/main" id="{59713810-0D1B-48E7-ACF9-9E7518649A67}"/>
              </a:ext>
            </a:extLst>
          </p:cNvPr>
          <p:cNvSpPr txBox="1"/>
          <p:nvPr/>
        </p:nvSpPr>
        <p:spPr>
          <a:xfrm>
            <a:off x="5989834" y="4274049"/>
            <a:ext cx="4530903" cy="646331"/>
          </a:xfrm>
          <a:prstGeom prst="rect">
            <a:avLst/>
          </a:prstGeom>
          <a:noFill/>
        </p:spPr>
        <p:txBody>
          <a:bodyPr wrap="square" rtlCol="0">
            <a:spAutoFit/>
          </a:bodyPr>
          <a:lstStyle/>
          <a:p>
            <a:pPr marL="285750" indent="-285750">
              <a:buFont typeface="Arial" panose="020B0604020202020204" pitchFamily="34" charset="0"/>
              <a:buChar char="•"/>
            </a:pPr>
            <a:r>
              <a:rPr lang="en-US" dirty="0"/>
              <a:t>Mean total performance score in networks is 62</a:t>
            </a:r>
          </a:p>
        </p:txBody>
      </p:sp>
    </p:spTree>
    <p:extLst>
      <p:ext uri="{BB962C8B-B14F-4D97-AF65-F5344CB8AC3E}">
        <p14:creationId xmlns:p14="http://schemas.microsoft.com/office/powerpoint/2010/main" val="3609404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2FE2-7F22-4A78-9891-50FE41E80CC0}"/>
              </a:ext>
            </a:extLst>
          </p:cNvPr>
          <p:cNvSpPr>
            <a:spLocks noGrp="1"/>
          </p:cNvSpPr>
          <p:nvPr>
            <p:ph type="title"/>
          </p:nvPr>
        </p:nvSpPr>
        <p:spPr>
          <a:xfrm>
            <a:off x="838200" y="62408"/>
            <a:ext cx="10515600" cy="1325563"/>
          </a:xfrm>
        </p:spPr>
        <p:txBody>
          <a:bodyPr>
            <a:normAutofit/>
          </a:bodyPr>
          <a:lstStyle/>
          <a:p>
            <a:pPr algn="ctr"/>
            <a:r>
              <a:rPr lang="en-US" sz="3200" b="1" dirty="0"/>
              <a:t>So what makes a state a “good” performer?</a:t>
            </a:r>
          </a:p>
        </p:txBody>
      </p:sp>
      <p:sp>
        <p:nvSpPr>
          <p:cNvPr id="3" name="Content Placeholder 2">
            <a:extLst>
              <a:ext uri="{FF2B5EF4-FFF2-40B4-BE49-F238E27FC236}">
                <a16:creationId xmlns:a16="http://schemas.microsoft.com/office/drawing/2014/main" id="{10D361CD-E277-48E7-8B4D-D3E1344C16FA}"/>
              </a:ext>
            </a:extLst>
          </p:cNvPr>
          <p:cNvSpPr>
            <a:spLocks noGrp="1"/>
          </p:cNvSpPr>
          <p:nvPr>
            <p:ph idx="1"/>
          </p:nvPr>
        </p:nvSpPr>
        <p:spPr>
          <a:xfrm>
            <a:off x="1141288" y="1337601"/>
            <a:ext cx="3908461" cy="4744699"/>
          </a:xfrm>
        </p:spPr>
        <p:txBody>
          <a:bodyPr>
            <a:normAutofit/>
          </a:bodyPr>
          <a:lstStyle/>
          <a:p>
            <a:r>
              <a:rPr lang="en-US" dirty="0"/>
              <a:t>Mortality rate averages do not vary much between performance score categories</a:t>
            </a:r>
          </a:p>
          <a:p>
            <a:r>
              <a:rPr lang="en-US" dirty="0"/>
              <a:t>Total performance scores vary between facility star rating</a:t>
            </a:r>
          </a:p>
          <a:p>
            <a:r>
              <a:rPr lang="en-US" dirty="0"/>
              <a:t>What are the predictors of facility total performance score?</a:t>
            </a:r>
          </a:p>
          <a:p>
            <a:endParaRPr lang="en-US" dirty="0"/>
          </a:p>
        </p:txBody>
      </p:sp>
      <p:pic>
        <p:nvPicPr>
          <p:cNvPr id="4" name="Picture 3">
            <a:extLst>
              <a:ext uri="{FF2B5EF4-FFF2-40B4-BE49-F238E27FC236}">
                <a16:creationId xmlns:a16="http://schemas.microsoft.com/office/drawing/2014/main" id="{691216BA-2139-45C8-B341-02E4EBA79E80}"/>
              </a:ext>
            </a:extLst>
          </p:cNvPr>
          <p:cNvPicPr>
            <a:picLocks noChangeAspect="1"/>
          </p:cNvPicPr>
          <p:nvPr/>
        </p:nvPicPr>
        <p:blipFill>
          <a:blip r:embed="rId2"/>
          <a:stretch>
            <a:fillRect/>
          </a:stretch>
        </p:blipFill>
        <p:spPr>
          <a:xfrm>
            <a:off x="5890720" y="1111946"/>
            <a:ext cx="4444998" cy="2743200"/>
          </a:xfrm>
          <a:prstGeom prst="rect">
            <a:avLst/>
          </a:prstGeom>
        </p:spPr>
      </p:pic>
      <p:pic>
        <p:nvPicPr>
          <p:cNvPr id="6" name="Picture 5">
            <a:extLst>
              <a:ext uri="{FF2B5EF4-FFF2-40B4-BE49-F238E27FC236}">
                <a16:creationId xmlns:a16="http://schemas.microsoft.com/office/drawing/2014/main" id="{1550A125-25E2-4D87-AE10-3FF065278D7B}"/>
              </a:ext>
            </a:extLst>
          </p:cNvPr>
          <p:cNvPicPr>
            <a:picLocks noChangeAspect="1"/>
          </p:cNvPicPr>
          <p:nvPr/>
        </p:nvPicPr>
        <p:blipFill>
          <a:blip r:embed="rId3"/>
          <a:stretch>
            <a:fillRect/>
          </a:stretch>
        </p:blipFill>
        <p:spPr>
          <a:xfrm>
            <a:off x="5890720" y="3855146"/>
            <a:ext cx="4444998" cy="2743200"/>
          </a:xfrm>
          <a:prstGeom prst="rect">
            <a:avLst/>
          </a:prstGeom>
        </p:spPr>
      </p:pic>
    </p:spTree>
    <p:extLst>
      <p:ext uri="{BB962C8B-B14F-4D97-AF65-F5344CB8AC3E}">
        <p14:creationId xmlns:p14="http://schemas.microsoft.com/office/powerpoint/2010/main" val="97207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0BD8-BE54-4EA5-AEC4-640BEBCEBCE0}"/>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AD2B33C0-6815-40E0-B8D2-C0BDBEA188A0}"/>
              </a:ext>
            </a:extLst>
          </p:cNvPr>
          <p:cNvSpPr>
            <a:spLocks noGrp="1"/>
          </p:cNvSpPr>
          <p:nvPr>
            <p:ph idx="1"/>
          </p:nvPr>
        </p:nvSpPr>
        <p:spPr>
          <a:xfrm>
            <a:off x="838200" y="1825625"/>
            <a:ext cx="10515600" cy="4351338"/>
          </a:xfrm>
        </p:spPr>
        <p:txBody>
          <a:bodyPr>
            <a:normAutofit/>
          </a:bodyPr>
          <a:lstStyle/>
          <a:p>
            <a:r>
              <a:rPr lang="en-US" dirty="0"/>
              <a:t>Chronic Kidney Disease (CKD)</a:t>
            </a:r>
          </a:p>
          <a:p>
            <a:pPr lvl="1"/>
            <a:r>
              <a:rPr lang="en-US" dirty="0"/>
              <a:t>About </a:t>
            </a:r>
            <a:r>
              <a:rPr lang="en-US" b="1" dirty="0"/>
              <a:t>30 million</a:t>
            </a:r>
            <a:r>
              <a:rPr lang="en-US" dirty="0"/>
              <a:t> US adults are estimated to have CKD</a:t>
            </a:r>
          </a:p>
          <a:p>
            <a:pPr lvl="1"/>
            <a:r>
              <a:rPr lang="en-US" dirty="0"/>
              <a:t>Kidney diseases are the </a:t>
            </a:r>
            <a:r>
              <a:rPr lang="en-US" b="1" dirty="0"/>
              <a:t>ninth leading cause</a:t>
            </a:r>
            <a:r>
              <a:rPr lang="en-US" dirty="0"/>
              <a:t> </a:t>
            </a:r>
            <a:r>
              <a:rPr lang="en-US" b="1" dirty="0"/>
              <a:t>of death</a:t>
            </a:r>
            <a:r>
              <a:rPr lang="en-US" dirty="0"/>
              <a:t> in the US</a:t>
            </a:r>
          </a:p>
          <a:p>
            <a:pPr lvl="1"/>
            <a:r>
              <a:rPr lang="en-US" dirty="0"/>
              <a:t>96% of people with kidney damage or reduced kidney function are unaware of having CKD</a:t>
            </a:r>
          </a:p>
          <a:p>
            <a:pPr lvl="1"/>
            <a:r>
              <a:rPr lang="en-US" b="1" dirty="0"/>
              <a:t>More than 300 people</a:t>
            </a:r>
            <a:r>
              <a:rPr lang="en-US" dirty="0"/>
              <a:t> begin dialysis treatment for kidney failure every 24 hours</a:t>
            </a:r>
          </a:p>
          <a:p>
            <a:pPr lvl="1"/>
            <a:r>
              <a:rPr lang="en-US" dirty="0"/>
              <a:t>75% of new cases of kidney failure in the US are caused by diabetes and high blood pressure</a:t>
            </a:r>
          </a:p>
          <a:p>
            <a:pPr lvl="1"/>
            <a:r>
              <a:rPr lang="en-US" dirty="0"/>
              <a:t>In 2015, total Medicare costs for CKD and ESRD treatment in the US were </a:t>
            </a:r>
            <a:r>
              <a:rPr lang="en-US" b="1" dirty="0"/>
              <a:t>$98 billion</a:t>
            </a:r>
          </a:p>
        </p:txBody>
      </p:sp>
    </p:spTree>
    <p:extLst>
      <p:ext uri="{BB962C8B-B14F-4D97-AF65-F5344CB8AC3E}">
        <p14:creationId xmlns:p14="http://schemas.microsoft.com/office/powerpoint/2010/main" val="4006568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8F8894-5200-4F23-B1E6-811FF7E40EEA}"/>
              </a:ext>
            </a:extLst>
          </p:cNvPr>
          <p:cNvPicPr>
            <a:picLocks noChangeAspect="1"/>
          </p:cNvPicPr>
          <p:nvPr/>
        </p:nvPicPr>
        <p:blipFill rotWithShape="1">
          <a:blip r:embed="rId2"/>
          <a:srcRect t="12079" r="2" b="48"/>
          <a:stretch/>
        </p:blipFill>
        <p:spPr>
          <a:xfrm>
            <a:off x="20" y="10"/>
            <a:ext cx="12191980" cy="6857990"/>
          </a:xfrm>
          <a:prstGeom prst="rect">
            <a:avLst/>
          </a:prstGeom>
        </p:spPr>
      </p:pic>
    </p:spTree>
    <p:extLst>
      <p:ext uri="{BB962C8B-B14F-4D97-AF65-F5344CB8AC3E}">
        <p14:creationId xmlns:p14="http://schemas.microsoft.com/office/powerpoint/2010/main" val="2744414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A956-2071-4483-A2DF-0DB51C10EC99}"/>
              </a:ext>
            </a:extLst>
          </p:cNvPr>
          <p:cNvSpPr>
            <a:spLocks noGrp="1"/>
          </p:cNvSpPr>
          <p:nvPr>
            <p:ph type="title"/>
          </p:nvPr>
        </p:nvSpPr>
        <p:spPr/>
        <p:txBody>
          <a:bodyPr>
            <a:normAutofit/>
          </a:bodyPr>
          <a:lstStyle/>
          <a:p>
            <a:pPr algn="ctr"/>
            <a:r>
              <a:rPr lang="en-US" sz="3200" b="1" dirty="0"/>
              <a:t>Regression: Modeling predictors of Facility Performance</a:t>
            </a:r>
          </a:p>
        </p:txBody>
      </p:sp>
      <p:sp>
        <p:nvSpPr>
          <p:cNvPr id="3" name="Content Placeholder 2">
            <a:extLst>
              <a:ext uri="{FF2B5EF4-FFF2-40B4-BE49-F238E27FC236}">
                <a16:creationId xmlns:a16="http://schemas.microsoft.com/office/drawing/2014/main" id="{C653CF61-BF2C-4E90-9512-916C45D37A7B}"/>
              </a:ext>
            </a:extLst>
          </p:cNvPr>
          <p:cNvSpPr>
            <a:spLocks noGrp="1"/>
          </p:cNvSpPr>
          <p:nvPr>
            <p:ph idx="1"/>
          </p:nvPr>
        </p:nvSpPr>
        <p:spPr>
          <a:xfrm>
            <a:off x="838200" y="1825625"/>
            <a:ext cx="5423899" cy="4351338"/>
          </a:xfrm>
        </p:spPr>
        <p:txBody>
          <a:bodyPr>
            <a:normAutofit lnSpcReduction="10000"/>
          </a:bodyPr>
          <a:lstStyle/>
          <a:p>
            <a:r>
              <a:rPr lang="en-US" dirty="0"/>
              <a:t>Examining the corrplot output, Mortality rate is not highly correlated with other variables</a:t>
            </a:r>
          </a:p>
          <a:p>
            <a:pPr lvl="1"/>
            <a:r>
              <a:rPr lang="en-US" dirty="0"/>
              <a:t>Steps/ leaps function also does not show a strong predictive model for Mortality rate</a:t>
            </a:r>
          </a:p>
          <a:p>
            <a:pPr lvl="1"/>
            <a:r>
              <a:rPr lang="en-US" dirty="0"/>
              <a:t>The R-squared value for the best model using steps is 0.11</a:t>
            </a:r>
          </a:p>
          <a:p>
            <a:r>
              <a:rPr lang="en-US" dirty="0"/>
              <a:t>So this led to a change in focus of modeling- I decided to make a model for </a:t>
            </a:r>
            <a:r>
              <a:rPr lang="en-US" b="1" dirty="0"/>
              <a:t>predictors of total performance score</a:t>
            </a:r>
          </a:p>
          <a:p>
            <a:pPr marL="0" indent="0">
              <a:buNone/>
            </a:pPr>
            <a:endParaRPr lang="en-US" b="1" dirty="0"/>
          </a:p>
        </p:txBody>
      </p:sp>
      <p:pic>
        <p:nvPicPr>
          <p:cNvPr id="4" name="Picture 3">
            <a:extLst>
              <a:ext uri="{FF2B5EF4-FFF2-40B4-BE49-F238E27FC236}">
                <a16:creationId xmlns:a16="http://schemas.microsoft.com/office/drawing/2014/main" id="{1CE1CCEF-C6D8-4E75-91DB-FD2B084B407D}"/>
              </a:ext>
            </a:extLst>
          </p:cNvPr>
          <p:cNvPicPr>
            <a:picLocks noChangeAspect="1"/>
          </p:cNvPicPr>
          <p:nvPr/>
        </p:nvPicPr>
        <p:blipFill>
          <a:blip r:embed="rId2"/>
          <a:stretch>
            <a:fillRect/>
          </a:stretch>
        </p:blipFill>
        <p:spPr>
          <a:xfrm>
            <a:off x="6167969" y="1690688"/>
            <a:ext cx="5185831" cy="3200400"/>
          </a:xfrm>
          <a:prstGeom prst="rect">
            <a:avLst/>
          </a:prstGeom>
        </p:spPr>
      </p:pic>
    </p:spTree>
    <p:extLst>
      <p:ext uri="{BB962C8B-B14F-4D97-AF65-F5344CB8AC3E}">
        <p14:creationId xmlns:p14="http://schemas.microsoft.com/office/powerpoint/2010/main" val="1453897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A1A4-B3FF-4583-A82F-606ADA93F401}"/>
              </a:ext>
            </a:extLst>
          </p:cNvPr>
          <p:cNvSpPr>
            <a:spLocks noGrp="1"/>
          </p:cNvSpPr>
          <p:nvPr>
            <p:ph type="title"/>
          </p:nvPr>
        </p:nvSpPr>
        <p:spPr/>
        <p:txBody>
          <a:bodyPr/>
          <a:lstStyle/>
          <a:p>
            <a:r>
              <a:rPr lang="en-US" b="1" dirty="0"/>
              <a:t>Predictors of Total Performance Score</a:t>
            </a:r>
          </a:p>
        </p:txBody>
      </p:sp>
      <p:sp>
        <p:nvSpPr>
          <p:cNvPr id="3" name="Content Placeholder 2">
            <a:extLst>
              <a:ext uri="{FF2B5EF4-FFF2-40B4-BE49-F238E27FC236}">
                <a16:creationId xmlns:a16="http://schemas.microsoft.com/office/drawing/2014/main" id="{C2B6AAAA-9BFF-41B1-99B4-7961E746DBFA}"/>
              </a:ext>
            </a:extLst>
          </p:cNvPr>
          <p:cNvSpPr>
            <a:spLocks noGrp="1"/>
          </p:cNvSpPr>
          <p:nvPr>
            <p:ph idx="1"/>
          </p:nvPr>
        </p:nvSpPr>
        <p:spPr/>
        <p:txBody>
          <a:bodyPr/>
          <a:lstStyle/>
          <a:p>
            <a:r>
              <a:rPr lang="en-US" dirty="0"/>
              <a:t>By examining the corrplot output, I created a model using the ‘lm’ function iteratively</a:t>
            </a:r>
          </a:p>
          <a:p>
            <a:r>
              <a:rPr lang="en-US" dirty="0"/>
              <a:t>The final model for total performance score contained 6 predictors, with R squared value=0.85</a:t>
            </a:r>
          </a:p>
          <a:p>
            <a:r>
              <a:rPr lang="en-US" dirty="0"/>
              <a:t>The model shows that facility total performance score can be predicted by facility readmission rate, standardized hospitalization ratio, transfusion score, blood stream infection measure score, dialysis adequacy score, and combined vascular access score  </a:t>
            </a:r>
          </a:p>
        </p:txBody>
      </p:sp>
    </p:spTree>
    <p:extLst>
      <p:ext uri="{BB962C8B-B14F-4D97-AF65-F5344CB8AC3E}">
        <p14:creationId xmlns:p14="http://schemas.microsoft.com/office/powerpoint/2010/main" val="127652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0885-80A3-434E-856D-77722F8DDAD9}"/>
              </a:ext>
            </a:extLst>
          </p:cNvPr>
          <p:cNvSpPr>
            <a:spLocks noGrp="1"/>
          </p:cNvSpPr>
          <p:nvPr>
            <p:ph type="title"/>
          </p:nvPr>
        </p:nvSpPr>
        <p:spPr/>
        <p:txBody>
          <a:bodyPr/>
          <a:lstStyle/>
          <a:p>
            <a:r>
              <a:rPr lang="en-US" b="1" dirty="0"/>
              <a:t>Regression model output</a:t>
            </a:r>
          </a:p>
        </p:txBody>
      </p:sp>
      <p:pic>
        <p:nvPicPr>
          <p:cNvPr id="5" name="Content Placeholder 4">
            <a:extLst>
              <a:ext uri="{FF2B5EF4-FFF2-40B4-BE49-F238E27FC236}">
                <a16:creationId xmlns:a16="http://schemas.microsoft.com/office/drawing/2014/main" id="{929F1595-1E98-4E0F-ACBD-E60155470E10}"/>
              </a:ext>
            </a:extLst>
          </p:cNvPr>
          <p:cNvPicPr>
            <a:picLocks noGrp="1" noChangeAspect="1"/>
          </p:cNvPicPr>
          <p:nvPr>
            <p:ph idx="1"/>
          </p:nvPr>
        </p:nvPicPr>
        <p:blipFill>
          <a:blip r:embed="rId2"/>
          <a:stretch>
            <a:fillRect/>
          </a:stretch>
        </p:blipFill>
        <p:spPr>
          <a:xfrm>
            <a:off x="1031540" y="4850663"/>
            <a:ext cx="2219615" cy="1371600"/>
          </a:xfrm>
          <a:prstGeom prst="rect">
            <a:avLst/>
          </a:prstGeom>
        </p:spPr>
      </p:pic>
      <p:pic>
        <p:nvPicPr>
          <p:cNvPr id="6" name="Picture 5">
            <a:extLst>
              <a:ext uri="{FF2B5EF4-FFF2-40B4-BE49-F238E27FC236}">
                <a16:creationId xmlns:a16="http://schemas.microsoft.com/office/drawing/2014/main" id="{1D6BFD24-2B92-4D12-B754-9C55AF876A3D}"/>
              </a:ext>
            </a:extLst>
          </p:cNvPr>
          <p:cNvPicPr>
            <a:picLocks noChangeAspect="1"/>
          </p:cNvPicPr>
          <p:nvPr/>
        </p:nvPicPr>
        <p:blipFill>
          <a:blip r:embed="rId3"/>
          <a:stretch>
            <a:fillRect/>
          </a:stretch>
        </p:blipFill>
        <p:spPr>
          <a:xfrm>
            <a:off x="952409" y="3235688"/>
            <a:ext cx="2220687" cy="1371600"/>
          </a:xfrm>
          <a:prstGeom prst="rect">
            <a:avLst/>
          </a:prstGeom>
        </p:spPr>
      </p:pic>
      <p:pic>
        <p:nvPicPr>
          <p:cNvPr id="7" name="Picture 6">
            <a:extLst>
              <a:ext uri="{FF2B5EF4-FFF2-40B4-BE49-F238E27FC236}">
                <a16:creationId xmlns:a16="http://schemas.microsoft.com/office/drawing/2014/main" id="{D3AD486F-431E-46FD-9637-E48D20768BBE}"/>
              </a:ext>
            </a:extLst>
          </p:cNvPr>
          <p:cNvPicPr>
            <a:picLocks noChangeAspect="1"/>
          </p:cNvPicPr>
          <p:nvPr/>
        </p:nvPicPr>
        <p:blipFill>
          <a:blip r:embed="rId4"/>
          <a:stretch>
            <a:fillRect/>
          </a:stretch>
        </p:blipFill>
        <p:spPr>
          <a:xfrm>
            <a:off x="952408" y="1690688"/>
            <a:ext cx="2220687" cy="1371600"/>
          </a:xfrm>
          <a:prstGeom prst="rect">
            <a:avLst/>
          </a:prstGeom>
        </p:spPr>
      </p:pic>
      <p:pic>
        <p:nvPicPr>
          <p:cNvPr id="8" name="Picture 7">
            <a:extLst>
              <a:ext uri="{FF2B5EF4-FFF2-40B4-BE49-F238E27FC236}">
                <a16:creationId xmlns:a16="http://schemas.microsoft.com/office/drawing/2014/main" id="{2AD9FA1B-9C93-4DB9-B8E0-85CF43C23DF1}"/>
              </a:ext>
            </a:extLst>
          </p:cNvPr>
          <p:cNvPicPr>
            <a:picLocks noChangeAspect="1"/>
          </p:cNvPicPr>
          <p:nvPr/>
        </p:nvPicPr>
        <p:blipFill>
          <a:blip r:embed="rId5"/>
          <a:stretch>
            <a:fillRect/>
          </a:stretch>
        </p:blipFill>
        <p:spPr>
          <a:xfrm>
            <a:off x="3336287" y="1823663"/>
            <a:ext cx="8017513" cy="4572000"/>
          </a:xfrm>
          <a:prstGeom prst="rect">
            <a:avLst/>
          </a:prstGeom>
        </p:spPr>
      </p:pic>
    </p:spTree>
    <p:extLst>
      <p:ext uri="{BB962C8B-B14F-4D97-AF65-F5344CB8AC3E}">
        <p14:creationId xmlns:p14="http://schemas.microsoft.com/office/powerpoint/2010/main" val="1234566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AFF2-C679-44EA-B3C8-20BB59F280D4}"/>
              </a:ext>
            </a:extLst>
          </p:cNvPr>
          <p:cNvSpPr>
            <a:spLocks noGrp="1"/>
          </p:cNvSpPr>
          <p:nvPr>
            <p:ph type="title"/>
          </p:nvPr>
        </p:nvSpPr>
        <p:spPr/>
        <p:txBody>
          <a:bodyPr/>
          <a:lstStyle/>
          <a:p>
            <a:pPr algn="ctr"/>
            <a:r>
              <a:rPr lang="en-US" b="1" dirty="0"/>
              <a:t>Cluster Analysis</a:t>
            </a:r>
          </a:p>
        </p:txBody>
      </p:sp>
      <p:sp>
        <p:nvSpPr>
          <p:cNvPr id="3" name="Content Placeholder 2">
            <a:extLst>
              <a:ext uri="{FF2B5EF4-FFF2-40B4-BE49-F238E27FC236}">
                <a16:creationId xmlns:a16="http://schemas.microsoft.com/office/drawing/2014/main" id="{6D9BEE6E-5294-4D21-BF02-8E450EF4BF5A}"/>
              </a:ext>
            </a:extLst>
          </p:cNvPr>
          <p:cNvSpPr>
            <a:spLocks noGrp="1"/>
          </p:cNvSpPr>
          <p:nvPr>
            <p:ph idx="1"/>
          </p:nvPr>
        </p:nvSpPr>
        <p:spPr>
          <a:xfrm>
            <a:off x="838200" y="1825625"/>
            <a:ext cx="4450466" cy="4351338"/>
          </a:xfrm>
        </p:spPr>
        <p:txBody>
          <a:bodyPr>
            <a:normAutofit fontScale="85000" lnSpcReduction="10000"/>
          </a:bodyPr>
          <a:lstStyle/>
          <a:p>
            <a:pPr marL="0" indent="0">
              <a:buNone/>
            </a:pPr>
            <a:r>
              <a:rPr lang="en-US" dirty="0"/>
              <a:t>Selecting the data for clustering:</a:t>
            </a:r>
          </a:p>
          <a:p>
            <a:r>
              <a:rPr lang="en-US" dirty="0"/>
              <a:t>For clustering analysis, I used complete cases for data filtered by mortality rates &gt;= 5 and &lt;=30 (between 5-30)</a:t>
            </a:r>
          </a:p>
          <a:p>
            <a:r>
              <a:rPr lang="en-US" dirty="0"/>
              <a:t>I applied assumptions of a range of 1-8 clusters, then used Nbclust and Mclust packages to predict number of clusters</a:t>
            </a:r>
          </a:p>
          <a:p>
            <a:r>
              <a:rPr lang="en-US" dirty="0"/>
              <a:t>I did not reach a definitive conclusion about the perfect number of clusters</a:t>
            </a:r>
          </a:p>
        </p:txBody>
      </p:sp>
      <p:pic>
        <p:nvPicPr>
          <p:cNvPr id="4" name="Picture 3">
            <a:extLst>
              <a:ext uri="{FF2B5EF4-FFF2-40B4-BE49-F238E27FC236}">
                <a16:creationId xmlns:a16="http://schemas.microsoft.com/office/drawing/2014/main" id="{4A614902-44AC-48E6-841B-DB8920E1FADC}"/>
              </a:ext>
            </a:extLst>
          </p:cNvPr>
          <p:cNvPicPr>
            <a:picLocks noChangeAspect="1"/>
          </p:cNvPicPr>
          <p:nvPr/>
        </p:nvPicPr>
        <p:blipFill>
          <a:blip r:embed="rId2"/>
          <a:stretch>
            <a:fillRect/>
          </a:stretch>
        </p:blipFill>
        <p:spPr>
          <a:xfrm>
            <a:off x="5571140" y="1690688"/>
            <a:ext cx="5933440" cy="3657600"/>
          </a:xfrm>
          <a:prstGeom prst="rect">
            <a:avLst/>
          </a:prstGeom>
        </p:spPr>
      </p:pic>
    </p:spTree>
    <p:extLst>
      <p:ext uri="{BB962C8B-B14F-4D97-AF65-F5344CB8AC3E}">
        <p14:creationId xmlns:p14="http://schemas.microsoft.com/office/powerpoint/2010/main" val="4168641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40C5-D7BB-4AF2-AE6E-80DBAE9CDF41}"/>
              </a:ext>
            </a:extLst>
          </p:cNvPr>
          <p:cNvSpPr>
            <a:spLocks noGrp="1"/>
          </p:cNvSpPr>
          <p:nvPr>
            <p:ph type="title"/>
          </p:nvPr>
        </p:nvSpPr>
        <p:spPr>
          <a:xfrm>
            <a:off x="899845" y="18255"/>
            <a:ext cx="10515600" cy="1325563"/>
          </a:xfrm>
        </p:spPr>
        <p:txBody>
          <a:bodyPr>
            <a:normAutofit/>
          </a:bodyPr>
          <a:lstStyle/>
          <a:p>
            <a:r>
              <a:rPr lang="en-US" sz="3200" b="1" dirty="0"/>
              <a:t>Kmeans Clustering: Code</a:t>
            </a:r>
          </a:p>
        </p:txBody>
      </p:sp>
      <p:sp>
        <p:nvSpPr>
          <p:cNvPr id="3" name="Content Placeholder 2">
            <a:extLst>
              <a:ext uri="{FF2B5EF4-FFF2-40B4-BE49-F238E27FC236}">
                <a16:creationId xmlns:a16="http://schemas.microsoft.com/office/drawing/2014/main" id="{841F02E5-2832-4CAD-8E16-576C2F48BBF9}"/>
              </a:ext>
            </a:extLst>
          </p:cNvPr>
          <p:cNvSpPr>
            <a:spLocks noGrp="1"/>
          </p:cNvSpPr>
          <p:nvPr>
            <p:ph idx="1"/>
          </p:nvPr>
        </p:nvSpPr>
        <p:spPr>
          <a:xfrm>
            <a:off x="899846" y="1106434"/>
            <a:ext cx="4807448" cy="4351338"/>
          </a:xfrm>
        </p:spPr>
        <p:txBody>
          <a:bodyPr numCol="1">
            <a:noAutofit/>
          </a:bodyPr>
          <a:lstStyle/>
          <a:p>
            <a:pPr marL="0" indent="0">
              <a:buNone/>
            </a:pPr>
            <a:r>
              <a:rPr lang="en-US" sz="1400" b="1" dirty="0"/>
              <a:t># Create a list '</a:t>
            </a:r>
            <a:r>
              <a:rPr lang="en-US" sz="1400" b="1" dirty="0" err="1"/>
              <a:t>kvalue</a:t>
            </a:r>
            <a:r>
              <a:rPr lang="en-US" sz="1400" b="1" dirty="0"/>
              <a:t>' to store results of each </a:t>
            </a:r>
            <a:r>
              <a:rPr lang="en-US" sz="1400" b="1" dirty="0" err="1"/>
              <a:t>kmeans</a:t>
            </a:r>
            <a:r>
              <a:rPr lang="en-US" sz="1400" b="1" dirty="0"/>
              <a:t> cluster algorithm model</a:t>
            </a:r>
          </a:p>
          <a:p>
            <a:pPr marL="0" indent="0">
              <a:buNone/>
            </a:pPr>
            <a:r>
              <a:rPr lang="en-US" sz="1400" dirty="0" err="1"/>
              <a:t>kvalue</a:t>
            </a:r>
            <a:r>
              <a:rPr lang="en-US" sz="1400" dirty="0"/>
              <a:t> &lt;- list()</a:t>
            </a:r>
          </a:p>
          <a:p>
            <a:pPr marL="0" indent="0">
              <a:buNone/>
            </a:pPr>
            <a:r>
              <a:rPr lang="en-US" sz="1400" dirty="0"/>
              <a:t>for(</a:t>
            </a:r>
            <a:r>
              <a:rPr lang="en-US" sz="1400" dirty="0" err="1"/>
              <a:t>i</a:t>
            </a:r>
            <a:r>
              <a:rPr lang="en-US" sz="1400" dirty="0"/>
              <a:t> in 1:8){</a:t>
            </a:r>
          </a:p>
          <a:p>
            <a:pPr marL="0" indent="0">
              <a:buNone/>
            </a:pPr>
            <a:r>
              <a:rPr lang="en-US" sz="1400" dirty="0"/>
              <a:t>  </a:t>
            </a:r>
            <a:r>
              <a:rPr lang="en-US" sz="1400" dirty="0" err="1"/>
              <a:t>kvalue</a:t>
            </a:r>
            <a:r>
              <a:rPr lang="en-US" sz="1400" dirty="0"/>
              <a:t>[[</a:t>
            </a:r>
            <a:r>
              <a:rPr lang="en-US" sz="1400" dirty="0" err="1"/>
              <a:t>i</a:t>
            </a:r>
            <a:r>
              <a:rPr lang="en-US" sz="1400" dirty="0"/>
              <a:t>]] &lt;- </a:t>
            </a:r>
            <a:r>
              <a:rPr lang="en-US" sz="1400" dirty="0" err="1"/>
              <a:t>kmeans</a:t>
            </a:r>
            <a:r>
              <a:rPr lang="en-US" sz="1400" dirty="0"/>
              <a:t>(</a:t>
            </a:r>
            <a:r>
              <a:rPr lang="en-US" sz="1400" dirty="0" err="1"/>
              <a:t>scaled.allfac,i</a:t>
            </a:r>
            <a:r>
              <a:rPr lang="en-US" sz="1400" dirty="0"/>
              <a:t>)</a:t>
            </a:r>
          </a:p>
          <a:p>
            <a:pPr marL="0" indent="0">
              <a:buNone/>
            </a:pPr>
            <a:r>
              <a:rPr lang="en-US" sz="1400" dirty="0"/>
              <a:t>}</a:t>
            </a:r>
          </a:p>
          <a:p>
            <a:pPr marL="0" indent="0">
              <a:buNone/>
            </a:pPr>
            <a:r>
              <a:rPr lang="en-US" sz="1400" b="1" dirty="0"/>
              <a:t># Calculating ratio between sum of squares and total sum of squares</a:t>
            </a:r>
          </a:p>
          <a:p>
            <a:pPr marL="0" indent="0">
              <a:buNone/>
            </a:pPr>
            <a:r>
              <a:rPr lang="en-US" sz="1400" dirty="0" err="1"/>
              <a:t>bss_totss</a:t>
            </a:r>
            <a:r>
              <a:rPr lang="en-US" sz="1400" dirty="0"/>
              <a:t> &lt;- list()</a:t>
            </a:r>
          </a:p>
          <a:p>
            <a:pPr marL="0" indent="0">
              <a:buNone/>
            </a:pPr>
            <a:r>
              <a:rPr lang="en-US" sz="1400" dirty="0"/>
              <a:t>for (</a:t>
            </a:r>
            <a:r>
              <a:rPr lang="en-US" sz="1400" dirty="0" err="1"/>
              <a:t>i</a:t>
            </a:r>
            <a:r>
              <a:rPr lang="en-US" sz="1400" dirty="0"/>
              <a:t> in 1:8){</a:t>
            </a:r>
          </a:p>
          <a:p>
            <a:pPr marL="0" indent="0">
              <a:buNone/>
            </a:pPr>
            <a:r>
              <a:rPr lang="en-US" sz="1400" dirty="0"/>
              <a:t>  </a:t>
            </a:r>
            <a:r>
              <a:rPr lang="en-US" sz="1400" dirty="0" err="1"/>
              <a:t>bss_totss</a:t>
            </a:r>
            <a:r>
              <a:rPr lang="en-US" sz="1400" dirty="0"/>
              <a:t>[[</a:t>
            </a:r>
            <a:r>
              <a:rPr lang="en-US" sz="1400" dirty="0" err="1"/>
              <a:t>i</a:t>
            </a:r>
            <a:r>
              <a:rPr lang="en-US" sz="1400" dirty="0"/>
              <a:t>]] &lt;- </a:t>
            </a:r>
            <a:r>
              <a:rPr lang="en-US" sz="1400" dirty="0" err="1"/>
              <a:t>kvalue</a:t>
            </a:r>
            <a:r>
              <a:rPr lang="en-US" sz="1400" dirty="0"/>
              <a:t>[[</a:t>
            </a:r>
            <a:r>
              <a:rPr lang="en-US" sz="1400" dirty="0" err="1"/>
              <a:t>i</a:t>
            </a:r>
            <a:r>
              <a:rPr lang="en-US" sz="1400" dirty="0"/>
              <a:t>]]$</a:t>
            </a:r>
            <a:r>
              <a:rPr lang="en-US" sz="1400" dirty="0" err="1"/>
              <a:t>betweenss</a:t>
            </a:r>
            <a:r>
              <a:rPr lang="en-US" sz="1400" dirty="0"/>
              <a:t>/</a:t>
            </a:r>
            <a:r>
              <a:rPr lang="en-US" sz="1400" dirty="0" err="1"/>
              <a:t>kvalue</a:t>
            </a:r>
            <a:r>
              <a:rPr lang="en-US" sz="1400" dirty="0"/>
              <a:t>[[</a:t>
            </a:r>
            <a:r>
              <a:rPr lang="en-US" sz="1400" dirty="0" err="1"/>
              <a:t>i</a:t>
            </a:r>
            <a:r>
              <a:rPr lang="en-US" sz="1400" dirty="0"/>
              <a:t>]]$</a:t>
            </a:r>
            <a:r>
              <a:rPr lang="en-US" sz="1400" dirty="0" err="1"/>
              <a:t>totss</a:t>
            </a:r>
            <a:endParaRPr lang="en-US" sz="1400" dirty="0"/>
          </a:p>
          <a:p>
            <a:pPr marL="0" indent="0">
              <a:buNone/>
            </a:pPr>
            <a:r>
              <a:rPr lang="en-US" sz="1400" dirty="0"/>
              <a:t>}</a:t>
            </a:r>
          </a:p>
          <a:p>
            <a:pPr marL="0" indent="0">
              <a:buNone/>
            </a:pPr>
            <a:r>
              <a:rPr lang="en-US" sz="1400" b="1" dirty="0"/>
              <a:t># Check the "elbow" plot</a:t>
            </a:r>
          </a:p>
          <a:p>
            <a:pPr marL="0" indent="0">
              <a:buNone/>
            </a:pPr>
            <a:r>
              <a:rPr lang="en-US" sz="1400" dirty="0"/>
              <a:t>plot(1:8,type="b",</a:t>
            </a:r>
            <a:r>
              <a:rPr lang="en-US" sz="1400" dirty="0" err="1"/>
              <a:t>bss_totss</a:t>
            </a:r>
            <a:r>
              <a:rPr lang="en-US" sz="1400" dirty="0"/>
              <a:t>)</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pic>
        <p:nvPicPr>
          <p:cNvPr id="4" name="Picture 3">
            <a:extLst>
              <a:ext uri="{FF2B5EF4-FFF2-40B4-BE49-F238E27FC236}">
                <a16:creationId xmlns:a16="http://schemas.microsoft.com/office/drawing/2014/main" id="{AB597C12-63F8-401F-8BEF-534D7F6AAA47}"/>
              </a:ext>
            </a:extLst>
          </p:cNvPr>
          <p:cNvPicPr>
            <a:picLocks noChangeAspect="1"/>
          </p:cNvPicPr>
          <p:nvPr/>
        </p:nvPicPr>
        <p:blipFill>
          <a:blip r:embed="rId2"/>
          <a:stretch>
            <a:fillRect/>
          </a:stretch>
        </p:blipFill>
        <p:spPr>
          <a:xfrm>
            <a:off x="5707294" y="965664"/>
            <a:ext cx="6134100" cy="3981450"/>
          </a:xfrm>
          <a:prstGeom prst="rect">
            <a:avLst/>
          </a:prstGeom>
        </p:spPr>
      </p:pic>
      <p:sp>
        <p:nvSpPr>
          <p:cNvPr id="5" name="TextBox 4">
            <a:extLst>
              <a:ext uri="{FF2B5EF4-FFF2-40B4-BE49-F238E27FC236}">
                <a16:creationId xmlns:a16="http://schemas.microsoft.com/office/drawing/2014/main" id="{DDAD3901-E11B-4165-8D40-EBF25C68BE8B}"/>
              </a:ext>
            </a:extLst>
          </p:cNvPr>
          <p:cNvSpPr txBox="1"/>
          <p:nvPr/>
        </p:nvSpPr>
        <p:spPr>
          <a:xfrm>
            <a:off x="6549774" y="5008651"/>
            <a:ext cx="4957281" cy="369332"/>
          </a:xfrm>
          <a:prstGeom prst="rect">
            <a:avLst/>
          </a:prstGeom>
          <a:noFill/>
        </p:spPr>
        <p:txBody>
          <a:bodyPr wrap="square" rtlCol="0">
            <a:spAutoFit/>
          </a:bodyPr>
          <a:lstStyle/>
          <a:p>
            <a:r>
              <a:rPr lang="en-US" dirty="0"/>
              <a:t>Can you identify the elbow?</a:t>
            </a:r>
          </a:p>
        </p:txBody>
      </p:sp>
    </p:spTree>
    <p:extLst>
      <p:ext uri="{BB962C8B-B14F-4D97-AF65-F5344CB8AC3E}">
        <p14:creationId xmlns:p14="http://schemas.microsoft.com/office/powerpoint/2010/main" val="163394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2054-5C07-4D2D-B276-752D6223D5B1}"/>
              </a:ext>
            </a:extLst>
          </p:cNvPr>
          <p:cNvSpPr>
            <a:spLocks noGrp="1"/>
          </p:cNvSpPr>
          <p:nvPr>
            <p:ph type="title"/>
          </p:nvPr>
        </p:nvSpPr>
        <p:spPr/>
        <p:txBody>
          <a:bodyPr>
            <a:normAutofit/>
          </a:bodyPr>
          <a:lstStyle/>
          <a:p>
            <a:r>
              <a:rPr lang="en-US" sz="3600" b="1" dirty="0"/>
              <a:t>Kmeans clustering: Do the predicted clusters follow 5 star rating?</a:t>
            </a:r>
          </a:p>
        </p:txBody>
      </p:sp>
      <p:pic>
        <p:nvPicPr>
          <p:cNvPr id="4" name="Content Placeholder 3">
            <a:extLst>
              <a:ext uri="{FF2B5EF4-FFF2-40B4-BE49-F238E27FC236}">
                <a16:creationId xmlns:a16="http://schemas.microsoft.com/office/drawing/2014/main" id="{300D3472-78A0-4F20-8902-79488CE5ABE6}"/>
              </a:ext>
            </a:extLst>
          </p:cNvPr>
          <p:cNvPicPr>
            <a:picLocks noGrp="1" noChangeAspect="1"/>
          </p:cNvPicPr>
          <p:nvPr>
            <p:ph idx="1"/>
          </p:nvPr>
        </p:nvPicPr>
        <p:blipFill>
          <a:blip r:embed="rId2"/>
          <a:stretch>
            <a:fillRect/>
          </a:stretch>
        </p:blipFill>
        <p:spPr>
          <a:xfrm>
            <a:off x="265202" y="1743440"/>
            <a:ext cx="6134100" cy="3981450"/>
          </a:xfrm>
          <a:prstGeom prst="rect">
            <a:avLst/>
          </a:prstGeom>
        </p:spPr>
      </p:pic>
      <p:pic>
        <p:nvPicPr>
          <p:cNvPr id="5" name="Picture 4">
            <a:extLst>
              <a:ext uri="{FF2B5EF4-FFF2-40B4-BE49-F238E27FC236}">
                <a16:creationId xmlns:a16="http://schemas.microsoft.com/office/drawing/2014/main" id="{0A2C2DC0-9AC7-4274-ACBE-17E45D3740B3}"/>
              </a:ext>
            </a:extLst>
          </p:cNvPr>
          <p:cNvPicPr>
            <a:picLocks noChangeAspect="1"/>
          </p:cNvPicPr>
          <p:nvPr/>
        </p:nvPicPr>
        <p:blipFill>
          <a:blip r:embed="rId3"/>
          <a:stretch>
            <a:fillRect/>
          </a:stretch>
        </p:blipFill>
        <p:spPr>
          <a:xfrm>
            <a:off x="6399302" y="1743440"/>
            <a:ext cx="5429250" cy="3981450"/>
          </a:xfrm>
          <a:prstGeom prst="rect">
            <a:avLst/>
          </a:prstGeom>
        </p:spPr>
      </p:pic>
      <p:sp>
        <p:nvSpPr>
          <p:cNvPr id="3" name="TextBox 2">
            <a:extLst>
              <a:ext uri="{FF2B5EF4-FFF2-40B4-BE49-F238E27FC236}">
                <a16:creationId xmlns:a16="http://schemas.microsoft.com/office/drawing/2014/main" id="{73E37340-5AB7-4C02-9EB6-2C09737AA57E}"/>
              </a:ext>
            </a:extLst>
          </p:cNvPr>
          <p:cNvSpPr txBox="1"/>
          <p:nvPr/>
        </p:nvSpPr>
        <p:spPr>
          <a:xfrm>
            <a:off x="838200" y="5943600"/>
            <a:ext cx="10406865" cy="369332"/>
          </a:xfrm>
          <a:prstGeom prst="rect">
            <a:avLst/>
          </a:prstGeom>
          <a:noFill/>
        </p:spPr>
        <p:txBody>
          <a:bodyPr wrap="square" rtlCol="0">
            <a:spAutoFit/>
          </a:bodyPr>
          <a:lstStyle/>
          <a:p>
            <a:r>
              <a:rPr lang="en-US" dirty="0"/>
              <a:t>Add table comparison values here</a:t>
            </a:r>
          </a:p>
        </p:txBody>
      </p:sp>
    </p:spTree>
    <p:extLst>
      <p:ext uri="{BB962C8B-B14F-4D97-AF65-F5344CB8AC3E}">
        <p14:creationId xmlns:p14="http://schemas.microsoft.com/office/powerpoint/2010/main" val="3193022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38A0-932C-4FAF-BFF3-4506FEDD3ABF}"/>
              </a:ext>
            </a:extLst>
          </p:cNvPr>
          <p:cNvSpPr>
            <a:spLocks noGrp="1"/>
          </p:cNvSpPr>
          <p:nvPr>
            <p:ph type="title"/>
          </p:nvPr>
        </p:nvSpPr>
        <p:spPr/>
        <p:txBody>
          <a:bodyPr>
            <a:normAutofit/>
          </a:bodyPr>
          <a:lstStyle/>
          <a:p>
            <a:pPr algn="ctr"/>
            <a:r>
              <a:rPr lang="en-US" sz="3600" dirty="0" err="1"/>
              <a:t>Heirarchical</a:t>
            </a:r>
            <a:r>
              <a:rPr lang="en-US" sz="3600" dirty="0"/>
              <a:t> Clustering</a:t>
            </a:r>
          </a:p>
        </p:txBody>
      </p:sp>
      <p:pic>
        <p:nvPicPr>
          <p:cNvPr id="4" name="Content Placeholder 3">
            <a:extLst>
              <a:ext uri="{FF2B5EF4-FFF2-40B4-BE49-F238E27FC236}">
                <a16:creationId xmlns:a16="http://schemas.microsoft.com/office/drawing/2014/main" id="{248879A1-B6DB-44E4-BAC7-BD14E6F515ED}"/>
              </a:ext>
            </a:extLst>
          </p:cNvPr>
          <p:cNvPicPr>
            <a:picLocks noGrp="1" noChangeAspect="1"/>
          </p:cNvPicPr>
          <p:nvPr>
            <p:ph idx="1"/>
          </p:nvPr>
        </p:nvPicPr>
        <p:blipFill>
          <a:blip r:embed="rId2"/>
          <a:stretch>
            <a:fillRect/>
          </a:stretch>
        </p:blipFill>
        <p:spPr>
          <a:xfrm>
            <a:off x="241856" y="1623547"/>
            <a:ext cx="7400721" cy="4572000"/>
          </a:xfrm>
          <a:prstGeom prst="rect">
            <a:avLst/>
          </a:prstGeom>
        </p:spPr>
      </p:pic>
      <p:sp>
        <p:nvSpPr>
          <p:cNvPr id="5" name="TextBox 4">
            <a:extLst>
              <a:ext uri="{FF2B5EF4-FFF2-40B4-BE49-F238E27FC236}">
                <a16:creationId xmlns:a16="http://schemas.microsoft.com/office/drawing/2014/main" id="{E447936B-CA9B-4078-9535-82BE938DDCB6}"/>
              </a:ext>
            </a:extLst>
          </p:cNvPr>
          <p:cNvSpPr txBox="1"/>
          <p:nvPr/>
        </p:nvSpPr>
        <p:spPr>
          <a:xfrm>
            <a:off x="7366570" y="1770321"/>
            <a:ext cx="4140485" cy="3693319"/>
          </a:xfrm>
          <a:prstGeom prst="rect">
            <a:avLst/>
          </a:prstGeom>
          <a:noFill/>
        </p:spPr>
        <p:txBody>
          <a:bodyPr wrap="square" rtlCol="0">
            <a:spAutoFit/>
          </a:bodyPr>
          <a:lstStyle/>
          <a:p>
            <a:r>
              <a:rPr lang="en-US" dirty="0" err="1"/>
              <a:t>dist.allfac</a:t>
            </a:r>
            <a:r>
              <a:rPr lang="en-US" dirty="0"/>
              <a:t> &lt;- </a:t>
            </a:r>
            <a:r>
              <a:rPr lang="en-US" dirty="0" err="1"/>
              <a:t>dist</a:t>
            </a:r>
            <a:r>
              <a:rPr lang="en-US" dirty="0"/>
              <a:t>(</a:t>
            </a:r>
            <a:r>
              <a:rPr lang="en-US" dirty="0" err="1"/>
              <a:t>scaled.allfac</a:t>
            </a:r>
            <a:r>
              <a:rPr lang="en-US" dirty="0"/>
              <a:t>)</a:t>
            </a:r>
          </a:p>
          <a:p>
            <a:r>
              <a:rPr lang="en-US" dirty="0" err="1"/>
              <a:t>allfac.clust</a:t>
            </a:r>
            <a:r>
              <a:rPr lang="en-US" dirty="0"/>
              <a:t> &lt;- </a:t>
            </a:r>
            <a:r>
              <a:rPr lang="en-US" dirty="0" err="1"/>
              <a:t>hclust</a:t>
            </a:r>
            <a:r>
              <a:rPr lang="en-US" dirty="0"/>
              <a:t>(</a:t>
            </a:r>
            <a:r>
              <a:rPr lang="en-US" dirty="0" err="1"/>
              <a:t>dist.allfac,method</a:t>
            </a:r>
            <a:r>
              <a:rPr lang="en-US" dirty="0"/>
              <a:t>="complete")</a:t>
            </a:r>
          </a:p>
          <a:p>
            <a:r>
              <a:rPr lang="en-US" dirty="0"/>
              <a:t>plot(</a:t>
            </a:r>
            <a:r>
              <a:rPr lang="en-US" dirty="0" err="1"/>
              <a:t>allfac.clust,cex</a:t>
            </a:r>
            <a:r>
              <a:rPr lang="en-US" dirty="0"/>
              <a:t>=0.1)</a:t>
            </a:r>
          </a:p>
          <a:p>
            <a:r>
              <a:rPr lang="en-US" dirty="0" err="1"/>
              <a:t>rect.hclust</a:t>
            </a:r>
            <a:r>
              <a:rPr lang="en-US" dirty="0"/>
              <a:t>(</a:t>
            </a:r>
            <a:r>
              <a:rPr lang="en-US" dirty="0" err="1"/>
              <a:t>allfac.clust</a:t>
            </a:r>
            <a:r>
              <a:rPr lang="en-US" dirty="0"/>
              <a:t>, k=5, border="red")</a:t>
            </a:r>
          </a:p>
          <a:p>
            <a:endParaRPr lang="en-US" dirty="0"/>
          </a:p>
          <a:p>
            <a:pPr marL="285750" indent="-285750">
              <a:buFont typeface="Arial" panose="020B0604020202020204" pitchFamily="34" charset="0"/>
              <a:buChar char="•"/>
            </a:pPr>
            <a:r>
              <a:rPr lang="en-US" dirty="0"/>
              <a:t>Overall, hierarchical clustering does not do very well in identifying clusters for this data</a:t>
            </a:r>
          </a:p>
          <a:p>
            <a:pPr marL="285750" indent="-285750">
              <a:buFont typeface="Arial" panose="020B0604020202020204" pitchFamily="34" charset="0"/>
              <a:buChar char="•"/>
            </a:pPr>
            <a:r>
              <a:rPr lang="en-US" dirty="0"/>
              <a:t>The clustering algorithm tends to group a majority of cases in two clusters, and does not align well with the expected data patterns</a:t>
            </a:r>
          </a:p>
        </p:txBody>
      </p:sp>
    </p:spTree>
    <p:extLst>
      <p:ext uri="{BB962C8B-B14F-4D97-AF65-F5344CB8AC3E}">
        <p14:creationId xmlns:p14="http://schemas.microsoft.com/office/powerpoint/2010/main" val="4107725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D1E2-44E2-4362-B773-88593E9699E7}"/>
              </a:ext>
            </a:extLst>
          </p:cNvPr>
          <p:cNvSpPr>
            <a:spLocks noGrp="1"/>
          </p:cNvSpPr>
          <p:nvPr>
            <p:ph type="title"/>
          </p:nvPr>
        </p:nvSpPr>
        <p:spPr>
          <a:xfrm>
            <a:off x="882105" y="115474"/>
            <a:ext cx="10515600" cy="1138253"/>
          </a:xfrm>
        </p:spPr>
        <p:txBody>
          <a:bodyPr>
            <a:normAutofit/>
          </a:bodyPr>
          <a:lstStyle/>
          <a:p>
            <a:r>
              <a:rPr lang="en-US" sz="3200" b="1" dirty="0" err="1"/>
              <a:t>Heirarchical</a:t>
            </a:r>
            <a:r>
              <a:rPr lang="en-US" sz="3200" b="1" dirty="0"/>
              <a:t> clustering: Comparing mortality histogram with observed distribution for five-star ratings</a:t>
            </a:r>
          </a:p>
        </p:txBody>
      </p:sp>
      <p:pic>
        <p:nvPicPr>
          <p:cNvPr id="4" name="Content Placeholder 3">
            <a:extLst>
              <a:ext uri="{FF2B5EF4-FFF2-40B4-BE49-F238E27FC236}">
                <a16:creationId xmlns:a16="http://schemas.microsoft.com/office/drawing/2014/main" id="{6F90BDFD-F44C-4948-9DF9-F7219DBBA520}"/>
              </a:ext>
            </a:extLst>
          </p:cNvPr>
          <p:cNvPicPr>
            <a:picLocks noGrp="1" noChangeAspect="1"/>
          </p:cNvPicPr>
          <p:nvPr>
            <p:ph idx="1"/>
          </p:nvPr>
        </p:nvPicPr>
        <p:blipFill>
          <a:blip r:embed="rId2"/>
          <a:stretch>
            <a:fillRect/>
          </a:stretch>
        </p:blipFill>
        <p:spPr>
          <a:xfrm>
            <a:off x="848715" y="3572948"/>
            <a:ext cx="5180504" cy="3200400"/>
          </a:xfrm>
          <a:prstGeom prst="rect">
            <a:avLst/>
          </a:prstGeom>
        </p:spPr>
      </p:pic>
      <p:pic>
        <p:nvPicPr>
          <p:cNvPr id="5" name="Picture 4">
            <a:extLst>
              <a:ext uri="{FF2B5EF4-FFF2-40B4-BE49-F238E27FC236}">
                <a16:creationId xmlns:a16="http://schemas.microsoft.com/office/drawing/2014/main" id="{F7E3CEDF-AEFD-4499-B659-6885DB1DC494}"/>
              </a:ext>
            </a:extLst>
          </p:cNvPr>
          <p:cNvPicPr>
            <a:picLocks noChangeAspect="1"/>
          </p:cNvPicPr>
          <p:nvPr/>
        </p:nvPicPr>
        <p:blipFill>
          <a:blip r:embed="rId3"/>
          <a:stretch>
            <a:fillRect/>
          </a:stretch>
        </p:blipFill>
        <p:spPr>
          <a:xfrm>
            <a:off x="6096000" y="3542126"/>
            <a:ext cx="5180504" cy="3200400"/>
          </a:xfrm>
          <a:prstGeom prst="rect">
            <a:avLst/>
          </a:prstGeom>
        </p:spPr>
      </p:pic>
      <p:sp>
        <p:nvSpPr>
          <p:cNvPr id="6" name="Rectangle 5">
            <a:extLst>
              <a:ext uri="{FF2B5EF4-FFF2-40B4-BE49-F238E27FC236}">
                <a16:creationId xmlns:a16="http://schemas.microsoft.com/office/drawing/2014/main" id="{2373221B-5ADB-4AE9-8815-BC9E1D735539}"/>
              </a:ext>
            </a:extLst>
          </p:cNvPr>
          <p:cNvSpPr/>
          <p:nvPr/>
        </p:nvSpPr>
        <p:spPr>
          <a:xfrm>
            <a:off x="882105" y="1120676"/>
            <a:ext cx="10427789" cy="2585323"/>
          </a:xfrm>
          <a:prstGeom prst="rect">
            <a:avLst/>
          </a:prstGeom>
        </p:spPr>
        <p:txBody>
          <a:bodyPr wrap="square">
            <a:spAutoFit/>
          </a:bodyPr>
          <a:lstStyle/>
          <a:p>
            <a:r>
              <a:rPr lang="en-US" dirty="0"/>
              <a:t>allfac_5 &lt;- </a:t>
            </a:r>
            <a:r>
              <a:rPr lang="en-US" dirty="0" err="1"/>
              <a:t>cutree</a:t>
            </a:r>
            <a:r>
              <a:rPr lang="en-US" dirty="0"/>
              <a:t>(allfac.clust,5)</a:t>
            </a:r>
          </a:p>
          <a:p>
            <a:r>
              <a:rPr lang="en-US" dirty="0" err="1"/>
              <a:t>clust_labs</a:t>
            </a:r>
            <a:r>
              <a:rPr lang="en-US" dirty="0"/>
              <a:t> &lt;- factor(allfac_5)</a:t>
            </a:r>
          </a:p>
          <a:p>
            <a:r>
              <a:rPr lang="en-US" dirty="0"/>
              <a:t>allfac.num4$hlabs &lt;- </a:t>
            </a:r>
            <a:r>
              <a:rPr lang="en-US" dirty="0" err="1"/>
              <a:t>clust_labs</a:t>
            </a:r>
            <a:endParaRPr lang="en-US" dirty="0"/>
          </a:p>
          <a:p>
            <a:r>
              <a:rPr lang="en-US" dirty="0"/>
              <a:t>allfac.num4 %&gt;% </a:t>
            </a:r>
            <a:r>
              <a:rPr lang="en-US" dirty="0" err="1"/>
              <a:t>ggplot</a:t>
            </a:r>
            <a:r>
              <a:rPr lang="en-US" dirty="0"/>
              <a:t>(</a:t>
            </a:r>
            <a:r>
              <a:rPr lang="en-US" dirty="0" err="1"/>
              <a:t>aes</a:t>
            </a:r>
            <a:r>
              <a:rPr lang="en-US" dirty="0"/>
              <a:t>(x=</a:t>
            </a:r>
            <a:r>
              <a:rPr lang="en-US" dirty="0" err="1"/>
              <a:t>total_performance_score</a:t>
            </a:r>
            <a:r>
              <a:rPr lang="en-US" dirty="0"/>
              <a:t>)) + </a:t>
            </a:r>
            <a:r>
              <a:rPr lang="en-US" dirty="0" err="1"/>
              <a:t>geom_histogram</a:t>
            </a:r>
            <a:r>
              <a:rPr lang="en-US" dirty="0"/>
              <a:t>() + </a:t>
            </a:r>
          </a:p>
          <a:p>
            <a:r>
              <a:rPr lang="en-US" dirty="0" err="1"/>
              <a:t>ggtitle</a:t>
            </a:r>
            <a:r>
              <a:rPr lang="en-US" dirty="0"/>
              <a:t>("Total performance score by clusters") + </a:t>
            </a:r>
            <a:r>
              <a:rPr lang="en-US" dirty="0" err="1"/>
              <a:t>facet_wrap</a:t>
            </a:r>
            <a:r>
              <a:rPr lang="en-US" dirty="0"/>
              <a:t>(~</a:t>
            </a:r>
            <a:r>
              <a:rPr lang="en-US" dirty="0" err="1"/>
              <a:t>hlabs</a:t>
            </a:r>
            <a:r>
              <a:rPr lang="en-US" dirty="0"/>
              <a:t>)</a:t>
            </a:r>
          </a:p>
          <a:p>
            <a:endParaRPr lang="en-US" dirty="0"/>
          </a:p>
          <a:p>
            <a:r>
              <a:rPr lang="en-US" dirty="0"/>
              <a:t>The histogram on the left shows that most cases have been allocated to cluster 1 (n=1893) and 2 (n=3429), and the cluster algorithm does not produce a pattern consistent with the observed distribution in 5 star ratings </a:t>
            </a:r>
          </a:p>
        </p:txBody>
      </p:sp>
    </p:spTree>
    <p:extLst>
      <p:ext uri="{BB962C8B-B14F-4D97-AF65-F5344CB8AC3E}">
        <p14:creationId xmlns:p14="http://schemas.microsoft.com/office/powerpoint/2010/main" val="2451570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B2BC-8233-43E8-AC47-C0F69642F8CF}"/>
              </a:ext>
            </a:extLst>
          </p:cNvPr>
          <p:cNvSpPr>
            <a:spLocks noGrp="1"/>
          </p:cNvSpPr>
          <p:nvPr>
            <p:ph type="title"/>
          </p:nvPr>
        </p:nvSpPr>
        <p:spPr/>
        <p:txBody>
          <a:bodyPr/>
          <a:lstStyle/>
          <a:p>
            <a:r>
              <a:rPr lang="en-US" b="1" dirty="0"/>
              <a:t>R packages used for Clustering: Mclust</a:t>
            </a:r>
          </a:p>
        </p:txBody>
      </p:sp>
      <p:sp>
        <p:nvSpPr>
          <p:cNvPr id="3" name="Content Placeholder 2">
            <a:extLst>
              <a:ext uri="{FF2B5EF4-FFF2-40B4-BE49-F238E27FC236}">
                <a16:creationId xmlns:a16="http://schemas.microsoft.com/office/drawing/2014/main" id="{EFD0B9C1-87E5-4632-A52C-4C549EEDAB88}"/>
              </a:ext>
            </a:extLst>
          </p:cNvPr>
          <p:cNvSpPr>
            <a:spLocks noGrp="1"/>
          </p:cNvSpPr>
          <p:nvPr>
            <p:ph idx="1"/>
          </p:nvPr>
        </p:nvSpPr>
        <p:spPr>
          <a:xfrm>
            <a:off x="8522412" y="1736333"/>
            <a:ext cx="2953821" cy="4440629"/>
          </a:xfrm>
        </p:spPr>
        <p:txBody>
          <a:bodyPr>
            <a:normAutofit/>
          </a:bodyPr>
          <a:lstStyle/>
          <a:p>
            <a:pPr marL="0" indent="0">
              <a:buNone/>
            </a:pPr>
            <a:r>
              <a:rPr lang="en-US" sz="1600" dirty="0"/>
              <a:t>Package ‘</a:t>
            </a:r>
            <a:r>
              <a:rPr lang="en-US" sz="1600" dirty="0" err="1"/>
              <a:t>Mclust</a:t>
            </a:r>
            <a:r>
              <a:rPr lang="en-US" sz="1600" dirty="0"/>
              <a:t>’ uses varied statistical modeling techniques to predict optimal number of clusters</a:t>
            </a:r>
          </a:p>
          <a:p>
            <a:pPr marL="0" indent="0">
              <a:buNone/>
            </a:pPr>
            <a:r>
              <a:rPr lang="en-US" sz="1600" dirty="0"/>
              <a:t>Code:</a:t>
            </a:r>
          </a:p>
          <a:p>
            <a:pPr marL="0" indent="0">
              <a:buNone/>
            </a:pPr>
            <a:r>
              <a:rPr lang="en-US" sz="1600" dirty="0"/>
              <a:t>library(</a:t>
            </a:r>
            <a:r>
              <a:rPr lang="en-US" sz="1600" dirty="0" err="1"/>
              <a:t>mclust</a:t>
            </a:r>
            <a:r>
              <a:rPr lang="en-US" sz="1600" dirty="0"/>
              <a:t>)</a:t>
            </a:r>
          </a:p>
          <a:p>
            <a:pPr marL="0" indent="0">
              <a:buNone/>
            </a:pPr>
            <a:r>
              <a:rPr lang="en-US" sz="1600" dirty="0" err="1"/>
              <a:t>allfac.mclust</a:t>
            </a:r>
            <a:r>
              <a:rPr lang="en-US" sz="1600" dirty="0"/>
              <a:t> &lt;- Mclust(</a:t>
            </a:r>
            <a:r>
              <a:rPr lang="en-US" sz="1600" dirty="0" err="1"/>
              <a:t>scaled.allfac</a:t>
            </a:r>
            <a:r>
              <a:rPr lang="en-US" sz="1600" dirty="0"/>
              <a:t>)</a:t>
            </a:r>
          </a:p>
          <a:p>
            <a:pPr marL="0" indent="0">
              <a:buNone/>
            </a:pPr>
            <a:r>
              <a:rPr lang="en-US" sz="1600" dirty="0" err="1"/>
              <a:t>allfac.mclust</a:t>
            </a:r>
            <a:endParaRPr lang="en-US" sz="1600" dirty="0"/>
          </a:p>
          <a:p>
            <a:pPr marL="0" indent="0">
              <a:buNone/>
            </a:pPr>
            <a:r>
              <a:rPr lang="en-US" sz="1600" dirty="0"/>
              <a:t>Output: '</a:t>
            </a:r>
            <a:r>
              <a:rPr lang="en-US" sz="1600" dirty="0" err="1"/>
              <a:t>Mclust</a:t>
            </a:r>
            <a:r>
              <a:rPr lang="en-US" sz="1600" dirty="0"/>
              <a:t>' model object: best model: ellipsoidal, equal volume and shape (EEV) with </a:t>
            </a:r>
            <a:r>
              <a:rPr lang="en-US" sz="1600" b="1" dirty="0"/>
              <a:t>7 components</a:t>
            </a:r>
          </a:p>
        </p:txBody>
      </p:sp>
      <p:pic>
        <p:nvPicPr>
          <p:cNvPr id="4" name="Picture 3">
            <a:extLst>
              <a:ext uri="{FF2B5EF4-FFF2-40B4-BE49-F238E27FC236}">
                <a16:creationId xmlns:a16="http://schemas.microsoft.com/office/drawing/2014/main" id="{B51B1E50-7E49-449D-BEDC-A1A0B59C820E}"/>
              </a:ext>
            </a:extLst>
          </p:cNvPr>
          <p:cNvPicPr>
            <a:picLocks noChangeAspect="1"/>
          </p:cNvPicPr>
          <p:nvPr/>
        </p:nvPicPr>
        <p:blipFill>
          <a:blip r:embed="rId2"/>
          <a:stretch>
            <a:fillRect/>
          </a:stretch>
        </p:blipFill>
        <p:spPr>
          <a:xfrm>
            <a:off x="284252" y="1366355"/>
            <a:ext cx="8086725" cy="3981450"/>
          </a:xfrm>
          <a:prstGeom prst="rect">
            <a:avLst/>
          </a:prstGeom>
        </p:spPr>
      </p:pic>
    </p:spTree>
    <p:extLst>
      <p:ext uri="{BB962C8B-B14F-4D97-AF65-F5344CB8AC3E}">
        <p14:creationId xmlns:p14="http://schemas.microsoft.com/office/powerpoint/2010/main" val="205720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743F-4172-476A-81FD-16F496F55AD2}"/>
              </a:ext>
            </a:extLst>
          </p:cNvPr>
          <p:cNvSpPr>
            <a:spLocks noGrp="1"/>
          </p:cNvSpPr>
          <p:nvPr>
            <p:ph type="title"/>
          </p:nvPr>
        </p:nvSpPr>
        <p:spPr/>
        <p:txBody>
          <a:bodyPr>
            <a:normAutofit/>
          </a:bodyPr>
          <a:lstStyle/>
          <a:p>
            <a:pPr algn="ctr"/>
            <a:r>
              <a:rPr lang="en-US" sz="3600" b="1" dirty="0"/>
              <a:t>End Stage Renal Disease (ESRD) &amp; Dialysis</a:t>
            </a:r>
          </a:p>
        </p:txBody>
      </p:sp>
      <p:pic>
        <p:nvPicPr>
          <p:cNvPr id="4" name="Content Placeholder 3">
            <a:extLst>
              <a:ext uri="{FF2B5EF4-FFF2-40B4-BE49-F238E27FC236}">
                <a16:creationId xmlns:a16="http://schemas.microsoft.com/office/drawing/2014/main" id="{19B714BA-F13B-4137-932C-10F9E1BDC999}"/>
              </a:ext>
            </a:extLst>
          </p:cNvPr>
          <p:cNvPicPr>
            <a:picLocks noGrp="1" noChangeAspect="1"/>
          </p:cNvPicPr>
          <p:nvPr>
            <p:ph idx="1"/>
          </p:nvPr>
        </p:nvPicPr>
        <p:blipFill>
          <a:blip r:embed="rId2"/>
          <a:stretch>
            <a:fillRect/>
          </a:stretch>
        </p:blipFill>
        <p:spPr>
          <a:xfrm>
            <a:off x="962681" y="1609868"/>
            <a:ext cx="6516572" cy="4351338"/>
          </a:xfrm>
          <a:prstGeom prst="rect">
            <a:avLst/>
          </a:prstGeom>
          <a:ln w="19050">
            <a:solidFill>
              <a:schemeClr val="tx1"/>
            </a:solidFill>
          </a:ln>
        </p:spPr>
      </p:pic>
      <p:sp>
        <p:nvSpPr>
          <p:cNvPr id="3" name="TextBox 2">
            <a:extLst>
              <a:ext uri="{FF2B5EF4-FFF2-40B4-BE49-F238E27FC236}">
                <a16:creationId xmlns:a16="http://schemas.microsoft.com/office/drawing/2014/main" id="{C5C8B52F-3E1E-4C16-9937-C06CE76C291F}"/>
              </a:ext>
            </a:extLst>
          </p:cNvPr>
          <p:cNvSpPr txBox="1"/>
          <p:nvPr/>
        </p:nvSpPr>
        <p:spPr>
          <a:xfrm>
            <a:off x="7777537" y="1561672"/>
            <a:ext cx="3791164" cy="5632311"/>
          </a:xfrm>
          <a:prstGeom prst="rect">
            <a:avLst/>
          </a:prstGeom>
          <a:noFill/>
        </p:spPr>
        <p:txBody>
          <a:bodyPr wrap="square" rtlCol="0">
            <a:spAutoFit/>
          </a:bodyPr>
          <a:lstStyle/>
          <a:p>
            <a:pPr marL="285750" indent="-285750">
              <a:buFont typeface="Arial" panose="020B0604020202020204" pitchFamily="34" charset="0"/>
              <a:buChar char="•"/>
            </a:pPr>
            <a:r>
              <a:rPr lang="en-US" dirty="0"/>
              <a:t>Dialysis is a process of filtering the blood, and is needed for patients with “End Stage Renal Disease” </a:t>
            </a:r>
          </a:p>
          <a:p>
            <a:pPr marL="285750" indent="-285750">
              <a:buFont typeface="Arial" panose="020B0604020202020204" pitchFamily="34" charset="0"/>
              <a:buChar char="•"/>
            </a:pPr>
            <a:r>
              <a:rPr lang="en-US" dirty="0"/>
              <a:t>Dialysis helps control blood pressure and maintain mineral balance in blood </a:t>
            </a:r>
          </a:p>
          <a:p>
            <a:pPr marL="285750" indent="-285750">
              <a:buFont typeface="Arial" panose="020B0604020202020204" pitchFamily="34" charset="0"/>
              <a:buChar char="•"/>
            </a:pPr>
            <a:r>
              <a:rPr lang="en-US" dirty="0"/>
              <a:t>There are two types of dialysis: Hemodialysis and Peritoneal dialysis</a:t>
            </a:r>
          </a:p>
          <a:p>
            <a:pPr marL="285750" indent="-285750">
              <a:buFont typeface="Arial" panose="020B0604020202020204" pitchFamily="34" charset="0"/>
              <a:buChar char="•"/>
            </a:pPr>
            <a:r>
              <a:rPr lang="en-US" dirty="0"/>
              <a:t>The process involves access to the patient’s bloodstream using a ‘vascular access’ site, usually a fistula, graft, or a catheter</a:t>
            </a:r>
          </a:p>
          <a:p>
            <a:pPr marL="285750" indent="-285750">
              <a:buFont typeface="Arial" panose="020B0604020202020204" pitchFamily="34" charset="0"/>
              <a:buChar char="•"/>
            </a:pPr>
            <a:r>
              <a:rPr lang="en-US" dirty="0"/>
              <a:t>Patients undergoing hemodialysis are at high risk of infections such as Staphylococcus aureus and other bloodstream infections and viral hepatitis.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E90176CA-1E0E-4450-9EFF-8A7DB3D49126}"/>
              </a:ext>
            </a:extLst>
          </p:cNvPr>
          <p:cNvSpPr/>
          <p:nvPr/>
        </p:nvSpPr>
        <p:spPr>
          <a:xfrm>
            <a:off x="890427" y="6231265"/>
            <a:ext cx="3023585" cy="261610"/>
          </a:xfrm>
          <a:prstGeom prst="rect">
            <a:avLst/>
          </a:prstGeom>
        </p:spPr>
        <p:txBody>
          <a:bodyPr wrap="none">
            <a:spAutoFit/>
          </a:bodyPr>
          <a:lstStyle/>
          <a:p>
            <a:r>
              <a:rPr lang="en-US" sz="1100" dirty="0">
                <a:hlinkClick r:id="rId3"/>
              </a:rPr>
              <a:t>https://www.cdc.gov/dialysis/patient/index.html</a:t>
            </a:r>
            <a:r>
              <a:rPr lang="en-US" sz="1100" dirty="0"/>
              <a:t> </a:t>
            </a:r>
          </a:p>
        </p:txBody>
      </p:sp>
      <p:sp>
        <p:nvSpPr>
          <p:cNvPr id="6" name="Rectangle 5">
            <a:extLst>
              <a:ext uri="{FF2B5EF4-FFF2-40B4-BE49-F238E27FC236}">
                <a16:creationId xmlns:a16="http://schemas.microsoft.com/office/drawing/2014/main" id="{46AAD2CA-CD1F-4ECF-997C-4852E5B2F000}"/>
              </a:ext>
            </a:extLst>
          </p:cNvPr>
          <p:cNvSpPr/>
          <p:nvPr/>
        </p:nvSpPr>
        <p:spPr>
          <a:xfrm>
            <a:off x="890427" y="6036205"/>
            <a:ext cx="6096000" cy="261610"/>
          </a:xfrm>
          <a:prstGeom prst="rect">
            <a:avLst/>
          </a:prstGeom>
        </p:spPr>
        <p:txBody>
          <a:bodyPr>
            <a:spAutoFit/>
          </a:bodyPr>
          <a:lstStyle/>
          <a:p>
            <a:r>
              <a:rPr lang="en-US" sz="1100" dirty="0">
                <a:hlinkClick r:id="rId4"/>
              </a:rPr>
              <a:t>https://www.niddk.nih.gov/health-information/kidney-disease/kidney-failure/hemodialysis</a:t>
            </a:r>
            <a:r>
              <a:rPr lang="en-US" sz="1100" dirty="0"/>
              <a:t> </a:t>
            </a:r>
          </a:p>
        </p:txBody>
      </p:sp>
    </p:spTree>
    <p:extLst>
      <p:ext uri="{BB962C8B-B14F-4D97-AF65-F5344CB8AC3E}">
        <p14:creationId xmlns:p14="http://schemas.microsoft.com/office/powerpoint/2010/main" val="2076238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BF3E-F065-44FA-BCD5-86EA05C05076}"/>
              </a:ext>
            </a:extLst>
          </p:cNvPr>
          <p:cNvSpPr>
            <a:spLocks noGrp="1"/>
          </p:cNvSpPr>
          <p:nvPr>
            <p:ph type="title"/>
          </p:nvPr>
        </p:nvSpPr>
        <p:spPr/>
        <p:txBody>
          <a:bodyPr>
            <a:normAutofit/>
          </a:bodyPr>
          <a:lstStyle/>
          <a:p>
            <a:r>
              <a:rPr lang="en-US" sz="3200" b="1" dirty="0">
                <a:solidFill>
                  <a:prstClr val="black"/>
                </a:solidFill>
              </a:rPr>
              <a:t>R packages used for Clustering: </a:t>
            </a:r>
            <a:r>
              <a:rPr lang="en-US" sz="3200" b="1" dirty="0" err="1">
                <a:solidFill>
                  <a:prstClr val="black"/>
                </a:solidFill>
              </a:rPr>
              <a:t>NbClust</a:t>
            </a:r>
            <a:endParaRPr lang="en-US" sz="3200" b="1" dirty="0"/>
          </a:p>
        </p:txBody>
      </p:sp>
      <p:sp>
        <p:nvSpPr>
          <p:cNvPr id="3" name="Content Placeholder 2">
            <a:extLst>
              <a:ext uri="{FF2B5EF4-FFF2-40B4-BE49-F238E27FC236}">
                <a16:creationId xmlns:a16="http://schemas.microsoft.com/office/drawing/2014/main" id="{903A0F40-C242-40F0-90DC-5F5D0BE0D101}"/>
              </a:ext>
            </a:extLst>
          </p:cNvPr>
          <p:cNvSpPr>
            <a:spLocks noGrp="1"/>
          </p:cNvSpPr>
          <p:nvPr>
            <p:ph idx="1"/>
          </p:nvPr>
        </p:nvSpPr>
        <p:spPr>
          <a:xfrm>
            <a:off x="838200" y="1331726"/>
            <a:ext cx="10515600" cy="4351338"/>
          </a:xfrm>
        </p:spPr>
        <p:txBody>
          <a:bodyPr/>
          <a:lstStyle/>
          <a:p>
            <a:pPr marL="0" indent="0">
              <a:buNone/>
            </a:pPr>
            <a:r>
              <a:rPr lang="en-US" sz="1600" dirty="0"/>
              <a:t>res2 &lt;- </a:t>
            </a:r>
            <a:r>
              <a:rPr lang="en-US" sz="1600" dirty="0" err="1"/>
              <a:t>NbClust</a:t>
            </a:r>
            <a:r>
              <a:rPr lang="en-US" sz="1600" dirty="0"/>
              <a:t>(</a:t>
            </a:r>
            <a:r>
              <a:rPr lang="en-US" sz="1600" dirty="0" err="1"/>
              <a:t>scaled.allfac,distance</a:t>
            </a:r>
            <a:r>
              <a:rPr lang="en-US" sz="1600" dirty="0"/>
              <a:t>="</a:t>
            </a:r>
            <a:r>
              <a:rPr lang="en-US" sz="1600" dirty="0" err="1"/>
              <a:t>euclidean</a:t>
            </a:r>
            <a:r>
              <a:rPr lang="en-US" sz="1600" dirty="0"/>
              <a:t>",min.nc=2,max.nc=8,method=“</a:t>
            </a:r>
            <a:r>
              <a:rPr lang="en-US" sz="1600" dirty="0" err="1"/>
              <a:t>complete",index</a:t>
            </a:r>
            <a:r>
              <a:rPr lang="en-US" sz="1600" dirty="0"/>
              <a:t>=“all")</a:t>
            </a:r>
          </a:p>
          <a:p>
            <a:pPr marL="0" indent="0">
              <a:buNone/>
            </a:pPr>
            <a:endParaRPr lang="en-US" dirty="0"/>
          </a:p>
        </p:txBody>
      </p:sp>
      <p:pic>
        <p:nvPicPr>
          <p:cNvPr id="5" name="Picture 4">
            <a:extLst>
              <a:ext uri="{FF2B5EF4-FFF2-40B4-BE49-F238E27FC236}">
                <a16:creationId xmlns:a16="http://schemas.microsoft.com/office/drawing/2014/main" id="{F6F531B0-C493-4DA9-9246-24E11000C4CA}"/>
              </a:ext>
            </a:extLst>
          </p:cNvPr>
          <p:cNvPicPr>
            <a:picLocks noChangeAspect="1"/>
          </p:cNvPicPr>
          <p:nvPr/>
        </p:nvPicPr>
        <p:blipFill>
          <a:blip r:embed="rId2"/>
          <a:stretch>
            <a:fillRect/>
          </a:stretch>
        </p:blipFill>
        <p:spPr>
          <a:xfrm>
            <a:off x="776113" y="4046170"/>
            <a:ext cx="4440434" cy="2743200"/>
          </a:xfrm>
          <a:prstGeom prst="rect">
            <a:avLst/>
          </a:prstGeom>
        </p:spPr>
      </p:pic>
      <p:pic>
        <p:nvPicPr>
          <p:cNvPr id="6" name="Picture 5">
            <a:extLst>
              <a:ext uri="{FF2B5EF4-FFF2-40B4-BE49-F238E27FC236}">
                <a16:creationId xmlns:a16="http://schemas.microsoft.com/office/drawing/2014/main" id="{0E93C675-48A9-4772-A1F9-EF400E265BE1}"/>
              </a:ext>
            </a:extLst>
          </p:cNvPr>
          <p:cNvPicPr>
            <a:picLocks noChangeAspect="1"/>
          </p:cNvPicPr>
          <p:nvPr/>
        </p:nvPicPr>
        <p:blipFill>
          <a:blip r:embed="rId3"/>
          <a:stretch>
            <a:fillRect/>
          </a:stretch>
        </p:blipFill>
        <p:spPr>
          <a:xfrm>
            <a:off x="6062675" y="4046170"/>
            <a:ext cx="4444996" cy="2743200"/>
          </a:xfrm>
          <a:prstGeom prst="rect">
            <a:avLst/>
          </a:prstGeom>
        </p:spPr>
      </p:pic>
      <p:pic>
        <p:nvPicPr>
          <p:cNvPr id="7" name="Picture 6">
            <a:extLst>
              <a:ext uri="{FF2B5EF4-FFF2-40B4-BE49-F238E27FC236}">
                <a16:creationId xmlns:a16="http://schemas.microsoft.com/office/drawing/2014/main" id="{F3C80E45-C96C-4679-92CC-389A95417D3E}"/>
              </a:ext>
            </a:extLst>
          </p:cNvPr>
          <p:cNvPicPr>
            <a:picLocks noChangeAspect="1"/>
          </p:cNvPicPr>
          <p:nvPr/>
        </p:nvPicPr>
        <p:blipFill>
          <a:blip r:embed="rId4"/>
          <a:stretch>
            <a:fillRect/>
          </a:stretch>
        </p:blipFill>
        <p:spPr>
          <a:xfrm>
            <a:off x="880086" y="1542549"/>
            <a:ext cx="5726264" cy="2651760"/>
          </a:xfrm>
          <a:prstGeom prst="rect">
            <a:avLst/>
          </a:prstGeom>
        </p:spPr>
      </p:pic>
    </p:spTree>
    <p:extLst>
      <p:ext uri="{BB962C8B-B14F-4D97-AF65-F5344CB8AC3E}">
        <p14:creationId xmlns:p14="http://schemas.microsoft.com/office/powerpoint/2010/main" val="2787385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2A47-5CE4-48B2-BEA8-0096B4A9C417}"/>
              </a:ext>
            </a:extLst>
          </p:cNvPr>
          <p:cNvSpPr>
            <a:spLocks noGrp="1"/>
          </p:cNvSpPr>
          <p:nvPr>
            <p:ph type="title"/>
          </p:nvPr>
        </p:nvSpPr>
        <p:spPr/>
        <p:txBody>
          <a:bodyPr/>
          <a:lstStyle/>
          <a:p>
            <a:r>
              <a:rPr lang="en-US" b="1" dirty="0"/>
              <a:t>Kmeans with 3 clusters</a:t>
            </a:r>
          </a:p>
        </p:txBody>
      </p:sp>
      <p:sp>
        <p:nvSpPr>
          <p:cNvPr id="6" name="TextBox 5">
            <a:extLst>
              <a:ext uri="{FF2B5EF4-FFF2-40B4-BE49-F238E27FC236}">
                <a16:creationId xmlns:a16="http://schemas.microsoft.com/office/drawing/2014/main" id="{613BA1BF-D02D-4C56-8AAD-17AB73AA5343}"/>
              </a:ext>
            </a:extLst>
          </p:cNvPr>
          <p:cNvSpPr txBox="1"/>
          <p:nvPr/>
        </p:nvSpPr>
        <p:spPr>
          <a:xfrm>
            <a:off x="584791" y="4976037"/>
            <a:ext cx="10515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Using the predicted value of three clusters, standardized hospitalization ratio ranges for cluster 2 and 3 seem similar</a:t>
            </a:r>
          </a:p>
          <a:p>
            <a:pPr marL="285750" indent="-285750">
              <a:buFont typeface="Arial" panose="020B0604020202020204" pitchFamily="34" charset="0"/>
              <a:buChar char="•"/>
            </a:pPr>
            <a:r>
              <a:rPr lang="en-US" dirty="0"/>
              <a:t>Using the predicted value of 7 clusters, clusters 2,3, 6 seem to have higher standardized hospitalization ratio values</a:t>
            </a:r>
          </a:p>
          <a:p>
            <a:pPr marL="285750" indent="-285750">
              <a:buFont typeface="Arial" panose="020B0604020202020204" pitchFamily="34" charset="0"/>
              <a:buChar char="•"/>
            </a:pPr>
            <a:r>
              <a:rPr lang="en-US" dirty="0"/>
              <a:t>The separation of clusters is not very clear</a:t>
            </a:r>
          </a:p>
        </p:txBody>
      </p:sp>
      <p:pic>
        <p:nvPicPr>
          <p:cNvPr id="9" name="Picture 8">
            <a:extLst>
              <a:ext uri="{FF2B5EF4-FFF2-40B4-BE49-F238E27FC236}">
                <a16:creationId xmlns:a16="http://schemas.microsoft.com/office/drawing/2014/main" id="{5764C381-8315-4512-A379-024611A7E437}"/>
              </a:ext>
            </a:extLst>
          </p:cNvPr>
          <p:cNvPicPr>
            <a:picLocks noChangeAspect="1"/>
          </p:cNvPicPr>
          <p:nvPr/>
        </p:nvPicPr>
        <p:blipFill>
          <a:blip r:embed="rId2"/>
          <a:stretch>
            <a:fillRect/>
          </a:stretch>
        </p:blipFill>
        <p:spPr>
          <a:xfrm>
            <a:off x="423424" y="1545543"/>
            <a:ext cx="5185831" cy="3200400"/>
          </a:xfrm>
          <a:prstGeom prst="rect">
            <a:avLst/>
          </a:prstGeom>
        </p:spPr>
      </p:pic>
      <p:pic>
        <p:nvPicPr>
          <p:cNvPr id="13" name="Content Placeholder 12">
            <a:extLst>
              <a:ext uri="{FF2B5EF4-FFF2-40B4-BE49-F238E27FC236}">
                <a16:creationId xmlns:a16="http://schemas.microsoft.com/office/drawing/2014/main" id="{366DC8FB-0A73-451F-A319-922E3E6658B4}"/>
              </a:ext>
            </a:extLst>
          </p:cNvPr>
          <p:cNvPicPr>
            <a:picLocks noGrp="1" noChangeAspect="1"/>
          </p:cNvPicPr>
          <p:nvPr>
            <p:ph idx="1"/>
          </p:nvPr>
        </p:nvPicPr>
        <p:blipFill>
          <a:blip r:embed="rId3"/>
          <a:stretch>
            <a:fillRect/>
          </a:stretch>
        </p:blipFill>
        <p:spPr>
          <a:xfrm>
            <a:off x="6167969" y="1545543"/>
            <a:ext cx="5185831" cy="3200400"/>
          </a:xfrm>
          <a:prstGeom prst="rect">
            <a:avLst/>
          </a:prstGeom>
        </p:spPr>
      </p:pic>
    </p:spTree>
    <p:extLst>
      <p:ext uri="{BB962C8B-B14F-4D97-AF65-F5344CB8AC3E}">
        <p14:creationId xmlns:p14="http://schemas.microsoft.com/office/powerpoint/2010/main" val="1590238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5F81-3698-4ECE-8B5D-F313792058B8}"/>
              </a:ext>
            </a:extLst>
          </p:cNvPr>
          <p:cNvSpPr>
            <a:spLocks noGrp="1"/>
          </p:cNvSpPr>
          <p:nvPr>
            <p:ph type="title"/>
          </p:nvPr>
        </p:nvSpPr>
        <p:spPr/>
        <p:txBody>
          <a:bodyPr/>
          <a:lstStyle/>
          <a:p>
            <a:pPr algn="ctr"/>
            <a:r>
              <a:rPr lang="en-US" b="1" dirty="0"/>
              <a:t>Sentiment analysis: Package </a:t>
            </a:r>
            <a:r>
              <a:rPr lang="en-US" b="1" dirty="0" err="1"/>
              <a:t>rtimes</a:t>
            </a:r>
            <a:endParaRPr lang="en-US" b="1" dirty="0"/>
          </a:p>
        </p:txBody>
      </p:sp>
      <p:pic>
        <p:nvPicPr>
          <p:cNvPr id="4" name="Content Placeholder 3">
            <a:extLst>
              <a:ext uri="{FF2B5EF4-FFF2-40B4-BE49-F238E27FC236}">
                <a16:creationId xmlns:a16="http://schemas.microsoft.com/office/drawing/2014/main" id="{B5BFA60A-1B86-4ADF-92CD-B5E4DD48854E}"/>
              </a:ext>
            </a:extLst>
          </p:cNvPr>
          <p:cNvPicPr>
            <a:picLocks noGrp="1" noChangeAspect="1"/>
          </p:cNvPicPr>
          <p:nvPr>
            <p:ph idx="1"/>
          </p:nvPr>
        </p:nvPicPr>
        <p:blipFill>
          <a:blip r:embed="rId2"/>
          <a:stretch>
            <a:fillRect/>
          </a:stretch>
        </p:blipFill>
        <p:spPr>
          <a:xfrm>
            <a:off x="135074" y="1520575"/>
            <a:ext cx="6737684" cy="4572000"/>
          </a:xfrm>
          <a:prstGeom prst="rect">
            <a:avLst/>
          </a:prstGeom>
        </p:spPr>
      </p:pic>
      <p:sp>
        <p:nvSpPr>
          <p:cNvPr id="5" name="TextBox 4">
            <a:extLst>
              <a:ext uri="{FF2B5EF4-FFF2-40B4-BE49-F238E27FC236}">
                <a16:creationId xmlns:a16="http://schemas.microsoft.com/office/drawing/2014/main" id="{15C802BB-0912-4D8D-B67D-BBBCE1995F55}"/>
              </a:ext>
            </a:extLst>
          </p:cNvPr>
          <p:cNvSpPr txBox="1"/>
          <p:nvPr/>
        </p:nvSpPr>
        <p:spPr>
          <a:xfrm>
            <a:off x="6169631" y="1520575"/>
            <a:ext cx="5815173" cy="4801314"/>
          </a:xfrm>
          <a:prstGeom prst="rect">
            <a:avLst/>
          </a:prstGeom>
          <a:noFill/>
        </p:spPr>
        <p:txBody>
          <a:bodyPr wrap="square" rtlCol="0">
            <a:spAutoFit/>
          </a:bodyPr>
          <a:lstStyle/>
          <a:p>
            <a:r>
              <a:rPr lang="en-US" dirty="0"/>
              <a:t>articles &lt;- </a:t>
            </a:r>
            <a:r>
              <a:rPr lang="en-US" dirty="0" err="1"/>
              <a:t>as_search</a:t>
            </a:r>
            <a:r>
              <a:rPr lang="en-US" dirty="0"/>
              <a:t>("dialysis",</a:t>
            </a:r>
            <a:r>
              <a:rPr lang="en-US" dirty="0" err="1"/>
              <a:t>begin_date</a:t>
            </a:r>
            <a:r>
              <a:rPr lang="en-US" dirty="0"/>
              <a:t> = 20150101,end_date = 20180401, </a:t>
            </a:r>
            <a:r>
              <a:rPr lang="en-US" dirty="0" err="1"/>
              <a:t>fl</a:t>
            </a:r>
            <a:r>
              <a:rPr lang="en-US" dirty="0"/>
              <a:t> = c('web_</a:t>
            </a:r>
            <a:r>
              <a:rPr lang="en-US" dirty="0" err="1"/>
              <a:t>url</a:t>
            </a:r>
            <a:r>
              <a:rPr lang="en-US" dirty="0"/>
              <a:t>','</a:t>
            </a:r>
            <a:r>
              <a:rPr lang="en-US" dirty="0" err="1"/>
              <a:t>headline','snippet</a:t>
            </a:r>
            <a:r>
              <a:rPr lang="en-US" dirty="0"/>
              <a:t>'),</a:t>
            </a:r>
            <a:r>
              <a:rPr lang="en-US" dirty="0" err="1"/>
              <a:t>all_results</a:t>
            </a:r>
            <a:r>
              <a:rPr lang="en-US" dirty="0"/>
              <a:t> = TRUE)</a:t>
            </a:r>
          </a:p>
          <a:p>
            <a:endParaRPr lang="en-US" dirty="0"/>
          </a:p>
          <a:p>
            <a:r>
              <a:rPr lang="en-US" dirty="0"/>
              <a:t>Most articles do not have a direct reference to dialysis in the snippet, and are mostly interpreted as positive (negative=46, positive=147) . Snippets below were interpreted as ‘positive’:</a:t>
            </a:r>
          </a:p>
          <a:p>
            <a:r>
              <a:rPr lang="en-US" dirty="0"/>
              <a:t>[1] "Rosemary </a:t>
            </a:r>
            <a:r>
              <a:rPr lang="en-US" dirty="0" err="1"/>
              <a:t>Billquist</a:t>
            </a:r>
            <a:r>
              <a:rPr lang="en-US" dirty="0"/>
              <a:t> was walking her dogs near her home in a small town in western New York. The man who shot her was a neighbor she had watched grow up."                      </a:t>
            </a:r>
          </a:p>
          <a:p>
            <a:r>
              <a:rPr lang="en-US" dirty="0"/>
              <a:t>[2] "Terry Nelson, the inventor of the buoyancy suits used by many of the world’s top clubs and teams, found that training in water helped him move forward after his transplants."</a:t>
            </a:r>
          </a:p>
          <a:p>
            <a:r>
              <a:rPr lang="en-US" dirty="0"/>
              <a:t>[3] "Officially, 64 people died because of the storm, but an analysis by The New York Times suggests that the actual number is substantially higher." </a:t>
            </a:r>
          </a:p>
        </p:txBody>
      </p:sp>
    </p:spTree>
    <p:extLst>
      <p:ext uri="{BB962C8B-B14F-4D97-AF65-F5344CB8AC3E}">
        <p14:creationId xmlns:p14="http://schemas.microsoft.com/office/powerpoint/2010/main" val="1526254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90B5-C9F7-412F-942D-2FDF3E880F65}"/>
              </a:ext>
            </a:extLst>
          </p:cNvPr>
          <p:cNvSpPr>
            <a:spLocks noGrp="1"/>
          </p:cNvSpPr>
          <p:nvPr>
            <p:ph type="title"/>
          </p:nvPr>
        </p:nvSpPr>
        <p:spPr/>
        <p:txBody>
          <a:bodyPr/>
          <a:lstStyle/>
          <a:p>
            <a:r>
              <a:rPr lang="en-US" dirty="0"/>
              <a:t>Sentiment Analysis: Package </a:t>
            </a:r>
            <a:r>
              <a:rPr lang="en-US" dirty="0" err="1"/>
              <a:t>Rtweet</a:t>
            </a:r>
            <a:endParaRPr lang="en-US" dirty="0"/>
          </a:p>
        </p:txBody>
      </p:sp>
      <p:pic>
        <p:nvPicPr>
          <p:cNvPr id="4" name="Content Placeholder 3">
            <a:extLst>
              <a:ext uri="{FF2B5EF4-FFF2-40B4-BE49-F238E27FC236}">
                <a16:creationId xmlns:a16="http://schemas.microsoft.com/office/drawing/2014/main" id="{40BB0217-4EB8-4A16-996C-4E4C564745B0}"/>
              </a:ext>
            </a:extLst>
          </p:cNvPr>
          <p:cNvPicPr>
            <a:picLocks noGrp="1" noChangeAspect="1"/>
          </p:cNvPicPr>
          <p:nvPr>
            <p:ph idx="1"/>
          </p:nvPr>
        </p:nvPicPr>
        <p:blipFill>
          <a:blip r:embed="rId2"/>
          <a:stretch>
            <a:fillRect/>
          </a:stretch>
        </p:blipFill>
        <p:spPr>
          <a:xfrm>
            <a:off x="118447" y="1541712"/>
            <a:ext cx="6015789" cy="4572000"/>
          </a:xfrm>
          <a:prstGeom prst="rect">
            <a:avLst/>
          </a:prstGeom>
        </p:spPr>
      </p:pic>
      <p:sp>
        <p:nvSpPr>
          <p:cNvPr id="5" name="TextBox 4">
            <a:extLst>
              <a:ext uri="{FF2B5EF4-FFF2-40B4-BE49-F238E27FC236}">
                <a16:creationId xmlns:a16="http://schemas.microsoft.com/office/drawing/2014/main" id="{3B2C3363-BCB1-4816-819E-17CF08AD6CBF}"/>
              </a:ext>
            </a:extLst>
          </p:cNvPr>
          <p:cNvSpPr txBox="1"/>
          <p:nvPr/>
        </p:nvSpPr>
        <p:spPr>
          <a:xfrm>
            <a:off x="5414482" y="1351051"/>
            <a:ext cx="5542908" cy="5355312"/>
          </a:xfrm>
          <a:prstGeom prst="rect">
            <a:avLst/>
          </a:prstGeom>
          <a:noFill/>
        </p:spPr>
        <p:txBody>
          <a:bodyPr wrap="square" rtlCol="0">
            <a:spAutoFit/>
          </a:bodyPr>
          <a:lstStyle/>
          <a:p>
            <a:r>
              <a:rPr lang="en-US" dirty="0"/>
              <a:t># searching for tweets in "poor" performing states</a:t>
            </a:r>
          </a:p>
          <a:p>
            <a:r>
              <a:rPr lang="en-US" dirty="0" err="1"/>
              <a:t>dia</a:t>
            </a:r>
            <a:r>
              <a:rPr lang="en-US" dirty="0"/>
              <a:t> &lt;- </a:t>
            </a:r>
            <a:r>
              <a:rPr lang="en-US" dirty="0" err="1"/>
              <a:t>search_tweets</a:t>
            </a:r>
            <a:r>
              <a:rPr lang="en-US" dirty="0"/>
              <a:t>("Dialysis",</a:t>
            </a:r>
            <a:r>
              <a:rPr lang="en-US" dirty="0" err="1"/>
              <a:t>lang</a:t>
            </a:r>
            <a:r>
              <a:rPr lang="en-US" dirty="0"/>
              <a:t>="</a:t>
            </a:r>
            <a:r>
              <a:rPr lang="en-US" dirty="0" err="1"/>
              <a:t>en</a:t>
            </a:r>
            <a:r>
              <a:rPr lang="en-US" dirty="0"/>
              <a:t>",n = 5000,retryonratelimit = </a:t>
            </a:r>
            <a:r>
              <a:rPr lang="en-US" dirty="0" err="1"/>
              <a:t>TRUE,geocode</a:t>
            </a:r>
            <a:r>
              <a:rPr lang="en-US" dirty="0"/>
              <a:t> = </a:t>
            </a:r>
            <a:r>
              <a:rPr lang="en-US" dirty="0" err="1"/>
              <a:t>lookup_coords</a:t>
            </a:r>
            <a:r>
              <a:rPr lang="en-US" dirty="0"/>
              <a:t>("</a:t>
            </a:r>
            <a:r>
              <a:rPr lang="en-US" dirty="0" err="1"/>
              <a:t>fl</a:t>
            </a:r>
            <a:r>
              <a:rPr lang="en-US" dirty="0"/>
              <a:t>","</a:t>
            </a:r>
            <a:r>
              <a:rPr lang="en-US" dirty="0" err="1"/>
              <a:t>tx</a:t>
            </a:r>
            <a:r>
              <a:rPr lang="en-US" dirty="0"/>
              <a:t>","ca","</a:t>
            </a:r>
            <a:r>
              <a:rPr lang="en-US" dirty="0" err="1"/>
              <a:t>ga</a:t>
            </a:r>
            <a:r>
              <a:rPr lang="en-US" dirty="0"/>
              <a:t>","</a:t>
            </a:r>
            <a:r>
              <a:rPr lang="en-US" dirty="0" err="1"/>
              <a:t>ny</a:t>
            </a:r>
            <a:r>
              <a:rPr lang="en-US" dirty="0"/>
              <a:t>"))</a:t>
            </a:r>
          </a:p>
          <a:p>
            <a:endParaRPr lang="en-US" dirty="0"/>
          </a:p>
          <a:p>
            <a:r>
              <a:rPr lang="en-US" dirty="0"/>
              <a:t>Most tweets are about job postings and hiring, and sentiment analysis shows mostly ‘positive’ sentiments (Negative= 15, positive= 124)</a:t>
            </a:r>
          </a:p>
          <a:p>
            <a:r>
              <a:rPr lang="en-US" dirty="0"/>
              <a:t>Below are a few tweets interpreted as ‘positive’:</a:t>
            </a:r>
          </a:p>
          <a:p>
            <a:endParaRPr lang="en-US" dirty="0"/>
          </a:p>
          <a:p>
            <a:r>
              <a:rPr lang="en-US" dirty="0"/>
              <a:t>[1] "Can you recommend anyone for this #job? Travel Dialysis Clinic Manager - Cutler Bay FL -#Nursing #Miami, FL #Hiring #</a:t>
            </a:r>
            <a:r>
              <a:rPr lang="en-US" dirty="0" err="1"/>
              <a:t>CareerArc</a:t>
            </a:r>
            <a:r>
              <a:rPr lang="en-US" dirty="0"/>
              <a:t>"        </a:t>
            </a:r>
          </a:p>
          <a:p>
            <a:r>
              <a:rPr lang="en-US" dirty="0"/>
              <a:t>[2] "It's downloaded I'll make my character and we'll play tomorrow. I got dialysis in the morning. How does naming her the </a:t>
            </a:r>
            <a:r>
              <a:rPr lang="en-US" dirty="0" err="1"/>
              <a:t>broadnax</a:t>
            </a:r>
            <a:r>
              <a:rPr lang="en-US" dirty="0"/>
              <a:t> sound?"</a:t>
            </a:r>
          </a:p>
          <a:p>
            <a:r>
              <a:rPr lang="en-US" dirty="0"/>
              <a:t>[3] "RT @</a:t>
            </a:r>
            <a:r>
              <a:rPr lang="en-US" dirty="0" err="1"/>
              <a:t>KCERprogram</a:t>
            </a:r>
            <a:r>
              <a:rPr lang="en-US" dirty="0"/>
              <a:t>: Be Ready Be </a:t>
            </a:r>
            <a:r>
              <a:rPr lang="en-US" dirty="0" err="1"/>
              <a:t>Firewise</a:t>
            </a:r>
            <a:r>
              <a:rPr lang="en-US" dirty="0"/>
              <a:t>. Be aware of the potential fire threats and hazards in your </a:t>
            </a:r>
            <a:r>
              <a:rPr lang="en-US" dirty="0" err="1"/>
              <a:t>community.#pre</a:t>
            </a:r>
            <a:r>
              <a:rPr lang="en-US" dirty="0"/>
              <a:t>" </a:t>
            </a:r>
          </a:p>
        </p:txBody>
      </p:sp>
    </p:spTree>
    <p:extLst>
      <p:ext uri="{BB962C8B-B14F-4D97-AF65-F5344CB8AC3E}">
        <p14:creationId xmlns:p14="http://schemas.microsoft.com/office/powerpoint/2010/main" val="254990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9B33-BFA5-451F-876C-69A877E6D02A}"/>
              </a:ext>
            </a:extLst>
          </p:cNvPr>
          <p:cNvSpPr>
            <a:spLocks noGrp="1"/>
          </p:cNvSpPr>
          <p:nvPr>
            <p:ph type="title"/>
          </p:nvPr>
        </p:nvSpPr>
        <p:spPr/>
        <p:txBody>
          <a:bodyPr/>
          <a:lstStyle/>
          <a:p>
            <a:pPr algn="ctr"/>
            <a:r>
              <a:rPr lang="en-US" b="1" dirty="0"/>
              <a:t>Sentiment Analysis: Web Scraping with package </a:t>
            </a:r>
            <a:r>
              <a:rPr lang="en-US" b="1" dirty="0" err="1"/>
              <a:t>rvest</a:t>
            </a:r>
            <a:endParaRPr lang="en-US" b="1" dirty="0"/>
          </a:p>
        </p:txBody>
      </p:sp>
      <p:sp>
        <p:nvSpPr>
          <p:cNvPr id="3" name="Content Placeholder 2">
            <a:extLst>
              <a:ext uri="{FF2B5EF4-FFF2-40B4-BE49-F238E27FC236}">
                <a16:creationId xmlns:a16="http://schemas.microsoft.com/office/drawing/2014/main" id="{3BF6C7F1-CFAF-4B46-9932-E30A8219B867}"/>
              </a:ext>
            </a:extLst>
          </p:cNvPr>
          <p:cNvSpPr>
            <a:spLocks noGrp="1"/>
          </p:cNvSpPr>
          <p:nvPr>
            <p:ph idx="1"/>
          </p:nvPr>
        </p:nvSpPr>
        <p:spPr/>
        <p:txBody>
          <a:bodyPr>
            <a:normAutofit/>
          </a:bodyPr>
          <a:lstStyle/>
          <a:p>
            <a:pPr marL="0" indent="0">
              <a:buNone/>
            </a:pPr>
            <a:r>
              <a:rPr lang="en-US" sz="1800" dirty="0"/>
              <a:t># Discussion forum on Kidney failure and Chronic Kidney Disease</a:t>
            </a:r>
          </a:p>
          <a:p>
            <a:pPr marL="0" indent="0">
              <a:buNone/>
            </a:pPr>
            <a:r>
              <a:rPr lang="en-US" sz="1800" dirty="0" err="1"/>
              <a:t>url</a:t>
            </a:r>
            <a:r>
              <a:rPr lang="en-US" sz="1800" dirty="0"/>
              <a:t> &lt;- "https://patient.info/forums/discuss/browse/kidney-failure-and-ckd-1300#"</a:t>
            </a:r>
          </a:p>
          <a:p>
            <a:pPr marL="0" indent="0">
              <a:buNone/>
            </a:pPr>
            <a:r>
              <a:rPr lang="en-US" sz="1800" dirty="0" err="1"/>
              <a:t>webtext</a:t>
            </a:r>
            <a:r>
              <a:rPr lang="en-US" sz="1800" dirty="0"/>
              <a:t> &lt;- </a:t>
            </a:r>
            <a:r>
              <a:rPr lang="en-US" sz="1800" dirty="0" err="1"/>
              <a:t>read_html</a:t>
            </a:r>
            <a:r>
              <a:rPr lang="en-US" sz="1800" dirty="0"/>
              <a:t>(</a:t>
            </a:r>
            <a:r>
              <a:rPr lang="en-US" sz="1800" dirty="0" err="1"/>
              <a:t>url</a:t>
            </a:r>
            <a:r>
              <a:rPr lang="en-US" sz="1800" dirty="0"/>
              <a:t>) %&gt;% </a:t>
            </a:r>
          </a:p>
          <a:p>
            <a:pPr marL="0" indent="0">
              <a:buNone/>
            </a:pPr>
            <a:r>
              <a:rPr lang="en-US" sz="1800" dirty="0"/>
              <a:t>  </a:t>
            </a:r>
            <a:r>
              <a:rPr lang="en-US" sz="1800" dirty="0" err="1"/>
              <a:t>html_nodes</a:t>
            </a:r>
            <a:r>
              <a:rPr lang="en-US" sz="1800" dirty="0"/>
              <a:t>(</a:t>
            </a:r>
            <a:r>
              <a:rPr lang="en-US" sz="1800" dirty="0" err="1"/>
              <a:t>xpath</a:t>
            </a:r>
            <a:r>
              <a:rPr lang="en-US" sz="1800" dirty="0"/>
              <a:t>='//*[(@id = "group-discussions")]//p') %&gt;% </a:t>
            </a:r>
            <a:r>
              <a:rPr lang="en-US" sz="1800" dirty="0" err="1"/>
              <a:t>html_text</a:t>
            </a:r>
            <a:r>
              <a:rPr lang="en-US" sz="1800" dirty="0"/>
              <a:t>()</a:t>
            </a:r>
          </a:p>
          <a:p>
            <a:pPr marL="0" indent="0">
              <a:buNone/>
            </a:pPr>
            <a:r>
              <a:rPr lang="en-US" sz="1800" dirty="0"/>
              <a:t>Negative= 41</a:t>
            </a:r>
          </a:p>
          <a:p>
            <a:pPr marL="0" indent="0">
              <a:buNone/>
            </a:pPr>
            <a:r>
              <a:rPr lang="en-US" sz="1800" dirty="0"/>
              <a:t>Positive= 14</a:t>
            </a:r>
          </a:p>
          <a:p>
            <a:pPr marL="0" indent="0">
              <a:buNone/>
            </a:pPr>
            <a:r>
              <a:rPr lang="en-US" sz="1800" dirty="0"/>
              <a:t>Discussion samples:</a:t>
            </a:r>
          </a:p>
        </p:txBody>
      </p:sp>
      <p:pic>
        <p:nvPicPr>
          <p:cNvPr id="5" name="Picture 4">
            <a:extLst>
              <a:ext uri="{FF2B5EF4-FFF2-40B4-BE49-F238E27FC236}">
                <a16:creationId xmlns:a16="http://schemas.microsoft.com/office/drawing/2014/main" id="{EEECA39B-37CE-436E-868B-2CCC7E71A6C1}"/>
              </a:ext>
            </a:extLst>
          </p:cNvPr>
          <p:cNvPicPr>
            <a:picLocks noChangeAspect="1"/>
          </p:cNvPicPr>
          <p:nvPr/>
        </p:nvPicPr>
        <p:blipFill>
          <a:blip r:embed="rId2"/>
          <a:stretch>
            <a:fillRect/>
          </a:stretch>
        </p:blipFill>
        <p:spPr>
          <a:xfrm>
            <a:off x="813842" y="4654578"/>
            <a:ext cx="10564316" cy="1828800"/>
          </a:xfrm>
          <a:prstGeom prst="rect">
            <a:avLst/>
          </a:prstGeom>
        </p:spPr>
      </p:pic>
    </p:spTree>
    <p:extLst>
      <p:ext uri="{BB962C8B-B14F-4D97-AF65-F5344CB8AC3E}">
        <p14:creationId xmlns:p14="http://schemas.microsoft.com/office/powerpoint/2010/main" val="4009726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4AB3-403B-4585-B533-89890A88FBFF}"/>
              </a:ext>
            </a:extLst>
          </p:cNvPr>
          <p:cNvSpPr>
            <a:spLocks noGrp="1"/>
          </p:cNvSpPr>
          <p:nvPr>
            <p:ph type="title"/>
          </p:nvPr>
        </p:nvSpPr>
        <p:spPr/>
        <p:txBody>
          <a:bodyPr/>
          <a:lstStyle/>
          <a:p>
            <a:pPr algn="ctr"/>
            <a:r>
              <a:rPr lang="en-US" b="1" dirty="0"/>
              <a:t>Patient utility function</a:t>
            </a:r>
          </a:p>
        </p:txBody>
      </p:sp>
      <p:sp>
        <p:nvSpPr>
          <p:cNvPr id="3" name="Content Placeholder 2">
            <a:extLst>
              <a:ext uri="{FF2B5EF4-FFF2-40B4-BE49-F238E27FC236}">
                <a16:creationId xmlns:a16="http://schemas.microsoft.com/office/drawing/2014/main" id="{E8C99D40-C6B3-4578-8D9D-887D92FA34AB}"/>
              </a:ext>
            </a:extLst>
          </p:cNvPr>
          <p:cNvSpPr>
            <a:spLocks noGrp="1"/>
          </p:cNvSpPr>
          <p:nvPr>
            <p:ph idx="1"/>
          </p:nvPr>
        </p:nvSpPr>
        <p:spPr/>
        <p:txBody>
          <a:bodyPr/>
          <a:lstStyle/>
          <a:p>
            <a:r>
              <a:rPr lang="en-US" dirty="0"/>
              <a:t>Created patient utility function ‘</a:t>
            </a:r>
            <a:r>
              <a:rPr lang="en-US" dirty="0" err="1"/>
              <a:t>facinfo</a:t>
            </a:r>
            <a:r>
              <a:rPr lang="en-US" dirty="0"/>
              <a:t>’ which takes </a:t>
            </a:r>
            <a:r>
              <a:rPr lang="en-US" dirty="0" err="1"/>
              <a:t>zipcode</a:t>
            </a:r>
            <a:r>
              <a:rPr lang="en-US" dirty="0"/>
              <a:t> input, and returns facility information and a leaflet map</a:t>
            </a:r>
          </a:p>
          <a:p>
            <a:r>
              <a:rPr lang="en-US" dirty="0"/>
              <a:t>Below is an example output for zip code 10461 </a:t>
            </a:r>
          </a:p>
        </p:txBody>
      </p:sp>
      <p:pic>
        <p:nvPicPr>
          <p:cNvPr id="4" name="Picture 3">
            <a:extLst>
              <a:ext uri="{FF2B5EF4-FFF2-40B4-BE49-F238E27FC236}">
                <a16:creationId xmlns:a16="http://schemas.microsoft.com/office/drawing/2014/main" id="{72659B51-A710-4B4B-8E06-099E72D6D380}"/>
              </a:ext>
            </a:extLst>
          </p:cNvPr>
          <p:cNvPicPr>
            <a:picLocks noChangeAspect="1"/>
          </p:cNvPicPr>
          <p:nvPr/>
        </p:nvPicPr>
        <p:blipFill>
          <a:blip r:embed="rId2"/>
          <a:stretch>
            <a:fillRect/>
          </a:stretch>
        </p:blipFill>
        <p:spPr>
          <a:xfrm>
            <a:off x="0" y="3808846"/>
            <a:ext cx="12192000" cy="2858690"/>
          </a:xfrm>
          <a:prstGeom prst="rect">
            <a:avLst/>
          </a:prstGeom>
        </p:spPr>
      </p:pic>
    </p:spTree>
    <p:extLst>
      <p:ext uri="{BB962C8B-B14F-4D97-AF65-F5344CB8AC3E}">
        <p14:creationId xmlns:p14="http://schemas.microsoft.com/office/powerpoint/2010/main" val="1435608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2F32-4D27-4E41-98AE-73B2D1AE8CF9}"/>
              </a:ext>
            </a:extLst>
          </p:cNvPr>
          <p:cNvSpPr>
            <a:spLocks noGrp="1"/>
          </p:cNvSpPr>
          <p:nvPr>
            <p:ph type="title"/>
          </p:nvPr>
        </p:nvSpPr>
        <p:spPr/>
        <p:txBody>
          <a:bodyPr/>
          <a:lstStyle/>
          <a:p>
            <a:pPr algn="ctr"/>
            <a:r>
              <a:rPr lang="en-US" b="1" dirty="0"/>
              <a:t>Conclusions</a:t>
            </a:r>
          </a:p>
        </p:txBody>
      </p:sp>
      <p:sp>
        <p:nvSpPr>
          <p:cNvPr id="3" name="Content Placeholder 2">
            <a:extLst>
              <a:ext uri="{FF2B5EF4-FFF2-40B4-BE49-F238E27FC236}">
                <a16:creationId xmlns:a16="http://schemas.microsoft.com/office/drawing/2014/main" id="{2200F039-69A5-4AB7-8810-C9ADB174B17C}"/>
              </a:ext>
            </a:extLst>
          </p:cNvPr>
          <p:cNvSpPr>
            <a:spLocks noGrp="1"/>
          </p:cNvSpPr>
          <p:nvPr>
            <p:ph idx="1"/>
          </p:nvPr>
        </p:nvSpPr>
        <p:spPr/>
        <p:txBody>
          <a:bodyPr>
            <a:normAutofit fontScale="85000" lnSpcReduction="10000"/>
          </a:bodyPr>
          <a:lstStyle/>
          <a:p>
            <a:r>
              <a:rPr lang="en-US" dirty="0"/>
              <a:t>Total performance score is most strongly predicted by facility readmission rate, standardized hospitalization ratio, transfusion score, blood stream infection measure score, dialysis adequacy score, and combined vascular access score. Facilities can focus on these measures to improve total performance scores</a:t>
            </a:r>
          </a:p>
          <a:p>
            <a:r>
              <a:rPr lang="en-US" dirty="0"/>
              <a:t>The current rating method seems to be a robust classification of facility characteristics, applied clustering methods do not identify any other specific clustering patterns within the data</a:t>
            </a:r>
          </a:p>
          <a:p>
            <a:r>
              <a:rPr lang="en-US" dirty="0"/>
              <a:t>The number of kidney transplants is strongly correlated with the number of dialysis stations in facilities. This would suggest that an adequate dose of dialysis is essential to sustain patient health for receiving transplants</a:t>
            </a:r>
          </a:p>
          <a:p>
            <a:r>
              <a:rPr lang="en-US" dirty="0"/>
              <a:t>There seems to be positive public discourse related to dialysis on social media and news, however not surprisingly, patient forums project negative sentiment. </a:t>
            </a:r>
          </a:p>
        </p:txBody>
      </p:sp>
    </p:spTree>
    <p:extLst>
      <p:ext uri="{BB962C8B-B14F-4D97-AF65-F5344CB8AC3E}">
        <p14:creationId xmlns:p14="http://schemas.microsoft.com/office/powerpoint/2010/main" val="1481096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ED89-2953-47E5-9BCD-9033D37684E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950FD43-9409-4F86-819B-270FFBD72A66}"/>
              </a:ext>
            </a:extLst>
          </p:cNvPr>
          <p:cNvSpPr>
            <a:spLocks noGrp="1"/>
          </p:cNvSpPr>
          <p:nvPr>
            <p:ph idx="1"/>
          </p:nvPr>
        </p:nvSpPr>
        <p:spPr/>
        <p:txBody>
          <a:bodyPr>
            <a:normAutofit fontScale="85000" lnSpcReduction="20000"/>
          </a:bodyPr>
          <a:lstStyle/>
          <a:p>
            <a:pPr marL="0" indent="0">
              <a:buNone/>
            </a:pPr>
            <a:endParaRPr lang="en-US" dirty="0"/>
          </a:p>
          <a:p>
            <a:pPr marL="514350" lvl="0" indent="-514350">
              <a:buFont typeface="+mj-lt"/>
              <a:buAutoNum type="arabicPeriod"/>
            </a:pPr>
            <a:r>
              <a:rPr lang="en-US" dirty="0"/>
              <a:t>Dialysis Facility Report data: </a:t>
            </a:r>
            <a:r>
              <a:rPr lang="en-US" u="sng" dirty="0">
                <a:hlinkClick r:id="rId2"/>
              </a:rPr>
              <a:t>https://www.dialysisdata.org/content/dialysis-facility-report-data</a:t>
            </a:r>
            <a:endParaRPr lang="en-US" dirty="0"/>
          </a:p>
          <a:p>
            <a:pPr marL="514350" lvl="0" indent="-514350">
              <a:buFont typeface="+mj-lt"/>
              <a:buAutoNum type="arabicPeriod"/>
            </a:pPr>
            <a:r>
              <a:rPr lang="en-US" dirty="0"/>
              <a:t>Dialysis Facility Compare Datasets: </a:t>
            </a:r>
            <a:r>
              <a:rPr lang="en-US" u="sng" dirty="0">
                <a:hlinkClick r:id="rId3"/>
              </a:rPr>
              <a:t>https://data.medicare.gov/data/dialysis-facility-compare</a:t>
            </a:r>
            <a:r>
              <a:rPr lang="en-US" dirty="0"/>
              <a:t> (SOCRATA API)</a:t>
            </a:r>
          </a:p>
          <a:p>
            <a:pPr marL="514350" lvl="0" indent="-514350">
              <a:buFont typeface="+mj-lt"/>
              <a:buAutoNum type="arabicPeriod"/>
            </a:pPr>
            <a:r>
              <a:rPr lang="en-US" u="sng" dirty="0">
                <a:hlinkClick r:id="rId4"/>
              </a:rPr>
              <a:t>https://www.niddk.nih.gov/health-information/kidney-disease/kidney-failure/hemodialysis</a:t>
            </a:r>
            <a:r>
              <a:rPr lang="en-US" dirty="0"/>
              <a:t> </a:t>
            </a:r>
          </a:p>
          <a:p>
            <a:pPr marL="514350" lvl="0" indent="-514350">
              <a:buFont typeface="+mj-lt"/>
              <a:buAutoNum type="arabicPeriod"/>
            </a:pPr>
            <a:r>
              <a:rPr lang="en-US" u="sng" dirty="0">
                <a:hlinkClick r:id="rId5"/>
              </a:rPr>
              <a:t>https://www.cdc.gov/dialysis/patient/index.html</a:t>
            </a:r>
            <a:r>
              <a:rPr lang="en-US" dirty="0"/>
              <a:t> </a:t>
            </a:r>
          </a:p>
          <a:p>
            <a:pPr marL="514350" lvl="0" indent="-514350">
              <a:buFont typeface="+mj-lt"/>
              <a:buAutoNum type="arabicPeriod"/>
            </a:pPr>
            <a:r>
              <a:rPr lang="en-US" dirty="0"/>
              <a:t>US Chronic disease </a:t>
            </a:r>
            <a:r>
              <a:rPr lang="en-US" dirty="0" err="1"/>
              <a:t>indicators:</a:t>
            </a:r>
            <a:r>
              <a:rPr lang="en-US" u="sng" dirty="0" err="1">
                <a:hlinkClick r:id="rId6"/>
              </a:rPr>
              <a:t>https</a:t>
            </a:r>
            <a:r>
              <a:rPr lang="en-US" u="sng" dirty="0">
                <a:hlinkClick r:id="rId6"/>
              </a:rPr>
              <a:t>://catalog.data.gov/</a:t>
            </a:r>
            <a:r>
              <a:rPr lang="en-US" u="sng" dirty="0" err="1">
                <a:hlinkClick r:id="rId6"/>
              </a:rPr>
              <a:t>dataset?tags</a:t>
            </a:r>
            <a:r>
              <a:rPr lang="en-US" u="sng" dirty="0">
                <a:hlinkClick r:id="rId6"/>
              </a:rPr>
              <a:t>=chronic-kidney-disease</a:t>
            </a:r>
            <a:r>
              <a:rPr lang="en-US" u="sng" dirty="0"/>
              <a:t> - JSON export available </a:t>
            </a:r>
            <a:endParaRPr lang="en-US" dirty="0"/>
          </a:p>
          <a:p>
            <a:pPr marL="514350" lvl="0" indent="-514350">
              <a:buFont typeface="+mj-lt"/>
              <a:buAutoNum type="arabicPeriod"/>
            </a:pPr>
            <a:r>
              <a:rPr lang="en-US" u="sng" dirty="0">
                <a:hlinkClick r:id="rId7"/>
              </a:rPr>
              <a:t>http://esrdnetworks.org/membership/esrd-networks</a:t>
            </a:r>
            <a:endParaRPr lang="en-US" dirty="0"/>
          </a:p>
          <a:p>
            <a:pPr marL="514350" lvl="0" indent="-514350">
              <a:buFont typeface="+mj-lt"/>
              <a:buAutoNum type="arabicPeriod"/>
            </a:pPr>
            <a:r>
              <a:rPr lang="en-US" u="sng" dirty="0">
                <a:hlinkClick r:id="rId8"/>
              </a:rPr>
              <a:t>https://www.cms.gov/Medicare/End-Stage-Renal-Disease/ESRDNetworkOrganizations/</a:t>
            </a:r>
            <a:endParaRPr lang="en-US" dirty="0"/>
          </a:p>
          <a:p>
            <a:endParaRPr lang="en-US" dirty="0"/>
          </a:p>
        </p:txBody>
      </p:sp>
    </p:spTree>
    <p:extLst>
      <p:ext uri="{BB962C8B-B14F-4D97-AF65-F5344CB8AC3E}">
        <p14:creationId xmlns:p14="http://schemas.microsoft.com/office/powerpoint/2010/main" val="3820624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BACE4-2DE2-49E0-8C4F-7FD02BA5A4B5}"/>
              </a:ext>
            </a:extLst>
          </p:cNvPr>
          <p:cNvSpPr>
            <a:spLocks noGrp="1"/>
          </p:cNvSpPr>
          <p:nvPr>
            <p:ph type="title"/>
          </p:nvPr>
        </p:nvSpPr>
        <p:spPr/>
        <p:txBody>
          <a:bodyPr/>
          <a:lstStyle/>
          <a:p>
            <a:pPr algn="ctr"/>
            <a:r>
              <a:rPr lang="en-US" b="1" dirty="0"/>
              <a:t>Questions?</a:t>
            </a:r>
          </a:p>
        </p:txBody>
      </p:sp>
      <p:sp>
        <p:nvSpPr>
          <p:cNvPr id="3" name="Content Placeholder 2">
            <a:extLst>
              <a:ext uri="{FF2B5EF4-FFF2-40B4-BE49-F238E27FC236}">
                <a16:creationId xmlns:a16="http://schemas.microsoft.com/office/drawing/2014/main" id="{6931E3A4-F470-4801-ACDD-3C2C08F2B5C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3864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AEED-C83D-42FB-B08E-88A2BD2E7F3A}"/>
              </a:ext>
            </a:extLst>
          </p:cNvPr>
          <p:cNvSpPr>
            <a:spLocks noGrp="1"/>
          </p:cNvSpPr>
          <p:nvPr>
            <p:ph type="title"/>
          </p:nvPr>
        </p:nvSpPr>
        <p:spPr/>
        <p:txBody>
          <a:bodyPr>
            <a:normAutofit/>
          </a:bodyPr>
          <a:lstStyle/>
          <a:p>
            <a:pPr algn="ctr"/>
            <a:r>
              <a:rPr lang="en-US" sz="3200" b="1" dirty="0"/>
              <a:t>End Stage Renal Disease Networks</a:t>
            </a:r>
          </a:p>
        </p:txBody>
      </p:sp>
      <p:sp>
        <p:nvSpPr>
          <p:cNvPr id="3" name="Content Placeholder 2">
            <a:extLst>
              <a:ext uri="{FF2B5EF4-FFF2-40B4-BE49-F238E27FC236}">
                <a16:creationId xmlns:a16="http://schemas.microsoft.com/office/drawing/2014/main" id="{A5249946-1DF6-4672-BD39-836C9ECD4870}"/>
              </a:ext>
            </a:extLst>
          </p:cNvPr>
          <p:cNvSpPr>
            <a:spLocks noGrp="1"/>
          </p:cNvSpPr>
          <p:nvPr>
            <p:ph idx="1"/>
          </p:nvPr>
        </p:nvSpPr>
        <p:spPr>
          <a:xfrm>
            <a:off x="838200" y="1825625"/>
            <a:ext cx="5362254" cy="4351338"/>
          </a:xfrm>
        </p:spPr>
        <p:txBody>
          <a:bodyPr>
            <a:normAutofit fontScale="85000" lnSpcReduction="20000"/>
          </a:bodyPr>
          <a:lstStyle/>
          <a:p>
            <a:r>
              <a:rPr lang="en-US" dirty="0"/>
              <a:t>An ESRD Network is defined as all Medicare-approved ESRD facilities in a designated geographic area specified by CMS</a:t>
            </a:r>
            <a:endParaRPr lang="en-US" baseline="30000" dirty="0"/>
          </a:p>
          <a:p>
            <a:r>
              <a:rPr lang="en-US" dirty="0"/>
              <a:t>Coordination between networks enables efficient patient referral and access to resources</a:t>
            </a:r>
          </a:p>
          <a:p>
            <a:r>
              <a:rPr lang="en-US" dirty="0"/>
              <a:t>CMS monitors and evaluates quality improvement programs, some quality improvement initiatives include reducing the rate of blood stream infections, reducing patient hospitalization, and increasing the number of kidney transplants  </a:t>
            </a:r>
          </a:p>
          <a:p>
            <a:r>
              <a:rPr lang="en-US" dirty="0"/>
              <a:t>There are 18 ESRD networks in the US</a:t>
            </a:r>
          </a:p>
        </p:txBody>
      </p:sp>
      <p:pic>
        <p:nvPicPr>
          <p:cNvPr id="4" name="Picture 3">
            <a:extLst>
              <a:ext uri="{FF2B5EF4-FFF2-40B4-BE49-F238E27FC236}">
                <a16:creationId xmlns:a16="http://schemas.microsoft.com/office/drawing/2014/main" id="{03B33985-6AC7-4C43-B06F-E017CCC643F6}"/>
              </a:ext>
            </a:extLst>
          </p:cNvPr>
          <p:cNvPicPr>
            <a:picLocks noChangeAspect="1"/>
          </p:cNvPicPr>
          <p:nvPr/>
        </p:nvPicPr>
        <p:blipFill>
          <a:blip r:embed="rId2"/>
          <a:stretch>
            <a:fillRect/>
          </a:stretch>
        </p:blipFill>
        <p:spPr>
          <a:xfrm>
            <a:off x="6471167" y="2055420"/>
            <a:ext cx="5229225" cy="3543300"/>
          </a:xfrm>
          <a:prstGeom prst="rect">
            <a:avLst/>
          </a:prstGeom>
        </p:spPr>
      </p:pic>
      <p:sp>
        <p:nvSpPr>
          <p:cNvPr id="5" name="Rectangle 4">
            <a:extLst>
              <a:ext uri="{FF2B5EF4-FFF2-40B4-BE49-F238E27FC236}">
                <a16:creationId xmlns:a16="http://schemas.microsoft.com/office/drawing/2014/main" id="{9265B04E-9678-412C-A16B-6540489AEB8E}"/>
              </a:ext>
            </a:extLst>
          </p:cNvPr>
          <p:cNvSpPr/>
          <p:nvPr/>
        </p:nvSpPr>
        <p:spPr>
          <a:xfrm>
            <a:off x="8196538" y="5807631"/>
            <a:ext cx="1922321" cy="307777"/>
          </a:xfrm>
          <a:prstGeom prst="rect">
            <a:avLst/>
          </a:prstGeom>
        </p:spPr>
        <p:txBody>
          <a:bodyPr wrap="none">
            <a:spAutoFit/>
          </a:bodyPr>
          <a:lstStyle/>
          <a:p>
            <a:r>
              <a:rPr lang="en-US" sz="1400" dirty="0">
                <a:hlinkClick r:id="rId3"/>
              </a:rPr>
              <a:t>www.esrdnetworks.org</a:t>
            </a:r>
            <a:r>
              <a:rPr lang="en-US" sz="1400" dirty="0"/>
              <a:t> </a:t>
            </a:r>
          </a:p>
        </p:txBody>
      </p:sp>
    </p:spTree>
    <p:extLst>
      <p:ext uri="{BB962C8B-B14F-4D97-AF65-F5344CB8AC3E}">
        <p14:creationId xmlns:p14="http://schemas.microsoft.com/office/powerpoint/2010/main" val="128450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184-9825-4B4F-8567-92B09D45FB50}"/>
              </a:ext>
            </a:extLst>
          </p:cNvPr>
          <p:cNvSpPr>
            <a:spLocks noGrp="1"/>
          </p:cNvSpPr>
          <p:nvPr>
            <p:ph type="title"/>
          </p:nvPr>
        </p:nvSpPr>
        <p:spPr/>
        <p:txBody>
          <a:bodyPr>
            <a:normAutofit/>
          </a:bodyPr>
          <a:lstStyle/>
          <a:p>
            <a:pPr algn="ctr"/>
            <a:r>
              <a:rPr lang="en-US" sz="3200" b="1" dirty="0"/>
              <a:t>Data Sources</a:t>
            </a:r>
          </a:p>
        </p:txBody>
      </p:sp>
      <p:sp>
        <p:nvSpPr>
          <p:cNvPr id="3" name="Content Placeholder 2">
            <a:extLst>
              <a:ext uri="{FF2B5EF4-FFF2-40B4-BE49-F238E27FC236}">
                <a16:creationId xmlns:a16="http://schemas.microsoft.com/office/drawing/2014/main" id="{2A90CC3A-5880-45D2-AA5F-B72B60FD586A}"/>
              </a:ext>
            </a:extLst>
          </p:cNvPr>
          <p:cNvSpPr>
            <a:spLocks noGrp="1"/>
          </p:cNvSpPr>
          <p:nvPr>
            <p:ph idx="1"/>
          </p:nvPr>
        </p:nvSpPr>
        <p:spPr>
          <a:xfrm>
            <a:off x="971764" y="1471167"/>
            <a:ext cx="10515600" cy="4351338"/>
          </a:xfrm>
        </p:spPr>
        <p:txBody>
          <a:bodyPr>
            <a:normAutofit fontScale="92500" lnSpcReduction="20000"/>
          </a:bodyPr>
          <a:lstStyle/>
          <a:p>
            <a:r>
              <a:rPr lang="en-US" sz="2400" b="1" dirty="0"/>
              <a:t>Dialysis Facility Compare (DFC) </a:t>
            </a:r>
            <a:r>
              <a:rPr lang="en-US" sz="2400" dirty="0"/>
              <a:t>data is available at </a:t>
            </a:r>
            <a:r>
              <a:rPr lang="en-US" dirty="0">
                <a:hlinkClick r:id="rId2"/>
              </a:rPr>
              <a:t>https://data.medicare.gov/data/dialysis-facility-compare</a:t>
            </a:r>
            <a:r>
              <a:rPr lang="en-US" dirty="0"/>
              <a:t> </a:t>
            </a:r>
          </a:p>
          <a:p>
            <a:r>
              <a:rPr lang="en-US" sz="2400" dirty="0"/>
              <a:t>DFC datasets listed below were accessed using SOCRATA API available on the Medicare website. API access requires creating an account and obtaining </a:t>
            </a:r>
            <a:r>
              <a:rPr lang="en-US" sz="2400" dirty="0" err="1"/>
              <a:t>apptokens</a:t>
            </a:r>
            <a:r>
              <a:rPr lang="en-US" sz="2400" dirty="0"/>
              <a:t>, and using </a:t>
            </a:r>
            <a:r>
              <a:rPr lang="en-US" sz="2400" dirty="0" err="1"/>
              <a:t>Rsocrata</a:t>
            </a:r>
            <a:r>
              <a:rPr lang="en-US" sz="2400" dirty="0"/>
              <a:t> package</a:t>
            </a:r>
          </a:p>
          <a:p>
            <a:pPr lvl="2"/>
            <a:r>
              <a:rPr lang="en-US" dirty="0"/>
              <a:t>Dialysis Facility Compare - Listing by Facility</a:t>
            </a:r>
          </a:p>
          <a:p>
            <a:pPr lvl="2"/>
            <a:r>
              <a:rPr lang="en-US" dirty="0"/>
              <a:t>ESRD QIP - Complete QIP Data - Payment Year 2018</a:t>
            </a:r>
          </a:p>
          <a:p>
            <a:pPr lvl="2"/>
            <a:r>
              <a:rPr lang="en-US" dirty="0"/>
              <a:t>Patient survey (ICH CAHPS)</a:t>
            </a:r>
          </a:p>
          <a:p>
            <a:r>
              <a:rPr lang="en-US" sz="2400" dirty="0"/>
              <a:t>R Code used: </a:t>
            </a:r>
          </a:p>
          <a:p>
            <a:pPr marL="457200" lvl="1" indent="0">
              <a:buNone/>
            </a:pPr>
            <a:r>
              <a:rPr lang="en-US" sz="2000" dirty="0"/>
              <a:t>## </a:t>
            </a:r>
            <a:r>
              <a:rPr lang="en-US" sz="2000" dirty="0" err="1"/>
              <a:t>install.packages</a:t>
            </a:r>
            <a:r>
              <a:rPr lang="en-US" sz="2000" dirty="0"/>
              <a:t>("</a:t>
            </a:r>
            <a:r>
              <a:rPr lang="en-US" sz="2000" dirty="0" err="1"/>
              <a:t>RSocrata</a:t>
            </a:r>
            <a:r>
              <a:rPr lang="en-US" sz="2000" dirty="0"/>
              <a:t>")</a:t>
            </a:r>
          </a:p>
          <a:p>
            <a:pPr marL="457200" lvl="1" indent="0">
              <a:buNone/>
            </a:pPr>
            <a:r>
              <a:rPr lang="en-US" sz="2000" dirty="0"/>
              <a:t>library("</a:t>
            </a:r>
            <a:r>
              <a:rPr lang="en-US" sz="2000" dirty="0" err="1"/>
              <a:t>RSocrata</a:t>
            </a:r>
            <a:r>
              <a:rPr lang="en-US" sz="2000" dirty="0"/>
              <a:t>")</a:t>
            </a:r>
          </a:p>
          <a:p>
            <a:pPr marL="457200" lvl="1" indent="0">
              <a:buNone/>
            </a:pPr>
            <a:r>
              <a:rPr lang="en-US" sz="2000" dirty="0"/>
              <a:t>df &lt;- </a:t>
            </a:r>
            <a:r>
              <a:rPr lang="en-US" sz="2000" dirty="0" err="1"/>
              <a:t>read.socrata</a:t>
            </a:r>
            <a:r>
              <a:rPr lang="en-US" sz="2000" dirty="0"/>
              <a:t>( "https://data.medicare.gov/resource/eqxu-aw4f.json",</a:t>
            </a:r>
          </a:p>
          <a:p>
            <a:pPr marL="457200" lvl="1" indent="0">
              <a:buNone/>
            </a:pPr>
            <a:r>
              <a:rPr lang="en-US" sz="2000" dirty="0"/>
              <a:t>  </a:t>
            </a:r>
            <a:r>
              <a:rPr lang="en-US" sz="2000" dirty="0" err="1"/>
              <a:t>app_token</a:t>
            </a:r>
            <a:r>
              <a:rPr lang="en-US" sz="2000" dirty="0"/>
              <a:t> = "YOURAPPTOKENHERE",</a:t>
            </a:r>
          </a:p>
          <a:p>
            <a:pPr marL="457200" lvl="1" indent="0">
              <a:buNone/>
            </a:pPr>
            <a:r>
              <a:rPr lang="en-US" sz="2000" dirty="0"/>
              <a:t>  email     = "user@example.com",</a:t>
            </a:r>
          </a:p>
          <a:p>
            <a:pPr marL="457200" lvl="1" indent="0">
              <a:buNone/>
            </a:pPr>
            <a:r>
              <a:rPr lang="en-US" sz="2000" dirty="0"/>
              <a:t>  password  = "</a:t>
            </a:r>
            <a:r>
              <a:rPr lang="en-US" sz="2000" dirty="0" err="1"/>
              <a:t>fakepassword</a:t>
            </a:r>
            <a:r>
              <a:rPr lang="en-US" sz="2000" dirty="0"/>
              <a:t>")</a:t>
            </a:r>
          </a:p>
          <a:p>
            <a:pPr lvl="2"/>
            <a:endParaRPr lang="en-US" dirty="0"/>
          </a:p>
        </p:txBody>
      </p:sp>
    </p:spTree>
    <p:extLst>
      <p:ext uri="{BB962C8B-B14F-4D97-AF65-F5344CB8AC3E}">
        <p14:creationId xmlns:p14="http://schemas.microsoft.com/office/powerpoint/2010/main" val="408668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C152-D466-4CE6-A84C-8009E7D27E02}"/>
              </a:ext>
            </a:extLst>
          </p:cNvPr>
          <p:cNvSpPr>
            <a:spLocks noGrp="1"/>
          </p:cNvSpPr>
          <p:nvPr>
            <p:ph type="title"/>
          </p:nvPr>
        </p:nvSpPr>
        <p:spPr>
          <a:xfrm>
            <a:off x="750870" y="133956"/>
            <a:ext cx="10515600" cy="1325563"/>
          </a:xfrm>
        </p:spPr>
        <p:txBody>
          <a:bodyPr>
            <a:normAutofit/>
          </a:bodyPr>
          <a:lstStyle/>
          <a:p>
            <a:pPr algn="ctr"/>
            <a:r>
              <a:rPr lang="en-US" sz="3600" b="1" dirty="0"/>
              <a:t>Data Sources</a:t>
            </a:r>
          </a:p>
        </p:txBody>
      </p:sp>
      <p:sp>
        <p:nvSpPr>
          <p:cNvPr id="3" name="Content Placeholder 2">
            <a:extLst>
              <a:ext uri="{FF2B5EF4-FFF2-40B4-BE49-F238E27FC236}">
                <a16:creationId xmlns:a16="http://schemas.microsoft.com/office/drawing/2014/main" id="{37C2A91E-2022-46C2-B4F6-A4B275D28223}"/>
              </a:ext>
            </a:extLst>
          </p:cNvPr>
          <p:cNvSpPr>
            <a:spLocks noGrp="1"/>
          </p:cNvSpPr>
          <p:nvPr>
            <p:ph idx="1"/>
          </p:nvPr>
        </p:nvSpPr>
        <p:spPr>
          <a:xfrm>
            <a:off x="838200" y="1404384"/>
            <a:ext cx="10515600" cy="4351338"/>
          </a:xfrm>
        </p:spPr>
        <p:txBody>
          <a:bodyPr>
            <a:normAutofit fontScale="70000" lnSpcReduction="20000"/>
          </a:bodyPr>
          <a:lstStyle/>
          <a:p>
            <a:r>
              <a:rPr lang="en-US" b="1" dirty="0"/>
              <a:t>Dialysis Facility Report </a:t>
            </a:r>
            <a:r>
              <a:rPr lang="en-US" dirty="0"/>
              <a:t>data is available at: </a:t>
            </a:r>
            <a:r>
              <a:rPr lang="en-US" dirty="0">
                <a:hlinkClick r:id="rId2"/>
              </a:rPr>
              <a:t>https://www.dialysisdata.org/content/dialysis-facility-report-data</a:t>
            </a:r>
            <a:r>
              <a:rPr lang="en-US" dirty="0"/>
              <a:t> </a:t>
            </a:r>
          </a:p>
          <a:p>
            <a:pPr lvl="1"/>
            <a:r>
              <a:rPr lang="en-US" dirty="0"/>
              <a:t>This dataset was primarily used to extract variables related to Race, Ethnicity, ESRD cause, number of kidney transplants</a:t>
            </a:r>
          </a:p>
          <a:p>
            <a:pPr lvl="1"/>
            <a:r>
              <a:rPr lang="en-US" dirty="0"/>
              <a:t>Read in using </a:t>
            </a:r>
            <a:r>
              <a:rPr lang="en-US" dirty="0" err="1"/>
              <a:t>Readr</a:t>
            </a:r>
            <a:r>
              <a:rPr lang="en-US" dirty="0"/>
              <a:t> package</a:t>
            </a:r>
          </a:p>
          <a:p>
            <a:r>
              <a:rPr lang="en-US" b="1" dirty="0"/>
              <a:t>US Chronic Disease Indicators: Chronic Kidney Disease Prevalence data </a:t>
            </a:r>
            <a:r>
              <a:rPr lang="en-US" dirty="0"/>
              <a:t>is available at: </a:t>
            </a:r>
            <a:r>
              <a:rPr lang="en-US" dirty="0">
                <a:hlinkClick r:id="rId3"/>
              </a:rPr>
              <a:t>https://catalog.data.gov/dataset?tags=chronic-kidney-disease</a:t>
            </a:r>
            <a:r>
              <a:rPr lang="en-US" dirty="0"/>
              <a:t> </a:t>
            </a:r>
          </a:p>
          <a:p>
            <a:pPr lvl="1"/>
            <a:r>
              <a:rPr lang="en-US" dirty="0"/>
              <a:t>This dataset was used to extract the 2016 crude prevalence rates of Chronic Kidney Disease from BRFSS data</a:t>
            </a:r>
          </a:p>
          <a:p>
            <a:pPr lvl="1"/>
            <a:r>
              <a:rPr lang="en-US" dirty="0"/>
              <a:t>Data was imported into DB Browser for SQLite, and read in using </a:t>
            </a:r>
            <a:r>
              <a:rPr lang="en-US" dirty="0" err="1"/>
              <a:t>RSQLite</a:t>
            </a:r>
            <a:r>
              <a:rPr lang="en-US" dirty="0"/>
              <a:t> package:</a:t>
            </a:r>
          </a:p>
          <a:p>
            <a:pPr marL="914400" lvl="2" indent="0">
              <a:buNone/>
            </a:pPr>
            <a:r>
              <a:rPr lang="en-US" dirty="0" err="1"/>
              <a:t>ckd_prev</a:t>
            </a:r>
            <a:r>
              <a:rPr lang="en-US" dirty="0"/>
              <a:t> &lt;- </a:t>
            </a:r>
            <a:r>
              <a:rPr lang="en-US" dirty="0" err="1"/>
              <a:t>dbGetQuery</a:t>
            </a:r>
            <a:r>
              <a:rPr lang="en-US" dirty="0"/>
              <a:t>(</a:t>
            </a:r>
            <a:r>
              <a:rPr lang="en-US" dirty="0" err="1"/>
              <a:t>con,"select</a:t>
            </a:r>
            <a:r>
              <a:rPr lang="en-US" dirty="0"/>
              <a:t> </a:t>
            </a:r>
            <a:r>
              <a:rPr lang="en-US" dirty="0" err="1"/>
              <a:t>LocationAbbr,avg</a:t>
            </a:r>
            <a:r>
              <a:rPr lang="en-US" dirty="0"/>
              <a:t>(</a:t>
            </a:r>
            <a:r>
              <a:rPr lang="en-US" dirty="0" err="1"/>
              <a:t>DataValue</a:t>
            </a:r>
            <a:r>
              <a:rPr lang="en-US" dirty="0"/>
              <a:t>) from </a:t>
            </a:r>
            <a:r>
              <a:rPr lang="en-US" dirty="0" err="1"/>
              <a:t>CKD_prev</a:t>
            </a:r>
            <a:r>
              <a:rPr lang="en-US" dirty="0"/>
              <a:t> </a:t>
            </a:r>
          </a:p>
          <a:p>
            <a:pPr marL="914400" lvl="2" indent="0">
              <a:buNone/>
            </a:pPr>
            <a:r>
              <a:rPr lang="en-US" dirty="0"/>
              <a:t>                       where </a:t>
            </a:r>
            <a:r>
              <a:rPr lang="en-US" dirty="0" err="1"/>
              <a:t>DataValueTypeID</a:t>
            </a:r>
            <a:r>
              <a:rPr lang="en-US" dirty="0"/>
              <a:t>='</a:t>
            </a:r>
            <a:r>
              <a:rPr lang="en-US" dirty="0" err="1"/>
              <a:t>CrdPrev</a:t>
            </a:r>
            <a:r>
              <a:rPr lang="en-US" dirty="0"/>
              <a:t>' and </a:t>
            </a:r>
          </a:p>
          <a:p>
            <a:pPr marL="914400" lvl="2" indent="0">
              <a:buNone/>
            </a:pPr>
            <a:r>
              <a:rPr lang="en-US" dirty="0"/>
              <a:t>                       Question like '%kidney%' and </a:t>
            </a:r>
          </a:p>
          <a:p>
            <a:pPr marL="914400" lvl="2" indent="0">
              <a:buNone/>
            </a:pPr>
            <a:r>
              <a:rPr lang="en-US" dirty="0"/>
              <a:t>                       </a:t>
            </a:r>
            <a:r>
              <a:rPr lang="en-US" dirty="0" err="1"/>
              <a:t>YearStart</a:t>
            </a:r>
            <a:r>
              <a:rPr lang="en-US" dirty="0"/>
              <a:t>='2016' group by </a:t>
            </a:r>
            <a:r>
              <a:rPr lang="en-US" dirty="0" err="1"/>
              <a:t>LocationAbbr</a:t>
            </a:r>
            <a:r>
              <a:rPr lang="en-US" dirty="0"/>
              <a:t>")</a:t>
            </a:r>
          </a:p>
          <a:p>
            <a:r>
              <a:rPr lang="en-US" b="1" dirty="0"/>
              <a:t>Zip Code XY coordinates </a:t>
            </a:r>
            <a:r>
              <a:rPr lang="en-US" dirty="0"/>
              <a:t>obtained from R “</a:t>
            </a:r>
            <a:r>
              <a:rPr lang="en-US" dirty="0" err="1"/>
              <a:t>zipcode</a:t>
            </a:r>
            <a:r>
              <a:rPr lang="en-US" dirty="0"/>
              <a:t>” package</a:t>
            </a:r>
          </a:p>
          <a:p>
            <a:r>
              <a:rPr lang="en-US" dirty="0"/>
              <a:t>Twitter</a:t>
            </a:r>
          </a:p>
          <a:p>
            <a:r>
              <a:rPr lang="en-US" dirty="0"/>
              <a:t>Patient forum data accessed from: </a:t>
            </a:r>
            <a:r>
              <a:rPr lang="en-US" dirty="0">
                <a:hlinkClick r:id="rId4"/>
              </a:rPr>
              <a:t>https://patient.info/forums/discuss/browse/kidney-failure-and-ckd-1300</a:t>
            </a:r>
            <a:r>
              <a:rPr lang="en-US" dirty="0"/>
              <a:t> </a:t>
            </a:r>
          </a:p>
          <a:p>
            <a:endParaRPr lang="en-US" dirty="0"/>
          </a:p>
        </p:txBody>
      </p:sp>
    </p:spTree>
    <p:extLst>
      <p:ext uri="{BB962C8B-B14F-4D97-AF65-F5344CB8AC3E}">
        <p14:creationId xmlns:p14="http://schemas.microsoft.com/office/powerpoint/2010/main" val="248070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906E-9EC5-4657-9021-C8AD6C59B90A}"/>
              </a:ext>
            </a:extLst>
          </p:cNvPr>
          <p:cNvSpPr>
            <a:spLocks noGrp="1"/>
          </p:cNvSpPr>
          <p:nvPr>
            <p:ph type="title"/>
          </p:nvPr>
        </p:nvSpPr>
        <p:spPr/>
        <p:txBody>
          <a:bodyPr/>
          <a:lstStyle/>
          <a:p>
            <a:pPr algn="ctr"/>
            <a:r>
              <a:rPr lang="en-US" b="1" dirty="0"/>
              <a:t>Lessons learned with data source import techniques</a:t>
            </a:r>
          </a:p>
        </p:txBody>
      </p:sp>
      <p:sp>
        <p:nvSpPr>
          <p:cNvPr id="3" name="Content Placeholder 2">
            <a:extLst>
              <a:ext uri="{FF2B5EF4-FFF2-40B4-BE49-F238E27FC236}">
                <a16:creationId xmlns:a16="http://schemas.microsoft.com/office/drawing/2014/main" id="{D949F711-BB00-4968-9C62-B74108C6B38C}"/>
              </a:ext>
            </a:extLst>
          </p:cNvPr>
          <p:cNvSpPr>
            <a:spLocks noGrp="1"/>
          </p:cNvSpPr>
          <p:nvPr>
            <p:ph idx="1"/>
          </p:nvPr>
        </p:nvSpPr>
        <p:spPr/>
        <p:txBody>
          <a:bodyPr/>
          <a:lstStyle/>
          <a:p>
            <a:r>
              <a:rPr lang="en-US" dirty="0"/>
              <a:t>Variable names in data files are not ‘R- friendly’</a:t>
            </a:r>
          </a:p>
          <a:p>
            <a:r>
              <a:rPr lang="en-US" dirty="0"/>
              <a:t>Most numeric variables are in character format, so there is a significant amount of cleaning and prep work involved</a:t>
            </a:r>
          </a:p>
          <a:p>
            <a:r>
              <a:rPr lang="en-US" dirty="0"/>
              <a:t>Although I uncovered the </a:t>
            </a:r>
            <a:r>
              <a:rPr lang="en-US" dirty="0" err="1"/>
              <a:t>Socrata</a:t>
            </a:r>
            <a:r>
              <a:rPr lang="en-US" dirty="0"/>
              <a:t> API later in the semester, I realized that it was a much ‘cleaner’ method to import data, and that APIs are probably better options than importing raw data files</a:t>
            </a:r>
          </a:p>
          <a:p>
            <a:r>
              <a:rPr lang="en-US" dirty="0"/>
              <a:t>The API import significantly reduced variable name cleaning efforts</a:t>
            </a:r>
          </a:p>
          <a:p>
            <a:endParaRPr lang="en-US" dirty="0"/>
          </a:p>
        </p:txBody>
      </p:sp>
    </p:spTree>
    <p:extLst>
      <p:ext uri="{BB962C8B-B14F-4D97-AF65-F5344CB8AC3E}">
        <p14:creationId xmlns:p14="http://schemas.microsoft.com/office/powerpoint/2010/main" val="518247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EFEC-76C7-423F-932A-526976717D4F}"/>
              </a:ext>
            </a:extLst>
          </p:cNvPr>
          <p:cNvSpPr>
            <a:spLocks noGrp="1"/>
          </p:cNvSpPr>
          <p:nvPr>
            <p:ph type="title"/>
          </p:nvPr>
        </p:nvSpPr>
        <p:spPr/>
        <p:txBody>
          <a:bodyPr/>
          <a:lstStyle/>
          <a:p>
            <a:pPr algn="ctr"/>
            <a:r>
              <a:rPr lang="en-US" b="1" dirty="0"/>
              <a:t>Original research questions</a:t>
            </a:r>
          </a:p>
        </p:txBody>
      </p:sp>
      <p:sp>
        <p:nvSpPr>
          <p:cNvPr id="3" name="Content Placeholder 2">
            <a:extLst>
              <a:ext uri="{FF2B5EF4-FFF2-40B4-BE49-F238E27FC236}">
                <a16:creationId xmlns:a16="http://schemas.microsoft.com/office/drawing/2014/main" id="{B46244DD-3C89-452D-B364-709B82E99C3D}"/>
              </a:ext>
            </a:extLst>
          </p:cNvPr>
          <p:cNvSpPr>
            <a:spLocks noGrp="1"/>
          </p:cNvSpPr>
          <p:nvPr>
            <p:ph idx="1"/>
          </p:nvPr>
        </p:nvSpPr>
        <p:spPr/>
        <p:txBody>
          <a:bodyPr>
            <a:normAutofit fontScale="62500" lnSpcReduction="20000"/>
          </a:bodyPr>
          <a:lstStyle/>
          <a:p>
            <a:pPr lvl="0"/>
            <a:r>
              <a:rPr lang="en-US" dirty="0"/>
              <a:t>What is the geographical distribution of state average performance scores (map), and is there relationship with demographic characteristics and prevalence of CKD in lower performing states?</a:t>
            </a:r>
          </a:p>
          <a:p>
            <a:pPr marL="0" indent="0">
              <a:buNone/>
            </a:pPr>
            <a:r>
              <a:rPr lang="en-US" dirty="0"/>
              <a:t> </a:t>
            </a:r>
          </a:p>
          <a:p>
            <a:pPr lvl="0"/>
            <a:r>
              <a:rPr lang="en-US" dirty="0"/>
              <a:t>What are some factors affecting morbidity and mortality rates in dialysis facilities? Is there a relationship between mortality, number of dialysis stations in facilities, and network hospitalization?</a:t>
            </a:r>
          </a:p>
          <a:p>
            <a:pPr marL="0" indent="0">
              <a:buNone/>
            </a:pPr>
            <a:r>
              <a:rPr lang="en-US" dirty="0"/>
              <a:t> </a:t>
            </a:r>
          </a:p>
          <a:p>
            <a:pPr lvl="0"/>
            <a:r>
              <a:rPr lang="en-US" dirty="0"/>
              <a:t>What is the relationship between facility blood stream infection scores and total performance score with network payment reduction percentage?</a:t>
            </a:r>
          </a:p>
          <a:p>
            <a:pPr marL="0" indent="0">
              <a:buNone/>
            </a:pPr>
            <a:endParaRPr lang="en-US" dirty="0"/>
          </a:p>
          <a:p>
            <a:pPr lvl="0"/>
            <a:r>
              <a:rPr lang="en-US" dirty="0"/>
              <a:t>What are some factors related to the differences in the number of transplants in networks? What are the patient characteristics associated with transplants? Is there a temporal pattern?</a:t>
            </a:r>
          </a:p>
          <a:p>
            <a:pPr marL="0" indent="0">
              <a:buNone/>
            </a:pPr>
            <a:endParaRPr lang="en-US" dirty="0"/>
          </a:p>
          <a:p>
            <a:pPr lvl="0"/>
            <a:r>
              <a:rPr lang="en-US" dirty="0"/>
              <a:t>What are people in the US discussing about Dialysis on Twitter? Are people from certain geographic areas more active on Twitter, and is there a geographic relationship with observed state performance measures, and CKD prevalence?</a:t>
            </a:r>
          </a:p>
          <a:p>
            <a:endParaRPr lang="en-US" dirty="0"/>
          </a:p>
        </p:txBody>
      </p:sp>
    </p:spTree>
    <p:extLst>
      <p:ext uri="{BB962C8B-B14F-4D97-AF65-F5344CB8AC3E}">
        <p14:creationId xmlns:p14="http://schemas.microsoft.com/office/powerpoint/2010/main" val="3781795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DF48-FE11-4FA9-9DF5-FDA9E2F06BB2}"/>
              </a:ext>
            </a:extLst>
          </p:cNvPr>
          <p:cNvSpPr>
            <a:spLocks noGrp="1"/>
          </p:cNvSpPr>
          <p:nvPr>
            <p:ph type="title"/>
          </p:nvPr>
        </p:nvSpPr>
        <p:spPr/>
        <p:txBody>
          <a:bodyPr/>
          <a:lstStyle/>
          <a:p>
            <a:pPr algn="ctr"/>
            <a:r>
              <a:rPr lang="en-US" b="1" dirty="0"/>
              <a:t>Progression</a:t>
            </a:r>
          </a:p>
        </p:txBody>
      </p:sp>
      <p:sp>
        <p:nvSpPr>
          <p:cNvPr id="3" name="Content Placeholder 2">
            <a:extLst>
              <a:ext uri="{FF2B5EF4-FFF2-40B4-BE49-F238E27FC236}">
                <a16:creationId xmlns:a16="http://schemas.microsoft.com/office/drawing/2014/main" id="{9FFD7DA1-C493-4B14-B107-C2B1B349999E}"/>
              </a:ext>
            </a:extLst>
          </p:cNvPr>
          <p:cNvSpPr>
            <a:spLocks noGrp="1"/>
          </p:cNvSpPr>
          <p:nvPr>
            <p:ph idx="1"/>
          </p:nvPr>
        </p:nvSpPr>
        <p:spPr/>
        <p:txBody>
          <a:bodyPr>
            <a:normAutofit/>
          </a:bodyPr>
          <a:lstStyle/>
          <a:p>
            <a:r>
              <a:rPr lang="en-US" dirty="0"/>
              <a:t>My original intent of exploring the data did not change, so I made numerous descriptive plots and aggregations to explore the variables of interest</a:t>
            </a:r>
          </a:p>
          <a:p>
            <a:r>
              <a:rPr lang="en-US" dirty="0"/>
              <a:t>Mortality was originally the key variable of interest, because I assumed that I would be able to explore a number of relationships</a:t>
            </a:r>
          </a:p>
          <a:p>
            <a:r>
              <a:rPr lang="en-US" dirty="0"/>
              <a:t>However, it became apparent in later analyses that even though there is some variability in mortality across facilities, it is not very strongly correlated with patient characteristics or clinical quality measures</a:t>
            </a:r>
          </a:p>
          <a:p>
            <a:r>
              <a:rPr lang="en-US" dirty="0"/>
              <a:t>I extended my original research questions to identifying clusters in the data, and identifying predictors of total performance score</a:t>
            </a:r>
          </a:p>
          <a:p>
            <a:pPr marL="0" indent="0">
              <a:buNone/>
            </a:pPr>
            <a:endParaRPr lang="en-US" dirty="0"/>
          </a:p>
        </p:txBody>
      </p:sp>
    </p:spTree>
    <p:extLst>
      <p:ext uri="{BB962C8B-B14F-4D97-AF65-F5344CB8AC3E}">
        <p14:creationId xmlns:p14="http://schemas.microsoft.com/office/powerpoint/2010/main" val="3890460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1783</TotalTime>
  <Words>2760</Words>
  <Application>Microsoft Office PowerPoint</Application>
  <PresentationFormat>Widescreen</PresentationFormat>
  <Paragraphs>216</Paragraphs>
  <Slides>38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Assessing the Performance of Dialysis Facilities Participating in the End Stage Renal Disease (ESRD) Network Program</vt:lpstr>
      <vt:lpstr>Introduction</vt:lpstr>
      <vt:lpstr>End Stage Renal Disease (ESRD) &amp; Dialysis</vt:lpstr>
      <vt:lpstr>End Stage Renal Disease Networks</vt:lpstr>
      <vt:lpstr>Data Sources</vt:lpstr>
      <vt:lpstr>Data Sources</vt:lpstr>
      <vt:lpstr>Lessons learned with data source import techniques</vt:lpstr>
      <vt:lpstr>Original research questions</vt:lpstr>
      <vt:lpstr>Progression</vt:lpstr>
      <vt:lpstr>Research questions</vt:lpstr>
      <vt:lpstr>ESRD Networks Facilities &amp; “Chain-status”</vt:lpstr>
      <vt:lpstr>Patient characteristics</vt:lpstr>
      <vt:lpstr>Mortality Rate</vt:lpstr>
      <vt:lpstr>Poor performance in states and networks</vt:lpstr>
      <vt:lpstr>PowerPoint Presentation</vt:lpstr>
      <vt:lpstr>Kidney Transplantation</vt:lpstr>
      <vt:lpstr>Five Star Rating</vt:lpstr>
      <vt:lpstr>Facility Total Performance Score</vt:lpstr>
      <vt:lpstr>So what makes a state a “good” performer?</vt:lpstr>
      <vt:lpstr>PowerPoint Presentation</vt:lpstr>
      <vt:lpstr>Regression: Modeling predictors of Facility Performance</vt:lpstr>
      <vt:lpstr>Predictors of Total Performance Score</vt:lpstr>
      <vt:lpstr>Regression model output</vt:lpstr>
      <vt:lpstr>Cluster Analysis</vt:lpstr>
      <vt:lpstr>Kmeans Clustering: Code</vt:lpstr>
      <vt:lpstr>Kmeans clustering: Do the predicted clusters follow 5 star rating?</vt:lpstr>
      <vt:lpstr>Heirarchical Clustering</vt:lpstr>
      <vt:lpstr>Heirarchical clustering: Comparing mortality histogram with observed distribution for five-star ratings</vt:lpstr>
      <vt:lpstr>R packages used for Clustering: Mclust</vt:lpstr>
      <vt:lpstr>R packages used for Clustering: NbClust</vt:lpstr>
      <vt:lpstr>Kmeans with 3 clusters</vt:lpstr>
      <vt:lpstr>Sentiment analysis: Package rtimes</vt:lpstr>
      <vt:lpstr>Sentiment Analysis: Package Rtweet</vt:lpstr>
      <vt:lpstr>Sentiment Analysis: Web Scraping with package rvest</vt:lpstr>
      <vt:lpstr>Patient utility function</vt:lpstr>
      <vt:lpstr>Conclusions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Shaily Krishan</dc:creator>
  <cp:lastModifiedBy>Shaily Krishan</cp:lastModifiedBy>
  <cp:revision>10</cp:revision>
  <dcterms:created xsi:type="dcterms:W3CDTF">2018-05-01T12:53:45Z</dcterms:created>
  <dcterms:modified xsi:type="dcterms:W3CDTF">2018-05-03T20:47:35Z</dcterms:modified>
</cp:coreProperties>
</file>