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5" r:id="rId8"/>
    <p:sldId id="259" r:id="rId9"/>
    <p:sldId id="260" r:id="rId10"/>
    <p:sldId id="261" r:id="rId11"/>
    <p:sldId id="263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92" d="100"/>
          <a:sy n="92" d="100"/>
        </p:scale>
        <p:origin x="119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EAA63D6-4CE2-4D4B-BD4F-2A69B0FB574A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0765A9-5835-4CF1-B1CB-AF5325C47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543800" cy="2514599"/>
          </a:xfrm>
        </p:spPr>
        <p:txBody>
          <a:bodyPr>
            <a:normAutofit/>
          </a:bodyPr>
          <a:lstStyle/>
          <a:p>
            <a:r>
              <a:rPr lang="en-US" sz="11500" dirty="0">
                <a:latin typeface="Algerian" pitchFamily="82" charset="0"/>
              </a:rPr>
              <a:t>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8763000" cy="3886200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  <a:latin typeface="Algerian" pitchFamily="82" charset="0"/>
              </a:rPr>
              <a:t>PROGRAMMING FOR PROBLEM SOLVING - MINI PROJECT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BY </a:t>
            </a:r>
          </a:p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RAVYATHA KEERTHI MOLLETI (RA2111030010274) </a:t>
            </a:r>
          </a:p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 AMARA VENKATA DILEEP (RA2111003011816)</a:t>
            </a:r>
          </a:p>
          <a:p>
            <a:pPr algn="l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</a:rPr>
              <a:t>SHAILY RANI (RA2111030010278)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3048000" cy="99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itchFamily="34" charset="0"/>
              </a:rPr>
              <a:t>Sample output </a:t>
            </a:r>
            <a:r>
              <a:rPr lang="en-US" sz="2800" dirty="0"/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001000" cy="3592111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>
                <a:latin typeface="Arial Narrow" pitchFamily="34" charset="0"/>
              </a:rPr>
              <a:t>150</a:t>
            </a:r>
          </a:p>
          <a:p>
            <a:pPr algn="l"/>
            <a:r>
              <a:rPr lang="en-US" dirty="0">
                <a:latin typeface="Arial Narrow" pitchFamily="34" charset="0"/>
              </a:rPr>
              <a:t>30 30 30 </a:t>
            </a:r>
          </a:p>
          <a:p>
            <a:pPr algn="l"/>
            <a:r>
              <a:rPr lang="en-US" dirty="0">
                <a:latin typeface="Arial Narrow" pitchFamily="34" charset="0"/>
              </a:rPr>
              <a:t>30 30 30 30</a:t>
            </a:r>
          </a:p>
          <a:p>
            <a:pPr algn="l"/>
            <a:endParaRPr lang="en-US" dirty="0">
              <a:latin typeface="Arial Narrow" pitchFamily="34" charset="0"/>
            </a:endParaRPr>
          </a:p>
          <a:p>
            <a:pPr algn="l"/>
            <a:r>
              <a:rPr lang="en-US" dirty="0">
                <a:latin typeface="Arial Narrow" pitchFamily="34" charset="0"/>
              </a:rPr>
              <a:t>“Ola Taxi”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116" y="609600"/>
            <a:ext cx="973319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2971800" cy="60959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Narrow" pitchFamily="34" charset="0"/>
              </a:rPr>
              <a:t>Conclusion: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43000"/>
            <a:ext cx="7772400" cy="3668311"/>
          </a:xfrm>
        </p:spPr>
        <p:txBody>
          <a:bodyPr/>
          <a:lstStyle/>
          <a:p>
            <a:pPr algn="l"/>
            <a:r>
              <a:rPr lang="en-US" dirty="0">
                <a:latin typeface="Arial Narrow" pitchFamily="34" charset="0"/>
              </a:rPr>
              <a:t>if-else statement is used for decision making in programming . </a:t>
            </a:r>
            <a:r>
              <a:rPr lang="en-US" b="1" dirty="0">
                <a:latin typeface="Arial Narrow" pitchFamily="34" charset="0"/>
              </a:rPr>
              <a:t>If the given condition is true, then the code inside if block is executed, otherwise else block code is executed</a:t>
            </a:r>
            <a:r>
              <a:rPr lang="en-US" dirty="0">
                <a:latin typeface="Arial Narrow" pitchFamily="34" charset="0"/>
              </a:rPr>
              <a:t>. Since if-else statement control the flow of the program, it is also called as Control Flow statement.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14600"/>
            <a:ext cx="809838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itchFamily="34" charset="0"/>
              </a:rPr>
              <a:t>In computer science, a relational operator is </a:t>
            </a:r>
            <a:r>
              <a:rPr lang="en-US" sz="2400" b="1" dirty="0">
                <a:latin typeface="Arial Narrow" pitchFamily="34" charset="0"/>
              </a:rPr>
              <a:t>a programming language construct or operator that tests or defines some kind of relation between two entities</a:t>
            </a:r>
            <a:r>
              <a:rPr lang="en-US" sz="2400" dirty="0">
                <a:latin typeface="Arial Narrow" pitchFamily="34" charset="0"/>
              </a:rPr>
              <a:t>. These include numerical equality (e.g., 5 = 5) and inequalities (e.g., 4 ≥ 3).</a:t>
            </a:r>
          </a:p>
          <a:p>
            <a:r>
              <a:rPr lang="en-US" sz="2400" dirty="0">
                <a:latin typeface="Arial Narrow" pitchFamily="34" charset="0"/>
              </a:rPr>
              <a:t>The Relational operators are used for comparison of the value of one element with another. There are six types of relational operators: </a:t>
            </a:r>
            <a:r>
              <a:rPr lang="en-US" sz="2400" b="1" dirty="0">
                <a:latin typeface="Arial Narrow" pitchFamily="34" charset="0"/>
              </a:rPr>
              <a:t>equal, greater than, less than, greater than or equal to, less than or equal to, and not equal to</a:t>
            </a:r>
            <a:r>
              <a:rPr lang="en-US" sz="2400" dirty="0">
                <a:latin typeface="Arial Narrow" pitchFamily="34" charset="0"/>
              </a:rPr>
              <a:t>. Each of these operators can be used to compare the values of the variables.</a:t>
            </a:r>
          </a:p>
          <a:p>
            <a:r>
              <a:rPr lang="en-US" sz="2400" dirty="0"/>
              <a:t>Relational Operators       Meaning                      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              &gt;=                               Greater than or equal to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              &lt;=                                 Less than or equal to 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               ==                                     Equal to                          </a:t>
            </a:r>
          </a:p>
          <a:p>
            <a:pPr>
              <a:buNone/>
            </a:pPr>
            <a:r>
              <a:rPr lang="en-US" sz="2400" dirty="0">
                <a:latin typeface="Arial Narrow" pitchFamily="34" charset="0"/>
              </a:rPr>
              <a:t>                      !=                                    Not equal 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 Narrow" pitchFamily="34" charset="0"/>
              </a:rPr>
              <a:t>Relational operators in C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324147" cy="58505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7034"/>
            <a:ext cx="7906291" cy="650096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0" y="-152400"/>
            <a:ext cx="3124200" cy="1295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</a:t>
            </a:r>
            <a:r>
              <a:rPr lang="en-US" sz="3600" dirty="0">
                <a:latin typeface="Arial Narrow" pitchFamily="34" charset="0"/>
              </a:rPr>
              <a:t>Problem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839200" cy="51816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</a:t>
            </a:r>
            <a:r>
              <a:rPr lang="en-US" sz="2400" dirty="0">
                <a:latin typeface="Arial Narrow" pitchFamily="34" charset="0"/>
              </a:rPr>
              <a:t>Raj has following types of taxi .</a:t>
            </a:r>
          </a:p>
          <a:p>
            <a:pPr algn="l"/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b="1" dirty="0">
                <a:latin typeface="Arial Narrow" pitchFamily="34" charset="0"/>
              </a:rPr>
              <a:t>Ola taxi </a:t>
            </a:r>
            <a:r>
              <a:rPr lang="en-US" sz="2400" dirty="0">
                <a:latin typeface="Arial Narrow" pitchFamily="34" charset="0"/>
              </a:rPr>
              <a:t>:It can be booked by online application </a:t>
            </a:r>
            <a:r>
              <a:rPr lang="en-US" sz="2400" dirty="0" err="1">
                <a:latin typeface="Arial Narrow" pitchFamily="34" charset="0"/>
              </a:rPr>
              <a:t>fron</a:t>
            </a:r>
            <a:r>
              <a:rPr lang="en-US" sz="2400" dirty="0">
                <a:latin typeface="Arial Narrow" pitchFamily="34" charset="0"/>
              </a:rPr>
              <a:t> phone.</a:t>
            </a:r>
          </a:p>
          <a:p>
            <a:pPr algn="l"/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Fastrack</a:t>
            </a:r>
            <a:r>
              <a:rPr lang="en-US" sz="2400" b="1" dirty="0">
                <a:latin typeface="Arial Narrow" pitchFamily="34" charset="0"/>
              </a:rPr>
              <a:t> taxi </a:t>
            </a:r>
            <a:r>
              <a:rPr lang="en-US" sz="2400" dirty="0">
                <a:latin typeface="Arial Narrow" pitchFamily="34" charset="0"/>
              </a:rPr>
              <a:t>: I can be booked anywhere on road.</a:t>
            </a:r>
          </a:p>
          <a:p>
            <a:pPr algn="l"/>
            <a:r>
              <a:rPr lang="en-US" sz="2400" dirty="0">
                <a:latin typeface="Arial Narrow" pitchFamily="34" charset="0"/>
              </a:rPr>
              <a:t> The Ola taxis costs ‘</a:t>
            </a:r>
            <a:r>
              <a:rPr lang="en-US" sz="2400" dirty="0" err="1">
                <a:latin typeface="Arial Narrow" pitchFamily="34" charset="0"/>
              </a:rPr>
              <a:t>Oc</a:t>
            </a:r>
            <a:r>
              <a:rPr lang="en-US" sz="2400" dirty="0">
                <a:latin typeface="Arial Narrow" pitchFamily="34" charset="0"/>
              </a:rPr>
              <a:t>’ for the first ‘Of’ km and ‘</a:t>
            </a:r>
            <a:r>
              <a:rPr lang="en-US" sz="2400" dirty="0" err="1">
                <a:latin typeface="Arial Narrow" pitchFamily="34" charset="0"/>
              </a:rPr>
              <a:t>Od</a:t>
            </a:r>
            <a:r>
              <a:rPr lang="en-US" sz="2400" dirty="0">
                <a:latin typeface="Arial Narrow" pitchFamily="34" charset="0"/>
              </a:rPr>
              <a:t>’ for every km </a:t>
            </a:r>
            <a:r>
              <a:rPr lang="en-US" sz="2400" dirty="0" err="1">
                <a:latin typeface="Arial Narrow" pitchFamily="34" charset="0"/>
              </a:rPr>
              <a:t>afterwards.The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Fastrack</a:t>
            </a:r>
            <a:r>
              <a:rPr lang="en-US" sz="2400" dirty="0">
                <a:latin typeface="Arial Narrow" pitchFamily="34" charset="0"/>
              </a:rPr>
              <a:t> taxis speed is ‘Cs’ per minute. </a:t>
            </a:r>
          </a:p>
          <a:p>
            <a:pPr algn="l"/>
            <a:r>
              <a:rPr lang="en-US" sz="2400" dirty="0">
                <a:latin typeface="Arial Narrow" pitchFamily="34" charset="0"/>
              </a:rPr>
              <a:t>He is going to office from his home . Task is to minimize the cost he required to pay. The distance between the office and home is ‘D’. We</a:t>
            </a:r>
          </a:p>
          <a:p>
            <a:pPr algn="l"/>
            <a:r>
              <a:rPr lang="en-US" sz="2400" dirty="0">
                <a:latin typeface="Arial Narrow" pitchFamily="34" charset="0"/>
              </a:rPr>
              <a:t> have to select whether he want to use Ola or </a:t>
            </a:r>
            <a:r>
              <a:rPr lang="en-US" sz="2400" dirty="0" err="1">
                <a:latin typeface="Arial Narrow" pitchFamily="34" charset="0"/>
              </a:rPr>
              <a:t>Fastract</a:t>
            </a:r>
            <a:r>
              <a:rPr lang="en-US" sz="2400" dirty="0">
                <a:latin typeface="Arial Narrow" pitchFamily="34" charset="0"/>
              </a:rPr>
              <a:t> to go to his office.</a:t>
            </a:r>
          </a:p>
          <a:p>
            <a:pPr algn="l"/>
            <a:r>
              <a:rPr lang="en-US" sz="2400" dirty="0">
                <a:latin typeface="Arial Narrow" pitchFamily="34" charset="0"/>
              </a:rPr>
              <a:t>If both cost same ,then he must use an online taxi</a:t>
            </a:r>
            <a:r>
              <a:rPr lang="en-US" sz="2000" dirty="0">
                <a:latin typeface="Arial Narrow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48600" cy="4800599"/>
          </a:xfrm>
        </p:spPr>
        <p:txBody>
          <a:bodyPr>
            <a:normAutofit fontScale="90000"/>
          </a:bodyPr>
          <a:lstStyle/>
          <a:p>
            <a:pPr algn="l"/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latin typeface="Arial Narrow" pitchFamily="34" charset="0"/>
              </a:rPr>
              <a:t>Input </a:t>
            </a:r>
            <a:r>
              <a:rPr lang="en-US" sz="3200" dirty="0" err="1">
                <a:latin typeface="Arial Narrow" pitchFamily="34" charset="0"/>
              </a:rPr>
              <a:t>formate</a:t>
            </a:r>
            <a:r>
              <a:rPr lang="en-US" sz="3200" dirty="0">
                <a:latin typeface="Arial Narrow" pitchFamily="34" charset="0"/>
              </a:rPr>
              <a:t>:</a:t>
            </a:r>
            <a:br>
              <a:rPr lang="en-US" sz="3200" dirty="0">
                <a:latin typeface="Arial Narrow" pitchFamily="34" charset="0"/>
              </a:rPr>
            </a:br>
            <a:r>
              <a:rPr lang="en-US" sz="3200" dirty="0">
                <a:latin typeface="Arial Narrow" pitchFamily="34" charset="0"/>
              </a:rPr>
              <a:t> </a:t>
            </a:r>
            <a:r>
              <a:rPr lang="en-US" sz="2700" b="0" dirty="0">
                <a:effectLst/>
                <a:latin typeface="Arial Narrow" pitchFamily="34" charset="0"/>
              </a:rPr>
              <a:t>First line : Single integer ‘D’ ,Denotes the distance between office and home. </a:t>
            </a:r>
            <a:br>
              <a:rPr lang="en-US" sz="2700" b="0" dirty="0">
                <a:effectLst/>
                <a:latin typeface="Arial Narrow" pitchFamily="34" charset="0"/>
              </a:rPr>
            </a:br>
            <a:r>
              <a:rPr lang="en-US" sz="2700" b="0" dirty="0">
                <a:effectLst/>
                <a:latin typeface="Arial Narrow" pitchFamily="34" charset="0"/>
              </a:rPr>
              <a:t>Second line: three integers </a:t>
            </a:r>
            <a:r>
              <a:rPr lang="en-US" sz="2700" b="0" dirty="0" err="1">
                <a:effectLst/>
                <a:latin typeface="Arial Narrow" pitchFamily="34" charset="0"/>
              </a:rPr>
              <a:t>Oc,Of</a:t>
            </a:r>
            <a:r>
              <a:rPr lang="en-US" sz="2700" b="0" dirty="0">
                <a:effectLst/>
                <a:latin typeface="Arial Narrow" pitchFamily="34" charset="0"/>
              </a:rPr>
              <a:t> and </a:t>
            </a:r>
            <a:r>
              <a:rPr lang="en-US" sz="2700" b="0" dirty="0" err="1">
                <a:effectLst/>
                <a:latin typeface="Arial Narrow" pitchFamily="34" charset="0"/>
              </a:rPr>
              <a:t>Od</a:t>
            </a:r>
            <a:r>
              <a:rPr lang="en-US" sz="2700" b="0" dirty="0">
                <a:effectLst/>
                <a:latin typeface="Arial Narrow" pitchFamily="34" charset="0"/>
              </a:rPr>
              <a:t>.</a:t>
            </a:r>
            <a:br>
              <a:rPr lang="en-US" sz="2700" b="0" dirty="0">
                <a:effectLst/>
                <a:latin typeface="Arial Narrow" pitchFamily="34" charset="0"/>
              </a:rPr>
            </a:br>
            <a:r>
              <a:rPr lang="en-US" sz="2700" b="0" dirty="0">
                <a:effectLst/>
                <a:latin typeface="Arial Narrow" pitchFamily="34" charset="0"/>
              </a:rPr>
              <a:t>Third line : four integers </a:t>
            </a:r>
            <a:r>
              <a:rPr lang="en-US" sz="2700" b="0" dirty="0" err="1">
                <a:effectLst/>
                <a:latin typeface="Arial Narrow" pitchFamily="34" charset="0"/>
              </a:rPr>
              <a:t>Cs,Cb,Cm</a:t>
            </a:r>
            <a:r>
              <a:rPr lang="en-US" sz="2700" b="0" dirty="0">
                <a:effectLst/>
                <a:latin typeface="Arial Narrow" pitchFamily="34" charset="0"/>
              </a:rPr>
              <a:t> and </a:t>
            </a:r>
            <a:r>
              <a:rPr lang="en-US" sz="2700" b="0" dirty="0" err="1">
                <a:effectLst/>
                <a:latin typeface="Arial Narrow" pitchFamily="34" charset="0"/>
              </a:rPr>
              <a:t>Cd</a:t>
            </a:r>
            <a:r>
              <a:rPr lang="en-US" sz="2700" b="0" dirty="0">
                <a:effectLst/>
                <a:latin typeface="Arial Narrow" pitchFamily="34" charset="0"/>
              </a:rPr>
              <a:t>.</a:t>
            </a:r>
            <a:br>
              <a:rPr lang="en-US" sz="2700" b="0" dirty="0">
                <a:effectLst/>
                <a:latin typeface="Arial Narrow" pitchFamily="34" charset="0"/>
              </a:rPr>
            </a:br>
            <a:br>
              <a:rPr lang="en-US" sz="2700" b="0" dirty="0">
                <a:effectLst/>
                <a:latin typeface="Arial Narrow" pitchFamily="34" charset="0"/>
              </a:rPr>
            </a:br>
            <a:r>
              <a:rPr lang="en-US" sz="2800" dirty="0">
                <a:latin typeface="Arial Narrow" pitchFamily="34" charset="0"/>
              </a:rPr>
              <a:t> Output </a:t>
            </a:r>
            <a:r>
              <a:rPr lang="en-US" sz="2800" dirty="0" err="1">
                <a:latin typeface="Arial Narrow" pitchFamily="34" charset="0"/>
              </a:rPr>
              <a:t>formate</a:t>
            </a:r>
            <a:r>
              <a:rPr lang="en-US" sz="2800" dirty="0">
                <a:latin typeface="Arial Narrow" pitchFamily="34" charset="0"/>
              </a:rPr>
              <a:t>: </a:t>
            </a:r>
            <a:br>
              <a:rPr lang="en-US" sz="2800" dirty="0">
                <a:latin typeface="Arial Narrow" pitchFamily="34" charset="0"/>
              </a:rPr>
            </a:br>
            <a:r>
              <a:rPr lang="en-US" sz="2800" b="0" dirty="0">
                <a:effectLst/>
                <a:latin typeface="Arial Narrow" pitchFamily="34" charset="0"/>
              </a:rPr>
              <a:t>If raj take Ola than print Ola Taxi otherwise print </a:t>
            </a:r>
            <a:br>
              <a:rPr lang="en-US" sz="2800" b="0" dirty="0">
                <a:effectLst/>
                <a:latin typeface="Arial Narrow" pitchFamily="34" charset="0"/>
              </a:rPr>
            </a:br>
            <a:r>
              <a:rPr lang="en-US" sz="2800" b="0" dirty="0" err="1">
                <a:effectLst/>
                <a:latin typeface="Arial Narrow" pitchFamily="34" charset="0"/>
              </a:rPr>
              <a:t>Fastrack</a:t>
            </a:r>
            <a:r>
              <a:rPr lang="en-US" sz="2800" b="0" dirty="0">
                <a:effectLst/>
                <a:latin typeface="Arial Narrow" pitchFamily="34" charset="0"/>
              </a:rPr>
              <a:t> Taxi.</a:t>
            </a:r>
            <a:br>
              <a:rPr lang="en-US" sz="2700" b="0" dirty="0">
                <a:effectLst/>
                <a:latin typeface="Arial Narrow" pitchFamily="34" charset="0"/>
              </a:rPr>
            </a:br>
            <a:br>
              <a:rPr lang="en-US" sz="2700" b="0" dirty="0">
                <a:effectLst/>
              </a:rPr>
            </a:br>
            <a:br>
              <a:rPr lang="en-US" sz="2700" b="0" dirty="0">
                <a:effectLst/>
              </a:rPr>
            </a:br>
            <a:br>
              <a:rPr lang="en-US" sz="2700" b="0" dirty="0">
                <a:effectLst/>
              </a:rPr>
            </a:br>
            <a:br>
              <a:rPr lang="en-US" sz="2700" b="0" dirty="0">
                <a:effectLst/>
              </a:rPr>
            </a:br>
            <a:r>
              <a:rPr lang="en-US" sz="3200" b="0" dirty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486400"/>
            <a:ext cx="7772400" cy="11997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" y="11430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04800" y="19050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04800" y="22098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8600" y="3429000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7848600" cy="9905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ALGORITHM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8839200" cy="449580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400" dirty="0">
                <a:latin typeface="Arial Narrow" pitchFamily="34" charset="0"/>
              </a:rPr>
              <a:t>Calculate the Ola Taxi fare , than </a:t>
            </a:r>
            <a:r>
              <a:rPr lang="en-US" sz="2400" dirty="0" err="1">
                <a:latin typeface="Arial Narrow" pitchFamily="34" charset="0"/>
              </a:rPr>
              <a:t>Fastrack</a:t>
            </a:r>
            <a:r>
              <a:rPr lang="en-US" sz="2400" dirty="0">
                <a:latin typeface="Arial Narrow" pitchFamily="34" charset="0"/>
              </a:rPr>
              <a:t> Taxi fare .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Arial Narrow" pitchFamily="34" charset="0"/>
              </a:rPr>
              <a:t>Compare  the fare of  </a:t>
            </a:r>
            <a:r>
              <a:rPr lang="en-US" sz="2400" dirty="0" err="1">
                <a:latin typeface="Arial Narrow" pitchFamily="34" charset="0"/>
              </a:rPr>
              <a:t>of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ola</a:t>
            </a:r>
            <a:r>
              <a:rPr lang="en-US" sz="2400" dirty="0">
                <a:latin typeface="Arial Narrow" pitchFamily="34" charset="0"/>
              </a:rPr>
              <a:t> Taxi fare and </a:t>
            </a:r>
            <a:r>
              <a:rPr lang="en-US" sz="2400" dirty="0" err="1">
                <a:latin typeface="Arial Narrow" pitchFamily="34" charset="0"/>
              </a:rPr>
              <a:t>Fastrack</a:t>
            </a:r>
            <a:r>
              <a:rPr lang="en-US" sz="2400" dirty="0">
                <a:latin typeface="Arial Narrow" pitchFamily="34" charset="0"/>
              </a:rPr>
              <a:t> Taxi fare .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Arial Narrow" pitchFamily="34" charset="0"/>
              </a:rPr>
              <a:t>If Ola fare is greater than </a:t>
            </a:r>
            <a:r>
              <a:rPr lang="en-US" sz="2400" dirty="0" err="1">
                <a:latin typeface="Arial Narrow" pitchFamily="34" charset="0"/>
              </a:rPr>
              <a:t>Fastrack</a:t>
            </a:r>
            <a:r>
              <a:rPr lang="en-US" sz="2400" dirty="0">
                <a:latin typeface="Arial Narrow" pitchFamily="34" charset="0"/>
              </a:rPr>
              <a:t> fare than print </a:t>
            </a:r>
            <a:r>
              <a:rPr lang="en-US" sz="2400" dirty="0" err="1">
                <a:latin typeface="Arial Narrow" pitchFamily="34" charset="0"/>
              </a:rPr>
              <a:t>Fastrack</a:t>
            </a:r>
            <a:r>
              <a:rPr lang="en-US" sz="2400" dirty="0">
                <a:latin typeface="Arial Narrow" pitchFamily="34" charset="0"/>
              </a:rPr>
              <a:t> Taxi.</a:t>
            </a:r>
          </a:p>
          <a:p>
            <a:pPr marL="457200" indent="-457200" algn="l">
              <a:buFont typeface="Wingdings 3"/>
              <a:buAutoNum type="arabicPeriod"/>
            </a:pPr>
            <a:r>
              <a:rPr lang="en-US" sz="2400" dirty="0">
                <a:latin typeface="Arial Narrow" pitchFamily="34" charset="0"/>
              </a:rPr>
              <a:t> If Ola fare is smaller than </a:t>
            </a:r>
            <a:r>
              <a:rPr lang="en-US" sz="2400" dirty="0" err="1">
                <a:latin typeface="Arial Narrow" pitchFamily="34" charset="0"/>
              </a:rPr>
              <a:t>Fastrack</a:t>
            </a:r>
            <a:r>
              <a:rPr lang="en-US" sz="2400" dirty="0">
                <a:latin typeface="Arial Narrow" pitchFamily="34" charset="0"/>
              </a:rPr>
              <a:t> fare than print </a:t>
            </a:r>
          </a:p>
          <a:p>
            <a:pPr marL="457200" indent="-457200" algn="l"/>
            <a:r>
              <a:rPr lang="en-US" sz="2400" dirty="0">
                <a:latin typeface="Arial Narrow" pitchFamily="34" charset="0"/>
              </a:rPr>
              <a:t>        Ola Taxi.</a:t>
            </a:r>
          </a:p>
          <a:p>
            <a:pPr marL="457200" indent="-457200" algn="l">
              <a:buAutoNum type="arabicPeriod"/>
            </a:pP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ew\Downloads\-1_orig (2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848599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3733800" cy="68579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Arial Narrow" pitchFamily="34" charset="0"/>
              </a:rPr>
              <a:t>Code used </a:t>
            </a:r>
            <a:r>
              <a:rPr lang="en-US" dirty="0">
                <a:latin typeface="Arial Narrow" pitchFamily="34" charset="0"/>
              </a:rPr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38200"/>
            <a:ext cx="7239000" cy="601980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1800" dirty="0"/>
          </a:p>
          <a:p>
            <a:pPr algn="l"/>
            <a:r>
              <a:rPr lang="en-US" sz="2200" dirty="0">
                <a:latin typeface="+mj-lt"/>
              </a:rPr>
              <a:t>#include &lt;</a:t>
            </a:r>
            <a:r>
              <a:rPr lang="en-US" sz="2200" dirty="0" err="1">
                <a:latin typeface="+mj-lt"/>
              </a:rPr>
              <a:t>stdio.h</a:t>
            </a:r>
            <a:r>
              <a:rPr lang="en-US" sz="2200" dirty="0">
                <a:latin typeface="+mj-lt"/>
              </a:rPr>
              <a:t>&gt;</a:t>
            </a:r>
          </a:p>
          <a:p>
            <a:pPr algn="l"/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main()</a:t>
            </a:r>
          </a:p>
          <a:p>
            <a:pPr algn="l"/>
            <a:r>
              <a:rPr lang="en-US" sz="2200" dirty="0">
                <a:latin typeface="+mj-lt"/>
              </a:rPr>
              <a:t>{</a:t>
            </a:r>
          </a:p>
          <a:p>
            <a:pPr algn="l"/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D,Oc,Of,Od,Fs,Fb,Fm,Fd</a:t>
            </a:r>
            <a:r>
              <a:rPr lang="en-US" sz="2200" dirty="0">
                <a:latin typeface="+mj-lt"/>
              </a:rPr>
              <a:t>;</a:t>
            </a:r>
          </a:p>
          <a:p>
            <a:pPr algn="l"/>
            <a:r>
              <a:rPr lang="en-US" sz="2200" dirty="0" err="1">
                <a:latin typeface="+mj-lt"/>
              </a:rPr>
              <a:t>scanf</a:t>
            </a:r>
            <a:r>
              <a:rPr lang="en-US" sz="2200" dirty="0">
                <a:latin typeface="+mj-lt"/>
              </a:rPr>
              <a:t>("%</a:t>
            </a:r>
            <a:r>
              <a:rPr lang="en-US" sz="2200" dirty="0" err="1">
                <a:latin typeface="+mj-lt"/>
              </a:rPr>
              <a:t>d",&amp;D</a:t>
            </a:r>
            <a:r>
              <a:rPr lang="en-US" sz="2200" dirty="0">
                <a:latin typeface="+mj-lt"/>
              </a:rPr>
              <a:t>);</a:t>
            </a:r>
          </a:p>
          <a:p>
            <a:pPr algn="l"/>
            <a:r>
              <a:rPr lang="en-US" sz="2200" dirty="0" err="1">
                <a:latin typeface="+mj-lt"/>
              </a:rPr>
              <a:t>scanf</a:t>
            </a:r>
            <a:r>
              <a:rPr lang="en-US" sz="2200" dirty="0">
                <a:latin typeface="+mj-lt"/>
              </a:rPr>
              <a:t>("%d %d %</a:t>
            </a:r>
            <a:r>
              <a:rPr lang="en-US" sz="2200" dirty="0" err="1">
                <a:latin typeface="+mj-lt"/>
              </a:rPr>
              <a:t>d",&amp;Oc,&amp;Of,&amp;Od</a:t>
            </a:r>
            <a:r>
              <a:rPr lang="en-US" sz="2200" dirty="0">
                <a:latin typeface="+mj-lt"/>
              </a:rPr>
              <a:t>);</a:t>
            </a:r>
          </a:p>
          <a:p>
            <a:pPr algn="l"/>
            <a:r>
              <a:rPr lang="en-US" sz="2200" dirty="0" err="1">
                <a:latin typeface="+mj-lt"/>
              </a:rPr>
              <a:t>scanf</a:t>
            </a:r>
            <a:r>
              <a:rPr lang="en-US" sz="2200" dirty="0">
                <a:latin typeface="+mj-lt"/>
              </a:rPr>
              <a:t>("%d %d %d %</a:t>
            </a:r>
            <a:r>
              <a:rPr lang="en-US" sz="2200" dirty="0" err="1">
                <a:latin typeface="+mj-lt"/>
              </a:rPr>
              <a:t>d",&amp;Fs,&amp;Fb,&amp;Fm,&amp;Fd</a:t>
            </a:r>
            <a:r>
              <a:rPr lang="en-US" sz="2200" dirty="0">
                <a:latin typeface="+mj-lt"/>
              </a:rPr>
              <a:t>);</a:t>
            </a:r>
          </a:p>
          <a:p>
            <a:pPr algn="l"/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olacost</a:t>
            </a:r>
            <a:r>
              <a:rPr lang="en-US" sz="2200" dirty="0">
                <a:latin typeface="+mj-lt"/>
              </a:rPr>
              <a:t>=</a:t>
            </a:r>
            <a:r>
              <a:rPr lang="en-US" sz="2200" dirty="0" err="1">
                <a:latin typeface="+mj-lt"/>
              </a:rPr>
              <a:t>Oc</a:t>
            </a:r>
            <a:r>
              <a:rPr lang="en-US" sz="2200" dirty="0">
                <a:latin typeface="+mj-lt"/>
              </a:rPr>
              <a:t>+(D-Of)*</a:t>
            </a:r>
            <a:r>
              <a:rPr lang="en-US" sz="2200" dirty="0" err="1">
                <a:latin typeface="+mj-lt"/>
              </a:rPr>
              <a:t>Od</a:t>
            </a:r>
            <a:r>
              <a:rPr lang="en-US" sz="2200" dirty="0">
                <a:latin typeface="+mj-lt"/>
              </a:rPr>
              <a:t>;</a:t>
            </a:r>
          </a:p>
          <a:p>
            <a:pPr algn="l"/>
            <a:r>
              <a:rPr lang="en-US" sz="2200" dirty="0" err="1">
                <a:latin typeface="+mj-lt"/>
              </a:rPr>
              <a:t>Intftcost</a:t>
            </a:r>
            <a:r>
              <a:rPr lang="en-US" sz="2200" dirty="0">
                <a:latin typeface="+mj-lt"/>
              </a:rPr>
              <a:t>=(D/Fs*60)*</a:t>
            </a:r>
            <a:r>
              <a:rPr lang="en-US" sz="2200" dirty="0" err="1">
                <a:latin typeface="+mj-lt"/>
              </a:rPr>
              <a:t>Fm+D</a:t>
            </a:r>
            <a:r>
              <a:rPr lang="en-US" sz="2200" dirty="0">
                <a:latin typeface="+mj-lt"/>
              </a:rPr>
              <a:t>*</a:t>
            </a:r>
            <a:r>
              <a:rPr lang="en-US" sz="2200" dirty="0" err="1">
                <a:latin typeface="+mj-lt"/>
              </a:rPr>
              <a:t>Fd+Fb</a:t>
            </a:r>
            <a:r>
              <a:rPr lang="en-US" sz="2200" dirty="0">
                <a:latin typeface="+mj-lt"/>
              </a:rPr>
              <a:t>;</a:t>
            </a:r>
          </a:p>
          <a:p>
            <a:pPr algn="l"/>
            <a:r>
              <a:rPr lang="en-US" sz="2200" dirty="0">
                <a:latin typeface="+mj-lt"/>
              </a:rPr>
              <a:t> if(</a:t>
            </a:r>
            <a:r>
              <a:rPr lang="en-US" sz="2200" dirty="0" err="1">
                <a:latin typeface="+mj-lt"/>
              </a:rPr>
              <a:t>olacost</a:t>
            </a:r>
            <a:r>
              <a:rPr lang="en-US" sz="2200" dirty="0">
                <a:latin typeface="+mj-lt"/>
              </a:rPr>
              <a:t>&gt;</a:t>
            </a:r>
            <a:r>
              <a:rPr lang="en-US" sz="2200" dirty="0" err="1">
                <a:latin typeface="+mj-lt"/>
              </a:rPr>
              <a:t>ftcost</a:t>
            </a:r>
            <a:r>
              <a:rPr lang="en-US" sz="2200" dirty="0">
                <a:latin typeface="+mj-lt"/>
              </a:rPr>
              <a:t>)</a:t>
            </a:r>
          </a:p>
          <a:p>
            <a:pPr algn="l"/>
            <a:r>
              <a:rPr lang="en-US" sz="2200" dirty="0">
                <a:latin typeface="+mj-lt"/>
              </a:rPr>
              <a:t> {</a:t>
            </a:r>
          </a:p>
          <a:p>
            <a:pPr algn="l"/>
            <a:r>
              <a:rPr lang="en-US" sz="2200" dirty="0" err="1">
                <a:latin typeface="+mj-lt"/>
              </a:rPr>
              <a:t>printf</a:t>
            </a:r>
            <a:r>
              <a:rPr lang="en-US" sz="2200" dirty="0">
                <a:latin typeface="+mj-lt"/>
              </a:rPr>
              <a:t>("</a:t>
            </a:r>
            <a:r>
              <a:rPr lang="en-US" sz="2200" dirty="0" err="1">
                <a:latin typeface="+mj-lt"/>
              </a:rPr>
              <a:t>Fastrack</a:t>
            </a:r>
            <a:r>
              <a:rPr lang="en-US" sz="2200" dirty="0">
                <a:latin typeface="+mj-lt"/>
              </a:rPr>
              <a:t> Taxi"); </a:t>
            </a:r>
          </a:p>
          <a:p>
            <a:pPr algn="l"/>
            <a:r>
              <a:rPr lang="en-US" sz="2200" dirty="0">
                <a:latin typeface="+mj-lt"/>
              </a:rPr>
              <a:t>}</a:t>
            </a:r>
          </a:p>
          <a:p>
            <a:pPr algn="l"/>
            <a:r>
              <a:rPr lang="en-US" sz="2200" dirty="0">
                <a:latin typeface="+mj-lt"/>
              </a:rPr>
              <a:t>else if(</a:t>
            </a:r>
            <a:r>
              <a:rPr lang="en-US" sz="2200" dirty="0" err="1">
                <a:latin typeface="+mj-lt"/>
              </a:rPr>
              <a:t>ftcost</a:t>
            </a:r>
            <a:r>
              <a:rPr lang="en-US" sz="2200" dirty="0">
                <a:latin typeface="+mj-lt"/>
              </a:rPr>
              <a:t>&gt;</a:t>
            </a:r>
            <a:r>
              <a:rPr lang="en-US" sz="2200" dirty="0" err="1">
                <a:latin typeface="+mj-lt"/>
              </a:rPr>
              <a:t>olacost</a:t>
            </a:r>
            <a:r>
              <a:rPr lang="en-US" sz="2200" dirty="0">
                <a:latin typeface="+mj-lt"/>
              </a:rPr>
              <a:t>)</a:t>
            </a:r>
          </a:p>
          <a:p>
            <a:pPr algn="l"/>
            <a:r>
              <a:rPr lang="en-US" sz="2200" dirty="0">
                <a:latin typeface="+mj-lt"/>
              </a:rPr>
              <a:t>{     </a:t>
            </a:r>
          </a:p>
          <a:p>
            <a:pPr algn="l"/>
            <a:r>
              <a:rPr lang="en-US" sz="2200" dirty="0" err="1">
                <a:latin typeface="+mj-lt"/>
              </a:rPr>
              <a:t>printf</a:t>
            </a:r>
            <a:r>
              <a:rPr lang="en-US" sz="2200" dirty="0">
                <a:latin typeface="+mj-lt"/>
              </a:rPr>
              <a:t>("OLA Taxi");</a:t>
            </a:r>
          </a:p>
          <a:p>
            <a:pPr algn="l"/>
            <a:r>
              <a:rPr lang="en-US" sz="2200" dirty="0">
                <a:latin typeface="+mj-lt"/>
              </a:rPr>
              <a:t>}</a:t>
            </a:r>
          </a:p>
          <a:p>
            <a:pPr algn="l"/>
            <a:r>
              <a:rPr lang="en-US" sz="2200" dirty="0">
                <a:latin typeface="+mj-lt"/>
              </a:rPr>
              <a:t>else{</a:t>
            </a:r>
            <a:r>
              <a:rPr lang="en-US" sz="2200" dirty="0" err="1">
                <a:latin typeface="+mj-lt"/>
              </a:rPr>
              <a:t>printf</a:t>
            </a:r>
            <a:r>
              <a:rPr lang="en-US" sz="2200" dirty="0">
                <a:latin typeface="+mj-lt"/>
              </a:rPr>
              <a:t>("OLA Taxi");</a:t>
            </a:r>
          </a:p>
          <a:p>
            <a:pPr algn="l"/>
            <a:r>
              <a:rPr lang="en-US" sz="2200" dirty="0">
                <a:latin typeface="+mj-lt"/>
              </a:rPr>
              <a:t>}</a:t>
            </a:r>
          </a:p>
          <a:p>
            <a:pPr algn="l"/>
            <a:r>
              <a:rPr lang="en-US" sz="2200" dirty="0">
                <a:latin typeface="+mj-lt"/>
              </a:rPr>
              <a:t>return 0;</a:t>
            </a:r>
          </a:p>
          <a:p>
            <a:pPr algn="l"/>
            <a:r>
              <a:rPr lang="en-US" sz="22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199</TotalTime>
  <Words>646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 Narrow</vt:lpstr>
      <vt:lpstr>Lucida Sans Unicode</vt:lpstr>
      <vt:lpstr>Verdana</vt:lpstr>
      <vt:lpstr>Wingdings 2</vt:lpstr>
      <vt:lpstr>Wingdings 3</vt:lpstr>
      <vt:lpstr>Concourse</vt:lpstr>
      <vt:lpstr>PPS</vt:lpstr>
      <vt:lpstr>Relational operators in C </vt:lpstr>
      <vt:lpstr>PowerPoint Presentation</vt:lpstr>
      <vt:lpstr>PowerPoint Presentation</vt:lpstr>
      <vt:lpstr> Problem :</vt:lpstr>
      <vt:lpstr>     Input formate:  First line : Single integer ‘D’ ,Denotes the distance between office and home.  Second line: three integers Oc,Of and Od. Third line : four integers Cs,Cb,Cm and Cd.   Output formate:  If raj take Ola than print Ola Taxi otherwise print  Fastrack Taxi.      </vt:lpstr>
      <vt:lpstr>ALGORITHM </vt:lpstr>
      <vt:lpstr>PowerPoint Presentation</vt:lpstr>
      <vt:lpstr>Code used :</vt:lpstr>
      <vt:lpstr>Sample output :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PPS</dc:title>
  <dc:creator>Windows User</dc:creator>
  <cp:lastModifiedBy>ravyathakeerthi.molleti725@gmail.com</cp:lastModifiedBy>
  <cp:revision>3</cp:revision>
  <dcterms:created xsi:type="dcterms:W3CDTF">2022-06-13T17:43:47Z</dcterms:created>
  <dcterms:modified xsi:type="dcterms:W3CDTF">2022-06-25T18:23:37Z</dcterms:modified>
</cp:coreProperties>
</file>