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j5zlEGdHmeolMUdOc9CldiG7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p:nvPr>
            <p:ph idx="2" type="pic"/>
          </p:nvPr>
        </p:nvSpPr>
        <p:spPr>
          <a:xfrm>
            <a:off x="5183188" y="987425"/>
            <a:ext cx="6172200" cy="4873625"/>
          </a:xfrm>
          <a:prstGeom prst="rect">
            <a:avLst/>
          </a:prstGeom>
          <a:noFill/>
          <a:ln>
            <a:noFill/>
          </a:ln>
        </p:spPr>
      </p:sp>
      <p:sp>
        <p:nvSpPr>
          <p:cNvPr id="64" name="Google Shape;64;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882588" y="1099951"/>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br>
              <a:rPr lang="en-IN" sz="4000"/>
            </a:br>
            <a:br>
              <a:rPr lang="en-IN" sz="4000"/>
            </a:br>
            <a:br>
              <a:rPr lang="en-IN" sz="4000"/>
            </a:br>
            <a:r>
              <a:rPr b="1" lang="en-IN" sz="4000"/>
              <a:t>C</a:t>
            </a:r>
            <a:r>
              <a:rPr b="1" lang="en-IN" sz="4000"/>
              <a:t>USTOMER RETENTION ANALYSIS</a:t>
            </a:r>
            <a:endParaRPr/>
          </a:p>
        </p:txBody>
      </p:sp>
      <p:sp>
        <p:nvSpPr>
          <p:cNvPr id="85" name="Google Shape;85;p1"/>
          <p:cNvSpPr txBox="1"/>
          <p:nvPr>
            <p:ph idx="1" type="subTitle"/>
          </p:nvPr>
        </p:nvSpPr>
        <p:spPr>
          <a:xfrm>
            <a:off x="4693529" y="5461741"/>
            <a:ext cx="3092824" cy="88255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IN"/>
              <a:t>Submitted by :</a:t>
            </a:r>
            <a:endParaRPr/>
          </a:p>
          <a:p>
            <a:pPr indent="0" lvl="0" marL="0" rtl="0" algn="ctr">
              <a:lnSpc>
                <a:spcPct val="90000"/>
              </a:lnSpc>
              <a:spcBef>
                <a:spcPts val="1000"/>
              </a:spcBef>
              <a:spcAft>
                <a:spcPts val="0"/>
              </a:spcAft>
              <a:buClr>
                <a:schemeClr val="dk1"/>
              </a:buClr>
              <a:buSzPts val="2400"/>
              <a:buNone/>
            </a:pPr>
            <a:r>
              <a:rPr lang="en-IN"/>
              <a:t>SHAILZA FIROZ .F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nvSpPr>
        <p:spPr>
          <a:xfrm>
            <a:off x="543170" y="181708"/>
            <a:ext cx="115277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4000">
              <a:solidFill>
                <a:schemeClr val="dk1"/>
              </a:solidFill>
              <a:latin typeface="Calibri"/>
              <a:ea typeface="Calibri"/>
              <a:cs typeface="Calibri"/>
              <a:sym typeface="Calibri"/>
            </a:endParaRPr>
          </a:p>
        </p:txBody>
      </p:sp>
      <p:sp>
        <p:nvSpPr>
          <p:cNvPr id="141" name="Google Shape;141;p11"/>
          <p:cNvSpPr txBox="1"/>
          <p:nvPr/>
        </p:nvSpPr>
        <p:spPr>
          <a:xfrm>
            <a:off x="543171" y="5039692"/>
            <a:ext cx="11653004"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Majority 114 of the customers have made less than 10 times  online purchase in past 1 year</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42" name="Google Shape;142;p11"/>
          <p:cNvSpPr txBox="1"/>
          <p:nvPr/>
        </p:nvSpPr>
        <p:spPr>
          <a:xfrm>
            <a:off x="4646246" y="6424247"/>
            <a:ext cx="350519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143" name="Google Shape;143;p11"/>
          <p:cNvSpPr txBox="1"/>
          <p:nvPr/>
        </p:nvSpPr>
        <p:spPr>
          <a:xfrm>
            <a:off x="643003" y="2146127"/>
            <a:ext cx="1077029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descr="Chart, bar chart&#10;&#10;Description automatically generated" id="144" name="Google Shape;144;p11"/>
          <p:cNvPicPr preferRelativeResize="0"/>
          <p:nvPr/>
        </p:nvPicPr>
        <p:blipFill rotWithShape="1">
          <a:blip r:embed="rId3">
            <a:alphaModFix/>
          </a:blip>
          <a:srcRect b="0" l="0" r="0" t="0"/>
          <a:stretch/>
        </p:blipFill>
        <p:spPr>
          <a:xfrm>
            <a:off x="3523989" y="186028"/>
            <a:ext cx="5561556" cy="44504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Chart, bar chart&#10;&#10;Description automatically generated" id="149" name="Google Shape;149;p12"/>
          <p:cNvPicPr preferRelativeResize="0"/>
          <p:nvPr/>
        </p:nvPicPr>
        <p:blipFill rotWithShape="1">
          <a:blip r:embed="rId3">
            <a:alphaModFix/>
          </a:blip>
          <a:srcRect b="0" l="0" r="0" t="0"/>
          <a:stretch/>
        </p:blipFill>
        <p:spPr>
          <a:xfrm>
            <a:off x="3722318" y="195904"/>
            <a:ext cx="5561555" cy="4743864"/>
          </a:xfrm>
          <a:prstGeom prst="rect">
            <a:avLst/>
          </a:prstGeom>
          <a:noFill/>
          <a:ln>
            <a:noFill/>
          </a:ln>
        </p:spPr>
      </p:pic>
      <p:sp>
        <p:nvSpPr>
          <p:cNvPr id="150" name="Google Shape;150;p12"/>
          <p:cNvSpPr txBox="1"/>
          <p:nvPr/>
        </p:nvSpPr>
        <p:spPr>
          <a:xfrm>
            <a:off x="810017" y="5413332"/>
            <a:ext cx="9496815"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Majority, 189 customers use Mobile internet while shopping  online.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Chart, bar chart&#10;&#10;Description automatically generated" id="155" name="Google Shape;155;p13"/>
          <p:cNvPicPr preferRelativeResize="0"/>
          <p:nvPr/>
        </p:nvPicPr>
        <p:blipFill rotWithShape="1">
          <a:blip r:embed="rId3">
            <a:alphaModFix/>
          </a:blip>
          <a:srcRect b="0" l="0" r="0" t="0"/>
          <a:stretch/>
        </p:blipFill>
        <p:spPr>
          <a:xfrm>
            <a:off x="3837140" y="141201"/>
            <a:ext cx="4611665" cy="4634065"/>
          </a:xfrm>
          <a:prstGeom prst="rect">
            <a:avLst/>
          </a:prstGeom>
          <a:noFill/>
          <a:ln>
            <a:noFill/>
          </a:ln>
        </p:spPr>
      </p:pic>
      <p:sp>
        <p:nvSpPr>
          <p:cNvPr id="156" name="Google Shape;156;p13"/>
          <p:cNvSpPr txBox="1"/>
          <p:nvPr/>
        </p:nvSpPr>
        <p:spPr>
          <a:xfrm>
            <a:off x="1029222" y="5288071"/>
            <a:ext cx="10864240" cy="14371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Majority, 122 customers device operating system is  Window/windows mobile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Chart, bar chart&#10;&#10;Description automatically generated" id="161" name="Google Shape;161;p14"/>
          <p:cNvPicPr preferRelativeResize="0"/>
          <p:nvPr/>
        </p:nvPicPr>
        <p:blipFill rotWithShape="1">
          <a:blip r:embed="rId3">
            <a:alphaModFix/>
          </a:blip>
          <a:srcRect b="0" l="0" r="0" t="0"/>
          <a:stretch/>
        </p:blipFill>
        <p:spPr>
          <a:xfrm>
            <a:off x="3878893" y="215379"/>
            <a:ext cx="6093911" cy="4725789"/>
          </a:xfrm>
          <a:prstGeom prst="rect">
            <a:avLst/>
          </a:prstGeom>
          <a:noFill/>
          <a:ln>
            <a:noFill/>
          </a:ln>
        </p:spPr>
      </p:pic>
      <p:sp>
        <p:nvSpPr>
          <p:cNvPr id="162" name="Google Shape;162;p14"/>
          <p:cNvSpPr txBox="1"/>
          <p:nvPr/>
        </p:nvSpPr>
        <p:spPr>
          <a:xfrm>
            <a:off x="643003" y="5402893"/>
            <a:ext cx="10436267"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Majority, 141 customers Strongly agree to Trust that the online retail store will fulfill its part of the transaction at the stipulated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Chart, bar chart&#10;&#10;Description automatically generated" id="167" name="Google Shape;167;p15"/>
          <p:cNvPicPr preferRelativeResize="0"/>
          <p:nvPr/>
        </p:nvPicPr>
        <p:blipFill rotWithShape="1">
          <a:blip r:embed="rId3">
            <a:alphaModFix/>
          </a:blip>
          <a:srcRect b="0" l="0" r="0" t="0"/>
          <a:stretch/>
        </p:blipFill>
        <p:spPr>
          <a:xfrm>
            <a:off x="3367415" y="216375"/>
            <a:ext cx="6229610" cy="4640290"/>
          </a:xfrm>
          <a:prstGeom prst="rect">
            <a:avLst/>
          </a:prstGeom>
          <a:noFill/>
          <a:ln>
            <a:noFill/>
          </a:ln>
        </p:spPr>
      </p:pic>
      <p:sp>
        <p:nvSpPr>
          <p:cNvPr id="168" name="Google Shape;168;p15"/>
          <p:cNvSpPr txBox="1"/>
          <p:nvPr/>
        </p:nvSpPr>
        <p:spPr>
          <a:xfrm>
            <a:off x="883085" y="5517715"/>
            <a:ext cx="10404953"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Majority, 185 customers Strongly agree to Being able to guarantee the privacy of the customer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Chart, bar chart&#10;&#10;Description automatically generated" id="173" name="Google Shape;173;p16"/>
          <p:cNvPicPr preferRelativeResize="0"/>
          <p:nvPr/>
        </p:nvPicPr>
        <p:blipFill rotWithShape="1">
          <a:blip r:embed="rId3">
            <a:alphaModFix/>
          </a:blip>
          <a:srcRect b="0" l="0" r="0" t="0"/>
          <a:stretch/>
        </p:blipFill>
        <p:spPr>
          <a:xfrm>
            <a:off x="4087661" y="-3680"/>
            <a:ext cx="4507281" cy="5174345"/>
          </a:xfrm>
          <a:prstGeom prst="rect">
            <a:avLst/>
          </a:prstGeom>
          <a:noFill/>
          <a:ln>
            <a:noFill/>
          </a:ln>
        </p:spPr>
      </p:pic>
      <p:sp>
        <p:nvSpPr>
          <p:cNvPr id="174" name="Google Shape;174;p16"/>
          <p:cNvSpPr txBox="1"/>
          <p:nvPr/>
        </p:nvSpPr>
        <p:spPr>
          <a:xfrm>
            <a:off x="851771" y="5402893"/>
            <a:ext cx="1091643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Majority, 64 customers agree that Amazon.in, Flipkart.com, Paytm.com, Myntra.com, Snapdeal.com are Easy to use website or application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Chart, bar chart&#10;&#10;Description automatically generated" id="179" name="Google Shape;179;p17"/>
          <p:cNvPicPr preferRelativeResize="0"/>
          <p:nvPr/>
        </p:nvPicPr>
        <p:blipFill rotWithShape="1">
          <a:blip r:embed="rId3">
            <a:alphaModFix/>
          </a:blip>
          <a:srcRect b="0" l="0" r="0" t="0"/>
          <a:stretch/>
        </p:blipFill>
        <p:spPr>
          <a:xfrm>
            <a:off x="4066784" y="316211"/>
            <a:ext cx="4747363" cy="4680702"/>
          </a:xfrm>
          <a:prstGeom prst="rect">
            <a:avLst/>
          </a:prstGeom>
          <a:noFill/>
          <a:ln>
            <a:noFill/>
          </a:ln>
        </p:spPr>
      </p:pic>
      <p:sp>
        <p:nvSpPr>
          <p:cNvPr id="180" name="Google Shape;180;p17"/>
          <p:cNvSpPr txBox="1"/>
          <p:nvPr/>
        </p:nvSpPr>
        <p:spPr>
          <a:xfrm>
            <a:off x="611688" y="5392455"/>
            <a:ext cx="1110432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Majority, 61 customers agree that Amazon.in Reliability of the website or application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Chart, bar chart&#10;&#10;Description automatically generated" id="185" name="Google Shape;185;p18"/>
          <p:cNvPicPr preferRelativeResize="0"/>
          <p:nvPr/>
        </p:nvPicPr>
        <p:blipFill rotWithShape="1">
          <a:blip r:embed="rId3">
            <a:alphaModFix/>
          </a:blip>
          <a:srcRect b="0" l="0" r="0" t="0"/>
          <a:stretch/>
        </p:blipFill>
        <p:spPr>
          <a:xfrm>
            <a:off x="3868455" y="53659"/>
            <a:ext cx="4392460" cy="5059669"/>
          </a:xfrm>
          <a:prstGeom prst="rect">
            <a:avLst/>
          </a:prstGeom>
          <a:noFill/>
          <a:ln>
            <a:noFill/>
          </a:ln>
        </p:spPr>
      </p:pic>
      <p:sp>
        <p:nvSpPr>
          <p:cNvPr id="186" name="Google Shape;186;p18"/>
          <p:cNvSpPr txBox="1"/>
          <p:nvPr/>
        </p:nvSpPr>
        <p:spPr>
          <a:xfrm>
            <a:off x="726510" y="5747359"/>
            <a:ext cx="1113563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Majority, 79 customers agree to Amazon.in to recommend to a friend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t>                              Conclusion</a:t>
            </a:r>
            <a:endParaRPr b="1" sz="4000"/>
          </a:p>
        </p:txBody>
      </p:sp>
      <p:sp>
        <p:nvSpPr>
          <p:cNvPr id="192" name="Google Shape;19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Retention analysis is an integral part of your customer retention and marketing strategies. By taking full advantage of the data you collect by tracking customer behavior, requesting feedback, and studying important metrics, you can decrease the churn rate, improve customer satisfaction, and boost your revenue.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nvSpPr>
        <p:spPr>
          <a:xfrm>
            <a:off x="699477" y="328247"/>
            <a:ext cx="1121486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Arial"/>
                <a:ea typeface="Arial"/>
                <a:cs typeface="Arial"/>
                <a:sym typeface="Arial"/>
              </a:rPr>
              <a:t> </a:t>
            </a:r>
            <a:r>
              <a:rPr b="1" lang="en-IN" sz="4000">
                <a:solidFill>
                  <a:schemeClr val="dk1"/>
                </a:solidFill>
                <a:latin typeface="Calibri"/>
                <a:ea typeface="Calibri"/>
                <a:cs typeface="Calibri"/>
                <a:sym typeface="Calibri"/>
              </a:rPr>
              <a:t>Limitations of this work and Scope for Future Work</a:t>
            </a:r>
            <a:endParaRPr/>
          </a:p>
        </p:txBody>
      </p:sp>
      <p:sp>
        <p:nvSpPr>
          <p:cNvPr id="198" name="Google Shape;198;p20"/>
          <p:cNvSpPr txBox="1"/>
          <p:nvPr/>
        </p:nvSpPr>
        <p:spPr>
          <a:xfrm>
            <a:off x="784724" y="1781319"/>
            <a:ext cx="11047046"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We are able to properly analyse the valuable feedback of the  customers but given, the dataset was very small as it may result in  bias understanding. If we are able to increase the feedbacks  from more customers all over it would provide a great  understanding of the strategies we will have to use to improve  customer retention.</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nvSpPr>
        <p:spPr>
          <a:xfrm>
            <a:off x="3939989" y="85165"/>
            <a:ext cx="397584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000" u="none" cap="none" strike="noStrike">
                <a:solidFill>
                  <a:schemeClr val="dk1"/>
                </a:solidFill>
                <a:latin typeface="Calibri"/>
                <a:ea typeface="Calibri"/>
                <a:cs typeface="Calibri"/>
                <a:sym typeface="Calibri"/>
              </a:rPr>
              <a:t>INTRODUCTION</a:t>
            </a:r>
            <a:r>
              <a:rPr b="0" i="0" lang="en-IN" sz="4000" u="none" cap="none" strike="noStrike">
                <a:solidFill>
                  <a:schemeClr val="dk1"/>
                </a:solidFill>
                <a:latin typeface="Calibri"/>
                <a:ea typeface="Calibri"/>
                <a:cs typeface="Calibri"/>
                <a:sym typeface="Calibri"/>
              </a:rPr>
              <a:t> </a:t>
            </a:r>
            <a:endParaRPr b="0" i="0" sz="4000" u="none" cap="none" strike="noStrike">
              <a:solidFill>
                <a:schemeClr val="dk1"/>
              </a:solidFill>
              <a:latin typeface="Calibri"/>
              <a:ea typeface="Calibri"/>
              <a:cs typeface="Calibri"/>
              <a:sym typeface="Calibri"/>
            </a:endParaRPr>
          </a:p>
        </p:txBody>
      </p:sp>
      <p:sp>
        <p:nvSpPr>
          <p:cNvPr id="91" name="Google Shape;91;p3"/>
          <p:cNvSpPr txBox="1"/>
          <p:nvPr/>
        </p:nvSpPr>
        <p:spPr>
          <a:xfrm>
            <a:off x="768724" y="1116106"/>
            <a:ext cx="7756710" cy="13542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3200" u="none" cap="none" strike="noStrike">
                <a:solidFill>
                  <a:schemeClr val="dk1"/>
                </a:solidFill>
                <a:latin typeface="Calibri"/>
                <a:ea typeface="Calibri"/>
                <a:cs typeface="Calibri"/>
                <a:sym typeface="Calibri"/>
              </a:rPr>
              <a:t>What is customer retention?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3"/>
          <p:cNvSpPr txBox="1"/>
          <p:nvPr/>
        </p:nvSpPr>
        <p:spPr>
          <a:xfrm>
            <a:off x="768724" y="2005294"/>
            <a:ext cx="10923493" cy="4678204"/>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Simply put, customer retention rate is the ability of a company  to retain its customers over a given period of time.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There are a  number of actions and activities certain companies take to  reduce churn and increase customer retention.</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Focusing on  customer retention is important because it not only looks at  how good a company is at acquiring new customers but also  how good they are at keeping those customers. While you  may have the best acquisition process in the business, if your  retention is terrible then it’s all worthless.</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624168" y="-130175"/>
            <a:ext cx="10672482" cy="1347974"/>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3200"/>
              <a:buFont typeface="Calibri"/>
              <a:buNone/>
            </a:pPr>
            <a:r>
              <a:rPr b="1" lang="en-IN" sz="3200">
                <a:latin typeface="Calibri"/>
                <a:ea typeface="Calibri"/>
                <a:cs typeface="Calibri"/>
                <a:sym typeface="Calibri"/>
              </a:rPr>
              <a:t>                 </a:t>
            </a:r>
            <a:r>
              <a:rPr b="1" lang="en-IN" sz="3200"/>
              <a:t>Conceptual Background of the Domain Problem</a:t>
            </a:r>
            <a:endParaRPr/>
          </a:p>
        </p:txBody>
      </p:sp>
      <p:sp>
        <p:nvSpPr>
          <p:cNvPr id="98" name="Google Shape;98;p4"/>
          <p:cNvSpPr txBox="1"/>
          <p:nvPr>
            <p:ph idx="1" type="body"/>
          </p:nvPr>
        </p:nvSpPr>
        <p:spPr>
          <a:xfrm>
            <a:off x="171926" y="1218266"/>
            <a:ext cx="11847503" cy="6096239"/>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800"/>
              <a:buChar char="•"/>
            </a:pPr>
            <a:r>
              <a:rPr lang="en-IN"/>
              <a:t>Customer satisfaction has emerged as one of the most  important factors that guarantee the success of online store; it  has been posited as a key stimulant of purchase, repurchase  intentions and customer loyalty.</a:t>
            </a:r>
            <a:endParaRPr/>
          </a:p>
          <a:p>
            <a:pPr indent="-457200" lvl="0" marL="457200" rtl="0" algn="l">
              <a:lnSpc>
                <a:spcPct val="90000"/>
              </a:lnSpc>
              <a:spcBef>
                <a:spcPts val="1000"/>
              </a:spcBef>
              <a:spcAft>
                <a:spcPts val="0"/>
              </a:spcAft>
              <a:buClr>
                <a:schemeClr val="dk1"/>
              </a:buClr>
              <a:buSzPts val="2800"/>
              <a:buChar char="•"/>
            </a:pPr>
            <a:r>
              <a:rPr lang="en-IN"/>
              <a:t> A comprehensive review of  the literature, theories and models have been carried out to  propose the models for customer activation and customer  retention.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nvSpPr>
        <p:spPr>
          <a:xfrm>
            <a:off x="100208" y="5507277"/>
            <a:ext cx="841122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04" name="Google Shape;104;p5"/>
          <p:cNvSpPr txBox="1"/>
          <p:nvPr/>
        </p:nvSpPr>
        <p:spPr>
          <a:xfrm>
            <a:off x="952500" y="314325"/>
            <a:ext cx="9658350" cy="54476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rgbClr val="21323B"/>
                </a:solidFill>
                <a:latin typeface="Arial"/>
                <a:ea typeface="Arial"/>
                <a:cs typeface="Arial"/>
                <a:sym typeface="Arial"/>
              </a:rPr>
              <a:t>5 reasons why retention is the foundation of customer acquisition and growth</a:t>
            </a:r>
            <a:endParaRPr/>
          </a:p>
          <a:p>
            <a:pPr indent="0" lvl="0" marL="0" marR="0" rtl="0" algn="l">
              <a:spcBef>
                <a:spcPts val="0"/>
              </a:spcBef>
              <a:spcAft>
                <a:spcPts val="0"/>
              </a:spcAft>
              <a:buNone/>
            </a:pPr>
            <a:r>
              <a:t/>
            </a:r>
            <a:endParaRPr b="1" sz="3200">
              <a:solidFill>
                <a:srgbClr val="21323B"/>
              </a:solidFill>
              <a:latin typeface="Arial"/>
              <a:ea typeface="Arial"/>
              <a:cs typeface="Arial"/>
              <a:sym typeface="Arial"/>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1. Improve ROI</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2. Convert more sales</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3. Spend less on TOFU marketing</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4. Increase customer LTV</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5. Earn more referrals</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nvSpPr>
        <p:spPr>
          <a:xfrm>
            <a:off x="1311321" y="-41754"/>
            <a:ext cx="913538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                                Data analysis</a:t>
            </a:r>
            <a:endParaRPr b="1" sz="3200">
              <a:solidFill>
                <a:schemeClr val="dk1"/>
              </a:solidFill>
              <a:latin typeface="Calibri"/>
              <a:ea typeface="Calibri"/>
              <a:cs typeface="Calibri"/>
              <a:sym typeface="Calibri"/>
            </a:endParaRPr>
          </a:p>
        </p:txBody>
      </p:sp>
      <p:pic>
        <p:nvPicPr>
          <p:cNvPr descr="Chart, bar chart&#10;&#10;Description automatically generated" id="110" name="Google Shape;110;p6"/>
          <p:cNvPicPr preferRelativeResize="0"/>
          <p:nvPr/>
        </p:nvPicPr>
        <p:blipFill rotWithShape="1">
          <a:blip r:embed="rId3">
            <a:alphaModFix/>
          </a:blip>
          <a:srcRect b="0" l="0" r="0" t="0"/>
          <a:stretch/>
        </p:blipFill>
        <p:spPr>
          <a:xfrm>
            <a:off x="3388291" y="950080"/>
            <a:ext cx="5258842" cy="4112333"/>
          </a:xfrm>
          <a:prstGeom prst="rect">
            <a:avLst/>
          </a:prstGeom>
          <a:noFill/>
          <a:ln>
            <a:noFill/>
          </a:ln>
        </p:spPr>
      </p:pic>
      <p:sp>
        <p:nvSpPr>
          <p:cNvPr id="111" name="Google Shape;111;p6"/>
          <p:cNvSpPr txBox="1"/>
          <p:nvPr/>
        </p:nvSpPr>
        <p:spPr>
          <a:xfrm>
            <a:off x="883086" y="5392455"/>
            <a:ext cx="1050933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Majority, 181 of the customers are Female whereas Male are 88.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nvSpPr>
        <p:spPr>
          <a:xfrm>
            <a:off x="1457194" y="5862181"/>
            <a:ext cx="9747336"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Majority, 81 of the customers are from age group 31-40 years.</a:t>
            </a:r>
            <a:endParaRPr sz="2800">
              <a:solidFill>
                <a:schemeClr val="dk1"/>
              </a:solidFill>
              <a:latin typeface="Calibri"/>
              <a:ea typeface="Calibri"/>
              <a:cs typeface="Calibri"/>
              <a:sym typeface="Calibri"/>
            </a:endParaRPr>
          </a:p>
        </p:txBody>
      </p:sp>
      <p:pic>
        <p:nvPicPr>
          <p:cNvPr descr="Chart, bar chart&#10;&#10;Description automatically generated" id="117" name="Google Shape;117;p7"/>
          <p:cNvPicPr preferRelativeResize="0"/>
          <p:nvPr/>
        </p:nvPicPr>
        <p:blipFill rotWithShape="1">
          <a:blip r:embed="rId3">
            <a:alphaModFix/>
          </a:blip>
          <a:srcRect b="0" l="0" r="0" t="0"/>
          <a:stretch/>
        </p:blipFill>
        <p:spPr>
          <a:xfrm>
            <a:off x="3878893" y="318256"/>
            <a:ext cx="4903939" cy="48331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nvSpPr>
        <p:spPr>
          <a:xfrm>
            <a:off x="308975" y="5851742"/>
            <a:ext cx="9423747"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Majority, 58 of the customers placed the order from Delhi city.</a:t>
            </a:r>
            <a:endParaRPr sz="1800">
              <a:solidFill>
                <a:schemeClr val="dk1"/>
              </a:solidFill>
              <a:latin typeface="Calibri"/>
              <a:ea typeface="Calibri"/>
              <a:cs typeface="Calibri"/>
              <a:sym typeface="Calibri"/>
            </a:endParaRPr>
          </a:p>
        </p:txBody>
      </p:sp>
      <p:pic>
        <p:nvPicPr>
          <p:cNvPr descr="Chart, bar chart&#10;&#10;Description automatically generated" id="123" name="Google Shape;123;p8"/>
          <p:cNvPicPr preferRelativeResize="0"/>
          <p:nvPr/>
        </p:nvPicPr>
        <p:blipFill rotWithShape="1">
          <a:blip r:embed="rId3">
            <a:alphaModFix/>
          </a:blip>
          <a:srcRect b="0" l="0" r="0" t="0"/>
          <a:stretch/>
        </p:blipFill>
        <p:spPr>
          <a:xfrm>
            <a:off x="4265112" y="279960"/>
            <a:ext cx="4538597" cy="47845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nvSpPr>
        <p:spPr>
          <a:xfrm>
            <a:off x="152400" y="5382016"/>
            <a:ext cx="9851720"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Majority, 38 of the customers placed an order from the pincode      201308. </a:t>
            </a:r>
            <a:endParaRPr/>
          </a:p>
        </p:txBody>
      </p:sp>
      <p:pic>
        <p:nvPicPr>
          <p:cNvPr descr="Chart, histogram&#10;&#10;Description automatically generated" id="129" name="Google Shape;129;p9"/>
          <p:cNvPicPr preferRelativeResize="0"/>
          <p:nvPr/>
        </p:nvPicPr>
        <p:blipFill rotWithShape="1">
          <a:blip r:embed="rId3">
            <a:alphaModFix/>
          </a:blip>
          <a:srcRect b="0" l="0" r="0" t="0"/>
          <a:stretch/>
        </p:blipFill>
        <p:spPr>
          <a:xfrm>
            <a:off x="3169085" y="39645"/>
            <a:ext cx="5853829" cy="52025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nvSpPr>
        <p:spPr>
          <a:xfrm>
            <a:off x="277660" y="5778674"/>
            <a:ext cx="12377802" cy="9610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Observation: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Majority, 98 customers are shopping since above 4 years.</a:t>
            </a:r>
            <a:endParaRPr sz="1800">
              <a:solidFill>
                <a:schemeClr val="dk1"/>
              </a:solidFill>
              <a:latin typeface="Calibri"/>
              <a:ea typeface="Calibri"/>
              <a:cs typeface="Calibri"/>
              <a:sym typeface="Calibri"/>
            </a:endParaRPr>
          </a:p>
        </p:txBody>
      </p:sp>
      <p:pic>
        <p:nvPicPr>
          <p:cNvPr descr="Chart, bar chart&#10;&#10;Description automatically generated" id="135" name="Google Shape;135;p10"/>
          <p:cNvPicPr preferRelativeResize="0"/>
          <p:nvPr/>
        </p:nvPicPr>
        <p:blipFill rotWithShape="1">
          <a:blip r:embed="rId3">
            <a:alphaModFix/>
          </a:blip>
          <a:srcRect b="0" l="0" r="0" t="0"/>
          <a:stretch/>
        </p:blipFill>
        <p:spPr>
          <a:xfrm>
            <a:off x="3910209" y="116976"/>
            <a:ext cx="5269281" cy="51104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2020-12-29T14:55:28Z</dcterms:created>
</cp:coreProperties>
</file>