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Oo4epEcqJtPdSepcHJ4h5ig3v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82588" y="109995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IN" sz="4000"/>
              <a:t>Project presentation on :-</a:t>
            </a:r>
            <a:br>
              <a:rPr lang="en-IN" sz="4000"/>
            </a:br>
            <a:br>
              <a:rPr lang="en-IN" sz="4000"/>
            </a:br>
            <a:br>
              <a:rPr lang="en-IN" sz="4000"/>
            </a:br>
            <a:r>
              <a:rPr b="1" lang="en-IN" sz="4000"/>
              <a:t>RATINGS PREDICTION PROJECT</a:t>
            </a:r>
            <a:endParaRPr/>
          </a:p>
        </p:txBody>
      </p:sp>
      <p:sp>
        <p:nvSpPr>
          <p:cNvPr id="85" name="Google Shape;85;p1"/>
          <p:cNvSpPr txBox="1"/>
          <p:nvPr>
            <p:ph idx="1" type="subTitle"/>
          </p:nvPr>
        </p:nvSpPr>
        <p:spPr>
          <a:xfrm>
            <a:off x="4693529" y="5461741"/>
            <a:ext cx="3092824" cy="88255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Submitted by :</a:t>
            </a:r>
            <a:endParaRPr/>
          </a:p>
          <a:p>
            <a:pPr indent="0" lvl="0" marL="0" rtl="0" algn="ctr">
              <a:lnSpc>
                <a:spcPct val="90000"/>
              </a:lnSpc>
              <a:spcBef>
                <a:spcPts val="1000"/>
              </a:spcBef>
              <a:spcAft>
                <a:spcPts val="0"/>
              </a:spcAft>
              <a:buClr>
                <a:schemeClr val="dk1"/>
              </a:buClr>
              <a:buSzPts val="2400"/>
              <a:buNone/>
            </a:pPr>
            <a:r>
              <a:rPr lang="en-IN"/>
              <a:t>Shailza Firoz. 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Text&#10;&#10;Description automatically generated" id="140" name="Google Shape;140;p10"/>
          <p:cNvPicPr preferRelativeResize="0"/>
          <p:nvPr/>
        </p:nvPicPr>
        <p:blipFill rotWithShape="1">
          <a:blip r:embed="rId3">
            <a:alphaModFix/>
          </a:blip>
          <a:srcRect b="0" l="0" r="0" t="0"/>
          <a:stretch/>
        </p:blipFill>
        <p:spPr>
          <a:xfrm>
            <a:off x="2167003" y="161157"/>
            <a:ext cx="7649227" cy="5377027"/>
          </a:xfrm>
          <a:prstGeom prst="rect">
            <a:avLst/>
          </a:prstGeom>
          <a:noFill/>
          <a:ln>
            <a:noFill/>
          </a:ln>
        </p:spPr>
      </p:pic>
      <p:sp>
        <p:nvSpPr>
          <p:cNvPr id="141" name="Google Shape;141;p10"/>
          <p:cNvSpPr txBox="1"/>
          <p:nvPr/>
        </p:nvSpPr>
        <p:spPr>
          <a:xfrm>
            <a:off x="2532346" y="6050071"/>
            <a:ext cx="889139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4: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Text&#10;&#10;Description automatically generated" id="146" name="Google Shape;146;p11"/>
          <p:cNvPicPr preferRelativeResize="0"/>
          <p:nvPr/>
        </p:nvPicPr>
        <p:blipFill rotWithShape="1">
          <a:blip r:embed="rId3">
            <a:alphaModFix/>
          </a:blip>
          <a:srcRect b="0" l="0" r="0" t="0"/>
          <a:stretch/>
        </p:blipFill>
        <p:spPr>
          <a:xfrm>
            <a:off x="2177442" y="132665"/>
            <a:ext cx="8066760" cy="5632343"/>
          </a:xfrm>
          <a:prstGeom prst="rect">
            <a:avLst/>
          </a:prstGeom>
          <a:noFill/>
          <a:ln>
            <a:noFill/>
          </a:ln>
        </p:spPr>
      </p:pic>
      <p:sp>
        <p:nvSpPr>
          <p:cNvPr id="147" name="Google Shape;147;p11"/>
          <p:cNvSpPr txBox="1"/>
          <p:nvPr/>
        </p:nvSpPr>
        <p:spPr>
          <a:xfrm>
            <a:off x="2751551" y="6029195"/>
            <a:ext cx="7972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Calibri"/>
              <a:ea typeface="Calibri"/>
              <a:cs typeface="Calibri"/>
              <a:sym typeface="Calibri"/>
            </a:endParaRPr>
          </a:p>
        </p:txBody>
      </p:sp>
      <p:sp>
        <p:nvSpPr>
          <p:cNvPr id="153" name="Google Shape;153;p12"/>
          <p:cNvSpPr txBox="1"/>
          <p:nvPr/>
        </p:nvSpPr>
        <p:spPr>
          <a:xfrm>
            <a:off x="480540" y="812158"/>
            <a:ext cx="6924430"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Data Preprocessing Done</a:t>
            </a:r>
            <a:endParaRPr b="1"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54" name="Google Shape;154;p12"/>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55" name="Google Shape;155;p12"/>
          <p:cNvSpPr txBox="1"/>
          <p:nvPr/>
        </p:nvSpPr>
        <p:spPr>
          <a:xfrm>
            <a:off x="475989" y="2073058"/>
            <a:ext cx="1027969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first looked for the null values present in the dataset. We  noticed that there were no null values present in our dataset. Then  we performed text processing. Data usually comes from a variety of  sources and often in different formats. For this reason transforming  your raw data is essential. However, this is not a simple process, as  text data often contains redundant and repetitive words. This  means that processing the text data is the first step in our solution.  The fundamental steps involved in text preprocessing are, Cleaning  the raw data Tokenizing the cleaned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nvSpPr>
        <p:spPr>
          <a:xfrm>
            <a:off x="569935" y="215031"/>
            <a:ext cx="11156514"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Preprocessing involved the following steps: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Removing Punctuations and other special characters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Removing Stop Words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Stemming and Lemmatising</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Applying tfidf Vectorizer</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Balancing the dataset through smote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nvSpPr>
        <p:spPr>
          <a:xfrm>
            <a:off x="496866" y="569934"/>
            <a:ext cx="11469665" cy="3970318"/>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Some very large length comments can be seen, in our dataset.  These pose serious problems like adding excessively more words to  the training dataset, causing training time to increase and accuracy  to decrease! Hence, a threshold of 400 characters will be created  and only comments which have length smaller than 400 will be  used further.</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Hence, after removing comments longer than 400 characters, we  are still left with 115893 comments, which seems enough for  training purposes.</a:t>
            </a:r>
            <a:endParaRPr sz="1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507305" y="152400"/>
            <a:ext cx="114279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Set of assumptions related to the problem under consideration </a:t>
            </a:r>
            <a:endParaRPr b="1" sz="4000">
              <a:solidFill>
                <a:schemeClr val="dk1"/>
              </a:solidFill>
              <a:latin typeface="Calibri"/>
              <a:ea typeface="Calibri"/>
              <a:cs typeface="Calibri"/>
              <a:sym typeface="Calibri"/>
            </a:endParaRPr>
          </a:p>
        </p:txBody>
      </p:sp>
      <p:sp>
        <p:nvSpPr>
          <p:cNvPr id="171" name="Google Shape;171;p15"/>
          <p:cNvSpPr txBox="1"/>
          <p:nvPr/>
        </p:nvSpPr>
        <p:spPr>
          <a:xfrm>
            <a:off x="507304" y="1613770"/>
            <a:ext cx="11323528" cy="267765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By looking into the target vaariable label we assumed that it was  a  Multiclass classification type of problem.</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observed that dataset was imbalance so we will have to balance  the dataset for better outcome.</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nvSpPr>
        <p:spPr>
          <a:xfrm>
            <a:off x="4672208" y="423797"/>
            <a:ext cx="36200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Model Dashboard​</a:t>
            </a:r>
            <a:endParaRPr b="1" sz="3200">
              <a:solidFill>
                <a:schemeClr val="dk1"/>
              </a:solidFill>
              <a:latin typeface="Calibri"/>
              <a:ea typeface="Calibri"/>
              <a:cs typeface="Calibri"/>
              <a:sym typeface="Calibri"/>
            </a:endParaRPr>
          </a:p>
        </p:txBody>
      </p:sp>
      <p:sp>
        <p:nvSpPr>
          <p:cNvPr id="177" name="Google Shape;177;p16"/>
          <p:cNvSpPr txBox="1"/>
          <p:nvPr/>
        </p:nvSpPr>
        <p:spPr>
          <a:xfrm>
            <a:off x="1697277" y="5789112"/>
            <a:ext cx="95594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observe that Random forest classifier is giving is best results so we save it as our final model.</a:t>
            </a:r>
            <a:endParaRPr/>
          </a:p>
        </p:txBody>
      </p:sp>
      <p:pic>
        <p:nvPicPr>
          <p:cNvPr descr="Table&#10;&#10;Description automatically generated" id="178" name="Google Shape;178;p16"/>
          <p:cNvPicPr preferRelativeResize="0"/>
          <p:nvPr/>
        </p:nvPicPr>
        <p:blipFill rotWithShape="1">
          <a:blip r:embed="rId3">
            <a:alphaModFix/>
          </a:blip>
          <a:srcRect b="0" l="0" r="0" t="0"/>
          <a:stretch/>
        </p:blipFill>
        <p:spPr>
          <a:xfrm>
            <a:off x="2187880" y="1052131"/>
            <a:ext cx="7576158" cy="4607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474940" y="-2194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                    Finalized Model</a:t>
            </a:r>
            <a:endParaRPr/>
          </a:p>
        </p:txBody>
      </p:sp>
      <p:sp>
        <p:nvSpPr>
          <p:cNvPr id="184" name="Google Shape;184;p17"/>
          <p:cNvSpPr txBox="1"/>
          <p:nvPr/>
        </p:nvSpPr>
        <p:spPr>
          <a:xfrm>
            <a:off x="778703" y="4995797"/>
            <a:ext cx="1045714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interpreted that Random forest classifier model was giving us the best results with the accuracy score of 60.97 and comparitively better f1-score so we saved it as our final model.</a:t>
            </a:r>
            <a:endParaRPr/>
          </a:p>
        </p:txBody>
      </p:sp>
      <p:pic>
        <p:nvPicPr>
          <p:cNvPr descr="Table&#10;&#10;Description automatically generated" id="185" name="Google Shape;185;p17"/>
          <p:cNvPicPr preferRelativeResize="0"/>
          <p:nvPr>
            <p:ph idx="1" type="body"/>
          </p:nvPr>
        </p:nvPicPr>
        <p:blipFill rotWithShape="1">
          <a:blip r:embed="rId3">
            <a:alphaModFix/>
          </a:blip>
          <a:srcRect b="0" l="0" r="0" t="0"/>
          <a:stretch/>
        </p:blipFill>
        <p:spPr>
          <a:xfrm>
            <a:off x="357187" y="959426"/>
            <a:ext cx="6905625" cy="3829050"/>
          </a:xfrm>
          <a:prstGeom prst="rect">
            <a:avLst/>
          </a:prstGeom>
          <a:noFill/>
          <a:ln>
            <a:noFill/>
          </a:ln>
        </p:spPr>
      </p:pic>
      <p:pic>
        <p:nvPicPr>
          <p:cNvPr descr="A picture containing graphical user interface&#10;&#10;Description automatically generated" id="186" name="Google Shape;186;p17"/>
          <p:cNvPicPr preferRelativeResize="0"/>
          <p:nvPr/>
        </p:nvPicPr>
        <p:blipFill rotWithShape="1">
          <a:blip r:embed="rId4">
            <a:alphaModFix/>
          </a:blip>
          <a:srcRect b="0" l="0" r="0" t="0"/>
          <a:stretch/>
        </p:blipFill>
        <p:spPr>
          <a:xfrm>
            <a:off x="6739003" y="1356241"/>
            <a:ext cx="5008323" cy="2976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Conclusion</a:t>
            </a:r>
            <a:endParaRPr b="1" sz="4000"/>
          </a:p>
        </p:txBody>
      </p:sp>
      <p:sp>
        <p:nvSpPr>
          <p:cNvPr id="192" name="Google Shape;192;p18"/>
          <p:cNvSpPr txBox="1"/>
          <p:nvPr>
            <p:ph idx="1" type="body"/>
          </p:nvPr>
        </p:nvSpPr>
        <p:spPr>
          <a:xfrm>
            <a:off x="838200" y="1825625"/>
            <a:ext cx="10181573" cy="42052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nvSpPr>
        <p:spPr>
          <a:xfrm>
            <a:off x="699477" y="328247"/>
            <a:ext cx="854264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Arial"/>
                <a:ea typeface="Arial"/>
                <a:cs typeface="Arial"/>
                <a:sym typeface="Arial"/>
              </a:rPr>
              <a:t>                         Acknowledgement</a:t>
            </a:r>
            <a:endParaRPr/>
          </a:p>
        </p:txBody>
      </p:sp>
      <p:sp>
        <p:nvSpPr>
          <p:cNvPr id="198" name="Google Shape;198;p19"/>
          <p:cNvSpPr txBox="1"/>
          <p:nvPr/>
        </p:nvSpPr>
        <p:spPr>
          <a:xfrm>
            <a:off x="826477" y="1363785"/>
            <a:ext cx="1104704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 would like to express my special thanks of grattitude to the sources Medium, TowardsDataScience, StackOverflow, KrishNaik’s youtube channel which helped me to accomplish this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40508" y="-64722"/>
            <a:ext cx="10515600" cy="5747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a:t>Table Of Contents :-</a:t>
            </a:r>
            <a:endParaRPr b="1"/>
          </a:p>
        </p:txBody>
      </p:sp>
      <p:sp>
        <p:nvSpPr>
          <p:cNvPr id="91" name="Google Shape;91;p2"/>
          <p:cNvSpPr txBox="1"/>
          <p:nvPr>
            <p:ph idx="1" type="body"/>
          </p:nvPr>
        </p:nvSpPr>
        <p:spPr>
          <a:xfrm>
            <a:off x="803138" y="787454"/>
            <a:ext cx="10452970" cy="60678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a:t>1.   Introduction</a:t>
            </a:r>
            <a:endParaRPr/>
          </a:p>
          <a:p>
            <a:pPr indent="0" lvl="0" marL="0" rtl="0" algn="l">
              <a:lnSpc>
                <a:spcPct val="90000"/>
              </a:lnSpc>
              <a:spcBef>
                <a:spcPts val="1000"/>
              </a:spcBef>
              <a:spcAft>
                <a:spcPts val="0"/>
              </a:spcAft>
              <a:buClr>
                <a:schemeClr val="dk1"/>
              </a:buClr>
              <a:buSzPts val="2800"/>
              <a:buNone/>
            </a:pPr>
            <a:r>
              <a:rPr lang="en-IN"/>
              <a:t>    1.1 Problem Statement and understanding</a:t>
            </a:r>
            <a:endParaRPr/>
          </a:p>
          <a:p>
            <a:pPr indent="0" lvl="0" marL="0" rtl="0" algn="l">
              <a:lnSpc>
                <a:spcPct val="90000"/>
              </a:lnSpc>
              <a:spcBef>
                <a:spcPts val="1000"/>
              </a:spcBef>
              <a:spcAft>
                <a:spcPts val="0"/>
              </a:spcAft>
              <a:buClr>
                <a:schemeClr val="dk1"/>
              </a:buClr>
              <a:buSzPts val="2800"/>
              <a:buNone/>
            </a:pPr>
            <a:r>
              <a:rPr lang="en-IN"/>
              <a:t>2.   EDA steps and Visualization</a:t>
            </a:r>
            <a:endParaRPr/>
          </a:p>
          <a:p>
            <a:pPr indent="0" lvl="0" marL="0" rtl="0" algn="l">
              <a:lnSpc>
                <a:spcPct val="90000"/>
              </a:lnSpc>
              <a:spcBef>
                <a:spcPts val="1000"/>
              </a:spcBef>
              <a:spcAft>
                <a:spcPts val="0"/>
              </a:spcAft>
              <a:buClr>
                <a:schemeClr val="dk1"/>
              </a:buClr>
              <a:buSzPts val="2800"/>
              <a:buNone/>
            </a:pPr>
            <a:r>
              <a:rPr lang="en-IN"/>
              <a:t>3.   Steps and assumptions used to complete the project</a:t>
            </a:r>
            <a:endParaRPr/>
          </a:p>
          <a:p>
            <a:pPr indent="0" lvl="0" marL="0" rtl="0" algn="l">
              <a:lnSpc>
                <a:spcPct val="90000"/>
              </a:lnSpc>
              <a:spcBef>
                <a:spcPts val="1000"/>
              </a:spcBef>
              <a:spcAft>
                <a:spcPts val="0"/>
              </a:spcAft>
              <a:buClr>
                <a:schemeClr val="dk1"/>
              </a:buClr>
              <a:buSzPts val="2800"/>
              <a:buNone/>
            </a:pPr>
            <a:r>
              <a:rPr lang="en-IN"/>
              <a:t>    3.1 Data Preprocessing Done</a:t>
            </a:r>
            <a:endParaRPr/>
          </a:p>
          <a:p>
            <a:pPr indent="0" lvl="0" marL="0" rtl="0" algn="l">
              <a:lnSpc>
                <a:spcPct val="90000"/>
              </a:lnSpc>
              <a:spcBef>
                <a:spcPts val="1000"/>
              </a:spcBef>
              <a:spcAft>
                <a:spcPts val="0"/>
              </a:spcAft>
              <a:buClr>
                <a:schemeClr val="dk1"/>
              </a:buClr>
              <a:buSzPts val="2800"/>
              <a:buNone/>
            </a:pPr>
            <a:r>
              <a:rPr lang="en-IN"/>
              <a:t>    3.2 Set of assumptions related to the problem under consideration</a:t>
            </a:r>
            <a:endParaRPr/>
          </a:p>
          <a:p>
            <a:pPr indent="0" lvl="0" marL="0" rtl="0" algn="l">
              <a:lnSpc>
                <a:spcPct val="90000"/>
              </a:lnSpc>
              <a:spcBef>
                <a:spcPts val="1000"/>
              </a:spcBef>
              <a:spcAft>
                <a:spcPts val="0"/>
              </a:spcAft>
              <a:buClr>
                <a:schemeClr val="dk1"/>
              </a:buClr>
              <a:buSzPts val="2800"/>
              <a:buNone/>
            </a:pPr>
            <a:r>
              <a:rPr lang="en-IN"/>
              <a:t>4.   Model Dashboard</a:t>
            </a:r>
            <a:endParaRPr/>
          </a:p>
          <a:p>
            <a:pPr indent="0" lvl="0" marL="0" rtl="0" algn="l">
              <a:lnSpc>
                <a:spcPct val="90000"/>
              </a:lnSpc>
              <a:spcBef>
                <a:spcPts val="1000"/>
              </a:spcBef>
              <a:spcAft>
                <a:spcPts val="0"/>
              </a:spcAft>
              <a:buClr>
                <a:schemeClr val="dk1"/>
              </a:buClr>
              <a:buSzPts val="2800"/>
              <a:buNone/>
            </a:pPr>
            <a:r>
              <a:rPr lang="en-IN"/>
              <a:t>5.   Finalized Model</a:t>
            </a:r>
            <a:endParaRPr/>
          </a:p>
          <a:p>
            <a:pPr indent="0" lvl="0" marL="0" rtl="0" algn="l">
              <a:lnSpc>
                <a:spcPct val="90000"/>
              </a:lnSpc>
              <a:spcBef>
                <a:spcPts val="1000"/>
              </a:spcBef>
              <a:spcAft>
                <a:spcPts val="0"/>
              </a:spcAft>
              <a:buClr>
                <a:schemeClr val="dk1"/>
              </a:buClr>
              <a:buSzPts val="2800"/>
              <a:buNone/>
            </a:pPr>
            <a:r>
              <a:rPr lang="en-IN"/>
              <a:t>6.   Conclusion</a:t>
            </a:r>
            <a:endParaRPr/>
          </a:p>
          <a:p>
            <a:pPr indent="0" lvl="0" marL="0" rtl="0" algn="l">
              <a:lnSpc>
                <a:spcPct val="90000"/>
              </a:lnSpc>
              <a:spcBef>
                <a:spcPts val="1000"/>
              </a:spcBef>
              <a:spcAft>
                <a:spcPts val="0"/>
              </a:spcAft>
              <a:buClr>
                <a:schemeClr val="dk1"/>
              </a:buClr>
              <a:buSzPts val="2800"/>
              <a:buNone/>
            </a:pPr>
            <a:r>
              <a:rPr lang="en-IN"/>
              <a:t>7.   Acknowledgement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3939989" y="85165"/>
            <a:ext cx="39758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INTRODUCTION</a:t>
            </a: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
        <p:nvSpPr>
          <p:cNvPr id="97" name="Google Shape;97;p3"/>
          <p:cNvSpPr txBox="1"/>
          <p:nvPr/>
        </p:nvSpPr>
        <p:spPr>
          <a:xfrm>
            <a:off x="768724" y="1116106"/>
            <a:ext cx="775671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Calibri"/>
                <a:ea typeface="Calibri"/>
                <a:cs typeface="Calibri"/>
                <a:sym typeface="Calibri"/>
              </a:rPr>
              <a:t>Problem statement and understanding</a:t>
            </a:r>
            <a:r>
              <a:rPr b="0" i="0" lang="en-IN" sz="32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8" name="Google Shape;98;p3"/>
          <p:cNvSpPr txBox="1"/>
          <p:nvPr/>
        </p:nvSpPr>
        <p:spPr>
          <a:xfrm>
            <a:off x="711574" y="2205319"/>
            <a:ext cx="1092349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wriiten in the  past and they don’t have rating. So we, we have to build  an application which can predict the rating by seeing the review.</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595593" y="-368300"/>
            <a:ext cx="10672482" cy="134797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                          EDA steps and Visualization</a:t>
            </a:r>
            <a:endParaRPr b="1" sz="3200"/>
          </a:p>
        </p:txBody>
      </p:sp>
      <p:sp>
        <p:nvSpPr>
          <p:cNvPr id="104" name="Google Shape;104;p4"/>
          <p:cNvSpPr txBox="1"/>
          <p:nvPr>
            <p:ph idx="1" type="body"/>
          </p:nvPr>
        </p:nvSpPr>
        <p:spPr>
          <a:xfrm>
            <a:off x="133826" y="751541"/>
            <a:ext cx="11847503" cy="60962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IN"/>
              <a:t>   Rating 1 and and Rating 2 distribution after cleaning the reviews:</a:t>
            </a:r>
            <a:endParaRPr/>
          </a:p>
          <a:p>
            <a:pPr indent="0" lvl="0" marL="0" rtl="0" algn="l">
              <a:lnSpc>
                <a:spcPct val="90000"/>
              </a:lnSpc>
              <a:spcBef>
                <a:spcPts val="1000"/>
              </a:spcBef>
              <a:spcAft>
                <a:spcPts val="0"/>
              </a:spcAft>
              <a:buClr>
                <a:schemeClr val="dk1"/>
              </a:buClr>
              <a:buSzPts val="2800"/>
              <a:buNone/>
            </a:pPr>
            <a:r>
              <a:t/>
            </a:r>
            <a:endParaRPr/>
          </a:p>
        </p:txBody>
      </p:sp>
      <p:pic>
        <p:nvPicPr>
          <p:cNvPr id="105" name="Google Shape;105;p4"/>
          <p:cNvPicPr preferRelativeResize="0"/>
          <p:nvPr/>
        </p:nvPicPr>
        <p:blipFill rotWithShape="1">
          <a:blip r:embed="rId3">
            <a:alphaModFix/>
          </a:blip>
          <a:srcRect b="0" l="0" r="0" t="0"/>
          <a:stretch/>
        </p:blipFill>
        <p:spPr>
          <a:xfrm>
            <a:off x="2908126" y="903706"/>
            <a:ext cx="5874706" cy="45599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110646" y="5747359"/>
            <a:ext cx="104362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         Rating 3 and and Rating 4 distribution after cleaning the reviews:</a:t>
            </a:r>
            <a:endParaRPr/>
          </a:p>
        </p:txBody>
      </p:sp>
      <p:pic>
        <p:nvPicPr>
          <p:cNvPr id="111" name="Google Shape;111;p5"/>
          <p:cNvPicPr preferRelativeResize="0"/>
          <p:nvPr/>
        </p:nvPicPr>
        <p:blipFill rotWithShape="1">
          <a:blip r:embed="rId3">
            <a:alphaModFix/>
          </a:blip>
          <a:srcRect b="0" l="0" r="0" t="0"/>
          <a:stretch/>
        </p:blipFill>
        <p:spPr>
          <a:xfrm>
            <a:off x="2688921" y="504672"/>
            <a:ext cx="5676377" cy="4857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b="0" l="0" r="0" t="0"/>
          <a:stretch/>
        </p:blipFill>
        <p:spPr>
          <a:xfrm>
            <a:off x="2824620" y="229287"/>
            <a:ext cx="6083473" cy="5313836"/>
          </a:xfrm>
          <a:prstGeom prst="rect">
            <a:avLst/>
          </a:prstGeom>
          <a:noFill/>
          <a:ln>
            <a:noFill/>
          </a:ln>
        </p:spPr>
      </p:pic>
      <p:sp>
        <p:nvSpPr>
          <p:cNvPr id="117" name="Google Shape;117;p6"/>
          <p:cNvSpPr txBox="1"/>
          <p:nvPr/>
        </p:nvSpPr>
        <p:spPr>
          <a:xfrm>
            <a:off x="1592894" y="5977003"/>
            <a:ext cx="95907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Rating 1 and Rating 5 distribution after cleaning reviews: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Text&#10;&#10;Description automatically generated" id="122" name="Google Shape;122;p7"/>
          <p:cNvPicPr preferRelativeResize="0"/>
          <p:nvPr/>
        </p:nvPicPr>
        <p:blipFill rotWithShape="1">
          <a:blip r:embed="rId3">
            <a:alphaModFix/>
          </a:blip>
          <a:srcRect b="0" l="0" r="0" t="0"/>
          <a:stretch/>
        </p:blipFill>
        <p:spPr>
          <a:xfrm>
            <a:off x="2010428" y="188095"/>
            <a:ext cx="7482213" cy="5051754"/>
          </a:xfrm>
          <a:prstGeom prst="rect">
            <a:avLst/>
          </a:prstGeom>
          <a:noFill/>
          <a:ln>
            <a:noFill/>
          </a:ln>
        </p:spPr>
      </p:pic>
      <p:sp>
        <p:nvSpPr>
          <p:cNvPr id="123" name="Google Shape;123;p7"/>
          <p:cNvSpPr txBox="1"/>
          <p:nvPr/>
        </p:nvSpPr>
        <p:spPr>
          <a:xfrm>
            <a:off x="1801660" y="5903934"/>
            <a:ext cx="92567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1: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8"/>
          <p:cNvPicPr preferRelativeResize="0"/>
          <p:nvPr/>
        </p:nvPicPr>
        <p:blipFill rotWithShape="1">
          <a:blip r:embed="rId3">
            <a:alphaModFix/>
          </a:blip>
          <a:srcRect b="0" l="0" r="0" t="0"/>
          <a:stretch/>
        </p:blipFill>
        <p:spPr>
          <a:xfrm>
            <a:off x="2198318" y="148435"/>
            <a:ext cx="7889309" cy="5559047"/>
          </a:xfrm>
          <a:prstGeom prst="rect">
            <a:avLst/>
          </a:prstGeom>
          <a:noFill/>
          <a:ln>
            <a:noFill/>
          </a:ln>
        </p:spPr>
      </p:pic>
      <p:sp>
        <p:nvSpPr>
          <p:cNvPr id="129" name="Google Shape;129;p8"/>
          <p:cNvSpPr txBox="1"/>
          <p:nvPr/>
        </p:nvSpPr>
        <p:spPr>
          <a:xfrm>
            <a:off x="2417523" y="6144016"/>
            <a:ext cx="97786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1:</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A picture containing text, outdoor&#10;&#10;Description automatically generated" id="134" name="Google Shape;134;p9"/>
          <p:cNvPicPr preferRelativeResize="0"/>
          <p:nvPr/>
        </p:nvPicPr>
        <p:blipFill rotWithShape="1">
          <a:blip r:embed="rId3">
            <a:alphaModFix/>
          </a:blip>
          <a:srcRect b="0" l="0" r="0" t="0"/>
          <a:stretch/>
        </p:blipFill>
        <p:spPr>
          <a:xfrm>
            <a:off x="1937360" y="135116"/>
            <a:ext cx="7920623" cy="5470863"/>
          </a:xfrm>
          <a:prstGeom prst="rect">
            <a:avLst/>
          </a:prstGeom>
          <a:noFill/>
          <a:ln>
            <a:noFill/>
          </a:ln>
        </p:spPr>
      </p:pic>
      <p:sp>
        <p:nvSpPr>
          <p:cNvPr id="135" name="Google Shape;135;p9"/>
          <p:cNvSpPr txBox="1"/>
          <p:nvPr/>
        </p:nvSpPr>
        <p:spPr>
          <a:xfrm>
            <a:off x="2365332" y="6112702"/>
            <a:ext cx="936111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3: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2020-12-29T14:55:28Z</dcterms:created>
</cp:coreProperties>
</file>