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1EC8DB-E98A-4D21-8362-2FD105964420}">
  <a:tblStyle styleId="{321EC8DB-E98A-4D21-8362-2FD1059644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p:scale>
          <a:sx n="112" d="100"/>
          <a:sy n="112" d="100"/>
        </p:scale>
        <p:origin x="53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2d4e642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2d4e642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passed to padle the smiles and id and it returned </a:t>
            </a:r>
            <a:endParaRPr/>
          </a:p>
          <a:p>
            <a:pPr marL="457200" lvl="0" indent="-317500" algn="l" rtl="0">
              <a:spcBef>
                <a:spcPts val="0"/>
              </a:spcBef>
              <a:spcAft>
                <a:spcPts val="0"/>
              </a:spcAft>
              <a:buSzPts val="1400"/>
              <a:buChar char="-"/>
            </a:pPr>
            <a:r>
              <a:rPr lang="en"/>
              <a:t>Why i skipped integration cuz this data set is an integration of many resources =&gt; many duplicates exists=&gt; i need to remove the duplicates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2d4e642d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2d4e642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2d4e642d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2d4e642d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Log p whether a substance will be absorbed by plants, animals, humans, or other living tissue;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2d4e642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2d4e642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2d4e642d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2d4e642d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d4e642d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d4e642d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Data mining: turning large collection of data into knowledge, by discovering patterns in data</a:t>
            </a:r>
            <a:endParaRPr dirty="0"/>
          </a:p>
          <a:p>
            <a:pPr marL="0" lvl="0" indent="0" algn="l" rtl="0">
              <a:lnSpc>
                <a:spcPct val="100000"/>
              </a:lnSpc>
              <a:spcBef>
                <a:spcPts val="0"/>
              </a:spcBef>
              <a:spcAft>
                <a:spcPts val="0"/>
              </a:spcAft>
              <a:buSzPts val="1400"/>
              <a:buNone/>
            </a:pPr>
            <a:r>
              <a:rPr lang="en" dirty="0"/>
              <a:t>We wanna analyse the data of any disease to discover its cure</a:t>
            </a:r>
            <a:endParaRPr dirty="0"/>
          </a:p>
          <a:p>
            <a:pPr marL="0" lvl="0" indent="0" algn="l" rtl="0">
              <a:lnSpc>
                <a:spcPct val="100000"/>
              </a:lnSpc>
              <a:spcBef>
                <a:spcPts val="0"/>
              </a:spcBef>
              <a:spcAft>
                <a:spcPts val="0"/>
              </a:spcAft>
              <a:buSzPts val="1400"/>
              <a:buNone/>
            </a:pPr>
            <a:r>
              <a:rPr lang="en" dirty="0"/>
              <a:t>To have a better understanding , let's go back to our body, our body consists of proteins</a:t>
            </a:r>
            <a:endParaRPr dirty="0"/>
          </a:p>
          <a:p>
            <a:pPr marL="0" lvl="0" indent="0" algn="l" rtl="0">
              <a:lnSpc>
                <a:spcPct val="100000"/>
              </a:lnSpc>
              <a:spcBef>
                <a:spcPts val="0"/>
              </a:spcBef>
              <a:spcAft>
                <a:spcPts val="0"/>
              </a:spcAft>
              <a:buSzPts val="1400"/>
              <a:buNone/>
            </a:pPr>
            <a:r>
              <a:rPr lang="en" dirty="0"/>
              <a:t>When a disease attacks our bodies -&gt; disrupt</a:t>
            </a:r>
            <a:endParaRPr dirty="0"/>
          </a:p>
          <a:p>
            <a:pPr marL="0" lvl="0" indent="0" algn="l" rtl="0">
              <a:lnSpc>
                <a:spcPct val="100000"/>
              </a:lnSpc>
              <a:spcBef>
                <a:spcPts val="0"/>
              </a:spcBef>
              <a:spcAft>
                <a:spcPts val="0"/>
              </a:spcAft>
              <a:buSzPts val="1400"/>
              <a:buNone/>
            </a:pPr>
            <a:r>
              <a:rPr lang="en" dirty="0"/>
              <a:t>The disease targets a protein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Target discovery </a:t>
            </a:r>
            <a:endParaRPr/>
          </a:p>
          <a:p>
            <a:pPr marL="0" lvl="0" indent="0" algn="l" rtl="0">
              <a:lnSpc>
                <a:spcPct val="100000"/>
              </a:lnSpc>
              <a:spcBef>
                <a:spcPts val="0"/>
              </a:spcBef>
              <a:spcAft>
                <a:spcPts val="0"/>
              </a:spcAft>
              <a:buSzPts val="1400"/>
              <a:buNone/>
            </a:pPr>
            <a:r>
              <a:rPr lang="en"/>
              <a:t>Drug discovery</a:t>
            </a:r>
            <a:endParaRPr/>
          </a:p>
          <a:p>
            <a:pPr marL="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
              <a:t>Number and background of vol</a:t>
            </a:r>
            <a:endParaRPr/>
          </a:p>
          <a:p>
            <a:pPr marL="457200" lvl="0" indent="-317500" algn="l" rtl="0">
              <a:lnSpc>
                <a:spcPct val="100000"/>
              </a:lnSpc>
              <a:spcBef>
                <a:spcPts val="0"/>
              </a:spcBef>
              <a:spcAft>
                <a:spcPts val="0"/>
              </a:spcAft>
              <a:buSzPts val="1400"/>
              <a:buChar char="-"/>
            </a:pPr>
            <a:r>
              <a:rPr lang="en"/>
              <a:t>Healthy</a:t>
            </a:r>
            <a:endParaRPr/>
          </a:p>
          <a:p>
            <a:pPr marL="457200" lvl="0" indent="-317500" algn="l" rtl="0">
              <a:lnSpc>
                <a:spcPct val="100000"/>
              </a:lnSpc>
              <a:spcBef>
                <a:spcPts val="0"/>
              </a:spcBef>
              <a:spcAft>
                <a:spcPts val="0"/>
              </a:spcAft>
              <a:buSzPts val="1400"/>
              <a:buChar char="-"/>
            </a:pPr>
            <a:r>
              <a:rPr lang="en"/>
              <a:t>Monitor sideeffects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Lengthy process, takes time, money and resources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manually curated chemical database of bioactive molecules with drug-like properties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2d4e642d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2d4e642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333333"/>
                </a:solidFill>
                <a:highlight>
                  <a:srgbClr val="FFFFFF"/>
                </a:highlight>
                <a:latin typeface="Verdana"/>
                <a:ea typeface="Verdana"/>
                <a:cs typeface="Verdana"/>
                <a:sym typeface="Verdana"/>
              </a:rPr>
              <a:t>Since the nature of potency values is logarithmic, how the data is reported should also be log based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050">
                <a:solidFill>
                  <a:srgbClr val="202122"/>
                </a:solidFill>
                <a:highlight>
                  <a:srgbClr val="FFFFFF"/>
                </a:highlight>
              </a:rPr>
              <a:t>An additional type of bond is a "non-bond", indicated with </a:t>
            </a:r>
            <a:r>
              <a:rPr lang="en" sz="1050">
                <a:solidFill>
                  <a:schemeClr val="dk1"/>
                </a:solidFill>
                <a:highlight>
                  <a:srgbClr val="F8F9FA"/>
                </a:highlight>
                <a:latin typeface="Courier New"/>
                <a:ea typeface="Courier New"/>
                <a:cs typeface="Courier New"/>
                <a:sym typeface="Courier New"/>
              </a:rPr>
              <a:t>.</a:t>
            </a:r>
            <a:r>
              <a:rPr lang="en" sz="1050">
                <a:solidFill>
                  <a:srgbClr val="202122"/>
                </a:solidFill>
                <a:highlight>
                  <a:srgbClr val="FFFFFF"/>
                </a:highlight>
              </a:rPr>
              <a:t>, to indicate that two parts are not bonded together</a:t>
            </a:r>
            <a:endParaRPr sz="1050">
              <a:solidFill>
                <a:srgbClr val="202122"/>
              </a:solidFill>
              <a:highlight>
                <a:srgbClr val="FFFFFF"/>
              </a:highlight>
            </a:endParaRPr>
          </a:p>
          <a:p>
            <a:pPr marL="0" lvl="0" indent="0" algn="l" rtl="0">
              <a:lnSpc>
                <a:spcPct val="100000"/>
              </a:lnSpc>
              <a:spcBef>
                <a:spcPts val="0"/>
              </a:spcBef>
              <a:spcAft>
                <a:spcPts val="0"/>
              </a:spcAft>
              <a:buSzPts val="1400"/>
              <a:buNone/>
            </a:pPr>
            <a:r>
              <a:rPr lang="en" sz="1050">
                <a:solidFill>
                  <a:srgbClr val="202122"/>
                </a:solidFill>
                <a:highlight>
                  <a:srgbClr val="FFFFFF"/>
                </a:highlight>
              </a:rPr>
              <a:t>SMILES is in ASCII code</a:t>
            </a:r>
            <a:endParaRPr sz="105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8"/>
        <p:cNvGrpSpPr/>
        <p:nvPr/>
      </p:nvGrpSpPr>
      <p:grpSpPr>
        <a:xfrm>
          <a:off x="0" y="0"/>
          <a:ext cx="0" cy="0"/>
          <a:chOff x="0" y="0"/>
          <a:chExt cx="0" cy="0"/>
        </a:xfrm>
      </p:grpSpPr>
      <p:grpSp>
        <p:nvGrpSpPr>
          <p:cNvPr id="29" name="Google Shape;29;p5"/>
          <p:cNvGrpSpPr/>
          <p:nvPr/>
        </p:nvGrpSpPr>
        <p:grpSpPr>
          <a:xfrm>
            <a:off x="830392" y="1191256"/>
            <a:ext cx="745763" cy="45826"/>
            <a:chOff x="4580561" y="2589004"/>
            <a:chExt cx="1064464" cy="25200"/>
          </a:xfrm>
        </p:grpSpPr>
        <p:sp>
          <p:nvSpPr>
            <p:cNvPr id="30" name="Google Shape;30;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6"/>
          <p:cNvGrpSpPr/>
          <p:nvPr/>
        </p:nvGrpSpPr>
        <p:grpSpPr>
          <a:xfrm>
            <a:off x="830392" y="1191256"/>
            <a:ext cx="745763" cy="45826"/>
            <a:chOff x="4580561" y="2589004"/>
            <a:chExt cx="1064464" cy="25200"/>
          </a:xfrm>
        </p:grpSpPr>
        <p:sp>
          <p:nvSpPr>
            <p:cNvPr id="37" name="Google Shape;3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7"/>
          <p:cNvGrpSpPr/>
          <p:nvPr/>
        </p:nvGrpSpPr>
        <p:grpSpPr>
          <a:xfrm>
            <a:off x="830392" y="1191256"/>
            <a:ext cx="745763" cy="45826"/>
            <a:chOff x="4580561" y="2589004"/>
            <a:chExt cx="1064464" cy="25200"/>
          </a:xfrm>
        </p:grpSpPr>
        <p:sp>
          <p:nvSpPr>
            <p:cNvPr id="44" name="Google Shape;4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7" name="Google Shape;47;p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4" name="Google Shape;64;p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6"/>
        <p:cNvGrpSpPr/>
        <p:nvPr/>
      </p:nvGrpSpPr>
      <p:grpSpPr>
        <a:xfrm>
          <a:off x="0" y="0"/>
          <a:ext cx="0" cy="0"/>
          <a:chOff x="0" y="0"/>
          <a:chExt cx="0" cy="0"/>
        </a:xfrm>
      </p:grpSpPr>
      <p:grpSp>
        <p:nvGrpSpPr>
          <p:cNvPr id="67" name="Google Shape;67;p10"/>
          <p:cNvGrpSpPr/>
          <p:nvPr/>
        </p:nvGrpSpPr>
        <p:grpSpPr>
          <a:xfrm>
            <a:off x="830392" y="4169130"/>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85725" y="1330025"/>
            <a:ext cx="7084200" cy="1664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1200"/>
              </a:spcBef>
              <a:spcAft>
                <a:spcPts val="0"/>
              </a:spcAft>
              <a:buSzPct val="145833"/>
              <a:buNone/>
            </a:pPr>
            <a:r>
              <a:rPr lang="en" sz="3200" b="0">
                <a:solidFill>
                  <a:srgbClr val="4472C4"/>
                </a:solidFill>
                <a:latin typeface="Arial"/>
                <a:ea typeface="Arial"/>
                <a:cs typeface="Arial"/>
                <a:sym typeface="Arial"/>
              </a:rPr>
              <a:t>Data Mining Applications in The Healthcare field</a:t>
            </a:r>
            <a:endParaRPr sz="3200" b="0">
              <a:solidFill>
                <a:srgbClr val="4472C4"/>
              </a:solidFill>
              <a:latin typeface="Arial"/>
              <a:ea typeface="Arial"/>
              <a:cs typeface="Arial"/>
              <a:sym typeface="Arial"/>
            </a:endParaRPr>
          </a:p>
          <a:p>
            <a:pPr marL="0" lvl="0" indent="0" algn="ctr" rtl="0">
              <a:lnSpc>
                <a:spcPct val="100000"/>
              </a:lnSpc>
              <a:spcBef>
                <a:spcPts val="1200"/>
              </a:spcBef>
              <a:spcAft>
                <a:spcPts val="0"/>
              </a:spcAft>
              <a:buSzPct val="111111"/>
              <a:buNone/>
            </a:pPr>
            <a:endParaRPr/>
          </a:p>
        </p:txBody>
      </p:sp>
      <p:sp>
        <p:nvSpPr>
          <p:cNvPr id="87" name="Google Shape;87;p13"/>
          <p:cNvSpPr txBox="1">
            <a:spLocks noGrp="1"/>
          </p:cNvSpPr>
          <p:nvPr>
            <p:ph type="subTitle" idx="1"/>
          </p:nvPr>
        </p:nvSpPr>
        <p:spPr>
          <a:xfrm>
            <a:off x="1474075" y="2487100"/>
            <a:ext cx="4964825" cy="1856300"/>
          </a:xfrm>
          <a:prstGeom prst="rect">
            <a:avLst/>
          </a:prstGeom>
          <a:noFill/>
          <a:ln>
            <a:noFill/>
          </a:ln>
        </p:spPr>
        <p:txBody>
          <a:bodyPr spcFirstLastPara="1" wrap="square" lIns="91425" tIns="91425" rIns="91425" bIns="91425" anchor="t" anchorCtr="0">
            <a:noAutofit/>
          </a:bodyPr>
          <a:lstStyle/>
          <a:p>
            <a:pPr marL="0" lvl="0" indent="0" algn="ctr" rtl="0">
              <a:lnSpc>
                <a:spcPct val="105000"/>
              </a:lnSpc>
              <a:spcBef>
                <a:spcPts val="1200"/>
              </a:spcBef>
              <a:spcAft>
                <a:spcPts val="0"/>
              </a:spcAft>
              <a:buSzPts val="440"/>
              <a:buNone/>
            </a:pPr>
            <a:r>
              <a:rPr lang="en-US" sz="1620" dirty="0">
                <a:solidFill>
                  <a:srgbClr val="404040"/>
                </a:solidFill>
                <a:latin typeface="Arial"/>
                <a:ea typeface="Arial"/>
                <a:cs typeface="Arial"/>
                <a:sym typeface="Arial"/>
              </a:rPr>
              <a:t>AI-based Quantitative structure Activity relationship study (QSAR) for Alzheimer's disease</a:t>
            </a:r>
          </a:p>
          <a:p>
            <a:pPr marL="0" lvl="0" indent="0" algn="ctr" rtl="0">
              <a:lnSpc>
                <a:spcPct val="105000"/>
              </a:lnSpc>
              <a:spcBef>
                <a:spcPts val="1200"/>
              </a:spcBef>
              <a:spcAft>
                <a:spcPts val="0"/>
              </a:spcAft>
              <a:buSzPts val="440"/>
              <a:buNone/>
            </a:pPr>
            <a:r>
              <a:rPr lang="en-US" sz="800" dirty="0"/>
              <a:t>Data Mining Course –Ajman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210" name="Google Shape;210;p22"/>
          <p:cNvSpPr txBox="1">
            <a:spLocks noGrp="1"/>
          </p:cNvSpPr>
          <p:nvPr>
            <p:ph type="body" idx="1"/>
          </p:nvPr>
        </p:nvSpPr>
        <p:spPr>
          <a:xfrm>
            <a:off x="589875" y="1853850"/>
            <a:ext cx="6250602" cy="2674500"/>
          </a:xfrm>
          <a:prstGeom prst="rect">
            <a:avLst/>
          </a:prstGeom>
        </p:spPr>
        <p:txBody>
          <a:bodyPr spcFirstLastPara="1" wrap="square" lIns="91425" tIns="91425" rIns="91425" bIns="91425" anchor="t" anchorCtr="0">
            <a:normAutofit fontScale="92500"/>
          </a:bodyPr>
          <a:lstStyle/>
          <a:p>
            <a:pPr marL="501650" lvl="0" indent="-342900" algn="l" rtl="0">
              <a:spcBef>
                <a:spcPts val="0"/>
              </a:spcBef>
              <a:spcAft>
                <a:spcPts val="0"/>
              </a:spcAft>
              <a:buClr>
                <a:schemeClr val="dk2"/>
              </a:buClr>
              <a:buSzPts val="1100"/>
              <a:buFont typeface="+mj-lt"/>
              <a:buAutoNum type="arabicPeriod"/>
            </a:pPr>
            <a:r>
              <a:rPr lang="en-US" dirty="0">
                <a:solidFill>
                  <a:schemeClr val="dk2"/>
                </a:solidFill>
              </a:rPr>
              <a:t>Data Preprocessing</a:t>
            </a:r>
          </a:p>
          <a:p>
            <a:pPr marL="914400" lvl="1" indent="-298450" algn="l" rtl="0">
              <a:spcBef>
                <a:spcPts val="0"/>
              </a:spcBef>
              <a:spcAft>
                <a:spcPts val="0"/>
              </a:spcAft>
              <a:buClr>
                <a:schemeClr val="dk2"/>
              </a:buClr>
              <a:buSzPts val="1100"/>
              <a:buAutoNum type="alphaLcPeriod"/>
            </a:pPr>
            <a:r>
              <a:rPr lang="en" dirty="0">
                <a:solidFill>
                  <a:schemeClr val="dk2"/>
                </a:solidFill>
              </a:rPr>
              <a:t>Converted standard_value to </a:t>
            </a:r>
            <a:r>
              <a:rPr lang="en" dirty="0">
                <a:solidFill>
                  <a:schemeClr val="dk1"/>
                </a:solidFill>
              </a:rPr>
              <a:t>float</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a:t>
            </a:r>
            <a:r>
              <a:rPr lang="en" i="1" dirty="0">
                <a:solidFill>
                  <a:schemeClr val="dk2"/>
                </a:solidFill>
              </a:rPr>
              <a:t>canonical_smiles</a:t>
            </a:r>
            <a:r>
              <a:rPr lang="en" dirty="0">
                <a:solidFill>
                  <a:schemeClr val="dk2"/>
                </a:solidFill>
              </a:rPr>
              <a:t> or\and </a:t>
            </a:r>
            <a:r>
              <a:rPr lang="en" i="1" dirty="0">
                <a:solidFill>
                  <a:schemeClr val="dk2"/>
                </a:solidFill>
              </a:rPr>
              <a:t>standard_value</a:t>
            </a:r>
            <a:r>
              <a:rPr lang="en" dirty="0">
                <a:solidFill>
                  <a:schemeClr val="dk2"/>
                </a:solidFill>
              </a:rPr>
              <a:t> as na </a:t>
            </a:r>
            <a:r>
              <a:rPr lang="en" dirty="0">
                <a:solidFill>
                  <a:schemeClr val="dk1"/>
                </a:solidFill>
              </a:rPr>
              <a:t>(missing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Drop rows that have duplicate smiles notation </a:t>
            </a:r>
            <a:r>
              <a:rPr lang="en" dirty="0">
                <a:solidFill>
                  <a:schemeClr val="dk1"/>
                </a:solidFill>
              </a:rPr>
              <a:t>(duplicated data)</a:t>
            </a:r>
            <a:endParaRPr dirty="0">
              <a:solidFill>
                <a:schemeClr val="dk1"/>
              </a:solidFill>
            </a:endParaRPr>
          </a:p>
          <a:p>
            <a:pPr marL="914400" lvl="1" indent="-298450" algn="l" rtl="0">
              <a:spcBef>
                <a:spcPts val="0"/>
              </a:spcBef>
              <a:spcAft>
                <a:spcPts val="0"/>
              </a:spcAft>
              <a:buClr>
                <a:schemeClr val="dk2"/>
              </a:buClr>
              <a:buSzPts val="1100"/>
              <a:buAutoNum type="alphaLcPeriod"/>
            </a:pPr>
            <a:r>
              <a:rPr lang="en" dirty="0">
                <a:solidFill>
                  <a:schemeClr val="dk2"/>
                </a:solidFill>
              </a:rPr>
              <a:t>Discritization: Create bioactivity </a:t>
            </a:r>
            <a:r>
              <a:rPr lang="en" b="1" dirty="0">
                <a:solidFill>
                  <a:schemeClr val="dk2"/>
                </a:solidFill>
              </a:rPr>
              <a:t>class</a:t>
            </a:r>
            <a:r>
              <a:rPr lang="en" dirty="0">
                <a:solidFill>
                  <a:schemeClr val="dk2"/>
                </a:solidFill>
              </a:rPr>
              <a:t> attribute and remove  intermediate bioactive molecules</a:t>
            </a:r>
            <a:r>
              <a:rPr lang="en" dirty="0">
                <a:solidFill>
                  <a:schemeClr val="dk1"/>
                </a:solidFill>
              </a:rPr>
              <a:t> (discritization</a:t>
            </a:r>
            <a:r>
              <a:rPr lang="en-US" dirty="0">
                <a:solidFill>
                  <a:schemeClr val="dk1"/>
                </a:solidFill>
              </a:rPr>
              <a:t>) </a:t>
            </a:r>
          </a:p>
          <a:p>
            <a:pPr marL="914400" lvl="1" indent="-298450" algn="l" rtl="0">
              <a:spcBef>
                <a:spcPts val="0"/>
              </a:spcBef>
              <a:spcAft>
                <a:spcPts val="0"/>
              </a:spcAft>
              <a:buClr>
                <a:schemeClr val="dk2"/>
              </a:buClr>
              <a:buSzPts val="1100"/>
              <a:buAutoNum type="alphaLcPeriod"/>
            </a:pPr>
            <a:r>
              <a:rPr lang="en-US" dirty="0">
                <a:solidFill>
                  <a:schemeClr val="dk2"/>
                </a:solidFill>
              </a:rPr>
              <a:t>Simplify the smiles notation and remove non-bonded elements </a:t>
            </a:r>
            <a:r>
              <a:rPr lang="en-US" dirty="0">
                <a:solidFill>
                  <a:schemeClr val="dk1"/>
                </a:solidFill>
              </a:rPr>
              <a:t>(remove noise)</a:t>
            </a:r>
          </a:p>
          <a:p>
            <a:pPr marL="914400" lvl="1" indent="-298450" algn="l" rtl="0">
              <a:spcBef>
                <a:spcPts val="0"/>
              </a:spcBef>
              <a:spcAft>
                <a:spcPts val="0"/>
              </a:spcAft>
              <a:buClr>
                <a:schemeClr val="dk2"/>
              </a:buClr>
              <a:buSzPts val="1100"/>
              <a:buAutoNum type="alphaLcPeriod"/>
            </a:pPr>
            <a:r>
              <a:rPr lang="en-US" dirty="0">
                <a:solidFill>
                  <a:schemeClr val="bg2"/>
                </a:solidFill>
              </a:rPr>
              <a:t>Normalize the standard value by taking the negative logarithmic value of IC50 == </a:t>
            </a:r>
            <a:r>
              <a:rPr lang="en-US" b="1" dirty="0">
                <a:solidFill>
                  <a:schemeClr val="bg2"/>
                </a:solidFill>
              </a:rPr>
              <a:t>pIC50</a:t>
            </a:r>
            <a:r>
              <a:rPr lang="en-US" dirty="0">
                <a:solidFill>
                  <a:schemeClr val="bg2"/>
                </a:solidFill>
              </a:rPr>
              <a:t> </a:t>
            </a:r>
            <a:r>
              <a:rPr lang="en-US" dirty="0">
                <a:solidFill>
                  <a:schemeClr val="dk1"/>
                </a:solidFill>
              </a:rPr>
              <a:t>(normalization)</a:t>
            </a:r>
          </a:p>
          <a:p>
            <a:pPr lvl="1">
              <a:buClr>
                <a:schemeClr val="dk2"/>
              </a:buClr>
              <a:buFont typeface="Lato"/>
              <a:buAutoNum type="alphaLcPeriod"/>
            </a:pPr>
            <a:r>
              <a:rPr lang="en-US" dirty="0">
                <a:solidFill>
                  <a:schemeClr val="dk2"/>
                </a:solidFill>
              </a:rPr>
              <a:t>Select The most meaningful features for our experiment [</a:t>
            </a:r>
            <a:r>
              <a:rPr lang="en-US" i="1" dirty="0" err="1">
                <a:solidFill>
                  <a:schemeClr val="dk1"/>
                </a:solidFill>
              </a:rPr>
              <a:t>molecule_chembl_id</a:t>
            </a:r>
            <a:r>
              <a:rPr lang="en-US" i="1" dirty="0">
                <a:solidFill>
                  <a:schemeClr val="dk2"/>
                </a:solidFill>
              </a:rPr>
              <a:t>, </a:t>
            </a:r>
            <a:r>
              <a:rPr lang="en-US" i="1" dirty="0" err="1">
                <a:solidFill>
                  <a:schemeClr val="accent3"/>
                </a:solidFill>
              </a:rPr>
              <a:t>canonical_smiles</a:t>
            </a:r>
            <a:r>
              <a:rPr lang="en-US" dirty="0">
                <a:solidFill>
                  <a:schemeClr val="dk2"/>
                </a:solidFill>
              </a:rPr>
              <a:t>] </a:t>
            </a:r>
            <a:r>
              <a:rPr lang="en-US" dirty="0">
                <a:solidFill>
                  <a:schemeClr val="tx1"/>
                </a:solidFill>
              </a:rPr>
              <a:t>(feature selection)</a:t>
            </a:r>
          </a:p>
          <a:p>
            <a:pPr marL="914400" lvl="1" indent="-298450" algn="l" rtl="0">
              <a:spcBef>
                <a:spcPts val="0"/>
              </a:spcBef>
              <a:spcAft>
                <a:spcPts val="0"/>
              </a:spcAft>
              <a:buClr>
                <a:schemeClr val="dk2"/>
              </a:buClr>
              <a:buSzPts val="1100"/>
              <a:buAutoNum type="alphaLcPeriod"/>
            </a:pPr>
            <a:r>
              <a:rPr lang="en-US" dirty="0">
                <a:solidFill>
                  <a:schemeClr val="bg2"/>
                </a:solidFill>
              </a:rPr>
              <a:t>Compute </a:t>
            </a:r>
            <a:r>
              <a:rPr lang="en-US" b="1" dirty="0" err="1">
                <a:solidFill>
                  <a:schemeClr val="bg2"/>
                </a:solidFill>
              </a:rPr>
              <a:t>PaDEL</a:t>
            </a:r>
            <a:r>
              <a:rPr lang="en-US" dirty="0">
                <a:solidFill>
                  <a:schemeClr val="bg2"/>
                </a:solidFill>
              </a:rPr>
              <a:t> from the selected features  </a:t>
            </a:r>
            <a:r>
              <a:rPr lang="en-US" dirty="0">
                <a:solidFill>
                  <a:schemeClr val="tx1"/>
                </a:solidFill>
              </a:rPr>
              <a:t>(feature engineering)</a:t>
            </a:r>
          </a:p>
          <a:p>
            <a:pPr marL="914400" lvl="1" indent="-298450" algn="l" rtl="0">
              <a:spcBef>
                <a:spcPts val="0"/>
              </a:spcBef>
              <a:spcAft>
                <a:spcPts val="0"/>
              </a:spcAft>
              <a:buClr>
                <a:schemeClr val="dk2"/>
              </a:buClr>
              <a:buSzPts val="1100"/>
              <a:buAutoNum type="alphaLcPeriod"/>
            </a:pPr>
            <a:r>
              <a:rPr lang="en-US" dirty="0">
                <a:solidFill>
                  <a:schemeClr val="bg2"/>
                </a:solidFill>
              </a:rPr>
              <a:t>Eliminate non-variant features using </a:t>
            </a:r>
            <a:r>
              <a:rPr lang="en-US" b="1" dirty="0" err="1">
                <a:solidFill>
                  <a:schemeClr val="bg2"/>
                </a:solidFill>
              </a:rPr>
              <a:t>VarianceThreshold</a:t>
            </a:r>
            <a:r>
              <a:rPr lang="en-US" dirty="0">
                <a:solidFill>
                  <a:schemeClr val="bg2"/>
                </a:solidFill>
              </a:rPr>
              <a:t> method </a:t>
            </a:r>
            <a:r>
              <a:rPr lang="en-US" dirty="0">
                <a:solidFill>
                  <a:schemeClr val="tx1"/>
                </a:solidFill>
              </a:rPr>
              <a:t>(dimension reduction)</a:t>
            </a:r>
          </a:p>
          <a:p>
            <a:pPr marL="914400" lvl="1" indent="-298450" algn="l" rtl="0">
              <a:spcBef>
                <a:spcPts val="0"/>
              </a:spcBef>
              <a:spcAft>
                <a:spcPts val="0"/>
              </a:spcAft>
              <a:buClr>
                <a:schemeClr val="dk2"/>
              </a:buClr>
              <a:buSzPts val="1100"/>
              <a:buAutoNum type="alphaLcPeriod"/>
            </a:pPr>
            <a:endParaRPr lang="en-US" dirty="0">
              <a:solidFill>
                <a:schemeClr val="bg2"/>
              </a:solidFill>
            </a:endParaRPr>
          </a:p>
          <a:p>
            <a:pPr marL="914400" lvl="0" indent="0" algn="l" rtl="0">
              <a:spcBef>
                <a:spcPts val="0"/>
              </a:spcBef>
              <a:spcAft>
                <a:spcPts val="0"/>
              </a:spcAft>
              <a:buNone/>
            </a:pPr>
            <a:endParaRPr dirty="0">
              <a:solidFill>
                <a:schemeClr val="dk2"/>
              </a:solidFill>
            </a:endParaRPr>
          </a:p>
          <a:p>
            <a:pPr marL="457200" lvl="0" indent="0" algn="l" rtl="0">
              <a:spcBef>
                <a:spcPts val="0"/>
              </a:spcBef>
              <a:spcAft>
                <a:spcPts val="0"/>
              </a:spcAft>
              <a:buNone/>
            </a:pPr>
            <a:endParaRPr dirty="0">
              <a:solidFill>
                <a:schemeClr val="dk2"/>
              </a:solidFill>
            </a:endParaRPr>
          </a:p>
        </p:txBody>
      </p:sp>
      <p:sp>
        <p:nvSpPr>
          <p:cNvPr id="4" name="Arrow: U-Turn 3">
            <a:extLst>
              <a:ext uri="{FF2B5EF4-FFF2-40B4-BE49-F238E27FC236}">
                <a16:creationId xmlns:a16="http://schemas.microsoft.com/office/drawing/2014/main" id="{5140F07D-D333-DFED-28C5-0772E663B18E}"/>
              </a:ext>
            </a:extLst>
          </p:cNvPr>
          <p:cNvSpPr/>
          <p:nvPr/>
        </p:nvSpPr>
        <p:spPr>
          <a:xfrm rot="5400000">
            <a:off x="6782047" y="2822170"/>
            <a:ext cx="1313778"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6" name="TextBox 5">
            <a:extLst>
              <a:ext uri="{FF2B5EF4-FFF2-40B4-BE49-F238E27FC236}">
                <a16:creationId xmlns:a16="http://schemas.microsoft.com/office/drawing/2014/main" id="{13A54D2B-BCCF-E3F8-CC9C-6A9FA87C472E}"/>
              </a:ext>
            </a:extLst>
          </p:cNvPr>
          <p:cNvSpPr txBox="1"/>
          <p:nvPr/>
        </p:nvSpPr>
        <p:spPr>
          <a:xfrm>
            <a:off x="6920653" y="2762029"/>
            <a:ext cx="1754294" cy="253916"/>
          </a:xfrm>
          <a:prstGeom prst="rect">
            <a:avLst/>
          </a:prstGeom>
          <a:noFill/>
        </p:spPr>
        <p:txBody>
          <a:bodyPr wrap="square">
            <a:spAutoFit/>
          </a:bodyPr>
          <a:lstStyle/>
          <a:p>
            <a:pPr marL="615950" lvl="1" indent="0">
              <a:buClr>
                <a:schemeClr val="dk2"/>
              </a:buClr>
              <a:buNone/>
            </a:pPr>
            <a:r>
              <a:rPr lang="en" sz="1050" dirty="0">
                <a:solidFill>
                  <a:schemeClr val="bg2"/>
                </a:solidFill>
                <a:highlight>
                  <a:srgbClr val="FFFF00"/>
                </a:highlight>
              </a:rPr>
              <a:t>(716, 45)</a:t>
            </a:r>
          </a:p>
        </p:txBody>
      </p:sp>
      <p:sp>
        <p:nvSpPr>
          <p:cNvPr id="8" name="TextBox 7">
            <a:extLst>
              <a:ext uri="{FF2B5EF4-FFF2-40B4-BE49-F238E27FC236}">
                <a16:creationId xmlns:a16="http://schemas.microsoft.com/office/drawing/2014/main" id="{A53AB3DD-4402-B8CC-ACFC-3525B22B5C21}"/>
              </a:ext>
            </a:extLst>
          </p:cNvPr>
          <p:cNvSpPr txBox="1"/>
          <p:nvPr/>
        </p:nvSpPr>
        <p:spPr>
          <a:xfrm>
            <a:off x="6663856" y="3642448"/>
            <a:ext cx="1754294"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(716,2)</a:t>
            </a:r>
            <a:endParaRPr lang="en" sz="1050" dirty="0">
              <a:solidFill>
                <a:schemeClr val="bg2"/>
              </a:solidFill>
              <a:highlight>
                <a:srgbClr val="FFFF00"/>
              </a:highlight>
            </a:endParaRPr>
          </a:p>
        </p:txBody>
      </p:sp>
      <p:sp>
        <p:nvSpPr>
          <p:cNvPr id="12" name="TextBox 11">
            <a:extLst>
              <a:ext uri="{FF2B5EF4-FFF2-40B4-BE49-F238E27FC236}">
                <a16:creationId xmlns:a16="http://schemas.microsoft.com/office/drawing/2014/main" id="{1CD48AD6-047D-E222-A79B-372CDC1B802C}"/>
              </a:ext>
            </a:extLst>
          </p:cNvPr>
          <p:cNvSpPr txBox="1"/>
          <p:nvPr/>
        </p:nvSpPr>
        <p:spPr>
          <a:xfrm>
            <a:off x="7257627" y="1739044"/>
            <a:ext cx="1080347" cy="523220"/>
          </a:xfrm>
          <a:prstGeom prst="rect">
            <a:avLst/>
          </a:prstGeom>
          <a:noFill/>
        </p:spPr>
        <p:txBody>
          <a:bodyPr wrap="square">
            <a:spAutoFit/>
          </a:bodyPr>
          <a:lstStyle/>
          <a:p>
            <a:r>
              <a:rPr lang="en" sz="1400" dirty="0">
                <a:solidFill>
                  <a:schemeClr val="bg2"/>
                </a:solidFill>
                <a:highlight>
                  <a:srgbClr val="FFFF00"/>
                </a:highlight>
              </a:rPr>
              <a:t>DataFrame</a:t>
            </a:r>
          </a:p>
          <a:p>
            <a:pPr algn="ctr"/>
            <a:r>
              <a:rPr lang="en" dirty="0">
                <a:solidFill>
                  <a:schemeClr val="bg2"/>
                </a:solidFill>
                <a:highlight>
                  <a:srgbClr val="FFFF00"/>
                </a:highlight>
              </a:rPr>
              <a:t>Shape</a:t>
            </a:r>
            <a:endParaRPr lang="en-AE" dirty="0"/>
          </a:p>
        </p:txBody>
      </p:sp>
      <p:sp>
        <p:nvSpPr>
          <p:cNvPr id="15" name="Arrow: U-Turn 14">
            <a:extLst>
              <a:ext uri="{FF2B5EF4-FFF2-40B4-BE49-F238E27FC236}">
                <a16:creationId xmlns:a16="http://schemas.microsoft.com/office/drawing/2014/main" id="{2BA59012-A1B3-8046-17CC-A66244445FFB}"/>
              </a:ext>
            </a:extLst>
          </p:cNvPr>
          <p:cNvSpPr/>
          <p:nvPr/>
        </p:nvSpPr>
        <p:spPr>
          <a:xfrm rot="5400000">
            <a:off x="7354311" y="3702975"/>
            <a:ext cx="253918" cy="1761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
        <p:nvSpPr>
          <p:cNvPr id="17" name="TextBox 16">
            <a:extLst>
              <a:ext uri="{FF2B5EF4-FFF2-40B4-BE49-F238E27FC236}">
                <a16:creationId xmlns:a16="http://schemas.microsoft.com/office/drawing/2014/main" id="{BDF5CA50-7C7B-8352-FC41-FC533F7E6FED}"/>
              </a:ext>
            </a:extLst>
          </p:cNvPr>
          <p:cNvSpPr txBox="1"/>
          <p:nvPr/>
        </p:nvSpPr>
        <p:spPr>
          <a:xfrm>
            <a:off x="6777990" y="3869092"/>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(716,881)</a:t>
            </a:r>
            <a:endParaRPr lang="en" sz="1050" dirty="0">
              <a:solidFill>
                <a:schemeClr val="bg2"/>
              </a:solidFill>
              <a:highlight>
                <a:srgbClr val="FFFF00"/>
              </a:highlight>
            </a:endParaRPr>
          </a:p>
        </p:txBody>
      </p:sp>
      <p:sp>
        <p:nvSpPr>
          <p:cNvPr id="18" name="TextBox 17">
            <a:extLst>
              <a:ext uri="{FF2B5EF4-FFF2-40B4-BE49-F238E27FC236}">
                <a16:creationId xmlns:a16="http://schemas.microsoft.com/office/drawing/2014/main" id="{F7EED434-D8C9-873A-8E71-1709AE999DC3}"/>
              </a:ext>
            </a:extLst>
          </p:cNvPr>
          <p:cNvSpPr txBox="1"/>
          <p:nvPr/>
        </p:nvSpPr>
        <p:spPr>
          <a:xfrm>
            <a:off x="6777990" y="4067048"/>
            <a:ext cx="1696446" cy="253916"/>
          </a:xfrm>
          <a:prstGeom prst="rect">
            <a:avLst/>
          </a:prstGeom>
          <a:noFill/>
        </p:spPr>
        <p:txBody>
          <a:bodyPr wrap="square">
            <a:spAutoFit/>
          </a:bodyPr>
          <a:lstStyle/>
          <a:p>
            <a:pPr marL="615950" lvl="1" indent="0" algn="ctr">
              <a:buClr>
                <a:schemeClr val="dk2"/>
              </a:buClr>
              <a:buNone/>
            </a:pPr>
            <a:r>
              <a:rPr lang="en-AE" sz="1050" dirty="0">
                <a:solidFill>
                  <a:schemeClr val="bg2"/>
                </a:solidFill>
                <a:highlight>
                  <a:srgbClr val="FFFF00"/>
                </a:highlight>
              </a:rPr>
              <a:t>(716,557)</a:t>
            </a:r>
            <a:endParaRPr lang="en" sz="1050" dirty="0">
              <a:solidFill>
                <a:schemeClr val="bg2"/>
              </a:solidFill>
              <a:highlight>
                <a:srgbClr val="FFFF00"/>
              </a:highlight>
            </a:endParaRPr>
          </a:p>
        </p:txBody>
      </p:sp>
      <p:sp>
        <p:nvSpPr>
          <p:cNvPr id="19" name="Arrow: Right 18">
            <a:extLst>
              <a:ext uri="{FF2B5EF4-FFF2-40B4-BE49-F238E27FC236}">
                <a16:creationId xmlns:a16="http://schemas.microsoft.com/office/drawing/2014/main" id="{8A81AFC7-53F8-FD1F-B2F4-466C27268968}"/>
              </a:ext>
            </a:extLst>
          </p:cNvPr>
          <p:cNvSpPr/>
          <p:nvPr/>
        </p:nvSpPr>
        <p:spPr>
          <a:xfrm>
            <a:off x="6964680" y="4136382"/>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Arrow: Right 19">
            <a:extLst>
              <a:ext uri="{FF2B5EF4-FFF2-40B4-BE49-F238E27FC236}">
                <a16:creationId xmlns:a16="http://schemas.microsoft.com/office/drawing/2014/main" id="{9839C2E6-6826-552B-2451-E2D98CE66FE3}"/>
              </a:ext>
            </a:extLst>
          </p:cNvPr>
          <p:cNvSpPr/>
          <p:nvPr/>
        </p:nvSpPr>
        <p:spPr>
          <a:xfrm>
            <a:off x="6964680" y="3987792"/>
            <a:ext cx="604644" cy="70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and data splitting</a:t>
            </a:r>
            <a:endParaRPr/>
          </a:p>
        </p:txBody>
      </p:sp>
      <p:sp>
        <p:nvSpPr>
          <p:cNvPr id="216" name="Google Shape;216;p23"/>
          <p:cNvSpPr txBox="1">
            <a:spLocks noGrp="1"/>
          </p:cNvSpPr>
          <p:nvPr>
            <p:ph type="body" idx="1"/>
          </p:nvPr>
        </p:nvSpPr>
        <p:spPr>
          <a:xfrm>
            <a:off x="729450" y="1583694"/>
            <a:ext cx="7017300" cy="24538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2"/>
                </a:solidFill>
              </a:rPr>
              <a:t>2.    Exploratory Data Analysis (EDA)</a:t>
            </a:r>
          </a:p>
          <a:p>
            <a:pPr marL="457200" lvl="1" indent="0">
              <a:buNone/>
            </a:pPr>
            <a:r>
              <a:rPr lang="en-US" dirty="0">
                <a:solidFill>
                  <a:schemeClr val="bg2"/>
                </a:solidFill>
              </a:rPr>
              <a:t>Compute Lipinski  descriptor and analyze the dataset in terms of </a:t>
            </a:r>
            <a:r>
              <a:rPr lang="en-US" b="1" dirty="0">
                <a:solidFill>
                  <a:schemeClr val="bg2"/>
                </a:solidFill>
              </a:rPr>
              <a:t>Lipinski  criteria</a:t>
            </a:r>
            <a:endParaRPr lang="en" dirty="0">
              <a:solidFill>
                <a:schemeClr val="bg2"/>
              </a:solidFill>
            </a:endParaRPr>
          </a:p>
          <a:p>
            <a:pPr marL="0" lvl="0" indent="0" algn="l" rtl="0">
              <a:spcBef>
                <a:spcPts val="0"/>
              </a:spcBef>
              <a:spcAft>
                <a:spcPts val="0"/>
              </a:spcAft>
              <a:buNone/>
            </a:pPr>
            <a:r>
              <a:rPr lang="en">
                <a:solidFill>
                  <a:schemeClr val="dk2"/>
                </a:solidFill>
              </a:rPr>
              <a:t>3.     Data </a:t>
            </a:r>
            <a:r>
              <a:rPr lang="en" dirty="0">
                <a:solidFill>
                  <a:schemeClr val="dk2"/>
                </a:solidFill>
              </a:rPr>
              <a:t>is split into </a:t>
            </a:r>
            <a:r>
              <a:rPr lang="en" dirty="0">
                <a:solidFill>
                  <a:schemeClr val="dk1"/>
                </a:solidFill>
              </a:rPr>
              <a:t>67% training</a:t>
            </a:r>
            <a:r>
              <a:rPr lang="en" dirty="0">
                <a:solidFill>
                  <a:schemeClr val="dk2"/>
                </a:solidFill>
              </a:rPr>
              <a:t> </a:t>
            </a:r>
            <a:r>
              <a:rPr lang="en" dirty="0">
                <a:solidFill>
                  <a:schemeClr val="accent3"/>
                </a:solidFill>
              </a:rPr>
              <a:t>33% testing</a:t>
            </a:r>
            <a:r>
              <a:rPr lang="en" dirty="0">
                <a:solidFill>
                  <a:schemeClr val="dk2"/>
                </a:solidFill>
              </a:rPr>
              <a:t> </a:t>
            </a:r>
            <a:endParaRPr dirty="0">
              <a:solidFill>
                <a:schemeClr val="dk2"/>
              </a:solidFill>
            </a:endParaRPr>
          </a:p>
        </p:txBody>
      </p:sp>
      <p:pic>
        <p:nvPicPr>
          <p:cNvPr id="9" name="Picture 8">
            <a:extLst>
              <a:ext uri="{FF2B5EF4-FFF2-40B4-BE49-F238E27FC236}">
                <a16:creationId xmlns:a16="http://schemas.microsoft.com/office/drawing/2014/main" id="{A8AE54FD-5483-E068-187D-458C99FF5C1B}"/>
              </a:ext>
            </a:extLst>
          </p:cNvPr>
          <p:cNvPicPr>
            <a:picLocks noChangeAspect="1"/>
          </p:cNvPicPr>
          <p:nvPr/>
        </p:nvPicPr>
        <p:blipFill>
          <a:blip r:embed="rId3"/>
          <a:stretch>
            <a:fillRect/>
          </a:stretch>
        </p:blipFill>
        <p:spPr>
          <a:xfrm>
            <a:off x="1028699" y="2571750"/>
            <a:ext cx="5588221" cy="2015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49800" y="698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sp>
        <p:nvSpPr>
          <p:cNvPr id="224" name="Google Shape;224;p24"/>
          <p:cNvSpPr txBox="1">
            <a:spLocks noGrp="1"/>
          </p:cNvSpPr>
          <p:nvPr>
            <p:ph type="body" idx="1"/>
          </p:nvPr>
        </p:nvSpPr>
        <p:spPr>
          <a:xfrm>
            <a:off x="341400" y="1304200"/>
            <a:ext cx="7688700" cy="3708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None/>
            </a:pPr>
            <a:r>
              <a:rPr lang="en"/>
              <a:t>Data Exploration and Visualization using lipinski descriptors attributes </a:t>
            </a:r>
            <a:endParaRPr/>
          </a:p>
        </p:txBody>
      </p:sp>
      <p:pic>
        <p:nvPicPr>
          <p:cNvPr id="1026" name="Picture 2">
            <a:extLst>
              <a:ext uri="{FF2B5EF4-FFF2-40B4-BE49-F238E27FC236}">
                <a16:creationId xmlns:a16="http://schemas.microsoft.com/office/drawing/2014/main" id="{918B40AB-FEFA-CD80-05B4-A7A985629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00" y="1791209"/>
            <a:ext cx="1615880" cy="156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114F8-1B12-A14D-F3F6-5D28324BF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00" y="3560531"/>
            <a:ext cx="1710836" cy="1291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3EB872C-B5F8-3384-4558-58CCDD89F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4010" y="1823139"/>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81746A1-521C-BFA0-ABF1-AFB38C1D3E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2620" y="3468501"/>
            <a:ext cx="1591030" cy="1527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A80044A-2482-3CAA-1815-B4868788D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701" y="1823139"/>
            <a:ext cx="1646349" cy="15703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1E1FB56-B3BD-BC82-DBD8-E00F174F7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5634" y="3412391"/>
            <a:ext cx="1579640" cy="158925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E4989D6-BCB0-95F9-81EE-D53735058D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0280" y="2473408"/>
            <a:ext cx="1579640" cy="1557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Lipinski Descriptors</a:t>
            </a:r>
            <a:endParaRPr/>
          </a:p>
        </p:txBody>
      </p:sp>
      <p:pic>
        <p:nvPicPr>
          <p:cNvPr id="237" name="Google Shape;237;p25"/>
          <p:cNvPicPr preferRelativeResize="0"/>
          <p:nvPr/>
        </p:nvPicPr>
        <p:blipFill>
          <a:blip r:embed="rId3">
            <a:alphaModFix/>
          </a:blip>
          <a:stretch>
            <a:fillRect/>
          </a:stretch>
        </p:blipFill>
        <p:spPr>
          <a:xfrm>
            <a:off x="3913625" y="2188825"/>
            <a:ext cx="1307750" cy="1394575"/>
          </a:xfrm>
          <a:prstGeom prst="rect">
            <a:avLst/>
          </a:prstGeom>
          <a:noFill/>
          <a:ln>
            <a:noFill/>
          </a:ln>
        </p:spPr>
      </p:pic>
      <p:pic>
        <p:nvPicPr>
          <p:cNvPr id="238" name="Google Shape;238;p25"/>
          <p:cNvPicPr preferRelativeResize="0"/>
          <p:nvPr/>
        </p:nvPicPr>
        <p:blipFill>
          <a:blip r:embed="rId4">
            <a:alphaModFix/>
          </a:blip>
          <a:stretch>
            <a:fillRect/>
          </a:stretch>
        </p:blipFill>
        <p:spPr>
          <a:xfrm>
            <a:off x="1857225" y="2256150"/>
            <a:ext cx="1307750" cy="1313070"/>
          </a:xfrm>
          <a:prstGeom prst="rect">
            <a:avLst/>
          </a:prstGeom>
          <a:noFill/>
          <a:ln>
            <a:noFill/>
          </a:ln>
        </p:spPr>
      </p:pic>
      <p:pic>
        <p:nvPicPr>
          <p:cNvPr id="239" name="Google Shape;239;p25"/>
          <p:cNvPicPr preferRelativeResize="0"/>
          <p:nvPr/>
        </p:nvPicPr>
        <p:blipFill>
          <a:blip r:embed="rId5">
            <a:alphaModFix/>
          </a:blip>
          <a:stretch>
            <a:fillRect/>
          </a:stretch>
        </p:blipFill>
        <p:spPr>
          <a:xfrm>
            <a:off x="5977325" y="2229575"/>
            <a:ext cx="1307750" cy="1366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636550" y="354625"/>
            <a:ext cx="82965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Data Mining : Regression Problem</a:t>
            </a:r>
            <a:endParaRPr/>
          </a:p>
        </p:txBody>
      </p:sp>
      <p:pic>
        <p:nvPicPr>
          <p:cNvPr id="245" name="Google Shape;245;p26"/>
          <p:cNvPicPr preferRelativeResize="0"/>
          <p:nvPr/>
        </p:nvPicPr>
        <p:blipFill rotWithShape="1">
          <a:blip r:embed="rId3">
            <a:alphaModFix/>
          </a:blip>
          <a:srcRect/>
          <a:stretch/>
        </p:blipFill>
        <p:spPr>
          <a:xfrm>
            <a:off x="280950" y="1707900"/>
            <a:ext cx="2048750" cy="1566550"/>
          </a:xfrm>
          <a:prstGeom prst="rect">
            <a:avLst/>
          </a:prstGeom>
          <a:noFill/>
          <a:ln>
            <a:noFill/>
          </a:ln>
        </p:spPr>
      </p:pic>
      <p:pic>
        <p:nvPicPr>
          <p:cNvPr id="246" name="Google Shape;246;p26"/>
          <p:cNvPicPr preferRelativeResize="0"/>
          <p:nvPr/>
        </p:nvPicPr>
        <p:blipFill rotWithShape="1">
          <a:blip r:embed="rId4">
            <a:alphaModFix/>
          </a:blip>
          <a:srcRect l="14441" r="16886"/>
          <a:stretch/>
        </p:blipFill>
        <p:spPr>
          <a:xfrm>
            <a:off x="4655800" y="1465463"/>
            <a:ext cx="1406899" cy="1535975"/>
          </a:xfrm>
          <a:prstGeom prst="rect">
            <a:avLst/>
          </a:prstGeom>
          <a:noFill/>
          <a:ln>
            <a:noFill/>
          </a:ln>
        </p:spPr>
      </p:pic>
      <p:pic>
        <p:nvPicPr>
          <p:cNvPr id="247" name="Google Shape;247;p26"/>
          <p:cNvPicPr preferRelativeResize="0"/>
          <p:nvPr/>
        </p:nvPicPr>
        <p:blipFill>
          <a:blip r:embed="rId5">
            <a:alphaModFix/>
          </a:blip>
          <a:stretch>
            <a:fillRect/>
          </a:stretch>
        </p:blipFill>
        <p:spPr>
          <a:xfrm>
            <a:off x="6619575" y="1413213"/>
            <a:ext cx="1845506" cy="1640450"/>
          </a:xfrm>
          <a:prstGeom prst="rect">
            <a:avLst/>
          </a:prstGeom>
          <a:noFill/>
          <a:ln>
            <a:noFill/>
          </a:ln>
        </p:spPr>
      </p:pic>
      <p:pic>
        <p:nvPicPr>
          <p:cNvPr id="248" name="Google Shape;248;p26"/>
          <p:cNvPicPr preferRelativeResize="0"/>
          <p:nvPr/>
        </p:nvPicPr>
        <p:blipFill rotWithShape="1">
          <a:blip r:embed="rId6">
            <a:alphaModFix/>
          </a:blip>
          <a:srcRect l="50869" r="953"/>
          <a:stretch/>
        </p:blipFill>
        <p:spPr>
          <a:xfrm>
            <a:off x="2662525" y="1465450"/>
            <a:ext cx="1531850" cy="1640449"/>
          </a:xfrm>
          <a:prstGeom prst="rect">
            <a:avLst/>
          </a:prstGeom>
          <a:noFill/>
          <a:ln>
            <a:noFill/>
          </a:ln>
        </p:spPr>
      </p:pic>
      <p:sp>
        <p:nvSpPr>
          <p:cNvPr id="249" name="Google Shape;249;p26"/>
          <p:cNvSpPr txBox="1">
            <a:spLocks noGrp="1"/>
          </p:cNvSpPr>
          <p:nvPr>
            <p:ph type="body" idx="4294967295"/>
          </p:nvPr>
        </p:nvSpPr>
        <p:spPr>
          <a:xfrm>
            <a:off x="438925" y="3528025"/>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Random Forest</a:t>
            </a:r>
            <a:endParaRPr sz="1702" b="1">
              <a:solidFill>
                <a:schemeClr val="lt1"/>
              </a:solidFill>
            </a:endParaRPr>
          </a:p>
        </p:txBody>
      </p:sp>
      <p:sp>
        <p:nvSpPr>
          <p:cNvPr id="250" name="Google Shape;250;p26"/>
          <p:cNvSpPr txBox="1">
            <a:spLocks noGrp="1"/>
          </p:cNvSpPr>
          <p:nvPr>
            <p:ph type="body" idx="4294967295"/>
          </p:nvPr>
        </p:nvSpPr>
        <p:spPr>
          <a:xfrm>
            <a:off x="2444475" y="3408100"/>
            <a:ext cx="21771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Gradient Boosted</a:t>
            </a:r>
            <a:endParaRPr sz="1702" b="1">
              <a:solidFill>
                <a:schemeClr val="lt1"/>
              </a:solidFill>
            </a:endParaRPr>
          </a:p>
          <a:p>
            <a:pPr marL="0" lvl="0" indent="0" algn="l" rtl="0">
              <a:spcBef>
                <a:spcPts val="0"/>
              </a:spcBef>
              <a:spcAft>
                <a:spcPts val="0"/>
              </a:spcAft>
              <a:buSzPts val="1018"/>
              <a:buNone/>
            </a:pPr>
            <a:r>
              <a:rPr lang="en" sz="1702" b="1">
                <a:solidFill>
                  <a:schemeClr val="lt1"/>
                </a:solidFill>
              </a:rPr>
              <a:t>Regressor</a:t>
            </a:r>
            <a:endParaRPr sz="1702" b="1">
              <a:solidFill>
                <a:schemeClr val="lt1"/>
              </a:solidFill>
            </a:endParaRPr>
          </a:p>
        </p:txBody>
      </p:sp>
      <p:sp>
        <p:nvSpPr>
          <p:cNvPr id="251" name="Google Shape;251;p26"/>
          <p:cNvSpPr txBox="1">
            <a:spLocks noGrp="1"/>
          </p:cNvSpPr>
          <p:nvPr>
            <p:ph type="body" idx="4294967295"/>
          </p:nvPr>
        </p:nvSpPr>
        <p:spPr>
          <a:xfrm>
            <a:off x="4655800"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K - Nearest Neighbor</a:t>
            </a:r>
            <a:endParaRPr sz="1702" b="1">
              <a:solidFill>
                <a:schemeClr val="lt1"/>
              </a:solidFill>
            </a:endParaRPr>
          </a:p>
        </p:txBody>
      </p:sp>
      <p:sp>
        <p:nvSpPr>
          <p:cNvPr id="252" name="Google Shape;252;p26"/>
          <p:cNvSpPr txBox="1">
            <a:spLocks noGrp="1"/>
          </p:cNvSpPr>
          <p:nvPr>
            <p:ph type="body" idx="4294967295"/>
          </p:nvPr>
        </p:nvSpPr>
        <p:spPr>
          <a:xfrm>
            <a:off x="6619525" y="3331350"/>
            <a:ext cx="1845600" cy="5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702" b="1">
                <a:solidFill>
                  <a:schemeClr val="lt1"/>
                </a:solidFill>
              </a:rPr>
              <a:t>Support Vector Machine</a:t>
            </a:r>
            <a:endParaRPr sz="1702"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729450" y="1322450"/>
            <a:ext cx="42402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of the </a:t>
            </a:r>
            <a:endParaRPr/>
          </a:p>
          <a:p>
            <a:pPr marL="0" lvl="0" indent="0" algn="l" rtl="0">
              <a:lnSpc>
                <a:spcPct val="100000"/>
              </a:lnSpc>
              <a:spcBef>
                <a:spcPts val="0"/>
              </a:spcBef>
              <a:spcAft>
                <a:spcPts val="0"/>
              </a:spcAft>
              <a:buSzPct val="111111"/>
              <a:buNone/>
            </a:pPr>
            <a:r>
              <a:rPr lang="en"/>
              <a:t>Lazy Predict Models</a:t>
            </a:r>
            <a:endParaRPr/>
          </a:p>
        </p:txBody>
      </p:sp>
      <p:pic>
        <p:nvPicPr>
          <p:cNvPr id="264" name="Google Shape;264;p28"/>
          <p:cNvPicPr preferRelativeResize="0"/>
          <p:nvPr/>
        </p:nvPicPr>
        <p:blipFill rotWithShape="1">
          <a:blip r:embed="rId3">
            <a:alphaModFix/>
          </a:blip>
          <a:srcRect/>
          <a:stretch/>
        </p:blipFill>
        <p:spPr>
          <a:xfrm>
            <a:off x="5078750" y="659325"/>
            <a:ext cx="3778675" cy="412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3" name="Picture 2">
            <a:extLst>
              <a:ext uri="{FF2B5EF4-FFF2-40B4-BE49-F238E27FC236}">
                <a16:creationId xmlns:a16="http://schemas.microsoft.com/office/drawing/2014/main" id="{CDAFFC33-5DE2-4D52-1C8D-10FA9D741EFC}"/>
              </a:ext>
            </a:extLst>
          </p:cNvPr>
          <p:cNvPicPr>
            <a:picLocks noChangeAspect="1"/>
          </p:cNvPicPr>
          <p:nvPr/>
        </p:nvPicPr>
        <p:blipFill>
          <a:blip r:embed="rId3"/>
          <a:stretch>
            <a:fillRect/>
          </a:stretch>
        </p:blipFill>
        <p:spPr>
          <a:xfrm>
            <a:off x="329292" y="183912"/>
            <a:ext cx="2659379" cy="4242276"/>
          </a:xfrm>
          <a:prstGeom prst="rect">
            <a:avLst/>
          </a:prstGeom>
        </p:spPr>
      </p:pic>
      <p:pic>
        <p:nvPicPr>
          <p:cNvPr id="5" name="Picture 4">
            <a:extLst>
              <a:ext uri="{FF2B5EF4-FFF2-40B4-BE49-F238E27FC236}">
                <a16:creationId xmlns:a16="http://schemas.microsoft.com/office/drawing/2014/main" id="{965FCEAF-E9C0-1AFA-58E1-FA6166BBD824}"/>
              </a:ext>
            </a:extLst>
          </p:cNvPr>
          <p:cNvPicPr>
            <a:picLocks noChangeAspect="1"/>
          </p:cNvPicPr>
          <p:nvPr/>
        </p:nvPicPr>
        <p:blipFill>
          <a:blip r:embed="rId4"/>
          <a:stretch>
            <a:fillRect/>
          </a:stretch>
        </p:blipFill>
        <p:spPr>
          <a:xfrm>
            <a:off x="3142844" y="235188"/>
            <a:ext cx="2858311" cy="4160520"/>
          </a:xfrm>
          <a:prstGeom prst="rect">
            <a:avLst/>
          </a:prstGeom>
        </p:spPr>
      </p:pic>
      <p:pic>
        <p:nvPicPr>
          <p:cNvPr id="7" name="Picture 6">
            <a:extLst>
              <a:ext uri="{FF2B5EF4-FFF2-40B4-BE49-F238E27FC236}">
                <a16:creationId xmlns:a16="http://schemas.microsoft.com/office/drawing/2014/main" id="{263857B9-73CD-DCAA-3829-70A19BB0DE5A}"/>
              </a:ext>
            </a:extLst>
          </p:cNvPr>
          <p:cNvPicPr>
            <a:picLocks noChangeAspect="1"/>
          </p:cNvPicPr>
          <p:nvPr/>
        </p:nvPicPr>
        <p:blipFill>
          <a:blip r:embed="rId5"/>
          <a:stretch>
            <a:fillRect/>
          </a:stretch>
        </p:blipFill>
        <p:spPr>
          <a:xfrm>
            <a:off x="6078317" y="235188"/>
            <a:ext cx="2659379" cy="4251351"/>
          </a:xfrm>
          <a:prstGeom prst="rect">
            <a:avLst/>
          </a:prstGeom>
        </p:spPr>
      </p:pic>
      <p:sp>
        <p:nvSpPr>
          <p:cNvPr id="8" name="TextBox 7">
            <a:extLst>
              <a:ext uri="{FF2B5EF4-FFF2-40B4-BE49-F238E27FC236}">
                <a16:creationId xmlns:a16="http://schemas.microsoft.com/office/drawing/2014/main" id="{2E1B67DD-EBA5-A9FF-D28F-228869D9016F}"/>
              </a:ext>
            </a:extLst>
          </p:cNvPr>
          <p:cNvSpPr txBox="1"/>
          <p:nvPr/>
        </p:nvSpPr>
        <p:spPr>
          <a:xfrm>
            <a:off x="6316980" y="4532253"/>
            <a:ext cx="2598420" cy="276999"/>
          </a:xfrm>
          <a:prstGeom prst="rect">
            <a:avLst/>
          </a:prstGeom>
          <a:noFill/>
        </p:spPr>
        <p:txBody>
          <a:bodyPr wrap="square" rtlCol="0">
            <a:spAutoFit/>
          </a:bodyPr>
          <a:lstStyle/>
          <a:p>
            <a:pPr algn="ctr"/>
            <a:r>
              <a:rPr lang="en-US" sz="1200" dirty="0">
                <a:highlight>
                  <a:srgbClr val="FFFF00"/>
                </a:highlight>
              </a:rPr>
              <a:t>Computation Time</a:t>
            </a:r>
            <a:endParaRPr lang="en-AE" sz="1200" dirty="0">
              <a:highlight>
                <a:srgbClr val="FFFF00"/>
              </a:highlight>
            </a:endParaRPr>
          </a:p>
        </p:txBody>
      </p:sp>
      <p:sp>
        <p:nvSpPr>
          <p:cNvPr id="9" name="TextBox 8">
            <a:extLst>
              <a:ext uri="{FF2B5EF4-FFF2-40B4-BE49-F238E27FC236}">
                <a16:creationId xmlns:a16="http://schemas.microsoft.com/office/drawing/2014/main" id="{54E90428-7F60-8FAF-60E6-B400A3FFB641}"/>
              </a:ext>
            </a:extLst>
          </p:cNvPr>
          <p:cNvSpPr txBox="1"/>
          <p:nvPr/>
        </p:nvSpPr>
        <p:spPr>
          <a:xfrm>
            <a:off x="3718560" y="4517019"/>
            <a:ext cx="2598420" cy="276999"/>
          </a:xfrm>
          <a:prstGeom prst="rect">
            <a:avLst/>
          </a:prstGeom>
          <a:noFill/>
        </p:spPr>
        <p:txBody>
          <a:bodyPr wrap="square" rtlCol="0">
            <a:spAutoFit/>
          </a:bodyPr>
          <a:lstStyle/>
          <a:p>
            <a:pPr algn="ctr"/>
            <a:r>
              <a:rPr lang="en-US" sz="1200" dirty="0">
                <a:highlight>
                  <a:srgbClr val="FFFF00"/>
                </a:highlight>
              </a:rPr>
              <a:t>RMSE values</a:t>
            </a:r>
            <a:endParaRPr lang="en-AE" sz="1200" dirty="0">
              <a:highlight>
                <a:srgbClr val="FFFF00"/>
              </a:highlight>
            </a:endParaRPr>
          </a:p>
        </p:txBody>
      </p:sp>
      <p:sp>
        <p:nvSpPr>
          <p:cNvPr id="10" name="TextBox 9">
            <a:extLst>
              <a:ext uri="{FF2B5EF4-FFF2-40B4-BE49-F238E27FC236}">
                <a16:creationId xmlns:a16="http://schemas.microsoft.com/office/drawing/2014/main" id="{AE8C0D0F-8453-7699-52C0-C409BA0406F7}"/>
              </a:ext>
            </a:extLst>
          </p:cNvPr>
          <p:cNvSpPr txBox="1"/>
          <p:nvPr/>
        </p:nvSpPr>
        <p:spPr>
          <a:xfrm>
            <a:off x="655320" y="4501475"/>
            <a:ext cx="2598420" cy="276999"/>
          </a:xfrm>
          <a:prstGeom prst="rect">
            <a:avLst/>
          </a:prstGeom>
          <a:noFill/>
        </p:spPr>
        <p:txBody>
          <a:bodyPr wrap="square" rtlCol="0">
            <a:spAutoFit/>
          </a:bodyPr>
          <a:lstStyle/>
          <a:p>
            <a:pPr algn="ctr"/>
            <a:r>
              <a:rPr lang="en-US" sz="1200" dirty="0">
                <a:highlight>
                  <a:srgbClr val="FFFF00"/>
                </a:highlight>
              </a:rPr>
              <a:t>R-squared values</a:t>
            </a:r>
            <a:endParaRPr lang="en-AE" sz="1200"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774825" y="66060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Optimization</a:t>
            </a:r>
            <a:endParaRPr/>
          </a:p>
        </p:txBody>
      </p:sp>
      <p:sp>
        <p:nvSpPr>
          <p:cNvPr id="278" name="Google Shape;278;p30"/>
          <p:cNvSpPr txBox="1">
            <a:spLocks noGrp="1"/>
          </p:cNvSpPr>
          <p:nvPr>
            <p:ph type="body" idx="4294967295"/>
          </p:nvPr>
        </p:nvSpPr>
        <p:spPr>
          <a:xfrm>
            <a:off x="507000" y="1538700"/>
            <a:ext cx="4250700" cy="1328100"/>
          </a:xfrm>
          <a:prstGeom prst="rect">
            <a:avLst/>
          </a:prstGeom>
        </p:spPr>
        <p:txBody>
          <a:bodyPr spcFirstLastPara="1" wrap="square" lIns="91425" tIns="91425" rIns="91425" bIns="91425" anchor="t" anchorCtr="0">
            <a:noAutofit/>
          </a:bodyPr>
          <a:lstStyle/>
          <a:p>
            <a:pPr marL="457200" lvl="0" indent="-311308" algn="l" rtl="0">
              <a:spcBef>
                <a:spcPts val="0"/>
              </a:spcBef>
              <a:spcAft>
                <a:spcPts val="0"/>
              </a:spcAft>
              <a:buClr>
                <a:schemeClr val="dk2"/>
              </a:buClr>
              <a:buSzPts val="1303"/>
              <a:buChar char="●"/>
            </a:pPr>
            <a:r>
              <a:rPr lang="en" sz="1302" b="1" dirty="0">
                <a:solidFill>
                  <a:schemeClr val="dk2"/>
                </a:solidFill>
              </a:rPr>
              <a:t>Search Grid for the best performing parameters</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Number of estimators = 800</a:t>
            </a:r>
            <a:endParaRPr sz="1302" b="1" dirty="0">
              <a:solidFill>
                <a:schemeClr val="dk2"/>
              </a:solidFill>
            </a:endParaRPr>
          </a:p>
          <a:p>
            <a:pPr marL="914400" lvl="1" indent="-311308" algn="l" rtl="0">
              <a:spcBef>
                <a:spcPts val="0"/>
              </a:spcBef>
              <a:spcAft>
                <a:spcPts val="0"/>
              </a:spcAft>
              <a:buClr>
                <a:schemeClr val="dk2"/>
              </a:buClr>
              <a:buSzPts val="1303"/>
              <a:buChar char="○"/>
            </a:pPr>
            <a:r>
              <a:rPr lang="en" sz="1302" b="1" dirty="0">
                <a:solidFill>
                  <a:schemeClr val="dk2"/>
                </a:solidFill>
              </a:rPr>
              <a:t>Tree Depth = 8</a:t>
            </a:r>
            <a:endParaRPr sz="1302" b="1" dirty="0">
              <a:solidFill>
                <a:schemeClr val="dk2"/>
              </a:solidFill>
            </a:endParaRPr>
          </a:p>
          <a:p>
            <a:pPr marL="457200" lvl="0" indent="-311308" algn="l" rtl="0">
              <a:spcBef>
                <a:spcPts val="0"/>
              </a:spcBef>
              <a:spcAft>
                <a:spcPts val="0"/>
              </a:spcAft>
              <a:buClr>
                <a:schemeClr val="dk2"/>
              </a:buClr>
              <a:buSzPts val="1303"/>
              <a:buChar char="●"/>
            </a:pPr>
            <a:r>
              <a:rPr lang="en" sz="1302" b="1" dirty="0">
                <a:solidFill>
                  <a:schemeClr val="dk2"/>
                </a:solidFill>
              </a:rPr>
              <a:t>Cross Validation , cv = 3</a:t>
            </a:r>
            <a:endParaRPr sz="1302" b="1" dirty="0">
              <a:solidFill>
                <a:schemeClr val="dk2"/>
              </a:solidFill>
            </a:endParaRPr>
          </a:p>
        </p:txBody>
      </p:sp>
      <p:graphicFrame>
        <p:nvGraphicFramePr>
          <p:cNvPr id="279" name="Google Shape;279;p30"/>
          <p:cNvGraphicFramePr/>
          <p:nvPr>
            <p:extLst>
              <p:ext uri="{D42A27DB-BD31-4B8C-83A1-F6EECF244321}">
                <p14:modId xmlns:p14="http://schemas.microsoft.com/office/powerpoint/2010/main" val="3454356543"/>
              </p:ext>
            </p:extLst>
          </p:nvPr>
        </p:nvGraphicFramePr>
        <p:xfrm>
          <a:off x="1254975" y="2639865"/>
          <a:ext cx="3616200" cy="2270580"/>
        </p:xfrm>
        <a:graphic>
          <a:graphicData uri="http://schemas.openxmlformats.org/drawingml/2006/table">
            <a:tbl>
              <a:tblPr>
                <a:noFill/>
                <a:tableStyleId>{321EC8DB-E98A-4D21-8362-2FD105964420}</a:tableStyleId>
              </a:tblPr>
              <a:tblGrid>
                <a:gridCol w="904050">
                  <a:extLst>
                    <a:ext uri="{9D8B030D-6E8A-4147-A177-3AD203B41FA5}">
                      <a16:colId xmlns:a16="http://schemas.microsoft.com/office/drawing/2014/main" val="20000"/>
                    </a:ext>
                  </a:extLst>
                </a:gridCol>
                <a:gridCol w="904050">
                  <a:extLst>
                    <a:ext uri="{9D8B030D-6E8A-4147-A177-3AD203B41FA5}">
                      <a16:colId xmlns:a16="http://schemas.microsoft.com/office/drawing/2014/main" val="20001"/>
                    </a:ext>
                  </a:extLst>
                </a:gridCol>
                <a:gridCol w="904050">
                  <a:extLst>
                    <a:ext uri="{9D8B030D-6E8A-4147-A177-3AD203B41FA5}">
                      <a16:colId xmlns:a16="http://schemas.microsoft.com/office/drawing/2014/main" val="20002"/>
                    </a:ext>
                  </a:extLst>
                </a:gridCol>
                <a:gridCol w="90405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sz="700">
                          <a:solidFill>
                            <a:schemeClr val="lt1"/>
                          </a:solidFill>
                        </a:rPr>
                        <a:t>Model</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R2 Score</a:t>
                      </a:r>
                      <a:endParaRPr sz="7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MAE</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tc>
                  <a:txBody>
                    <a:bodyPr/>
                    <a:lstStyle/>
                    <a:p>
                      <a:pPr marL="0" lvl="0" indent="0" algn="l" rtl="0">
                        <a:spcBef>
                          <a:spcPts val="0"/>
                        </a:spcBef>
                        <a:spcAft>
                          <a:spcPts val="0"/>
                        </a:spcAft>
                        <a:buNone/>
                      </a:pPr>
                      <a:r>
                        <a:rPr lang="en" sz="700">
                          <a:solidFill>
                            <a:schemeClr val="lt1"/>
                          </a:solidFill>
                        </a:rPr>
                        <a:t>Execution time (Sec)</a:t>
                      </a:r>
                      <a:endParaRPr sz="700">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212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a:t>Random Forest</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0.7045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0.549</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0.0091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dirty="0"/>
                        <a:t>Gradient Boosted regressor</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0.692</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0.0015</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700"/>
                        <a:t>K-nearest Neighbor</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0.0016</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a:t>Support Vector Machine</a:t>
                      </a:r>
                      <a:endParaRPr sz="7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0.708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0.61</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dirty="0"/>
                        <a:t>0.0018</a:t>
                      </a:r>
                      <a:endParaRPr sz="7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a:solidFill>
                            <a:srgbClr val="FF0000"/>
                          </a:solidFill>
                        </a:rPr>
                        <a:t>Optimized Random Forest</a:t>
                      </a:r>
                      <a:endParaRPr sz="70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0.928</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0.29</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700" dirty="0">
                          <a:solidFill>
                            <a:srgbClr val="FF0000"/>
                          </a:solidFill>
                        </a:rPr>
                        <a:t>0.0702</a:t>
                      </a:r>
                      <a:endParaRPr sz="700" dirty="0">
                        <a:solidFill>
                          <a:srgbClr val="FF0000"/>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F5132F8B-2285-37EF-784E-28DE7BF91138}"/>
              </a:ext>
            </a:extLst>
          </p:cNvPr>
          <p:cNvPicPr>
            <a:picLocks noChangeAspect="1"/>
          </p:cNvPicPr>
          <p:nvPr/>
        </p:nvPicPr>
        <p:blipFill>
          <a:blip r:embed="rId3"/>
          <a:stretch>
            <a:fillRect/>
          </a:stretch>
        </p:blipFill>
        <p:spPr>
          <a:xfrm>
            <a:off x="5619150" y="1550130"/>
            <a:ext cx="3244256" cy="31689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3600"/>
              <a:buNone/>
            </a:pPr>
            <a:r>
              <a:rPr lang="en" dirty="0"/>
              <a:t>Questions &amp; Comments</a:t>
            </a:r>
            <a:br>
              <a:rPr lang="en" dirty="0"/>
            </a:br>
            <a:br>
              <a:rPr lang="en" dirty="0"/>
            </a:b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94550" y="6977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of Content</a:t>
            </a:r>
            <a:endParaRPr/>
          </a:p>
        </p:txBody>
      </p:sp>
      <p:sp>
        <p:nvSpPr>
          <p:cNvPr id="94" name="Google Shape;94;p14" descr="Background pointer shape in timeline graphic"/>
          <p:cNvSpPr/>
          <p:nvPr/>
        </p:nvSpPr>
        <p:spPr>
          <a:xfrm>
            <a:off x="1432176" y="2593626"/>
            <a:ext cx="832200" cy="612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txBox="1">
            <a:spLocks noGrp="1"/>
          </p:cNvSpPr>
          <p:nvPr>
            <p:ph type="body" idx="4294967295"/>
          </p:nvPr>
        </p:nvSpPr>
        <p:spPr>
          <a:xfrm>
            <a:off x="1432171" y="2706709"/>
            <a:ext cx="6468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1</a:t>
            </a:r>
            <a:endParaRPr sz="1600">
              <a:solidFill>
                <a:schemeClr val="lt1"/>
              </a:solidFill>
            </a:endParaRPr>
          </a:p>
        </p:txBody>
      </p:sp>
      <p:grpSp>
        <p:nvGrpSpPr>
          <p:cNvPr id="96" name="Google Shape;96;p14"/>
          <p:cNvGrpSpPr/>
          <p:nvPr/>
        </p:nvGrpSpPr>
        <p:grpSpPr>
          <a:xfrm>
            <a:off x="1711360" y="2264051"/>
            <a:ext cx="88371" cy="333516"/>
            <a:chOff x="777447" y="1610215"/>
            <a:chExt cx="198900" cy="593656"/>
          </a:xfrm>
        </p:grpSpPr>
        <p:cxnSp>
          <p:nvCxnSpPr>
            <p:cNvPr id="97" name="Google Shape;97;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98" name="Google Shape;98;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4"/>
          <p:cNvSpPr txBox="1">
            <a:spLocks noGrp="1"/>
          </p:cNvSpPr>
          <p:nvPr>
            <p:ph type="body" idx="4294967295"/>
          </p:nvPr>
        </p:nvSpPr>
        <p:spPr>
          <a:xfrm>
            <a:off x="1047400" y="1821550"/>
            <a:ext cx="1514700" cy="745200"/>
          </a:xfrm>
          <a:prstGeom prst="rect">
            <a:avLst/>
          </a:prstGeom>
          <a:noFill/>
          <a:ln>
            <a:noFill/>
          </a:ln>
        </p:spPr>
        <p:txBody>
          <a:bodyPr spcFirstLastPara="1" wrap="square" lIns="91425" tIns="91425" rIns="91425" bIns="91425" anchor="t" anchorCtr="0">
            <a:normAutofit/>
          </a:bodyPr>
          <a:lstStyle/>
          <a:p>
            <a:pPr marL="0" lvl="0" indent="0" algn="ctr" rtl="0">
              <a:lnSpc>
                <a:spcPct val="95000"/>
              </a:lnSpc>
              <a:spcBef>
                <a:spcPts val="0"/>
              </a:spcBef>
              <a:spcAft>
                <a:spcPts val="1200"/>
              </a:spcAft>
              <a:buSzPts val="935"/>
              <a:buNone/>
            </a:pPr>
            <a:r>
              <a:rPr lang="en" sz="1200"/>
              <a:t>Data Mining &amp; Drug discovery</a:t>
            </a:r>
            <a:endParaRPr sz="1200"/>
          </a:p>
        </p:txBody>
      </p:sp>
      <p:sp>
        <p:nvSpPr>
          <p:cNvPr id="100" name="Google Shape;100;p14" descr="Background pointer shape in timeline graphic"/>
          <p:cNvSpPr/>
          <p:nvPr/>
        </p:nvSpPr>
        <p:spPr>
          <a:xfrm>
            <a:off x="2088200"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body" idx="4294967295"/>
          </p:nvPr>
        </p:nvSpPr>
        <p:spPr>
          <a:xfrm>
            <a:off x="2225644"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2</a:t>
            </a:r>
            <a:endParaRPr sz="1600">
              <a:solidFill>
                <a:schemeClr val="lt1"/>
              </a:solidFill>
            </a:endParaRPr>
          </a:p>
        </p:txBody>
      </p:sp>
      <p:grpSp>
        <p:nvGrpSpPr>
          <p:cNvPr id="102" name="Google Shape;102;p14"/>
          <p:cNvGrpSpPr/>
          <p:nvPr/>
        </p:nvGrpSpPr>
        <p:grpSpPr>
          <a:xfrm>
            <a:off x="2473633" y="3202079"/>
            <a:ext cx="88371" cy="333516"/>
            <a:chOff x="2223534" y="2938958"/>
            <a:chExt cx="198900" cy="593656"/>
          </a:xfrm>
        </p:grpSpPr>
        <p:cxnSp>
          <p:nvCxnSpPr>
            <p:cNvPr id="103" name="Google Shape;103;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4" name="Google Shape;104;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4"/>
          <p:cNvSpPr txBox="1">
            <a:spLocks noGrp="1"/>
          </p:cNvSpPr>
          <p:nvPr>
            <p:ph type="body" idx="4294967295"/>
          </p:nvPr>
        </p:nvSpPr>
        <p:spPr>
          <a:xfrm>
            <a:off x="2452553" y="1884350"/>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Dataset Description</a:t>
            </a:r>
            <a:endParaRPr sz="1200"/>
          </a:p>
        </p:txBody>
      </p:sp>
      <p:sp>
        <p:nvSpPr>
          <p:cNvPr id="106" name="Google Shape;106;p14" descr="Background pointer shape in timeline graphic"/>
          <p:cNvSpPr/>
          <p:nvPr/>
        </p:nvSpPr>
        <p:spPr>
          <a:xfrm>
            <a:off x="2823687"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a:spLocks noGrp="1"/>
          </p:cNvSpPr>
          <p:nvPr>
            <p:ph type="body" idx="4294967295"/>
          </p:nvPr>
        </p:nvSpPr>
        <p:spPr>
          <a:xfrm>
            <a:off x="2955139"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3</a:t>
            </a:r>
            <a:endParaRPr sz="1600">
              <a:solidFill>
                <a:schemeClr val="lt1"/>
              </a:solidFill>
            </a:endParaRPr>
          </a:p>
        </p:txBody>
      </p:sp>
      <p:sp>
        <p:nvSpPr>
          <p:cNvPr id="108" name="Google Shape;108;p14"/>
          <p:cNvSpPr txBox="1">
            <a:spLocks noGrp="1"/>
          </p:cNvSpPr>
          <p:nvPr>
            <p:ph type="body" idx="4294967295"/>
          </p:nvPr>
        </p:nvSpPr>
        <p:spPr>
          <a:xfrm>
            <a:off x="3428350" y="3564825"/>
            <a:ext cx="12159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Preprocessing</a:t>
            </a:r>
            <a:endParaRPr sz="1200"/>
          </a:p>
        </p:txBody>
      </p:sp>
      <p:sp>
        <p:nvSpPr>
          <p:cNvPr id="109" name="Google Shape;109;p14" descr="Background pointer shape in timeline graphic"/>
          <p:cNvSpPr/>
          <p:nvPr/>
        </p:nvSpPr>
        <p:spPr>
          <a:xfrm>
            <a:off x="3559174"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txBox="1">
            <a:spLocks noGrp="1"/>
          </p:cNvSpPr>
          <p:nvPr>
            <p:ph type="body" idx="4294967295"/>
          </p:nvPr>
        </p:nvSpPr>
        <p:spPr>
          <a:xfrm>
            <a:off x="3687971" y="2706709"/>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4</a:t>
            </a:r>
            <a:endParaRPr sz="1600">
              <a:solidFill>
                <a:schemeClr val="lt1"/>
              </a:solidFill>
            </a:endParaRPr>
          </a:p>
        </p:txBody>
      </p:sp>
      <p:grpSp>
        <p:nvGrpSpPr>
          <p:cNvPr id="111" name="Google Shape;111;p14"/>
          <p:cNvGrpSpPr/>
          <p:nvPr/>
        </p:nvGrpSpPr>
        <p:grpSpPr>
          <a:xfrm>
            <a:off x="3934988" y="3201857"/>
            <a:ext cx="88371" cy="333516"/>
            <a:chOff x="5958946" y="2938958"/>
            <a:chExt cx="198900" cy="593656"/>
          </a:xfrm>
        </p:grpSpPr>
        <p:cxnSp>
          <p:nvCxnSpPr>
            <p:cNvPr id="112" name="Google Shape;112;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3" name="Google Shape;113;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4"/>
          <p:cNvSpPr txBox="1">
            <a:spLocks noGrp="1"/>
          </p:cNvSpPr>
          <p:nvPr>
            <p:ph type="body" idx="4294967295"/>
          </p:nvPr>
        </p:nvSpPr>
        <p:spPr>
          <a:xfrm>
            <a:off x="4017399" y="1737800"/>
            <a:ext cx="1267500" cy="7452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SzPts val="1300"/>
              <a:buNone/>
            </a:pPr>
            <a:r>
              <a:rPr lang="en" sz="1200"/>
              <a:t>Feature Engineering</a:t>
            </a:r>
            <a:endParaRPr sz="1200"/>
          </a:p>
        </p:txBody>
      </p:sp>
      <p:sp>
        <p:nvSpPr>
          <p:cNvPr id="115" name="Google Shape;115;p14"/>
          <p:cNvSpPr txBox="1">
            <a:spLocks noGrp="1"/>
          </p:cNvSpPr>
          <p:nvPr>
            <p:ph type="body" idx="4294967295"/>
          </p:nvPr>
        </p:nvSpPr>
        <p:spPr>
          <a:xfrm>
            <a:off x="4441187" y="2706709"/>
            <a:ext cx="5847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71052"/>
              <a:buNone/>
            </a:pPr>
            <a:r>
              <a:rPr lang="en" sz="1600">
                <a:solidFill>
                  <a:schemeClr val="lt1"/>
                </a:solidFill>
              </a:rPr>
              <a:t>11.01.XX</a:t>
            </a:r>
            <a:endParaRPr sz="1600">
              <a:solidFill>
                <a:schemeClr val="lt1"/>
              </a:solidFill>
            </a:endParaRPr>
          </a:p>
        </p:txBody>
      </p:sp>
      <p:sp>
        <p:nvSpPr>
          <p:cNvPr id="116" name="Google Shape;116;p14"/>
          <p:cNvSpPr txBox="1">
            <a:spLocks noGrp="1"/>
          </p:cNvSpPr>
          <p:nvPr>
            <p:ph type="body" idx="4294967295"/>
          </p:nvPr>
        </p:nvSpPr>
        <p:spPr>
          <a:xfrm>
            <a:off x="4733040" y="3535375"/>
            <a:ext cx="1390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EDA</a:t>
            </a:r>
            <a:endParaRPr sz="1200"/>
          </a:p>
        </p:txBody>
      </p:sp>
      <p:sp>
        <p:nvSpPr>
          <p:cNvPr id="117" name="Google Shape;117;p14"/>
          <p:cNvSpPr txBox="1">
            <a:spLocks noGrp="1"/>
          </p:cNvSpPr>
          <p:nvPr>
            <p:ph type="body" idx="4294967295"/>
          </p:nvPr>
        </p:nvSpPr>
        <p:spPr>
          <a:xfrm>
            <a:off x="4330421" y="2706722"/>
            <a:ext cx="646800" cy="386700"/>
          </a:xfrm>
          <a:prstGeom prst="rect">
            <a:avLst/>
          </a:prstGeom>
          <a:noFill/>
          <a:ln>
            <a:noFill/>
          </a:ln>
        </p:spPr>
        <p:txBody>
          <a:bodyPr spcFirstLastPara="1" wrap="square" lIns="91425" tIns="91425" rIns="91425" bIns="91425" anchor="ctr" anchorCtr="0">
            <a:normAutofit fontScale="47500" lnSpcReduction="20000"/>
          </a:bodyPr>
          <a:lstStyle/>
          <a:p>
            <a:pPr marL="0" lvl="0" indent="0" algn="ctr" rtl="0">
              <a:lnSpc>
                <a:spcPct val="100000"/>
              </a:lnSpc>
              <a:spcBef>
                <a:spcPts val="0"/>
              </a:spcBef>
              <a:spcAft>
                <a:spcPts val="0"/>
              </a:spcAft>
              <a:buSzPct val="147727"/>
              <a:buNone/>
            </a:pPr>
            <a:r>
              <a:rPr lang="en" sz="1600">
                <a:solidFill>
                  <a:schemeClr val="lt1"/>
                </a:solidFill>
              </a:rPr>
              <a:t>09.05.XX</a:t>
            </a:r>
            <a:endParaRPr sz="1600">
              <a:solidFill>
                <a:schemeClr val="lt1"/>
              </a:solidFill>
            </a:endParaRPr>
          </a:p>
        </p:txBody>
      </p:sp>
      <p:sp>
        <p:nvSpPr>
          <p:cNvPr id="118" name="Google Shape;118;p14" descr="Background pointer shape in timeline graphic"/>
          <p:cNvSpPr/>
          <p:nvPr/>
        </p:nvSpPr>
        <p:spPr>
          <a:xfrm>
            <a:off x="4986450"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txBox="1">
            <a:spLocks noGrp="1"/>
          </p:cNvSpPr>
          <p:nvPr>
            <p:ph type="body" idx="4294967295"/>
          </p:nvPr>
        </p:nvSpPr>
        <p:spPr>
          <a:xfrm>
            <a:off x="5123894"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6</a:t>
            </a:r>
            <a:endParaRPr sz="1600">
              <a:solidFill>
                <a:schemeClr val="lt1"/>
              </a:solidFill>
            </a:endParaRPr>
          </a:p>
        </p:txBody>
      </p:sp>
      <p:grpSp>
        <p:nvGrpSpPr>
          <p:cNvPr id="120" name="Google Shape;120;p14"/>
          <p:cNvGrpSpPr/>
          <p:nvPr/>
        </p:nvGrpSpPr>
        <p:grpSpPr>
          <a:xfrm>
            <a:off x="5371933" y="3201878"/>
            <a:ext cx="88371" cy="333516"/>
            <a:chOff x="2223534" y="2938958"/>
            <a:chExt cx="198900" cy="593656"/>
          </a:xfrm>
        </p:grpSpPr>
        <p:cxnSp>
          <p:nvCxnSpPr>
            <p:cNvPr id="121" name="Google Shape;121;p1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2" name="Google Shape;122;p1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4"/>
          <p:cNvSpPr txBox="1">
            <a:spLocks noGrp="1"/>
          </p:cNvSpPr>
          <p:nvPr>
            <p:ph type="body" idx="4294967295"/>
          </p:nvPr>
        </p:nvSpPr>
        <p:spPr>
          <a:xfrm>
            <a:off x="5465177" y="1961500"/>
            <a:ext cx="1267500" cy="7452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1300"/>
              <a:buNone/>
            </a:pPr>
            <a:r>
              <a:rPr lang="en" sz="1200"/>
              <a:t>Data Mining</a:t>
            </a:r>
            <a:endParaRPr sz="1200"/>
          </a:p>
        </p:txBody>
      </p:sp>
      <p:sp>
        <p:nvSpPr>
          <p:cNvPr id="124" name="Google Shape;124;p14" descr="Background pointer shape in timeline graphic"/>
          <p:cNvSpPr/>
          <p:nvPr/>
        </p:nvSpPr>
        <p:spPr>
          <a:xfrm>
            <a:off x="5721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txBox="1">
            <a:spLocks noGrp="1"/>
          </p:cNvSpPr>
          <p:nvPr>
            <p:ph type="body" idx="4294967295"/>
          </p:nvPr>
        </p:nvSpPr>
        <p:spPr>
          <a:xfrm>
            <a:off x="5853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7</a:t>
            </a:r>
            <a:endParaRPr sz="1600">
              <a:solidFill>
                <a:schemeClr val="lt1"/>
              </a:solidFill>
            </a:endParaRPr>
          </a:p>
        </p:txBody>
      </p:sp>
      <p:sp>
        <p:nvSpPr>
          <p:cNvPr id="126" name="Google Shape;126;p14" descr="Background pointer shape in timeline graphic"/>
          <p:cNvSpPr/>
          <p:nvPr/>
        </p:nvSpPr>
        <p:spPr>
          <a:xfrm>
            <a:off x="6457424"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txBox="1">
            <a:spLocks noGrp="1"/>
          </p:cNvSpPr>
          <p:nvPr>
            <p:ph type="body" idx="4294967295"/>
          </p:nvPr>
        </p:nvSpPr>
        <p:spPr>
          <a:xfrm>
            <a:off x="6586221"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8</a:t>
            </a:r>
            <a:endParaRPr sz="1600">
              <a:solidFill>
                <a:schemeClr val="lt1"/>
              </a:solidFill>
            </a:endParaRPr>
          </a:p>
        </p:txBody>
      </p:sp>
      <p:grpSp>
        <p:nvGrpSpPr>
          <p:cNvPr id="128" name="Google Shape;128;p14"/>
          <p:cNvGrpSpPr/>
          <p:nvPr/>
        </p:nvGrpSpPr>
        <p:grpSpPr>
          <a:xfrm>
            <a:off x="6833238" y="3201878"/>
            <a:ext cx="88371" cy="333516"/>
            <a:chOff x="5958946" y="2938958"/>
            <a:chExt cx="198900" cy="593656"/>
          </a:xfrm>
        </p:grpSpPr>
        <p:cxnSp>
          <p:nvCxnSpPr>
            <p:cNvPr id="129" name="Google Shape;129;p1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0" name="Google Shape;130;p1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 name="Google Shape;131;p14" descr="Background pointer shape in timeline graphic"/>
          <p:cNvSpPr/>
          <p:nvPr/>
        </p:nvSpPr>
        <p:spPr>
          <a:xfrm>
            <a:off x="4294661" y="2593626"/>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5</a:t>
            </a:r>
            <a:endParaRPr sz="1400" b="0" i="0" u="none" strike="noStrike" cap="none">
              <a:solidFill>
                <a:schemeClr val="lt1"/>
              </a:solidFill>
              <a:latin typeface="Arial"/>
              <a:ea typeface="Arial"/>
              <a:cs typeface="Arial"/>
              <a:sym typeface="Arial"/>
            </a:endParaRPr>
          </a:p>
        </p:txBody>
      </p:sp>
      <p:sp>
        <p:nvSpPr>
          <p:cNvPr id="132" name="Google Shape;132;p14" descr="Background pointer shape in timeline graphic"/>
          <p:cNvSpPr/>
          <p:nvPr/>
        </p:nvSpPr>
        <p:spPr>
          <a:xfrm>
            <a:off x="7245937" y="2593639"/>
            <a:ext cx="911700" cy="6129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txBox="1">
            <a:spLocks noGrp="1"/>
          </p:cNvSpPr>
          <p:nvPr>
            <p:ph type="body" idx="4294967295"/>
          </p:nvPr>
        </p:nvSpPr>
        <p:spPr>
          <a:xfrm>
            <a:off x="7377389" y="2706722"/>
            <a:ext cx="584700" cy="386700"/>
          </a:xfrm>
          <a:prstGeom prst="rect">
            <a:avLst/>
          </a:prstGeom>
          <a:noFill/>
          <a:ln>
            <a:noFill/>
          </a:ln>
        </p:spPr>
        <p:txBody>
          <a:bodyPr spcFirstLastPara="1" wrap="square" lIns="91425" tIns="91425" rIns="91425" bIns="91425" anchor="ctr" anchorCtr="0">
            <a:normAutofit fontScale="92500"/>
          </a:bodyPr>
          <a:lstStyle/>
          <a:p>
            <a:pPr marL="0" lvl="0" indent="0" algn="ctr" rtl="0">
              <a:lnSpc>
                <a:spcPct val="100000"/>
              </a:lnSpc>
              <a:spcBef>
                <a:spcPts val="0"/>
              </a:spcBef>
              <a:spcAft>
                <a:spcPts val="0"/>
              </a:spcAft>
              <a:buSzPts val="1300"/>
              <a:buNone/>
            </a:pPr>
            <a:r>
              <a:rPr lang="en" sz="1600">
                <a:solidFill>
                  <a:schemeClr val="lt1"/>
                </a:solidFill>
              </a:rPr>
              <a:t>9</a:t>
            </a:r>
            <a:endParaRPr sz="1600">
              <a:solidFill>
                <a:schemeClr val="lt1"/>
              </a:solidFill>
            </a:endParaRPr>
          </a:p>
        </p:txBody>
      </p:sp>
      <p:grpSp>
        <p:nvGrpSpPr>
          <p:cNvPr id="134" name="Google Shape;134;p14"/>
          <p:cNvGrpSpPr/>
          <p:nvPr/>
        </p:nvGrpSpPr>
        <p:grpSpPr>
          <a:xfrm>
            <a:off x="7622351" y="2210920"/>
            <a:ext cx="88391" cy="386708"/>
            <a:chOff x="3918084" y="1610215"/>
            <a:chExt cx="198900" cy="593656"/>
          </a:xfrm>
        </p:grpSpPr>
        <p:cxnSp>
          <p:nvCxnSpPr>
            <p:cNvPr id="135" name="Google Shape;135;p1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6" name="Google Shape;136;p1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4"/>
          <p:cNvSpPr txBox="1">
            <a:spLocks noGrp="1"/>
          </p:cNvSpPr>
          <p:nvPr>
            <p:ph type="body" idx="4294967295"/>
          </p:nvPr>
        </p:nvSpPr>
        <p:spPr>
          <a:xfrm>
            <a:off x="6414827" y="3435236"/>
            <a:ext cx="996900" cy="7452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lnSpc>
                <a:spcPct val="115000"/>
              </a:lnSpc>
              <a:spcBef>
                <a:spcPts val="0"/>
              </a:spcBef>
              <a:spcAft>
                <a:spcPts val="1200"/>
              </a:spcAft>
              <a:buSzPct val="104838"/>
              <a:buNone/>
            </a:pPr>
            <a:r>
              <a:rPr lang="en" sz="1600"/>
              <a:t>Results and Evaluation</a:t>
            </a:r>
            <a:endParaRPr sz="1600"/>
          </a:p>
        </p:txBody>
      </p:sp>
      <p:sp>
        <p:nvSpPr>
          <p:cNvPr id="138" name="Google Shape;138;p14"/>
          <p:cNvSpPr txBox="1">
            <a:spLocks noGrp="1"/>
          </p:cNvSpPr>
          <p:nvPr>
            <p:ph type="body" idx="4294967295"/>
          </p:nvPr>
        </p:nvSpPr>
        <p:spPr>
          <a:xfrm>
            <a:off x="7203328" y="1619773"/>
            <a:ext cx="996900" cy="745200"/>
          </a:xfrm>
          <a:prstGeom prst="rect">
            <a:avLst/>
          </a:prstGeom>
          <a:noFill/>
          <a:ln>
            <a:noFill/>
          </a:ln>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1200"/>
              </a:spcAft>
              <a:buSzPts val="1300"/>
              <a:buNone/>
            </a:pPr>
            <a:r>
              <a:rPr lang="en" sz="1200"/>
              <a:t>Questions and comments</a:t>
            </a:r>
            <a:endParaRPr sz="1200"/>
          </a:p>
        </p:txBody>
      </p:sp>
      <p:grpSp>
        <p:nvGrpSpPr>
          <p:cNvPr id="139" name="Google Shape;139;p14"/>
          <p:cNvGrpSpPr/>
          <p:nvPr/>
        </p:nvGrpSpPr>
        <p:grpSpPr>
          <a:xfrm>
            <a:off x="3159160" y="2264051"/>
            <a:ext cx="88371" cy="333516"/>
            <a:chOff x="777447" y="1610215"/>
            <a:chExt cx="198900" cy="593656"/>
          </a:xfrm>
        </p:grpSpPr>
        <p:cxnSp>
          <p:nvCxnSpPr>
            <p:cNvPr id="140" name="Google Shape;140;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1" name="Google Shape;141;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4"/>
          <p:cNvGrpSpPr/>
          <p:nvPr/>
        </p:nvGrpSpPr>
        <p:grpSpPr>
          <a:xfrm>
            <a:off x="4606960" y="2264051"/>
            <a:ext cx="88371" cy="333516"/>
            <a:chOff x="777447" y="1610215"/>
            <a:chExt cx="198900" cy="593656"/>
          </a:xfrm>
        </p:grpSpPr>
        <p:cxnSp>
          <p:nvCxnSpPr>
            <p:cNvPr id="143" name="Google Shape;143;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4" name="Google Shape;144;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14"/>
          <p:cNvGrpSpPr/>
          <p:nvPr/>
        </p:nvGrpSpPr>
        <p:grpSpPr>
          <a:xfrm>
            <a:off x="6054760" y="2264051"/>
            <a:ext cx="88371" cy="333516"/>
            <a:chOff x="777447" y="1610215"/>
            <a:chExt cx="198900" cy="593656"/>
          </a:xfrm>
        </p:grpSpPr>
        <p:cxnSp>
          <p:nvCxnSpPr>
            <p:cNvPr id="146" name="Google Shape;146;p1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7" name="Google Shape;147;p1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14"/>
          <p:cNvSpPr txBox="1">
            <a:spLocks noGrp="1"/>
          </p:cNvSpPr>
          <p:nvPr>
            <p:ph type="body" idx="4294967295"/>
          </p:nvPr>
        </p:nvSpPr>
        <p:spPr>
          <a:xfrm>
            <a:off x="1717090" y="3470188"/>
            <a:ext cx="1653900" cy="74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200"/>
              <a:t>Problem Statement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1940"/>
              <a:t>Drug Discovery &amp; Data Mining :Story behind it</a:t>
            </a:r>
            <a:endParaRPr sz="1940"/>
          </a:p>
        </p:txBody>
      </p:sp>
      <p:sp>
        <p:nvSpPr>
          <p:cNvPr id="154" name="Google Shape;154;p15"/>
          <p:cNvSpPr txBox="1">
            <a:spLocks noGrp="1"/>
          </p:cNvSpPr>
          <p:nvPr>
            <p:ph type="body" idx="1"/>
          </p:nvPr>
        </p:nvSpPr>
        <p:spPr>
          <a:xfrm>
            <a:off x="729450" y="2078875"/>
            <a:ext cx="4852800" cy="2261100"/>
          </a:xfrm>
          <a:prstGeom prst="rect">
            <a:avLst/>
          </a:prstGeom>
          <a:noFill/>
          <a:ln>
            <a:noFill/>
          </a:ln>
        </p:spPr>
        <p:txBody>
          <a:bodyPr spcFirstLastPara="1" wrap="square" lIns="91425" tIns="91425" rIns="91425" bIns="91425" anchor="t" anchorCtr="0">
            <a:normAutofit/>
          </a:bodyPr>
          <a:lstStyle/>
          <a:p>
            <a:pPr marL="457200" lvl="0" indent="-311180" algn="l" rtl="0">
              <a:lnSpc>
                <a:spcPct val="115000"/>
              </a:lnSpc>
              <a:spcBef>
                <a:spcPts val="0"/>
              </a:spcBef>
              <a:spcAft>
                <a:spcPts val="0"/>
              </a:spcAft>
              <a:buClr>
                <a:schemeClr val="dk2"/>
              </a:buClr>
              <a:buSzPts val="1300"/>
              <a:buChar char="●"/>
            </a:pPr>
            <a:r>
              <a:rPr lang="en" dirty="0">
                <a:solidFill>
                  <a:schemeClr val="dk2"/>
                </a:solidFill>
              </a:rPr>
              <a:t>Also called </a:t>
            </a:r>
            <a:r>
              <a:rPr lang="en" b="1" dirty="0">
                <a:solidFill>
                  <a:schemeClr val="dk2"/>
                </a:solidFill>
              </a:rPr>
              <a:t>Quantitative Structure Activity Relationship (QSAR)</a:t>
            </a:r>
            <a:endParaRPr b="1"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Based on hypotheses at what is the targeted protein</a:t>
            </a:r>
            <a:endParaRPr dirty="0">
              <a:solidFill>
                <a:schemeClr val="dk2"/>
              </a:solidFill>
            </a:endParaRPr>
          </a:p>
          <a:p>
            <a:pPr marL="457200" lvl="0" indent="-311181" algn="l" rtl="0">
              <a:lnSpc>
                <a:spcPct val="115000"/>
              </a:lnSpc>
              <a:spcBef>
                <a:spcPts val="0"/>
              </a:spcBef>
              <a:spcAft>
                <a:spcPts val="0"/>
              </a:spcAft>
              <a:buClr>
                <a:schemeClr val="dk2"/>
              </a:buClr>
              <a:buSzPts val="1300"/>
              <a:buChar char="●"/>
            </a:pPr>
            <a:r>
              <a:rPr lang="en" dirty="0">
                <a:solidFill>
                  <a:schemeClr val="dk2"/>
                </a:solidFill>
              </a:rPr>
              <a:t>search for the molecule that changes the functionality of target protein</a:t>
            </a:r>
            <a:endParaRPr dirty="0">
              <a:solidFill>
                <a:schemeClr val="dk2"/>
              </a:solidFill>
            </a:endParaRPr>
          </a:p>
          <a:p>
            <a:pPr marL="457200" lvl="0" indent="0" algn="l" rtl="0">
              <a:lnSpc>
                <a:spcPct val="115000"/>
              </a:lnSpc>
              <a:spcBef>
                <a:spcPts val="1200"/>
              </a:spcBef>
              <a:spcAft>
                <a:spcPts val="0"/>
              </a:spcAft>
              <a:buSzPts val="1405"/>
              <a:buNone/>
            </a:pPr>
            <a:endParaRPr dirty="0">
              <a:solidFill>
                <a:schemeClr val="dk2"/>
              </a:solidFill>
            </a:endParaRPr>
          </a:p>
          <a:p>
            <a:pPr marL="0" lvl="0" indent="0" algn="l" rtl="0">
              <a:lnSpc>
                <a:spcPct val="115000"/>
              </a:lnSpc>
              <a:spcBef>
                <a:spcPts val="1200"/>
              </a:spcBef>
              <a:spcAft>
                <a:spcPts val="1200"/>
              </a:spcAft>
              <a:buSzPts val="1405"/>
              <a:buNone/>
            </a:pPr>
            <a:endParaRPr dirty="0">
              <a:solidFill>
                <a:schemeClr val="dk2"/>
              </a:solidFill>
            </a:endParaRPr>
          </a:p>
        </p:txBody>
      </p:sp>
      <p:pic>
        <p:nvPicPr>
          <p:cNvPr id="155" name="Google Shape;155;p15"/>
          <p:cNvPicPr preferRelativeResize="0"/>
          <p:nvPr/>
        </p:nvPicPr>
        <p:blipFill rotWithShape="1">
          <a:blip r:embed="rId3">
            <a:alphaModFix/>
          </a:blip>
          <a:srcRect/>
          <a:stretch/>
        </p:blipFill>
        <p:spPr>
          <a:xfrm>
            <a:off x="6119625" y="1196625"/>
            <a:ext cx="2552099" cy="323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dirty="0"/>
              <a:t>Drug Discovery Development Process</a:t>
            </a:r>
            <a:endParaRPr dirty="0"/>
          </a:p>
        </p:txBody>
      </p:sp>
      <p:pic>
        <p:nvPicPr>
          <p:cNvPr id="161" name="Google Shape;161;p16"/>
          <p:cNvPicPr preferRelativeResize="0"/>
          <p:nvPr/>
        </p:nvPicPr>
        <p:blipFill rotWithShape="1">
          <a:blip r:embed="rId3">
            <a:alphaModFix/>
          </a:blip>
          <a:srcRect/>
          <a:stretch/>
        </p:blipFill>
        <p:spPr>
          <a:xfrm>
            <a:off x="4641025" y="1183750"/>
            <a:ext cx="4237775" cy="287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a:t>Problem Statement</a:t>
            </a:r>
            <a:endParaRPr/>
          </a:p>
        </p:txBody>
      </p:sp>
      <p:sp>
        <p:nvSpPr>
          <p:cNvPr id="167" name="Google Shape;167;p17"/>
          <p:cNvSpPr txBox="1"/>
          <p:nvPr/>
        </p:nvSpPr>
        <p:spPr>
          <a:xfrm>
            <a:off x="794225" y="2222700"/>
            <a:ext cx="6406800" cy="1793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0" i="1" u="none" strike="noStrike" cap="none" dirty="0">
                <a:solidFill>
                  <a:schemeClr val="lt2"/>
                </a:solidFill>
                <a:latin typeface="Lato"/>
                <a:ea typeface="Lato"/>
                <a:cs typeface="Lato"/>
                <a:sym typeface="Lato"/>
              </a:rPr>
              <a:t>The process of drug discovery is a very long process that can take years of research, testing phases and getting the approval from Federal to be available to public for use. Utilizing Machine learning Algorithm, we aim to automate the routine work in the drug discovery laboratories of manually observing the activities of the target protein over the span of years and a load of biological calculations and analytical statistics.</a:t>
            </a:r>
            <a:endParaRPr sz="1400" b="0" i="1" u="none" strike="noStrike" cap="none" dirty="0">
              <a:solidFill>
                <a:schemeClr val="lt2"/>
              </a:solidFill>
              <a:latin typeface="Lato"/>
              <a:ea typeface="Lato"/>
              <a:cs typeface="Lato"/>
              <a:sym typeface="Lato"/>
            </a:endParaRPr>
          </a:p>
          <a:p>
            <a:pPr marL="0" marR="0" lvl="0" indent="0" algn="just" rtl="0">
              <a:lnSpc>
                <a:spcPct val="100000"/>
              </a:lnSpc>
              <a:spcBef>
                <a:spcPts val="1200"/>
              </a:spcBef>
              <a:spcAft>
                <a:spcPts val="0"/>
              </a:spcAft>
              <a:buClr>
                <a:srgbClr val="000000"/>
              </a:buClr>
              <a:buSzPts val="1400"/>
              <a:buFont typeface="Arial"/>
              <a:buNone/>
            </a:pPr>
            <a:endParaRPr sz="1400" b="0" i="0" u="none" strike="noStrike" cap="none" dirty="0">
              <a:solidFill>
                <a:schemeClr val="l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600"/>
              <a:t>Database Description</a:t>
            </a:r>
            <a:endParaRPr sz="2600"/>
          </a:p>
          <a:p>
            <a:pPr marL="0" lvl="0" indent="0" algn="l" rtl="0">
              <a:lnSpc>
                <a:spcPct val="100000"/>
              </a:lnSpc>
              <a:spcBef>
                <a:spcPts val="0"/>
              </a:spcBef>
              <a:spcAft>
                <a:spcPts val="0"/>
              </a:spcAft>
              <a:buSzPct val="100000"/>
              <a:buNone/>
            </a:pPr>
            <a:endParaRPr/>
          </a:p>
          <a:p>
            <a:pPr marL="0" lvl="0" indent="0" algn="l" rtl="0">
              <a:lnSpc>
                <a:spcPct val="100000"/>
              </a:lnSpc>
              <a:spcBef>
                <a:spcPts val="0"/>
              </a:spcBef>
              <a:spcAft>
                <a:spcPts val="0"/>
              </a:spcAft>
              <a:buSzPct val="100000"/>
              <a:buNone/>
            </a:pPr>
            <a:endParaRPr/>
          </a:p>
        </p:txBody>
      </p:sp>
      <p:sp>
        <p:nvSpPr>
          <p:cNvPr id="173" name="Google Shape;173;p18"/>
          <p:cNvSpPr txBox="1">
            <a:spLocks noGrp="1"/>
          </p:cNvSpPr>
          <p:nvPr>
            <p:ph type="title"/>
          </p:nvPr>
        </p:nvSpPr>
        <p:spPr>
          <a:xfrm>
            <a:off x="909825" y="2671725"/>
            <a:ext cx="3142200" cy="65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1800"/>
              <a:t>Database : ChEMBL</a:t>
            </a:r>
            <a:endParaRPr sz="1800"/>
          </a:p>
        </p:txBody>
      </p:sp>
      <p:pic>
        <p:nvPicPr>
          <p:cNvPr id="174" name="Google Shape;174;p18"/>
          <p:cNvPicPr preferRelativeResize="0"/>
          <p:nvPr/>
        </p:nvPicPr>
        <p:blipFill rotWithShape="1">
          <a:blip r:embed="rId3">
            <a:alphaModFix/>
          </a:blip>
          <a:srcRect/>
          <a:stretch/>
        </p:blipFill>
        <p:spPr>
          <a:xfrm>
            <a:off x="5499027" y="1495775"/>
            <a:ext cx="3343251" cy="2406875"/>
          </a:xfrm>
          <a:prstGeom prst="rect">
            <a:avLst/>
          </a:prstGeom>
          <a:noFill/>
          <a:ln>
            <a:noFill/>
          </a:ln>
          <a:effectLst>
            <a:outerShdw blurRad="57150" dist="19050" dir="5400000" algn="bl" rotWithShape="0">
              <a:srgbClr val="000000">
                <a:alpha val="49803"/>
              </a:srgbClr>
            </a:outerShdw>
          </a:effectLst>
        </p:spPr>
      </p:pic>
      <p:sp>
        <p:nvSpPr>
          <p:cNvPr id="175" name="Google Shape;175;p18"/>
          <p:cNvSpPr txBox="1"/>
          <p:nvPr/>
        </p:nvSpPr>
        <p:spPr>
          <a:xfrm>
            <a:off x="460600" y="3091700"/>
            <a:ext cx="4522500" cy="1297248"/>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Disease: Alzheimer</a:t>
            </a:r>
            <a:endParaRPr sz="1516" b="1" dirty="0">
              <a:solidFill>
                <a:schemeClr val="dk2"/>
              </a:solidFill>
              <a:latin typeface="Lato"/>
              <a:ea typeface="Lato"/>
              <a:cs typeface="Lato"/>
              <a:sym typeface="Lato"/>
            </a:endParaRPr>
          </a:p>
          <a:p>
            <a:pPr marL="0" lvl="0" indent="457200" algn="l" rtl="0">
              <a:lnSpc>
                <a:spcPct val="115000"/>
              </a:lnSpc>
              <a:spcBef>
                <a:spcPts val="1200"/>
              </a:spcBef>
              <a:spcAft>
                <a:spcPts val="0"/>
              </a:spcAft>
              <a:buNone/>
            </a:pPr>
            <a:r>
              <a:rPr lang="en" sz="1516" b="1" dirty="0">
                <a:solidFill>
                  <a:schemeClr val="dk2"/>
                </a:solidFill>
                <a:latin typeface="Lato"/>
                <a:ea typeface="Lato"/>
                <a:cs typeface="Lato"/>
                <a:sym typeface="Lato"/>
              </a:rPr>
              <a:t>Target protein : Amyloid Beta A4 protein	</a:t>
            </a:r>
            <a:endParaRPr sz="1516" b="1"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7650" y="641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a:p>
            <a:pPr marL="0" lvl="0" indent="0" algn="l" rtl="0">
              <a:spcBef>
                <a:spcPts val="0"/>
              </a:spcBef>
              <a:spcAft>
                <a:spcPts val="0"/>
              </a:spcAft>
              <a:buNone/>
            </a:pPr>
            <a:endParaRPr/>
          </a:p>
        </p:txBody>
      </p:sp>
      <p:pic>
        <p:nvPicPr>
          <p:cNvPr id="181" name="Google Shape;181;p19"/>
          <p:cNvPicPr preferRelativeResize="0"/>
          <p:nvPr/>
        </p:nvPicPr>
        <p:blipFill rotWithShape="1">
          <a:blip r:embed="rId3">
            <a:alphaModFix/>
          </a:blip>
          <a:srcRect b="48167"/>
          <a:stretch/>
        </p:blipFill>
        <p:spPr>
          <a:xfrm>
            <a:off x="774800" y="1545475"/>
            <a:ext cx="2764949" cy="2665974"/>
          </a:xfrm>
          <a:prstGeom prst="rect">
            <a:avLst/>
          </a:prstGeom>
          <a:noFill/>
          <a:ln>
            <a:noFill/>
          </a:ln>
        </p:spPr>
      </p:pic>
      <p:pic>
        <p:nvPicPr>
          <p:cNvPr id="182" name="Google Shape;182;p19"/>
          <p:cNvPicPr preferRelativeResize="0"/>
          <p:nvPr/>
        </p:nvPicPr>
        <p:blipFill>
          <a:blip r:embed="rId4">
            <a:alphaModFix/>
          </a:blip>
          <a:stretch>
            <a:fillRect/>
          </a:stretch>
        </p:blipFill>
        <p:spPr>
          <a:xfrm>
            <a:off x="4059827" y="1511425"/>
            <a:ext cx="2761998" cy="2665975"/>
          </a:xfrm>
          <a:prstGeom prst="rect">
            <a:avLst/>
          </a:prstGeom>
          <a:noFill/>
          <a:ln>
            <a:noFill/>
          </a:ln>
        </p:spPr>
      </p:pic>
      <p:sp>
        <p:nvSpPr>
          <p:cNvPr id="183" name="Google Shape;183;p19"/>
          <p:cNvSpPr txBox="1"/>
          <p:nvPr/>
        </p:nvSpPr>
        <p:spPr>
          <a:xfrm>
            <a:off x="6710150" y="2529500"/>
            <a:ext cx="22020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dk2"/>
                </a:solidFill>
                <a:latin typeface="Lato"/>
                <a:ea typeface="Lato"/>
                <a:cs typeface="Lato"/>
                <a:sym typeface="Lato"/>
              </a:rPr>
              <a:t>Shape = (1245, 45)</a:t>
            </a:r>
            <a:endParaRPr sz="1300">
              <a:solidFill>
                <a:schemeClr val="dk2"/>
              </a:solidFill>
              <a:latin typeface="Lato"/>
              <a:ea typeface="Lato"/>
              <a:cs typeface="Lato"/>
              <a:sym typeface="Lato"/>
            </a:endParaRPr>
          </a:p>
        </p:txBody>
      </p:sp>
      <p:sp>
        <p:nvSpPr>
          <p:cNvPr id="184" name="Google Shape;184;p19"/>
          <p:cNvSpPr txBox="1"/>
          <p:nvPr/>
        </p:nvSpPr>
        <p:spPr>
          <a:xfrm>
            <a:off x="606600" y="4211450"/>
            <a:ext cx="7509300" cy="384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300">
                <a:solidFill>
                  <a:schemeClr val="accent1"/>
                </a:solidFill>
                <a:latin typeface="Lato"/>
                <a:ea typeface="Lato"/>
                <a:cs typeface="Lato"/>
                <a:sym typeface="Lato"/>
              </a:rPr>
              <a:t>2  important attributes: canonical_smiles (obj), standard_value(obj)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IC50 and pIC50</a:t>
            </a:r>
            <a:endParaRPr/>
          </a:p>
        </p:txBody>
      </p:sp>
      <p:sp>
        <p:nvSpPr>
          <p:cNvPr id="190" name="Google Shape;190;p20"/>
          <p:cNvSpPr txBox="1">
            <a:spLocks noGrp="1"/>
          </p:cNvSpPr>
          <p:nvPr>
            <p:ph type="body" idx="1"/>
          </p:nvPr>
        </p:nvSpPr>
        <p:spPr>
          <a:xfrm>
            <a:off x="4296100" y="2285375"/>
            <a:ext cx="4770600" cy="746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2"/>
              </a:buClr>
              <a:buSzPts val="1400"/>
              <a:buFont typeface="Arial"/>
              <a:buChar char="●"/>
            </a:pPr>
            <a:r>
              <a:rPr lang="en" sz="1400">
                <a:solidFill>
                  <a:schemeClr val="dk2"/>
                </a:solidFill>
                <a:latin typeface="Arial"/>
                <a:ea typeface="Arial"/>
                <a:cs typeface="Arial"/>
                <a:sym typeface="Arial"/>
              </a:rPr>
              <a:t>Half maximum inhibition concentration :</a:t>
            </a:r>
            <a:r>
              <a:rPr lang="en" sz="1400">
                <a:solidFill>
                  <a:schemeClr val="dk2"/>
                </a:solidFill>
                <a:highlight>
                  <a:srgbClr val="FFFFFF"/>
                </a:highlight>
                <a:latin typeface="Arial"/>
                <a:ea typeface="Arial"/>
                <a:cs typeface="Arial"/>
                <a:sym typeface="Arial"/>
              </a:rPr>
              <a:t>a measure of the of a potency substance in inhibiting a specific biological or biochemical function.</a:t>
            </a:r>
            <a:endParaRPr sz="1400">
              <a:solidFill>
                <a:schemeClr val="dk2"/>
              </a:solidFill>
              <a:latin typeface="Arial"/>
              <a:ea typeface="Arial"/>
              <a:cs typeface="Arial"/>
              <a:sym typeface="Arial"/>
            </a:endParaRPr>
          </a:p>
          <a:p>
            <a:pPr marL="0" lvl="0" indent="0" algn="l" rtl="0">
              <a:lnSpc>
                <a:spcPct val="115000"/>
              </a:lnSpc>
              <a:spcBef>
                <a:spcPts val="0"/>
              </a:spcBef>
              <a:spcAft>
                <a:spcPts val="1200"/>
              </a:spcAft>
              <a:buSzPts val="1018"/>
              <a:buNone/>
            </a:pPr>
            <a:endParaRPr sz="1202"/>
          </a:p>
        </p:txBody>
      </p:sp>
      <p:sp>
        <p:nvSpPr>
          <p:cNvPr id="191" name="Google Shape;191;p20"/>
          <p:cNvSpPr txBox="1">
            <a:spLocks noGrp="1"/>
          </p:cNvSpPr>
          <p:nvPr>
            <p:ph type="body" idx="1"/>
          </p:nvPr>
        </p:nvSpPr>
        <p:spPr>
          <a:xfrm>
            <a:off x="4296100" y="3376375"/>
            <a:ext cx="4217100" cy="7464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pIC50 is negative log of IC50</a:t>
            </a:r>
            <a:endParaRPr sz="1400"/>
          </a:p>
        </p:txBody>
      </p:sp>
      <p:pic>
        <p:nvPicPr>
          <p:cNvPr id="192" name="Google Shape;192;p20"/>
          <p:cNvPicPr preferRelativeResize="0"/>
          <p:nvPr/>
        </p:nvPicPr>
        <p:blipFill rotWithShape="1">
          <a:blip r:embed="rId3">
            <a:alphaModFix/>
          </a:blip>
          <a:srcRect/>
          <a:stretch/>
        </p:blipFill>
        <p:spPr>
          <a:xfrm>
            <a:off x="152400" y="1549050"/>
            <a:ext cx="3991300" cy="2793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729450" y="709050"/>
            <a:ext cx="8414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Smiles (Simplified Molecular input Line-Entry System)</a:t>
            </a:r>
            <a:endParaRPr/>
          </a:p>
        </p:txBody>
      </p:sp>
      <p:pic>
        <p:nvPicPr>
          <p:cNvPr id="198" name="Google Shape;198;p21"/>
          <p:cNvPicPr preferRelativeResize="0"/>
          <p:nvPr/>
        </p:nvPicPr>
        <p:blipFill rotWithShape="1">
          <a:blip r:embed="rId3">
            <a:alphaModFix/>
          </a:blip>
          <a:srcRect/>
          <a:stretch/>
        </p:blipFill>
        <p:spPr>
          <a:xfrm>
            <a:off x="729450" y="2342400"/>
            <a:ext cx="1676400" cy="1114425"/>
          </a:xfrm>
          <a:prstGeom prst="rect">
            <a:avLst/>
          </a:prstGeom>
          <a:noFill/>
          <a:ln>
            <a:noFill/>
          </a:ln>
        </p:spPr>
      </p:pic>
      <p:pic>
        <p:nvPicPr>
          <p:cNvPr id="199" name="Google Shape;199;p21"/>
          <p:cNvPicPr preferRelativeResize="0"/>
          <p:nvPr/>
        </p:nvPicPr>
        <p:blipFill rotWithShape="1">
          <a:blip r:embed="rId4">
            <a:alphaModFix/>
          </a:blip>
          <a:srcRect/>
          <a:stretch/>
        </p:blipFill>
        <p:spPr>
          <a:xfrm>
            <a:off x="3111800" y="2190750"/>
            <a:ext cx="1743075" cy="1152525"/>
          </a:xfrm>
          <a:prstGeom prst="rect">
            <a:avLst/>
          </a:prstGeom>
          <a:noFill/>
          <a:ln>
            <a:noFill/>
          </a:ln>
        </p:spPr>
      </p:pic>
      <p:pic>
        <p:nvPicPr>
          <p:cNvPr id="200" name="Google Shape;200;p21"/>
          <p:cNvPicPr preferRelativeResize="0"/>
          <p:nvPr/>
        </p:nvPicPr>
        <p:blipFill rotWithShape="1">
          <a:blip r:embed="rId5">
            <a:alphaModFix/>
          </a:blip>
          <a:srcRect/>
          <a:stretch/>
        </p:blipFill>
        <p:spPr>
          <a:xfrm>
            <a:off x="6024050" y="1869650"/>
            <a:ext cx="2350725" cy="1658525"/>
          </a:xfrm>
          <a:prstGeom prst="rect">
            <a:avLst/>
          </a:prstGeom>
          <a:noFill/>
          <a:ln>
            <a:noFill/>
          </a:ln>
        </p:spPr>
      </p:pic>
      <p:pic>
        <p:nvPicPr>
          <p:cNvPr id="201" name="Google Shape;201;p21"/>
          <p:cNvPicPr preferRelativeResize="0"/>
          <p:nvPr/>
        </p:nvPicPr>
        <p:blipFill rotWithShape="1">
          <a:blip r:embed="rId6">
            <a:alphaModFix/>
          </a:blip>
          <a:srcRect/>
          <a:stretch/>
        </p:blipFill>
        <p:spPr>
          <a:xfrm>
            <a:off x="4187200" y="3707550"/>
            <a:ext cx="4632075" cy="601325"/>
          </a:xfrm>
          <a:prstGeom prst="rect">
            <a:avLst/>
          </a:prstGeom>
          <a:noFill/>
          <a:ln>
            <a:noFill/>
          </a:ln>
        </p:spPr>
      </p:pic>
      <p:sp>
        <p:nvSpPr>
          <p:cNvPr id="202" name="Google Shape;202;p21"/>
          <p:cNvSpPr/>
          <p:nvPr/>
        </p:nvSpPr>
        <p:spPr>
          <a:xfrm>
            <a:off x="2665975" y="27665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5442475" y="2766513"/>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rot="5400000">
            <a:off x="7088375" y="3456825"/>
            <a:ext cx="279000" cy="167400"/>
          </a:xfrm>
          <a:prstGeom prst="striped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742</Words>
  <Application>Microsoft Office PowerPoint</Application>
  <PresentationFormat>On-screen Show (16:9)</PresentationFormat>
  <Paragraphs>130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Courier New</vt:lpstr>
      <vt:lpstr>Raleway</vt:lpstr>
      <vt:lpstr>Verdana</vt:lpstr>
      <vt:lpstr>Arial</vt:lpstr>
      <vt:lpstr>Lato</vt:lpstr>
      <vt:lpstr>Streamline</vt:lpstr>
      <vt:lpstr>Data Mining Applications in The Healthcare field </vt:lpstr>
      <vt:lpstr>List of Content</vt:lpstr>
      <vt:lpstr>Drug Discovery &amp; Data Mining :Story behind it</vt:lpstr>
      <vt:lpstr>Drug Discovery Development Process</vt:lpstr>
      <vt:lpstr>Problem Statement</vt:lpstr>
      <vt:lpstr>Database Description  </vt:lpstr>
      <vt:lpstr>Dataset Description </vt:lpstr>
      <vt:lpstr>IC50 and pIC50</vt:lpstr>
      <vt:lpstr>Smiles (Simplified Molecular input Line-Entry System)</vt:lpstr>
      <vt:lpstr>Data Preprocessing</vt:lpstr>
      <vt:lpstr>Feature Engineering and data splitting</vt:lpstr>
      <vt:lpstr>EDA</vt:lpstr>
      <vt:lpstr>Lipinski Descriptors</vt:lpstr>
      <vt:lpstr>Data Mining : Regression Problem</vt:lpstr>
      <vt:lpstr>Evaluation of the  Lazy Predict Models</vt:lpstr>
      <vt:lpstr>PowerPoint Presentation</vt:lpstr>
      <vt:lpstr>Hyperparameter Optimization</vt:lpstr>
      <vt:lpstr>Questions &amp; Comments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Applications in The Healthcare field </dc:title>
  <cp:lastModifiedBy>Shaimaa Kouka</cp:lastModifiedBy>
  <cp:revision>11</cp:revision>
  <dcterms:modified xsi:type="dcterms:W3CDTF">2023-05-08T21:25:33Z</dcterms:modified>
</cp:coreProperties>
</file>