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sldIdLst>
    <p:sldId id="256" r:id="rId3"/>
    <p:sldId id="269" r:id="rId4"/>
    <p:sldId id="257" r:id="rId5"/>
    <p:sldId id="258" r:id="rId6"/>
    <p:sldId id="259" r:id="rId7"/>
    <p:sldId id="260" r:id="rId8"/>
    <p:sldId id="261" r:id="rId9"/>
    <p:sldId id="262" r:id="rId10"/>
    <p:sldId id="266" r:id="rId11"/>
    <p:sldId id="267" r:id="rId12"/>
    <p:sldId id="263" r:id="rId13"/>
    <p:sldId id="264" r:id="rId14"/>
    <p:sldId id="265"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64" autoAdjust="0"/>
    <p:restoredTop sz="94660"/>
  </p:normalViewPr>
  <p:slideViewPr>
    <p:cSldViewPr snapToGrid="0">
      <p:cViewPr varScale="1">
        <p:scale>
          <a:sx n="52" d="100"/>
          <a:sy n="52" d="100"/>
        </p:scale>
        <p:origin x="9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210820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10062634" y="0"/>
            <a:ext cx="2129367"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2072218" y="4841876"/>
            <a:ext cx="8047567" cy="339725"/>
          </a:xfrm>
          <a:prstGeom prst="rect">
            <a:avLst/>
          </a:prstGeom>
          <a:noFill/>
          <a:ln w="9525">
            <a:noFill/>
            <a:miter lim="800000"/>
            <a:headEnd/>
            <a:tailEnd/>
          </a:ln>
        </p:spPr>
      </p:pic>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mj-lt"/>
              </a:defRPr>
            </a:lvl1pPr>
          </a:lstStyle>
          <a:p>
            <a:r>
              <a:rPr lang="ar-SA" smtClean="0"/>
              <a:t>انقر لتحرير نمط العنوان الرئيسي</a:t>
            </a:r>
            <a:endParaRPr/>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a:p>
        </p:txBody>
      </p:sp>
      <p:sp>
        <p:nvSpPr>
          <p:cNvPr id="11" name="Date Placeholder 3"/>
          <p:cNvSpPr>
            <a:spLocks noGrp="1"/>
          </p:cNvSpPr>
          <p:nvPr>
            <p:ph type="dt" sz="half" idx="10"/>
          </p:nvPr>
        </p:nvSpPr>
        <p:spPr>
          <a:xfrm>
            <a:off x="7010400" y="6356351"/>
            <a:ext cx="2844800" cy="365125"/>
          </a:xfrm>
        </p:spPr>
        <p:txBody>
          <a:bodyPr/>
          <a:lstStyle>
            <a:lvl1pPr>
              <a:defRPr smtClean="0">
                <a:solidFill>
                  <a:schemeClr val="tx2"/>
                </a:solidFill>
              </a:defRPr>
            </a:lvl1pPr>
          </a:lstStyle>
          <a:p>
            <a:fld id="{746613AB-A279-4B37-8CE5-B6E5B8C95620}" type="datetimeFigureOut">
              <a:rPr lang="en-US" smtClean="0"/>
              <a:t>5/1/2019</a:t>
            </a:fld>
            <a:endParaRPr lang="en-US"/>
          </a:p>
        </p:txBody>
      </p:sp>
      <p:sp>
        <p:nvSpPr>
          <p:cNvPr id="12" name="Footer Placeholder 4"/>
          <p:cNvSpPr>
            <a:spLocks noGrp="1"/>
          </p:cNvSpPr>
          <p:nvPr>
            <p:ph type="ftr" sz="quarter" idx="11"/>
          </p:nvPr>
        </p:nvSpPr>
        <p:spPr>
          <a:xfrm>
            <a:off x="2336800" y="6356351"/>
            <a:ext cx="3860800" cy="365125"/>
          </a:xfrm>
        </p:spPr>
        <p:txBody>
          <a:bodyPr/>
          <a:lstStyle>
            <a:lvl1pPr>
              <a:defRPr dirty="0">
                <a:solidFill>
                  <a:schemeClr val="tx2"/>
                </a:solidFill>
              </a:defRPr>
            </a:lvl1pPr>
          </a:lstStyle>
          <a:p>
            <a:endParaRPr lang="en-US"/>
          </a:p>
        </p:txBody>
      </p:sp>
    </p:spTree>
    <p:extLst>
      <p:ext uri="{BB962C8B-B14F-4D97-AF65-F5344CB8AC3E}">
        <p14:creationId xmlns:p14="http://schemas.microsoft.com/office/powerpoint/2010/main" val="155638754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508000" y="609600"/>
            <a:ext cx="4817096"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ar-SA" smtClean="0"/>
              <a:t>انقر لتحرير نمط العنوان الرئيسي</a:t>
            </a:r>
            <a:endParaRPr/>
          </a:p>
        </p:txBody>
      </p:sp>
      <p:sp>
        <p:nvSpPr>
          <p:cNvPr id="3" name="Picture Placeholder 2"/>
          <p:cNvSpPr>
            <a:spLocks noGrp="1"/>
          </p:cNvSpPr>
          <p:nvPr>
            <p:ph type="pic" idx="1"/>
          </p:nvPr>
        </p:nvSpPr>
        <p:spPr>
          <a:xfrm>
            <a:off x="6498168" y="381000"/>
            <a:ext cx="5084233"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ar-SA" noProof="0" smtClean="0"/>
              <a:t>انقر فوق الأيقونة لإضافة صورة</a:t>
            </a:r>
            <a:endParaRPr noProof="0" dirty="0"/>
          </a:p>
        </p:txBody>
      </p:sp>
      <p:sp>
        <p:nvSpPr>
          <p:cNvPr id="4" name="Text Placeholder 3"/>
          <p:cNvSpPr>
            <a:spLocks noGrp="1"/>
          </p:cNvSpPr>
          <p:nvPr>
            <p:ph type="body" sz="half" idx="2"/>
          </p:nvPr>
        </p:nvSpPr>
        <p:spPr>
          <a:xfrm>
            <a:off x="506646" y="2209800"/>
            <a:ext cx="4818389"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6" name="Date Placeholder 4"/>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399754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5689600" y="0"/>
            <a:ext cx="65024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508000" y="609600"/>
            <a:ext cx="4817096"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ar-SA" smtClean="0"/>
              <a:t>انقر لتحرير نمط العنوان الرئيسي</a:t>
            </a:r>
            <a:endParaRPr/>
          </a:p>
        </p:txBody>
      </p:sp>
      <p:sp>
        <p:nvSpPr>
          <p:cNvPr id="3" name="Picture Placeholder 2"/>
          <p:cNvSpPr>
            <a:spLocks noGrp="1"/>
          </p:cNvSpPr>
          <p:nvPr>
            <p:ph type="pic" idx="1"/>
          </p:nvPr>
        </p:nvSpPr>
        <p:spPr>
          <a:xfrm>
            <a:off x="6498168" y="381000"/>
            <a:ext cx="5084233"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ar-SA" noProof="0" smtClean="0"/>
              <a:t>انقر فوق الأيقونة لإضافة صورة</a:t>
            </a:r>
            <a:endParaRPr noProof="0" dirty="0"/>
          </a:p>
        </p:txBody>
      </p:sp>
      <p:sp>
        <p:nvSpPr>
          <p:cNvPr id="4" name="Text Placeholder 3"/>
          <p:cNvSpPr>
            <a:spLocks noGrp="1"/>
          </p:cNvSpPr>
          <p:nvPr>
            <p:ph type="body" sz="half" idx="2"/>
          </p:nvPr>
        </p:nvSpPr>
        <p:spPr>
          <a:xfrm>
            <a:off x="506646" y="2209800"/>
            <a:ext cx="4818389"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8" name="Date Placeholder 4"/>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3783660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12192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ar-SA" smtClean="0"/>
              <a:t>انقر لتحرير نمط العنوان الرئيسي</a:t>
            </a:r>
            <a:endParaRPr/>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7" name="Date Placeholder 3"/>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420562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102616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10160000" y="381001"/>
            <a:ext cx="1930400" cy="5697538"/>
          </a:xfrm>
        </p:spPr>
        <p:txBody>
          <a:bodyPr vert="eaVert"/>
          <a:lstStyle/>
          <a:p>
            <a:r>
              <a:rPr lang="ar-SA" smtClean="0"/>
              <a:t>انقر لتحرير نمط العنوان الرئيسي</a:t>
            </a:r>
            <a:endParaRPr/>
          </a:p>
        </p:txBody>
      </p:sp>
      <p:sp>
        <p:nvSpPr>
          <p:cNvPr id="3" name="Vertical Text Placeholder 2"/>
          <p:cNvSpPr>
            <a:spLocks noGrp="1"/>
          </p:cNvSpPr>
          <p:nvPr>
            <p:ph type="body" orient="vert" idx="1"/>
          </p:nvPr>
        </p:nvSpPr>
        <p:spPr>
          <a:xfrm>
            <a:off x="508000" y="381002"/>
            <a:ext cx="8940800" cy="5697537"/>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7" name="Date Placeholder 3"/>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1579803885"/>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grpSp>
        <p:nvGrpSpPr>
          <p:cNvPr id="4" name="Group 2"/>
          <p:cNvGrpSpPr>
            <a:grpSpLocks/>
          </p:cNvGrpSpPr>
          <p:nvPr/>
        </p:nvGrpSpPr>
        <p:grpSpPr bwMode="auto">
          <a:xfrm>
            <a:off x="4234" y="4267200"/>
            <a:ext cx="12187767"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grpSp>
      </p:grpSp>
      <p:sp>
        <p:nvSpPr>
          <p:cNvPr id="90178" name="Rectangle 66"/>
          <p:cNvSpPr>
            <a:spLocks noGrp="1" noChangeArrowheads="1"/>
          </p:cNvSpPr>
          <p:nvPr>
            <p:ph type="ctrTitle" sz="quarter"/>
          </p:nvPr>
        </p:nvSpPr>
        <p:spPr>
          <a:xfrm>
            <a:off x="914400" y="1692276"/>
            <a:ext cx="10363200" cy="1736725"/>
          </a:xfrm>
        </p:spPr>
        <p:txBody>
          <a:bodyPr anchor="b"/>
          <a:lstStyle>
            <a:lvl1pPr>
              <a:defRPr sz="5400"/>
            </a:lvl1pPr>
          </a:lstStyle>
          <a:p>
            <a:r>
              <a:rPr lang="ar-SA" smtClean="0"/>
              <a:t>انقر لتحرير نمط العنوان الرئيسي</a:t>
            </a:r>
            <a:endParaRPr lang="en-US"/>
          </a:p>
        </p:txBody>
      </p:sp>
      <p:sp>
        <p:nvSpPr>
          <p:cNvPr id="90179" name="Rectangle 67"/>
          <p:cNvSpPr>
            <a:spLocks noGrp="1" noChangeArrowheads="1"/>
          </p:cNvSpPr>
          <p:nvPr>
            <p:ph type="subTitle" sz="quarter" idx="1"/>
          </p:nvPr>
        </p:nvSpPr>
        <p:spPr>
          <a:xfrm>
            <a:off x="1828800" y="3886200"/>
            <a:ext cx="8534400" cy="1752600"/>
          </a:xfrm>
        </p:spPr>
        <p:txBody>
          <a:bodyPr/>
          <a:lstStyle>
            <a:lvl1pPr marL="0" indent="0" algn="ctr">
              <a:buFont typeface="Wingdings" charset="2"/>
              <a:buNone/>
              <a:defRPr/>
            </a:lvl1pPr>
          </a:lstStyle>
          <a:p>
            <a:r>
              <a:rPr lang="ar-SA" smtClean="0"/>
              <a:t>انقر لتحرير نمط العنوان الثانوي الرئيسي</a:t>
            </a:r>
            <a:endParaRPr lang="en-US"/>
          </a:p>
        </p:txBody>
      </p:sp>
      <p:sp>
        <p:nvSpPr>
          <p:cNvPr id="68" name="Rectangle 68"/>
          <p:cNvSpPr>
            <a:spLocks noGrp="1" noChangeArrowheads="1"/>
          </p:cNvSpPr>
          <p:nvPr>
            <p:ph type="dt" sz="quarter" idx="10"/>
          </p:nvPr>
        </p:nvSpPr>
        <p:spPr/>
        <p:txBody>
          <a:bodyPr/>
          <a:lstStyle>
            <a:lvl1pPr>
              <a:defRPr dirty="0"/>
            </a:lvl1pPr>
          </a:lstStyle>
          <a:p>
            <a:pPr>
              <a:defRPr/>
            </a:pPr>
            <a:r>
              <a:rPr lang="ar-SA" smtClean="0"/>
              <a:t>Copyright © 29-11-2018                     </a:t>
            </a:r>
            <a:endParaRPr lang="en-US"/>
          </a:p>
        </p:txBody>
      </p:sp>
      <p:sp>
        <p:nvSpPr>
          <p:cNvPr id="69" name="Rectangle 69"/>
          <p:cNvSpPr>
            <a:spLocks noGrp="1" noChangeArrowheads="1"/>
          </p:cNvSpPr>
          <p:nvPr>
            <p:ph type="ftr" sz="quarter" idx="11"/>
          </p:nvPr>
        </p:nvSpPr>
        <p:spPr/>
        <p:txBody>
          <a:bodyPr/>
          <a:lstStyle>
            <a:lvl1pPr>
              <a:defRPr dirty="0"/>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795EF581-0E8B-1644-973A-58ABAC7E08A1}" type="slidenum">
              <a:rPr lang="en-US"/>
              <a:pPr>
                <a:defRPr/>
              </a:pPr>
              <a:t>‹#›</a:t>
            </a:fld>
            <a:endParaRPr lang="en-US" dirty="0"/>
          </a:p>
        </p:txBody>
      </p:sp>
    </p:spTree>
    <p:extLst>
      <p:ext uri="{BB962C8B-B14F-4D97-AF65-F5344CB8AC3E}">
        <p14:creationId xmlns:p14="http://schemas.microsoft.com/office/powerpoint/2010/main" val="2743427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15BB294C-D295-9A41-A644-AA4385FA0158}" type="slidenum">
              <a:rPr lang="en-US"/>
              <a:pPr>
                <a:defRPr/>
              </a:pPr>
              <a:t>‹#›</a:t>
            </a:fld>
            <a:endParaRPr lang="en-US" dirty="0"/>
          </a:p>
        </p:txBody>
      </p:sp>
    </p:spTree>
    <p:extLst>
      <p:ext uri="{BB962C8B-B14F-4D97-AF65-F5344CB8AC3E}">
        <p14:creationId xmlns:p14="http://schemas.microsoft.com/office/powerpoint/2010/main" val="2302361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0B9FC7-6686-5347-9CB0-1546F2BC5E35}" type="slidenum">
              <a:rPr lang="en-US"/>
              <a:pPr>
                <a:defRPr/>
              </a:pPr>
              <a:t>‹#›</a:t>
            </a:fld>
            <a:endParaRPr lang="en-US" dirty="0"/>
          </a:p>
        </p:txBody>
      </p:sp>
    </p:spTree>
    <p:extLst>
      <p:ext uri="{BB962C8B-B14F-4D97-AF65-F5344CB8AC3E}">
        <p14:creationId xmlns:p14="http://schemas.microsoft.com/office/powerpoint/2010/main" val="3202880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sz="half" idx="1"/>
          </p:nvPr>
        </p:nvSpPr>
        <p:spPr>
          <a:xfrm>
            <a:off x="609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Content Placeholder 3"/>
          <p:cNvSpPr>
            <a:spLocks noGrp="1"/>
          </p:cNvSpPr>
          <p:nvPr>
            <p:ph sz="half" idx="2"/>
          </p:nvPr>
        </p:nvSpPr>
        <p:spPr>
          <a:xfrm>
            <a:off x="6197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2B5C8B5-2ACE-8D46-AC11-C6D02B882DBE}" type="slidenum">
              <a:rPr lang="en-US"/>
              <a:pPr>
                <a:defRPr/>
              </a:pPr>
              <a:t>‹#›</a:t>
            </a:fld>
            <a:endParaRPr lang="en-US" dirty="0"/>
          </a:p>
        </p:txBody>
      </p:sp>
    </p:spTree>
    <p:extLst>
      <p:ext uri="{BB962C8B-B14F-4D97-AF65-F5344CB8AC3E}">
        <p14:creationId xmlns:p14="http://schemas.microsoft.com/office/powerpoint/2010/main" val="3118553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DA9E763C-3782-2941-8360-E3F03AEA7D09}" type="slidenum">
              <a:rPr lang="en-US"/>
              <a:pPr>
                <a:defRPr/>
              </a:pPr>
              <a:t>‹#›</a:t>
            </a:fld>
            <a:endParaRPr lang="en-US" dirty="0"/>
          </a:p>
        </p:txBody>
      </p:sp>
    </p:spTree>
    <p:extLst>
      <p:ext uri="{BB962C8B-B14F-4D97-AF65-F5344CB8AC3E}">
        <p14:creationId xmlns:p14="http://schemas.microsoft.com/office/powerpoint/2010/main" val="2216974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1E240AA3-233B-FB4A-9F8F-C96C5A6CF6E3}" type="slidenum">
              <a:rPr lang="en-US"/>
              <a:pPr>
                <a:defRPr/>
              </a:pPr>
              <a:t>‹#›</a:t>
            </a:fld>
            <a:endParaRPr lang="en-US" dirty="0"/>
          </a:p>
        </p:txBody>
      </p:sp>
    </p:spTree>
    <p:extLst>
      <p:ext uri="{BB962C8B-B14F-4D97-AF65-F5344CB8AC3E}">
        <p14:creationId xmlns:p14="http://schemas.microsoft.com/office/powerpoint/2010/main" val="38882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12192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ar-SA" smtClean="0"/>
              <a:t>انقر لتحرير نمط العنوان الرئيسي</a:t>
            </a:r>
            <a:endParaRPr/>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7" name="Date Placeholder 3"/>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611458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15D372B-D420-C54D-8767-D73AC5A101C8}" type="slidenum">
              <a:rPr lang="en-US"/>
              <a:pPr>
                <a:defRPr/>
              </a:pPr>
              <a:t>‹#›</a:t>
            </a:fld>
            <a:endParaRPr lang="en-US" dirty="0"/>
          </a:p>
        </p:txBody>
      </p:sp>
    </p:spTree>
    <p:extLst>
      <p:ext uri="{BB962C8B-B14F-4D97-AF65-F5344CB8AC3E}">
        <p14:creationId xmlns:p14="http://schemas.microsoft.com/office/powerpoint/2010/main" val="2435120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ar-SA" smtClean="0"/>
              <a:t>انقر لتحرير نمط العنوان الرئيسي</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B9642DF-26EE-714A-A24A-028B6D176270}" type="slidenum">
              <a:rPr lang="en-US"/>
              <a:pPr>
                <a:defRPr/>
              </a:pPr>
              <a:t>‹#›</a:t>
            </a:fld>
            <a:endParaRPr lang="en-US" dirty="0"/>
          </a:p>
        </p:txBody>
      </p:sp>
    </p:spTree>
    <p:extLst>
      <p:ext uri="{BB962C8B-B14F-4D97-AF65-F5344CB8AC3E}">
        <p14:creationId xmlns:p14="http://schemas.microsoft.com/office/powerpoint/2010/main" val="2226859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ar-SA" smtClean="0"/>
              <a:t>انقر لتحرير نمط العنوان الرئيسي</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ar-SA" noProof="0" smtClean="0"/>
              <a:t>انقر فوق الأيقونة لإضافة صورة</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D207D039-DE9B-EB48-B3A9-EAE8E52898D0}" type="slidenum">
              <a:rPr lang="en-US"/>
              <a:pPr>
                <a:defRPr/>
              </a:pPr>
              <a:t>‹#›</a:t>
            </a:fld>
            <a:endParaRPr lang="en-US" dirty="0"/>
          </a:p>
        </p:txBody>
      </p:sp>
    </p:spTree>
    <p:extLst>
      <p:ext uri="{BB962C8B-B14F-4D97-AF65-F5344CB8AC3E}">
        <p14:creationId xmlns:p14="http://schemas.microsoft.com/office/powerpoint/2010/main" val="3655398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1E571F1-141D-9947-B89B-C71570E7C7A0}" type="slidenum">
              <a:rPr lang="en-US"/>
              <a:pPr>
                <a:defRPr/>
              </a:pPr>
              <a:t>‹#›</a:t>
            </a:fld>
            <a:endParaRPr lang="en-US" dirty="0"/>
          </a:p>
        </p:txBody>
      </p:sp>
    </p:spTree>
    <p:extLst>
      <p:ext uri="{BB962C8B-B14F-4D97-AF65-F5344CB8AC3E}">
        <p14:creationId xmlns:p14="http://schemas.microsoft.com/office/powerpoint/2010/main" val="2075688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r>
              <a:rPr lang="ar-SA" smtClean="0"/>
              <a:t>Copyright © 29-11-2018                     </a:t>
            </a: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39F3187-063D-B44F-AB3F-7977ABF9E09B}" type="slidenum">
              <a:rPr lang="en-US"/>
              <a:pPr>
                <a:defRPr/>
              </a:pPr>
              <a:t>‹#›</a:t>
            </a:fld>
            <a:endParaRPr lang="en-US" dirty="0"/>
          </a:p>
        </p:txBody>
      </p:sp>
    </p:spTree>
    <p:extLst>
      <p:ext uri="{BB962C8B-B14F-4D97-AF65-F5344CB8AC3E}">
        <p14:creationId xmlns:p14="http://schemas.microsoft.com/office/powerpoint/2010/main" val="421335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210820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10062634" y="0"/>
            <a:ext cx="2129367"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2072218" y="4841876"/>
            <a:ext cx="8047567" cy="339725"/>
          </a:xfrm>
          <a:prstGeom prst="rect">
            <a:avLst/>
          </a:prstGeom>
          <a:noFill/>
          <a:ln w="9525">
            <a:noFill/>
            <a:miter lim="800000"/>
            <a:headEnd/>
            <a:tailEnd/>
          </a:ln>
        </p:spPr>
      </p:pic>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mj-lt"/>
              </a:defRPr>
            </a:lvl1pPr>
          </a:lstStyle>
          <a:p>
            <a:r>
              <a:rPr lang="ar-SA" smtClean="0"/>
              <a:t>انقر لتحرير نمط العنوان الرئيسي</a:t>
            </a:r>
            <a:endParaRPr/>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a:p>
        </p:txBody>
      </p:sp>
      <p:sp>
        <p:nvSpPr>
          <p:cNvPr id="14" name="Picture Placeholder 13"/>
          <p:cNvSpPr>
            <a:spLocks noGrp="1"/>
          </p:cNvSpPr>
          <p:nvPr>
            <p:ph type="pic" sz="quarter" idx="12"/>
          </p:nvPr>
        </p:nvSpPr>
        <p:spPr>
          <a:xfrm>
            <a:off x="4410636" y="950260"/>
            <a:ext cx="3370728"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ar-SA" noProof="0" smtClean="0"/>
              <a:t>انقر فوق الأيقونة لإضافة صورة</a:t>
            </a:r>
            <a:endParaRPr noProof="0" dirty="0"/>
          </a:p>
        </p:txBody>
      </p:sp>
      <p:sp>
        <p:nvSpPr>
          <p:cNvPr id="12" name="Date Placeholder 3"/>
          <p:cNvSpPr>
            <a:spLocks noGrp="1"/>
          </p:cNvSpPr>
          <p:nvPr>
            <p:ph type="dt" sz="half" idx="13"/>
          </p:nvPr>
        </p:nvSpPr>
        <p:spPr>
          <a:xfrm>
            <a:off x="7010400" y="6356351"/>
            <a:ext cx="2844800" cy="365125"/>
          </a:xfrm>
        </p:spPr>
        <p:txBody>
          <a:bodyPr/>
          <a:lstStyle>
            <a:lvl1pPr>
              <a:defRPr dirty="0">
                <a:solidFill>
                  <a:schemeClr val="tx2"/>
                </a:solidFill>
              </a:defRPr>
            </a:lvl1pPr>
          </a:lstStyle>
          <a:p>
            <a:fld id="{746613AB-A279-4B37-8CE5-B6E5B8C95620}" type="datetimeFigureOut">
              <a:rPr lang="en-US" smtClean="0"/>
              <a:t>5/1/2019</a:t>
            </a:fld>
            <a:endParaRPr lang="en-US"/>
          </a:p>
        </p:txBody>
      </p:sp>
      <p:sp>
        <p:nvSpPr>
          <p:cNvPr id="13" name="Footer Placeholder 4"/>
          <p:cNvSpPr>
            <a:spLocks noGrp="1"/>
          </p:cNvSpPr>
          <p:nvPr>
            <p:ph type="ftr" sz="quarter" idx="14"/>
          </p:nvPr>
        </p:nvSpPr>
        <p:spPr>
          <a:xfrm>
            <a:off x="2336800" y="6356351"/>
            <a:ext cx="3860800" cy="365125"/>
          </a:xfrm>
        </p:spPr>
        <p:txBody>
          <a:bodyPr/>
          <a:lstStyle>
            <a:lvl1pPr>
              <a:defRPr dirty="0">
                <a:solidFill>
                  <a:schemeClr val="tx2"/>
                </a:solidFill>
              </a:defRPr>
            </a:lvl1pPr>
          </a:lstStyle>
          <a:p>
            <a:endParaRPr lang="en-US"/>
          </a:p>
        </p:txBody>
      </p:sp>
    </p:spTree>
    <p:extLst>
      <p:ext uri="{BB962C8B-B14F-4D97-AF65-F5344CB8AC3E}">
        <p14:creationId xmlns:p14="http://schemas.microsoft.com/office/powerpoint/2010/main" val="24009699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grpSp>
        <p:nvGrpSpPr>
          <p:cNvPr id="4" name="Group 9"/>
          <p:cNvGrpSpPr>
            <a:grpSpLocks/>
          </p:cNvGrpSpPr>
          <p:nvPr/>
        </p:nvGrpSpPr>
        <p:grpSpPr bwMode="auto">
          <a:xfrm>
            <a:off x="0" y="1"/>
            <a:ext cx="12192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6"/>
            <a:ext cx="12192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2072218" y="3259139"/>
            <a:ext cx="8047567" cy="339725"/>
          </a:xfrm>
          <a:prstGeom prst="rect">
            <a:avLst/>
          </a:prstGeom>
          <a:noFill/>
          <a:ln w="9525">
            <a:noFill/>
            <a:miter lim="800000"/>
            <a:headEnd/>
            <a:tailEnd/>
          </a:ln>
        </p:spPr>
      </p:pic>
      <p:sp>
        <p:nvSpPr>
          <p:cNvPr id="2" name="Title 1"/>
          <p:cNvSpPr>
            <a:spLocks noGrp="1"/>
          </p:cNvSpPr>
          <p:nvPr>
            <p:ph type="title"/>
          </p:nvPr>
        </p:nvSpPr>
        <p:spPr>
          <a:xfrm>
            <a:off x="2472267" y="1851213"/>
            <a:ext cx="7262285" cy="1730375"/>
          </a:xfrm>
        </p:spPr>
        <p:txBody>
          <a:bodyPr anchor="b"/>
          <a:lstStyle>
            <a:lvl1pPr algn="ctr">
              <a:lnSpc>
                <a:spcPts val="6800"/>
              </a:lnSpc>
              <a:defRPr sz="6500" b="0" cap="none" baseline="0">
                <a:latin typeface="+mj-lt"/>
              </a:defRPr>
            </a:lvl1pPr>
          </a:lstStyle>
          <a:p>
            <a:r>
              <a:rPr lang="ar-SA" smtClean="0"/>
              <a:t>انقر لتحرير نمط العنوان الرئيسي</a:t>
            </a:r>
            <a:endParaRPr/>
          </a:p>
        </p:txBody>
      </p:sp>
      <p:sp>
        <p:nvSpPr>
          <p:cNvPr id="3" name="Text Placeholder 2"/>
          <p:cNvSpPr>
            <a:spLocks noGrp="1"/>
          </p:cNvSpPr>
          <p:nvPr>
            <p:ph type="body" idx="1"/>
          </p:nvPr>
        </p:nvSpPr>
        <p:spPr>
          <a:xfrm>
            <a:off x="2472267" y="3576918"/>
            <a:ext cx="7262285"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11" name="Date Placeholder 3"/>
          <p:cNvSpPr>
            <a:spLocks noGrp="1"/>
          </p:cNvSpPr>
          <p:nvPr>
            <p:ph type="dt" sz="half" idx="10"/>
          </p:nvPr>
        </p:nvSpPr>
        <p:spPr/>
        <p:txBody>
          <a:bodyPr/>
          <a:lstStyle>
            <a:lvl1pPr>
              <a:defRPr smtClean="0"/>
            </a:lvl1pPr>
          </a:lstStyle>
          <a:p>
            <a:fld id="{746613AB-A279-4B37-8CE5-B6E5B8C95620}" type="datetimeFigureOut">
              <a:rPr lang="en-US" smtClean="0"/>
              <a:t>5/1/2019</a:t>
            </a:fld>
            <a:endParaRPr lang="en-US"/>
          </a:p>
        </p:txBody>
      </p:sp>
      <p:sp>
        <p:nvSpPr>
          <p:cNvPr id="12" name="Footer Placeholder 4"/>
          <p:cNvSpPr>
            <a:spLocks noGrp="1"/>
          </p:cNvSpPr>
          <p:nvPr>
            <p:ph type="ftr" sz="quarter" idx="11"/>
          </p:nvPr>
        </p:nvSpPr>
        <p:spPr/>
        <p:txBody>
          <a:bodyPr/>
          <a:lstStyle>
            <a:lvl1pPr>
              <a:defRPr/>
            </a:lvl1pPr>
          </a:lstStyle>
          <a:p>
            <a:endParaRPr lang="en-US"/>
          </a:p>
        </p:txBody>
      </p:sp>
      <p:sp>
        <p:nvSpPr>
          <p:cNvPr id="13" name="Slide Number Placeholder 5"/>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3764812713"/>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12192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ar-SA" smtClean="0"/>
              <a:t>انقر لتحرير نمط العنوان الرئيسي</a:t>
            </a:r>
            <a:endParaRPr/>
          </a:p>
        </p:txBody>
      </p:sp>
      <p:sp>
        <p:nvSpPr>
          <p:cNvPr id="3" name="Content Placeholder 2"/>
          <p:cNvSpPr>
            <a:spLocks noGrp="1"/>
          </p:cNvSpPr>
          <p:nvPr>
            <p:ph sz="half" idx="1"/>
          </p:nvPr>
        </p:nvSpPr>
        <p:spPr>
          <a:xfrm>
            <a:off x="1056216" y="1774825"/>
            <a:ext cx="475488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4" name="Content Placeholder 3"/>
          <p:cNvSpPr>
            <a:spLocks noGrp="1"/>
          </p:cNvSpPr>
          <p:nvPr>
            <p:ph sz="half" idx="2"/>
          </p:nvPr>
        </p:nvSpPr>
        <p:spPr>
          <a:xfrm>
            <a:off x="6355379" y="1774825"/>
            <a:ext cx="475488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8" name="Date Placeholder 4"/>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342942697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12192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6354234" y="2460626"/>
            <a:ext cx="4751917"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1039285" y="2460626"/>
            <a:ext cx="4751916"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a:p>
        </p:txBody>
      </p:sp>
      <p:sp>
        <p:nvSpPr>
          <p:cNvPr id="3" name="Text Placeholder 2"/>
          <p:cNvSpPr>
            <a:spLocks noGrp="1"/>
          </p:cNvSpPr>
          <p:nvPr>
            <p:ph type="body" idx="1"/>
          </p:nvPr>
        </p:nvSpPr>
        <p:spPr>
          <a:xfrm>
            <a:off x="1036320" y="1879320"/>
            <a:ext cx="475488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036320" y="2590800"/>
            <a:ext cx="475488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5" name="Text Placeholder 4"/>
          <p:cNvSpPr>
            <a:spLocks noGrp="1"/>
          </p:cNvSpPr>
          <p:nvPr>
            <p:ph type="body" sz="quarter" idx="3"/>
          </p:nvPr>
        </p:nvSpPr>
        <p:spPr>
          <a:xfrm>
            <a:off x="6354731" y="1879320"/>
            <a:ext cx="475488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6354731" y="2590800"/>
            <a:ext cx="475488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12" name="Date Placeholder 6"/>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13" name="Footer Placeholder 7"/>
          <p:cNvSpPr>
            <a:spLocks noGrp="1"/>
          </p:cNvSpPr>
          <p:nvPr>
            <p:ph type="ftr" sz="quarter" idx="11"/>
          </p:nvPr>
        </p:nvSpPr>
        <p:spPr/>
        <p:txBody>
          <a:bodyPr/>
          <a:lstStyle>
            <a:lvl1pPr>
              <a:defRPr/>
            </a:lvl1pPr>
          </a:lstStyle>
          <a:p>
            <a:endParaRPr lang="en-US"/>
          </a:p>
        </p:txBody>
      </p:sp>
      <p:sp>
        <p:nvSpPr>
          <p:cNvPr id="14" name="Slide Number Placeholder 8"/>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157951851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12192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ar-SA" smtClean="0"/>
              <a:t>انقر لتحرير نمط العنوان الرئيسي</a:t>
            </a:r>
            <a:endParaRPr/>
          </a:p>
        </p:txBody>
      </p:sp>
      <p:sp>
        <p:nvSpPr>
          <p:cNvPr id="6" name="Date Placeholder 2"/>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7" name="Footer Placeholder 3"/>
          <p:cNvSpPr>
            <a:spLocks noGrp="1"/>
          </p:cNvSpPr>
          <p:nvPr>
            <p:ph type="ftr" sz="quarter" idx="11"/>
          </p:nvPr>
        </p:nvSpPr>
        <p:spPr/>
        <p:txBody>
          <a:bodyPr/>
          <a:lstStyle>
            <a:lvl1pPr>
              <a:defRPr/>
            </a:lvl1pPr>
          </a:lstStyle>
          <a:p>
            <a:endParaRPr lang="en-US"/>
          </a:p>
        </p:txBody>
      </p:sp>
      <p:sp>
        <p:nvSpPr>
          <p:cNvPr id="8" name="Slide Number Placeholder 4"/>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137923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3"/>
          <p:cNvSpPr>
            <a:spLocks noGrp="1"/>
          </p:cNvSpPr>
          <p:nvPr>
            <p:ph type="sldNum" sz="quarter" idx="12"/>
          </p:nvPr>
        </p:nvSpPr>
        <p:spPr/>
        <p:txBody>
          <a:bodyPr/>
          <a:lstStyle>
            <a:lvl1pPr>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68640092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grpSp>
        <p:nvGrpSpPr>
          <p:cNvPr id="5" name="Group 11"/>
          <p:cNvGrpSpPr>
            <a:grpSpLocks/>
          </p:cNvGrpSpPr>
          <p:nvPr/>
        </p:nvGrpSpPr>
        <p:grpSpPr bwMode="auto">
          <a:xfrm>
            <a:off x="5689600" y="0"/>
            <a:ext cx="65024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508000" y="609601"/>
            <a:ext cx="4817035" cy="1537447"/>
          </a:xfrm>
        </p:spPr>
        <p:txBody>
          <a:bodyPr anchor="b"/>
          <a:lstStyle>
            <a:lvl1pPr algn="ctr">
              <a:lnSpc>
                <a:spcPct val="100000"/>
              </a:lnSpc>
              <a:defRPr sz="3600" b="0"/>
            </a:lvl1pPr>
          </a:lstStyle>
          <a:p>
            <a:r>
              <a:rPr lang="ar-SA" smtClean="0"/>
              <a:t>انقر لتحرير نمط العنوان الرئيسي</a:t>
            </a:r>
            <a:endParaRPr/>
          </a:p>
        </p:txBody>
      </p:sp>
      <p:sp>
        <p:nvSpPr>
          <p:cNvPr id="3" name="Content Placeholder 2"/>
          <p:cNvSpPr>
            <a:spLocks noGrp="1"/>
          </p:cNvSpPr>
          <p:nvPr>
            <p:ph idx="1"/>
          </p:nvPr>
        </p:nvSpPr>
        <p:spPr>
          <a:xfrm>
            <a:off x="6514479" y="381002"/>
            <a:ext cx="5084232"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a:p>
        </p:txBody>
      </p:sp>
      <p:sp>
        <p:nvSpPr>
          <p:cNvPr id="4" name="Text Placeholder 3"/>
          <p:cNvSpPr>
            <a:spLocks noGrp="1"/>
          </p:cNvSpPr>
          <p:nvPr>
            <p:ph type="body" sz="half" idx="2"/>
          </p:nvPr>
        </p:nvSpPr>
        <p:spPr>
          <a:xfrm>
            <a:off x="508000" y="2209801"/>
            <a:ext cx="4817035"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8" name="Date Placeholder 4"/>
          <p:cNvSpPr>
            <a:spLocks noGrp="1"/>
          </p:cNvSpPr>
          <p:nvPr>
            <p:ph type="dt" sz="half" idx="10"/>
          </p:nvPr>
        </p:nvSpPr>
        <p:spPr/>
        <p:txBody>
          <a:bodyPr/>
          <a:lstStyle>
            <a:lvl1pPr>
              <a:defRPr/>
            </a:lvl1pPr>
          </a:lstStyle>
          <a:p>
            <a:fld id="{746613AB-A279-4B37-8CE5-B6E5B8C95620}" type="datetimeFigureOut">
              <a:rPr lang="en-US" smtClean="0"/>
              <a:t>5/1/2019</a:t>
            </a:fld>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endParaRPr lang="en-US"/>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fld id="{08884C31-9D87-456F-985A-AE2AA63E533E}" type="slidenum">
              <a:rPr lang="en-US" smtClean="0"/>
              <a:t>‹#›</a:t>
            </a:fld>
            <a:endParaRPr lang="en-US"/>
          </a:p>
        </p:txBody>
      </p:sp>
    </p:spTree>
    <p:extLst>
      <p:ext uri="{BB962C8B-B14F-4D97-AF65-F5344CB8AC3E}">
        <p14:creationId xmlns:p14="http://schemas.microsoft.com/office/powerpoint/2010/main" val="272007394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6.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6.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1056218" y="39689"/>
            <a:ext cx="10094383"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ar-SA" smtClean="0"/>
              <a:t>انقر لتحرير نمط العنوان الرئيسي</a:t>
            </a:r>
            <a:endParaRPr lang="en-US"/>
          </a:p>
        </p:txBody>
      </p:sp>
      <p:sp>
        <p:nvSpPr>
          <p:cNvPr id="13315" name="Text Placeholder 2"/>
          <p:cNvSpPr>
            <a:spLocks noGrp="1"/>
          </p:cNvSpPr>
          <p:nvPr>
            <p:ph type="body" idx="1"/>
          </p:nvPr>
        </p:nvSpPr>
        <p:spPr bwMode="auto">
          <a:xfrm>
            <a:off x="1056218" y="1762126"/>
            <a:ext cx="10094383"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2"/>
          </p:nvPr>
        </p:nvSpPr>
        <p:spPr>
          <a:xfrm>
            <a:off x="8868833" y="6356351"/>
            <a:ext cx="28448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fld id="{746613AB-A279-4B37-8CE5-B6E5B8C95620}" type="datetimeFigureOut">
              <a:rPr lang="en-US" smtClean="0"/>
              <a:t>5/1/2019</a:t>
            </a:fld>
            <a:endParaRPr lang="en-US"/>
          </a:p>
        </p:txBody>
      </p:sp>
      <p:sp>
        <p:nvSpPr>
          <p:cNvPr id="6" name="Slide Number Placeholder 5"/>
          <p:cNvSpPr>
            <a:spLocks noGrp="1"/>
          </p:cNvSpPr>
          <p:nvPr>
            <p:ph type="sldNum" sz="quarter" idx="4"/>
          </p:nvPr>
        </p:nvSpPr>
        <p:spPr>
          <a:xfrm>
            <a:off x="5689600" y="6356351"/>
            <a:ext cx="8128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fld id="{08884C31-9D87-456F-985A-AE2AA63E533E}" type="slidenum">
              <a:rPr lang="en-US" smtClean="0"/>
              <a:t>‹#›</a:t>
            </a:fld>
            <a:endParaRPr lang="en-US"/>
          </a:p>
        </p:txBody>
      </p:sp>
      <p:sp>
        <p:nvSpPr>
          <p:cNvPr id="5" name="Footer Placeholder 4"/>
          <p:cNvSpPr>
            <a:spLocks noGrp="1"/>
          </p:cNvSpPr>
          <p:nvPr>
            <p:ph type="ftr" sz="quarter" idx="3"/>
          </p:nvPr>
        </p:nvSpPr>
        <p:spPr>
          <a:xfrm>
            <a:off x="495300" y="6356351"/>
            <a:ext cx="38608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endParaRPr lang="en-US"/>
          </a:p>
        </p:txBody>
      </p:sp>
    </p:spTree>
    <p:extLst>
      <p:ext uri="{BB962C8B-B14F-4D97-AF65-F5344CB8AC3E}">
        <p14:creationId xmlns:p14="http://schemas.microsoft.com/office/powerpoint/2010/main" val="9711407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1" eaLnBrk="1" fontAlgn="base" hangingPunct="1">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1" eaLnBrk="1" fontAlgn="base" hangingPunct="1">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r" rtl="1" eaLnBrk="1" fontAlgn="base" hangingPunct="1">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r" rtl="1" eaLnBrk="1" fontAlgn="base" hangingPunct="1">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r" rtl="1" eaLnBrk="1" fontAlgn="base" hangingPunct="1">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r" rtl="1" eaLnBrk="1" fontAlgn="base" hangingPunct="1">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r" rtl="1" eaLnBrk="1" fontAlgn="base" hangingPunct="1">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234" y="4267200"/>
            <a:ext cx="12187767" cy="2590800"/>
            <a:chOff x="2" y="2688"/>
            <a:chExt cx="5758" cy="1632"/>
          </a:xfrm>
        </p:grpSpPr>
        <p:sp>
          <p:nvSpPr>
            <p:cNvPr id="890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90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0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0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0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0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0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sp>
            <p:nvSpPr>
              <p:cNvPr id="891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sz="1800" dirty="0">
                  <a:latin typeface="Arial" pitchFamily="-107" charset="0"/>
                </a:endParaRPr>
              </a:p>
            </p:txBody>
          </p:sp>
          <p:sp>
            <p:nvSpPr>
              <p:cNvPr id="891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91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91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sp>
              <p:nvSpPr>
                <p:cNvPr id="891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sz="1800" dirty="0">
                    <a:latin typeface="Arial" pitchFamily="-107" charset="0"/>
                  </a:endParaRPr>
                </a:p>
              </p:txBody>
            </p:sp>
          </p:grpSp>
        </p:grpSp>
      </p:grpSp>
      <p:sp>
        <p:nvSpPr>
          <p:cNvPr id="89154" name="Rectangle 66"/>
          <p:cNvSpPr>
            <a:spLocks noGrp="1" noChangeArrowheads="1"/>
          </p:cNvSpPr>
          <p:nvPr>
            <p:ph type="title"/>
          </p:nvPr>
        </p:nvSpPr>
        <p:spPr bwMode="black">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ar-SA" smtClean="0"/>
              <a:t>انقر لتحرير نمط العنوان الرئيسي</a:t>
            </a:r>
            <a:endParaRPr lang="en-US"/>
          </a:p>
        </p:txBody>
      </p:sp>
      <p:sp>
        <p:nvSpPr>
          <p:cNvPr id="89155" name="Rectangle 67"/>
          <p:cNvSpPr>
            <a:spLocks noGrp="1" noChangeArrowheads="1"/>
          </p:cNvSpPr>
          <p:nvPr>
            <p:ph type="dt" sz="half" idx="2"/>
          </p:nvPr>
        </p:nvSpPr>
        <p:spPr bwMode="black">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dirty="0">
                <a:effectLst>
                  <a:outerShdw blurRad="38100" dist="38100" dir="2700000" algn="tl">
                    <a:srgbClr val="000000"/>
                  </a:outerShdw>
                </a:effectLst>
                <a:latin typeface="Arial" pitchFamily="-107" charset="0"/>
              </a:defRPr>
            </a:lvl1pPr>
          </a:lstStyle>
          <a:p>
            <a:pPr>
              <a:defRPr/>
            </a:pPr>
            <a:r>
              <a:rPr lang="ar-SA" smtClean="0"/>
              <a:t>Copyright © 29-11-2018                     </a:t>
            </a:r>
            <a:endParaRPr lang="en-US"/>
          </a:p>
        </p:txBody>
      </p:sp>
      <p:sp>
        <p:nvSpPr>
          <p:cNvPr id="89156" name="Rectangle 68"/>
          <p:cNvSpPr>
            <a:spLocks noGrp="1" noChangeArrowheads="1"/>
          </p:cNvSpPr>
          <p:nvPr>
            <p:ph type="ftr" sz="quarter" idx="3"/>
          </p:nvPr>
        </p:nvSpPr>
        <p:spPr bwMode="black">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a:effectLst>
                  <a:outerShdw blurRad="38100" dist="38100" dir="2700000" algn="tl">
                    <a:srgbClr val="000000"/>
                  </a:outerShdw>
                </a:effectLst>
                <a:latin typeface="Arial" pitchFamily="-107" charset="0"/>
              </a:defRPr>
            </a:lvl1pPr>
          </a:lstStyle>
          <a:p>
            <a:pPr>
              <a:defRPr/>
            </a:pPr>
            <a:endParaRPr lang="en-US" dirty="0"/>
          </a:p>
        </p:txBody>
      </p:sp>
      <p:sp>
        <p:nvSpPr>
          <p:cNvPr id="89157" name="Rectangle 69"/>
          <p:cNvSpPr>
            <a:spLocks noGrp="1" noChangeArrowheads="1"/>
          </p:cNvSpPr>
          <p:nvPr>
            <p:ph type="sldNum" sz="quarter" idx="4"/>
          </p:nvPr>
        </p:nvSpPr>
        <p:spPr bwMode="black">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D4DF42E-3762-4049-AE2C-F3CF68EA27A4}" type="slidenum">
              <a:rPr lang="en-US"/>
              <a:pPr>
                <a:defRPr/>
              </a:pPr>
              <a:t>‹#›</a:t>
            </a:fld>
            <a:endParaRPr lang="en-US" dirty="0"/>
          </a:p>
        </p:txBody>
      </p:sp>
      <p:sp>
        <p:nvSpPr>
          <p:cNvPr id="89158" name="Rectangle 70"/>
          <p:cNvSpPr>
            <a:spLocks noGrp="1" noChangeArrowheads="1"/>
          </p:cNvSpPr>
          <p:nvPr>
            <p:ph type="body" idx="1"/>
          </p:nvPr>
        </p:nvSpPr>
        <p:spPr bwMode="black">
          <a:xfrm>
            <a:off x="609600" y="1676401"/>
            <a:ext cx="109728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extLst>
      <p:ext uri="{BB962C8B-B14F-4D97-AF65-F5344CB8AC3E}">
        <p14:creationId xmlns:p14="http://schemas.microsoft.com/office/powerpoint/2010/main" val="2217264315"/>
      </p:ext>
    </p:extLst>
  </p:cSld>
  <p:clrMap bg1="dk2" tx1="lt1" bg2="dk1"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sldNum="0" hdr="0" ftr="0"/>
  <p:txStyles>
    <p:titleStyle>
      <a:lvl1pPr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1" eaLnBrk="1" fontAlgn="base" hangingPunct="1">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r" rtl="1" eaLnBrk="1" fontAlgn="base" hangingPunct="1">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r" rtl="1" eaLnBrk="1" fontAlgn="base" hangingPunct="1">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r" rtl="1" eaLnBrk="1" fontAlgn="base" hangingPunct="1">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r" rtl="1" eaLnBrk="1" fontAlgn="base" hangingPunct="1">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r" rtl="1"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r" rtl="1"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r" rtl="1"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r" rtl="1"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r" rtl="1"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991846"/>
            <a:ext cx="8521700" cy="1640354"/>
          </a:xfrm>
        </p:spPr>
        <p:txBody>
          <a:bodyPr/>
          <a:lstStyle/>
          <a:p>
            <a:r>
              <a:rPr lang="en-US" sz="7200"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java secure chat application</a:t>
            </a:r>
            <a:endParaRPr lang="en-US" sz="7200" dirty="0">
              <a:solidFill>
                <a:schemeClr val="bg1"/>
              </a:solidFill>
            </a:endParaRPr>
          </a:p>
        </p:txBody>
      </p:sp>
      <p:sp>
        <p:nvSpPr>
          <p:cNvPr id="7" name="عنوان فرعي 2"/>
          <p:cNvSpPr>
            <a:spLocks noGrp="1"/>
          </p:cNvSpPr>
          <p:nvPr>
            <p:ph type="subTitle" idx="1"/>
          </p:nvPr>
        </p:nvSpPr>
        <p:spPr>
          <a:xfrm>
            <a:off x="2256367" y="4848412"/>
            <a:ext cx="7262284" cy="851647"/>
          </a:xfrm>
        </p:spPr>
        <p:txBody>
          <a:bodyPr>
            <a:normAutofit fontScale="32500" lnSpcReduction="20000"/>
          </a:bodyPr>
          <a:lstStyle/>
          <a:p>
            <a:pPr algn="l"/>
            <a:r>
              <a:rPr lang="en-US" sz="9000" dirty="0" smtClean="0">
                <a:solidFill>
                  <a:schemeClr val="bg1"/>
                </a:solidFill>
                <a:latin typeface="Andalus" panose="02020603050405020304" pitchFamily="18" charset="-78"/>
                <a:cs typeface="Andalus" panose="02020603050405020304" pitchFamily="18" charset="-78"/>
              </a:rPr>
              <a:t>By : Ekhlas </a:t>
            </a:r>
            <a:r>
              <a:rPr lang="en-US" sz="9000" dirty="0" err="1" smtClean="0">
                <a:solidFill>
                  <a:schemeClr val="bg1"/>
                </a:solidFill>
                <a:latin typeface="Andalus" panose="02020603050405020304" pitchFamily="18" charset="-78"/>
                <a:cs typeface="Andalus" panose="02020603050405020304" pitchFamily="18" charset="-78"/>
              </a:rPr>
              <a:t>Isleem</a:t>
            </a:r>
            <a:r>
              <a:rPr lang="en-US" sz="9000" dirty="0" smtClean="0">
                <a:solidFill>
                  <a:schemeClr val="bg1"/>
                </a:solidFill>
                <a:latin typeface="Andalus" panose="02020603050405020304" pitchFamily="18" charset="-78"/>
                <a:cs typeface="Andalus" panose="02020603050405020304" pitchFamily="18" charset="-78"/>
              </a:rPr>
              <a:t> &amp; </a:t>
            </a:r>
            <a:r>
              <a:rPr lang="en-US" sz="9000" dirty="0" err="1" smtClean="0">
                <a:solidFill>
                  <a:schemeClr val="bg1"/>
                </a:solidFill>
                <a:latin typeface="Andalus" panose="02020603050405020304" pitchFamily="18" charset="-78"/>
                <a:cs typeface="Andalus" panose="02020603050405020304" pitchFamily="18" charset="-78"/>
              </a:rPr>
              <a:t>Shaimaa</a:t>
            </a:r>
            <a:r>
              <a:rPr lang="en-US" sz="9000" dirty="0" smtClean="0">
                <a:solidFill>
                  <a:schemeClr val="bg1"/>
                </a:solidFill>
                <a:latin typeface="Andalus" panose="02020603050405020304" pitchFamily="18" charset="-78"/>
                <a:cs typeface="Andalus" panose="02020603050405020304" pitchFamily="18" charset="-78"/>
              </a:rPr>
              <a:t> </a:t>
            </a:r>
            <a:r>
              <a:rPr lang="en-US" sz="9000" dirty="0" err="1" smtClean="0">
                <a:solidFill>
                  <a:schemeClr val="bg1"/>
                </a:solidFill>
                <a:latin typeface="Andalus" panose="02020603050405020304" pitchFamily="18" charset="-78"/>
                <a:cs typeface="Andalus" panose="02020603050405020304" pitchFamily="18" charset="-78"/>
              </a:rPr>
              <a:t>Iqtefan</a:t>
            </a:r>
            <a:r>
              <a:rPr lang="en-US" sz="9000" dirty="0" smtClean="0">
                <a:solidFill>
                  <a:schemeClr val="bg1"/>
                </a:solidFill>
                <a:latin typeface="Andalus" panose="02020603050405020304" pitchFamily="18" charset="-78"/>
                <a:cs typeface="Andalus" panose="02020603050405020304" pitchFamily="18" charset="-78"/>
              </a:rPr>
              <a:t> </a:t>
            </a:r>
          </a:p>
          <a:p>
            <a:pPr algn="l"/>
            <a:r>
              <a:rPr lang="en-US" sz="9000" dirty="0" smtClean="0">
                <a:solidFill>
                  <a:schemeClr val="bg1"/>
                </a:solidFill>
                <a:latin typeface="Andalus" panose="02020603050405020304" pitchFamily="18" charset="-78"/>
                <a:cs typeface="Andalus" panose="02020603050405020304" pitchFamily="18" charset="-78"/>
              </a:rPr>
              <a:t>To : Dr. Ahmad </a:t>
            </a:r>
            <a:r>
              <a:rPr lang="en-US" sz="9000" dirty="0" err="1" smtClean="0">
                <a:solidFill>
                  <a:schemeClr val="bg1"/>
                </a:solidFill>
                <a:latin typeface="Andalus" panose="02020603050405020304" pitchFamily="18" charset="-78"/>
                <a:cs typeface="Andalus" panose="02020603050405020304" pitchFamily="18" charset="-78"/>
              </a:rPr>
              <a:t>Abdalaal</a:t>
            </a:r>
            <a:r>
              <a:rPr lang="ar-SA" sz="9000" dirty="0" smtClean="0">
                <a:solidFill>
                  <a:schemeClr val="bg1"/>
                </a:solidFill>
                <a:latin typeface="Andalus" panose="02020603050405020304" pitchFamily="18" charset="-78"/>
                <a:cs typeface="Andalus" panose="02020603050405020304" pitchFamily="18" charset="-78"/>
              </a:rPr>
              <a:t> </a:t>
            </a:r>
            <a:endParaRPr lang="en-US" sz="9000" dirty="0" smtClean="0">
              <a:solidFill>
                <a:schemeClr val="bg1"/>
              </a:solidFill>
              <a:latin typeface="Andalus" panose="02020603050405020304" pitchFamily="18" charset="-78"/>
              <a:cs typeface="Andalus" panose="02020603050405020304" pitchFamily="18" charset="-78"/>
            </a:endParaRPr>
          </a:p>
          <a:p>
            <a:endParaRPr lang="ar-SA" dirty="0"/>
          </a:p>
        </p:txBody>
      </p:sp>
    </p:spTree>
    <p:extLst>
      <p:ext uri="{BB962C8B-B14F-4D97-AF65-F5344CB8AC3E}">
        <p14:creationId xmlns:p14="http://schemas.microsoft.com/office/powerpoint/2010/main" val="235008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Messages types : </a:t>
            </a:r>
          </a:p>
          <a:p>
            <a:pPr lvl="1" algn="l" rtl="0"/>
            <a:r>
              <a:rPr lang="en-US" dirty="0" smtClean="0">
                <a:solidFill>
                  <a:schemeClr val="accent5">
                    <a:lumMod val="50000"/>
                  </a:schemeClr>
                </a:solidFill>
              </a:rPr>
              <a:t>To server : </a:t>
            </a:r>
          </a:p>
          <a:p>
            <a:pPr lvl="2" algn="l" rtl="0"/>
            <a:r>
              <a:rPr lang="en-US" dirty="0" smtClean="0"/>
              <a:t>Connection </a:t>
            </a:r>
            <a:r>
              <a:rPr lang="en-US" dirty="0" err="1" smtClean="0"/>
              <a:t>msg</a:t>
            </a:r>
            <a:endParaRPr lang="en-US" dirty="0" smtClean="0"/>
          </a:p>
          <a:p>
            <a:pPr lvl="2" algn="l" rtl="0"/>
            <a:r>
              <a:rPr lang="en-US" dirty="0" smtClean="0"/>
              <a:t>Key request </a:t>
            </a:r>
          </a:p>
          <a:p>
            <a:pPr marL="914400" lvl="2" indent="0" algn="l" rtl="0">
              <a:buNone/>
            </a:pPr>
            <a:endParaRPr lang="ar-SA" dirty="0" smtClean="0"/>
          </a:p>
          <a:p>
            <a:pPr lvl="1" algn="l" rtl="0"/>
            <a:r>
              <a:rPr lang="en-US" dirty="0" smtClean="0">
                <a:solidFill>
                  <a:schemeClr val="accent5">
                    <a:lumMod val="50000"/>
                  </a:schemeClr>
                </a:solidFill>
              </a:rPr>
              <a:t>To other clients :</a:t>
            </a:r>
          </a:p>
          <a:p>
            <a:pPr lvl="2" algn="l" rtl="0"/>
            <a:r>
              <a:rPr lang="en-US" dirty="0" smtClean="0"/>
              <a:t>Normal message </a:t>
            </a:r>
          </a:p>
          <a:p>
            <a:pPr lvl="2" algn="l" rtl="0"/>
            <a:endParaRPr lang="en-US" dirty="0" smtClean="0"/>
          </a:p>
          <a:p>
            <a:pPr algn="l" rtl="0"/>
            <a:endParaRPr lang="en-US" dirty="0"/>
          </a:p>
        </p:txBody>
      </p:sp>
    </p:spTree>
    <p:extLst>
      <p:ext uri="{BB962C8B-B14F-4D97-AF65-F5344CB8AC3E}">
        <p14:creationId xmlns:p14="http://schemas.microsoft.com/office/powerpoint/2010/main" val="16510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3200" y="0"/>
            <a:ext cx="9042400" cy="6858000"/>
          </a:xfrm>
          <a:prstGeom prst="rect">
            <a:avLst/>
          </a:prstGeom>
        </p:spPr>
      </p:pic>
    </p:spTree>
    <p:extLst>
      <p:ext uri="{BB962C8B-B14F-4D97-AF65-F5344CB8AC3E}">
        <p14:creationId xmlns:p14="http://schemas.microsoft.com/office/powerpoint/2010/main" val="205230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471" y="446089"/>
            <a:ext cx="10094383" cy="1412875"/>
          </a:xfrm>
        </p:spPr>
        <p:txBody>
          <a:bodyPr/>
          <a:lstStyle/>
          <a:p>
            <a:r>
              <a:rPr lang="en-US" b="1" dirty="0">
                <a:solidFill>
                  <a:schemeClr val="bg1"/>
                </a:solidFill>
              </a:rPr>
              <a:t>Risks (Disadvantages) :</a:t>
            </a:r>
            <a:br>
              <a:rPr lang="en-US" b="1"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960471" y="1858964"/>
            <a:ext cx="9603275" cy="3881215"/>
          </a:xfrm>
        </p:spPr>
        <p:txBody>
          <a:bodyPr/>
          <a:lstStyle/>
          <a:p>
            <a:pPr algn="l" rtl="0"/>
            <a:r>
              <a:rPr lang="en-US" dirty="0" smtClean="0"/>
              <a:t>Hardware </a:t>
            </a:r>
            <a:r>
              <a:rPr lang="en-US" dirty="0"/>
              <a:t>of both server and client workstations can be wiped out and there can be impromptu shutdown whiles the application is still running </a:t>
            </a:r>
            <a:endParaRPr lang="en-US" b="1" dirty="0"/>
          </a:p>
          <a:p>
            <a:pPr algn="l" rtl="0"/>
            <a:r>
              <a:rPr lang="en-US" dirty="0"/>
              <a:t>There may be occurrences of exception java run time errors that will disable the application from working if there is no java run time environment installed on the host computer.</a:t>
            </a:r>
            <a:endParaRPr lang="en-US" b="1" dirty="0"/>
          </a:p>
          <a:p>
            <a:pPr algn="l" rtl="0"/>
            <a:r>
              <a:rPr lang="en-US" dirty="0"/>
              <a:t>There can be undesirable system behavior if for instance an invalid port number is inputted in one of the application modules.</a:t>
            </a:r>
            <a:endParaRPr lang="en-US" b="1" dirty="0"/>
          </a:p>
          <a:p>
            <a:pPr algn="l" rtl="0"/>
            <a:endParaRPr lang="en-US" dirty="0"/>
          </a:p>
        </p:txBody>
      </p:sp>
    </p:spTree>
    <p:extLst>
      <p:ext uri="{BB962C8B-B14F-4D97-AF65-F5344CB8AC3E}">
        <p14:creationId xmlns:p14="http://schemas.microsoft.com/office/powerpoint/2010/main" val="307471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عنصر نائب للمحتوى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57400" y="1601789"/>
            <a:ext cx="6743700" cy="4938711"/>
          </a:xfrm>
          <a:prstGeom prst="rect">
            <a:avLst/>
          </a:prstGeom>
        </p:spPr>
      </p:pic>
    </p:spTree>
    <p:extLst>
      <p:ext uri="{BB962C8B-B14F-4D97-AF65-F5344CB8AC3E}">
        <p14:creationId xmlns:p14="http://schemas.microsoft.com/office/powerpoint/2010/main" val="428716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p:nvPr/>
        </p:nvPicPr>
        <p:blipFill>
          <a:blip r:embed="rId2">
            <a:extLst>
              <a:ext uri="{28A0092B-C50C-407E-A947-70E740481C1C}">
                <a14:useLocalDpi xmlns:a14="http://schemas.microsoft.com/office/drawing/2010/main" val="0"/>
              </a:ext>
            </a:extLst>
          </a:blip>
          <a:stretch>
            <a:fillRect/>
          </a:stretch>
        </p:blipFill>
        <p:spPr>
          <a:xfrm>
            <a:off x="0" y="0"/>
            <a:ext cx="12026900" cy="6858000"/>
          </a:xfrm>
          <a:prstGeom prst="rect">
            <a:avLst/>
          </a:prstGeom>
        </p:spPr>
      </p:pic>
      <p:pic>
        <p:nvPicPr>
          <p:cNvPr id="4" name="صورة 3"/>
          <p:cNvPicPr/>
          <p:nvPr/>
        </p:nvPicPr>
        <p:blipFill>
          <a:blip r:embed="rId3"/>
          <a:stretch>
            <a:fillRect/>
          </a:stretch>
        </p:blipFill>
        <p:spPr>
          <a:xfrm>
            <a:off x="9055100" y="0"/>
            <a:ext cx="3136900" cy="1524000"/>
          </a:xfrm>
          <a:prstGeom prst="rect">
            <a:avLst/>
          </a:prstGeom>
        </p:spPr>
      </p:pic>
    </p:spTree>
    <p:extLst>
      <p:ext uri="{BB962C8B-B14F-4D97-AF65-F5344CB8AC3E}">
        <p14:creationId xmlns:p14="http://schemas.microsoft.com/office/powerpoint/2010/main" val="25098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INTRODUCTION </a:t>
            </a:r>
            <a:endParaRPr lang="en-US" dirty="0">
              <a:solidFill>
                <a:schemeClr val="bg1"/>
              </a:solidFill>
            </a:endParaRPr>
          </a:p>
        </p:txBody>
      </p:sp>
      <p:sp>
        <p:nvSpPr>
          <p:cNvPr id="3" name="Content Placeholder 2"/>
          <p:cNvSpPr>
            <a:spLocks noGrp="1"/>
          </p:cNvSpPr>
          <p:nvPr>
            <p:ph idx="1"/>
          </p:nvPr>
        </p:nvSpPr>
        <p:spPr/>
        <p:txBody>
          <a:bodyPr/>
          <a:lstStyle/>
          <a:p>
            <a:pPr algn="l" rtl="0"/>
            <a:r>
              <a:rPr lang="en-US" sz="2400" dirty="0"/>
              <a:t>Nowadays, while the popularity of chat applications increases, this popularity brings some security problems with it, providing an alternative to telephone and email conversations. A variety of   encrypting methods are suggested and applied between server and client to minimize the increasing security problems in companies</a:t>
            </a:r>
          </a:p>
          <a:p>
            <a:pPr algn="l" rtl="0"/>
            <a:r>
              <a:rPr lang="en-US" sz="2400" dirty="0"/>
              <a:t> People of all ages log into messenger service or chat rooms to spend time chatting persons. The aim of this project is to develop a client server java chat application with security in mind. The use of Encryption and decryption algorithm forms part of this project where by messages exchanged between client and server are encrypted and decrypted with a symmetric key to provide security , privacy and confidentiality of messages sent.</a:t>
            </a:r>
          </a:p>
          <a:p>
            <a:pPr algn="l" rtl="0"/>
            <a:endParaRPr lang="en-US" sz="2400" dirty="0"/>
          </a:p>
        </p:txBody>
      </p:sp>
    </p:spTree>
    <p:extLst>
      <p:ext uri="{BB962C8B-B14F-4D97-AF65-F5344CB8AC3E}">
        <p14:creationId xmlns:p14="http://schemas.microsoft.com/office/powerpoint/2010/main" val="30376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Objective :</a:t>
            </a:r>
            <a:endParaRPr lang="en-US" dirty="0">
              <a:solidFill>
                <a:schemeClr val="bg1"/>
              </a:solidFill>
            </a:endParaRPr>
          </a:p>
        </p:txBody>
      </p:sp>
      <p:sp>
        <p:nvSpPr>
          <p:cNvPr id="3" name="Content Placeholder 2"/>
          <p:cNvSpPr>
            <a:spLocks noGrp="1"/>
          </p:cNvSpPr>
          <p:nvPr>
            <p:ph idx="1"/>
          </p:nvPr>
        </p:nvSpPr>
        <p:spPr/>
        <p:txBody>
          <a:bodyPr/>
          <a:lstStyle/>
          <a:p>
            <a:pPr algn="l" rtl="0"/>
            <a:r>
              <a:rPr lang="en-US" dirty="0"/>
              <a:t>To develop a client server java chat application that will enable instant messaging between host computers on a network.</a:t>
            </a:r>
          </a:p>
          <a:p>
            <a:pPr algn="l" rtl="0"/>
            <a:r>
              <a:rPr lang="en-US" dirty="0" smtClean="0"/>
              <a:t>To </a:t>
            </a:r>
            <a:r>
              <a:rPr lang="en-US" dirty="0"/>
              <a:t>provide security of information (messages) by performing an encryption and decryption scheme due to which the messages together with the key is transferred in a cipher text format over the network rather than plain text so as to disallow intruder’s attempt.</a:t>
            </a:r>
          </a:p>
          <a:p>
            <a:pPr algn="l" rtl="0"/>
            <a:r>
              <a:rPr lang="en-US" dirty="0" smtClean="0"/>
              <a:t>A </a:t>
            </a:r>
            <a:r>
              <a:rPr lang="en-US" dirty="0"/>
              <a:t>time has been added to ensure that the message arrives at the correct time</a:t>
            </a:r>
          </a:p>
          <a:p>
            <a:pPr algn="l" rtl="0"/>
            <a:endParaRPr lang="en-US" dirty="0"/>
          </a:p>
        </p:txBody>
      </p:sp>
    </p:spTree>
    <p:extLst>
      <p:ext uri="{BB962C8B-B14F-4D97-AF65-F5344CB8AC3E}">
        <p14:creationId xmlns:p14="http://schemas.microsoft.com/office/powerpoint/2010/main" val="323329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18" y="349251"/>
            <a:ext cx="10094383" cy="1412875"/>
          </a:xfrm>
        </p:spPr>
        <p:txBody>
          <a:bodyPr/>
          <a:lstStyle/>
          <a:p>
            <a:r>
              <a:rPr lang="en-US" b="1" dirty="0">
                <a:solidFill>
                  <a:schemeClr val="bg1"/>
                </a:solidFill>
              </a:rPr>
              <a:t>Why Should You Use a Team Chat App?</a:t>
            </a:r>
            <a:r>
              <a:rPr lang="en-US" dirty="0">
                <a:solidFill>
                  <a:schemeClr val="bg1"/>
                </a:solidFill>
              </a:rPr>
              <a:t> </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pPr algn="l" rtl="0"/>
            <a:r>
              <a:rPr lang="en-US" dirty="0"/>
              <a:t>There are so many ways to talk to your team, from email and  social networks. Even SMS could work.</a:t>
            </a:r>
          </a:p>
          <a:p>
            <a:pPr algn="l" rtl="0"/>
            <a:r>
              <a:rPr lang="en-US" dirty="0"/>
              <a:t>Team chat is similar, but its main benefit is that it keeps all your company’s communications in one place, making it easier for everyone to talk together with group or private chats. No more searching for a team member’s email address; everyone’s a tap away, even from your phone.</a:t>
            </a:r>
          </a:p>
          <a:p>
            <a:pPr algn="l" rtl="0"/>
            <a:endParaRPr lang="en-US" dirty="0"/>
          </a:p>
        </p:txBody>
      </p:sp>
    </p:spTree>
    <p:extLst>
      <p:ext uri="{BB962C8B-B14F-4D97-AF65-F5344CB8AC3E}">
        <p14:creationId xmlns:p14="http://schemas.microsoft.com/office/powerpoint/2010/main" val="274865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418" y="349251"/>
            <a:ext cx="10094383" cy="1412875"/>
          </a:xfrm>
        </p:spPr>
        <p:txBody>
          <a:bodyPr/>
          <a:lstStyle/>
          <a:p>
            <a:r>
              <a:rPr lang="en-US" b="1" dirty="0">
                <a:solidFill>
                  <a:schemeClr val="bg1"/>
                </a:solidFill>
              </a:rPr>
              <a:t> APPLIED SECURITY ELEMENTS</a:t>
            </a:r>
            <a:br>
              <a:rPr lang="en-US" b="1" dirty="0">
                <a:solidFill>
                  <a:schemeClr val="bg1"/>
                </a:solidFill>
              </a:rPr>
            </a:br>
            <a:endParaRPr lang="en-US" b="1" dirty="0">
              <a:solidFill>
                <a:schemeClr val="bg1"/>
              </a:solidFill>
            </a:endParaRPr>
          </a:p>
        </p:txBody>
      </p:sp>
      <p:sp>
        <p:nvSpPr>
          <p:cNvPr id="3" name="Content Placeholder 2"/>
          <p:cNvSpPr>
            <a:spLocks noGrp="1"/>
          </p:cNvSpPr>
          <p:nvPr>
            <p:ph idx="1"/>
          </p:nvPr>
        </p:nvSpPr>
        <p:spPr/>
        <p:txBody>
          <a:bodyPr/>
          <a:lstStyle/>
          <a:p>
            <a:pPr algn="l" rtl="0"/>
            <a:r>
              <a:rPr lang="en-US" dirty="0"/>
              <a:t>Users of the chat application might be attacked over the internet, since there is no protection such as encryption or decryption for instant messaging sending as plain text between source and target. By stealing the identities of people who chat each other, the content of the message could change and thus, leads to undesired results. In this study, many security measures have been applied to protect the users from cyber-attacks such as changing the content of the message or deleting it</a:t>
            </a:r>
          </a:p>
          <a:p>
            <a:endParaRPr lang="en-US" dirty="0"/>
          </a:p>
        </p:txBody>
      </p:sp>
    </p:spTree>
    <p:extLst>
      <p:ext uri="{BB962C8B-B14F-4D97-AF65-F5344CB8AC3E}">
        <p14:creationId xmlns:p14="http://schemas.microsoft.com/office/powerpoint/2010/main" val="143765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71" y="293689"/>
            <a:ext cx="10094383" cy="1412875"/>
          </a:xfrm>
        </p:spPr>
        <p:txBody>
          <a:bodyPr/>
          <a:lstStyle/>
          <a:p>
            <a:r>
              <a:rPr lang="en-US" b="1" dirty="0">
                <a:solidFill>
                  <a:schemeClr val="bg1"/>
                </a:solidFill>
              </a:rPr>
              <a:t> The related </a:t>
            </a:r>
            <a:r>
              <a:rPr lang="en-US" b="1" dirty="0" smtClean="0">
                <a:solidFill>
                  <a:schemeClr val="bg1"/>
                </a:solidFill>
              </a:rPr>
              <a:t>applications:</a:t>
            </a:r>
            <a:r>
              <a:rPr lang="en-US" dirty="0">
                <a:solidFill>
                  <a:schemeClr val="bg1"/>
                </a:solidFill>
              </a:rPr>
              <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292100" y="2015732"/>
            <a:ext cx="7061199" cy="3864368"/>
          </a:xfrm>
        </p:spPr>
        <p:txBody>
          <a:bodyPr>
            <a:normAutofit fontScale="92500" lnSpcReduction="20000"/>
          </a:bodyPr>
          <a:lstStyle/>
          <a:p>
            <a:pPr algn="l" rtl="0"/>
            <a:r>
              <a:rPr lang="en-US" dirty="0">
                <a:solidFill>
                  <a:schemeClr val="accent5">
                    <a:lumMod val="50000"/>
                  </a:schemeClr>
                </a:solidFill>
              </a:rPr>
              <a:t>Outlook LAN </a:t>
            </a:r>
            <a:r>
              <a:rPr lang="en-US" dirty="0" smtClean="0">
                <a:solidFill>
                  <a:schemeClr val="accent5">
                    <a:lumMod val="50000"/>
                  </a:schemeClr>
                </a:solidFill>
              </a:rPr>
              <a:t>Messenger</a:t>
            </a:r>
          </a:p>
          <a:p>
            <a:pPr marL="0" indent="0" algn="l" rtl="0">
              <a:buNone/>
            </a:pPr>
            <a:r>
              <a:rPr lang="en-US" dirty="0"/>
              <a:t>It is instant messaging </a:t>
            </a:r>
            <a:r>
              <a:rPr lang="en-US" dirty="0" smtClean="0"/>
              <a:t>software </a:t>
            </a:r>
            <a:r>
              <a:rPr lang="en-US" dirty="0"/>
              <a:t>designed for use within Small, Medium and Corporate Office's Local Area Network. This Intranet Messenger is an ideal replacement for internet messengers in companies that creates private and secure messaging, and improve internal communications, business productivity and relationships with colleagues inside the company. </a:t>
            </a:r>
          </a:p>
          <a:p>
            <a:pPr algn="l" rtl="0"/>
            <a:endParaRPr lang="en-US" dirty="0"/>
          </a:p>
        </p:txBody>
      </p:sp>
      <p:pic>
        <p:nvPicPr>
          <p:cNvPr id="5" name="Picture 4"/>
          <p:cNvPicPr>
            <a:picLocks noChangeAspect="1"/>
          </p:cNvPicPr>
          <p:nvPr/>
        </p:nvPicPr>
        <p:blipFill>
          <a:blip r:embed="rId2"/>
          <a:stretch>
            <a:fillRect/>
          </a:stretch>
        </p:blipFill>
        <p:spPr>
          <a:xfrm>
            <a:off x="7940179" y="2015732"/>
            <a:ext cx="3397923" cy="3699268"/>
          </a:xfrm>
          <a:prstGeom prst="rect">
            <a:avLst/>
          </a:prstGeom>
        </p:spPr>
      </p:pic>
    </p:spTree>
    <p:extLst>
      <p:ext uri="{BB962C8B-B14F-4D97-AF65-F5344CB8AC3E}">
        <p14:creationId xmlns:p14="http://schemas.microsoft.com/office/powerpoint/2010/main" val="222686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96750"/>
            <a:ext cx="7122368" cy="4035750"/>
          </a:xfrm>
        </p:spPr>
        <p:txBody>
          <a:bodyPr>
            <a:normAutofit fontScale="92500" lnSpcReduction="10000"/>
          </a:bodyPr>
          <a:lstStyle/>
          <a:p>
            <a:pPr algn="l" rtl="0"/>
            <a:r>
              <a:rPr lang="en-US" sz="3100" dirty="0">
                <a:solidFill>
                  <a:schemeClr val="accent5">
                    <a:lumMod val="50000"/>
                  </a:schemeClr>
                </a:solidFill>
              </a:rPr>
              <a:t>LAN messenger </a:t>
            </a:r>
            <a:r>
              <a:rPr lang="en-US" sz="3100" dirty="0" smtClean="0">
                <a:solidFill>
                  <a:schemeClr val="accent5">
                    <a:lumMod val="50000"/>
                  </a:schemeClr>
                </a:solidFill>
              </a:rPr>
              <a:t>Portable</a:t>
            </a:r>
            <a:endParaRPr lang="en-US" b="1" dirty="0" smtClean="0">
              <a:solidFill>
                <a:schemeClr val="accent5">
                  <a:lumMod val="50000"/>
                </a:schemeClr>
              </a:solidFill>
            </a:endParaRPr>
          </a:p>
          <a:p>
            <a:pPr marL="0" indent="0" algn="l" rtl="0">
              <a:buNone/>
            </a:pPr>
            <a:r>
              <a:rPr lang="en-US" dirty="0" smtClean="0"/>
              <a:t>LAN Messenger portable is a free peer-to-peer and open source cross-platform instant messaging application for communication over a local network. It does not require a server to establish </a:t>
            </a:r>
            <a:r>
              <a:rPr lang="en-US" dirty="0" err="1" smtClean="0"/>
              <a:t>connection.LAN</a:t>
            </a:r>
            <a:r>
              <a:rPr lang="en-US" dirty="0" smtClean="0"/>
              <a:t> messenger portable was developed by Microsoft and released in October 2003. A number of useful features including event notifications, file transfer and message logging are  provided.</a:t>
            </a:r>
          </a:p>
          <a:p>
            <a:pPr algn="l" rtl="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5700" y="1561595"/>
            <a:ext cx="3219899" cy="4906060"/>
          </a:xfrm>
          <a:prstGeom prst="rect">
            <a:avLst/>
          </a:prstGeom>
        </p:spPr>
      </p:pic>
      <p:sp>
        <p:nvSpPr>
          <p:cNvPr id="5" name="Title 1"/>
          <p:cNvSpPr>
            <a:spLocks noGrp="1"/>
          </p:cNvSpPr>
          <p:nvPr>
            <p:ph type="title"/>
          </p:nvPr>
        </p:nvSpPr>
        <p:spPr>
          <a:xfrm>
            <a:off x="503271" y="148720"/>
            <a:ext cx="10094383" cy="1412875"/>
          </a:xfrm>
        </p:spPr>
        <p:txBody>
          <a:bodyPr/>
          <a:lstStyle/>
          <a:p>
            <a:r>
              <a:rPr lang="en-US" b="1" dirty="0" err="1" smtClean="0">
                <a:solidFill>
                  <a:schemeClr val="bg1"/>
                </a:solidFill>
              </a:rPr>
              <a:t>Cont</a:t>
            </a:r>
            <a:r>
              <a:rPr lang="en-US" b="1"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34270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845" y="1660526"/>
            <a:ext cx="11452755" cy="4905374"/>
          </a:xfrm>
        </p:spPr>
        <p:txBody>
          <a:bodyPr/>
          <a:lstStyle/>
          <a:p>
            <a:pPr marL="0" indent="0" algn="l" rtl="0">
              <a:buNone/>
            </a:pPr>
            <a:r>
              <a:rPr lang="en-US" dirty="0" smtClean="0">
                <a:solidFill>
                  <a:schemeClr val="accent5">
                    <a:lumMod val="50000"/>
                  </a:schemeClr>
                </a:solidFill>
              </a:rPr>
              <a:t>This </a:t>
            </a:r>
            <a:r>
              <a:rPr lang="en-US" dirty="0">
                <a:solidFill>
                  <a:schemeClr val="accent5">
                    <a:lumMod val="50000"/>
                  </a:schemeClr>
                </a:solidFill>
              </a:rPr>
              <a:t>secured chat application model has some </a:t>
            </a:r>
            <a:r>
              <a:rPr lang="en-US" b="1" dirty="0">
                <a:solidFill>
                  <a:schemeClr val="accent5">
                    <a:lumMod val="50000"/>
                  </a:schemeClr>
                </a:solidFill>
              </a:rPr>
              <a:t>steps</a:t>
            </a:r>
            <a:r>
              <a:rPr lang="en-US" dirty="0">
                <a:solidFill>
                  <a:schemeClr val="accent5">
                    <a:lumMod val="50000"/>
                  </a:schemeClr>
                </a:solidFill>
              </a:rPr>
              <a:t> has been developed. </a:t>
            </a:r>
          </a:p>
          <a:p>
            <a:pPr lvl="0" algn="l" rtl="0">
              <a:buFont typeface="Wingdings" panose="05000000000000000000" pitchFamily="2" charset="2"/>
              <a:buChar char="ü"/>
            </a:pPr>
            <a:r>
              <a:rPr lang="en-US" dirty="0"/>
              <a:t>The server must be available all the time </a:t>
            </a:r>
          </a:p>
          <a:p>
            <a:pPr lvl="0" algn="l" rtl="0">
              <a:buFont typeface="Wingdings" panose="05000000000000000000" pitchFamily="2" charset="2"/>
              <a:buChar char="ü"/>
            </a:pPr>
            <a:r>
              <a:rPr lang="en-US" dirty="0"/>
              <a:t>At the first step,  client identify himself to the server. </a:t>
            </a:r>
          </a:p>
          <a:p>
            <a:pPr lvl="0" algn="l" rtl="0">
              <a:buFont typeface="Wingdings" panose="05000000000000000000" pitchFamily="2" charset="2"/>
              <a:buChar char="ü"/>
            </a:pPr>
            <a:r>
              <a:rPr lang="en-US" dirty="0"/>
              <a:t>The second step is called connection where client connects to chat room and record its name in chat list . </a:t>
            </a:r>
          </a:p>
          <a:p>
            <a:pPr lvl="0" algn="l" rtl="0">
              <a:buFont typeface="Wingdings" panose="05000000000000000000" pitchFamily="2" charset="2"/>
              <a:buChar char="ü"/>
            </a:pPr>
            <a:r>
              <a:rPr lang="en-US" dirty="0"/>
              <a:t>In the third step which is called as secure message exchange (encrypted messaging). Messages written by clients are sent to server cryptically through symmetric encryption method  (AES),DES,RC2,3DES .</a:t>
            </a:r>
          </a:p>
          <a:p>
            <a:pPr algn="l" rtl="0"/>
            <a:endParaRPr lang="en-US" dirty="0"/>
          </a:p>
        </p:txBody>
      </p:sp>
      <p:sp>
        <p:nvSpPr>
          <p:cNvPr id="4" name="مستطيل 3"/>
          <p:cNvSpPr/>
          <p:nvPr/>
        </p:nvSpPr>
        <p:spPr>
          <a:xfrm>
            <a:off x="4365529" y="259834"/>
            <a:ext cx="2613216" cy="923330"/>
          </a:xfrm>
          <a:prstGeom prst="rect">
            <a:avLst/>
          </a:prstGeom>
        </p:spPr>
        <p:txBody>
          <a:bodyPr wrap="none">
            <a:spAutoFit/>
          </a:bodyPr>
          <a:lstStyle/>
          <a:p>
            <a:r>
              <a:rPr lang="en-US" sz="5400" b="1" dirty="0">
                <a:solidFill>
                  <a:schemeClr val="bg1"/>
                </a:solidFill>
                <a:ea typeface="ＭＳ Ｐゴシック" pitchFamily="-84" charset="-128"/>
                <a:cs typeface="ＭＳ Ｐゴシック" pitchFamily="-84" charset="-128"/>
              </a:rPr>
              <a:t>Security</a:t>
            </a:r>
            <a:endParaRPr lang="ar-SA" sz="5400" b="1" dirty="0">
              <a:solidFill>
                <a:schemeClr val="bg1"/>
              </a:solidFill>
              <a:ea typeface="ＭＳ Ｐゴシック" pitchFamily="-84" charset="-128"/>
              <a:cs typeface="ＭＳ Ｐゴシック" pitchFamily="-84" charset="-128"/>
            </a:endParaRPr>
          </a:p>
        </p:txBody>
      </p:sp>
    </p:spTree>
    <p:extLst>
      <p:ext uri="{BB962C8B-B14F-4D97-AF65-F5344CB8AC3E}">
        <p14:creationId xmlns:p14="http://schemas.microsoft.com/office/powerpoint/2010/main" val="68348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818" y="158751"/>
            <a:ext cx="10094383" cy="1412875"/>
          </a:xfrm>
        </p:spPr>
        <p:txBody>
          <a:bodyPr/>
          <a:lstStyle/>
          <a:p>
            <a:r>
              <a:rPr lang="en-US" dirty="0" smtClean="0">
                <a:solidFill>
                  <a:schemeClr val="bg1"/>
                </a:solidFill>
              </a:rPr>
              <a:t>Facts… </a:t>
            </a:r>
            <a:endParaRPr lang="en-US" dirty="0">
              <a:solidFill>
                <a:schemeClr val="bg1"/>
              </a:solidFill>
            </a:endParaRPr>
          </a:p>
        </p:txBody>
      </p:sp>
      <p:sp>
        <p:nvSpPr>
          <p:cNvPr id="3" name="Content Placeholder 2"/>
          <p:cNvSpPr>
            <a:spLocks noGrp="1"/>
          </p:cNvSpPr>
          <p:nvPr>
            <p:ph idx="1"/>
          </p:nvPr>
        </p:nvSpPr>
        <p:spPr>
          <a:xfrm>
            <a:off x="1056218" y="1762126"/>
            <a:ext cx="10576982" cy="4918074"/>
          </a:xfrm>
        </p:spPr>
        <p:txBody>
          <a:bodyPr/>
          <a:lstStyle/>
          <a:p>
            <a:pPr lvl="0" algn="l" rtl="0">
              <a:buFont typeface="Wingdings" panose="05000000000000000000" pitchFamily="2" charset="2"/>
              <a:buChar char="ü"/>
            </a:pPr>
            <a:r>
              <a:rPr lang="en-US" sz="2000" dirty="0"/>
              <a:t>The server distribute a common key for clients , and create a new one every time</a:t>
            </a:r>
          </a:p>
          <a:p>
            <a:pPr lvl="0" algn="l" rtl="0">
              <a:buFont typeface="Wingdings" panose="05000000000000000000" pitchFamily="2" charset="2"/>
              <a:buChar char="ü"/>
            </a:pPr>
            <a:r>
              <a:rPr lang="en-US" sz="2000" dirty="0"/>
              <a:t>The message from client will be encrypted and when the </a:t>
            </a:r>
            <a:r>
              <a:rPr lang="en-US" sz="2000" dirty="0" err="1"/>
              <a:t>reciever</a:t>
            </a:r>
            <a:r>
              <a:rPr lang="en-US" sz="2000" dirty="0"/>
              <a:t> receive it, it will be decrypted, then display for client.</a:t>
            </a:r>
          </a:p>
          <a:p>
            <a:pPr lvl="0" algn="l" rtl="0">
              <a:buFont typeface="Wingdings" panose="05000000000000000000" pitchFamily="2" charset="2"/>
              <a:buChar char="ü"/>
            </a:pPr>
            <a:r>
              <a:rPr lang="en-US" sz="2000" dirty="0"/>
              <a:t>Client can send a message to everyone online or a private message to a particular person</a:t>
            </a:r>
          </a:p>
          <a:p>
            <a:pPr lvl="0" algn="l" rtl="0">
              <a:buFont typeface="Wingdings" panose="05000000000000000000" pitchFamily="2" charset="2"/>
              <a:buChar char="ü"/>
            </a:pPr>
            <a:r>
              <a:rPr lang="en-US" sz="2000" dirty="0"/>
              <a:t>The project display the date and time of sending and receiving the message at both parties to check the time of sending the message</a:t>
            </a:r>
          </a:p>
          <a:p>
            <a:pPr lvl="0" algn="l" rtl="0">
              <a:buFont typeface="Wingdings" panose="05000000000000000000" pitchFamily="2" charset="2"/>
              <a:buChar char="ü"/>
            </a:pPr>
            <a:r>
              <a:rPr lang="en-US" sz="2000" dirty="0"/>
              <a:t>The client must be online, so that he can communicate with others, And if one client is eliminated and became offline, he will be deleted from chat list</a:t>
            </a:r>
          </a:p>
          <a:p>
            <a:pPr lvl="0" algn="l" rtl="0">
              <a:buFont typeface="Wingdings" panose="05000000000000000000" pitchFamily="2" charset="2"/>
              <a:buChar char="ü"/>
            </a:pPr>
            <a:r>
              <a:rPr lang="en-US" sz="2000" dirty="0"/>
              <a:t>There are many cryptographic algorithms that can be used. Supports Arabic and English encryption</a:t>
            </a:r>
          </a:p>
          <a:p>
            <a:pPr algn="l" rtl="0">
              <a:buFont typeface="Wingdings" panose="05000000000000000000" pitchFamily="2" charset="2"/>
              <a:buChar char="ü"/>
            </a:pPr>
            <a:endParaRPr lang="en-US" sz="2000" dirty="0"/>
          </a:p>
        </p:txBody>
      </p:sp>
    </p:spTree>
    <p:extLst>
      <p:ext uri="{BB962C8B-B14F-4D97-AF65-F5344CB8AC3E}">
        <p14:creationId xmlns:p14="http://schemas.microsoft.com/office/powerpoint/2010/main" val="2956257412"/>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tsp</Template>
  <TotalTime>110</TotalTime>
  <Words>838</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ＭＳ Ｐゴシック</vt:lpstr>
      <vt:lpstr>Andalus</vt:lpstr>
      <vt:lpstr>Arial</vt:lpstr>
      <vt:lpstr>Cambria</vt:lpstr>
      <vt:lpstr>Candara</vt:lpstr>
      <vt:lpstr>Mistral</vt:lpstr>
      <vt:lpstr>Times New Roman</vt:lpstr>
      <vt:lpstr>Wingdings</vt:lpstr>
      <vt:lpstr>Infusion</vt:lpstr>
      <vt:lpstr>ch01</vt:lpstr>
      <vt:lpstr>java secure chat application</vt:lpstr>
      <vt:lpstr>INTRODUCTION </vt:lpstr>
      <vt:lpstr>Objective :</vt:lpstr>
      <vt:lpstr>Why Should You Use a Team Chat App?  </vt:lpstr>
      <vt:lpstr> APPLIED SECURITY ELEMENTS </vt:lpstr>
      <vt:lpstr> The related applications: </vt:lpstr>
      <vt:lpstr>Cont…</vt:lpstr>
      <vt:lpstr>PowerPoint Presentation</vt:lpstr>
      <vt:lpstr>Facts… </vt:lpstr>
      <vt:lpstr>PowerPoint Presentation</vt:lpstr>
      <vt:lpstr>PowerPoint Presentation</vt:lpstr>
      <vt:lpstr>Risks (Disadvantages)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dc:creator>
  <cp:lastModifiedBy>ENG</cp:lastModifiedBy>
  <cp:revision>31</cp:revision>
  <dcterms:created xsi:type="dcterms:W3CDTF">2019-05-01T16:18:21Z</dcterms:created>
  <dcterms:modified xsi:type="dcterms:W3CDTF">2019-05-01T20:17:19Z</dcterms:modified>
</cp:coreProperties>
</file>