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72" r:id="rId13"/>
    <p:sldId id="277" r:id="rId14"/>
    <p:sldId id="278" r:id="rId15"/>
    <p:sldId id="279" r:id="rId16"/>
    <p:sldId id="281" r:id="rId17"/>
    <p:sldId id="282" r:id="rId18"/>
    <p:sldId id="283" r:id="rId19"/>
    <p:sldId id="273" r:id="rId20"/>
    <p:sldId id="274" r:id="rId21"/>
    <p:sldId id="284" r:id="rId22"/>
    <p:sldId id="285" r:id="rId23"/>
    <p:sldId id="275" r:id="rId24"/>
    <p:sldId id="276" r:id="rId25"/>
    <p:sldId id="271" r:id="rId26"/>
    <p:sldId id="286" r:id="rId27"/>
    <p:sldId id="291" r:id="rId28"/>
    <p:sldId id="289" r:id="rId29"/>
    <p:sldId id="261" r:id="rId30"/>
    <p:sldId id="292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A5C"/>
    <a:srgbClr val="737491"/>
    <a:srgbClr val="535579"/>
    <a:srgbClr val="EE8374"/>
    <a:srgbClr val="F29B8F"/>
    <a:srgbClr val="F2DCDB"/>
    <a:srgbClr val="CDCDD7"/>
    <a:srgbClr val="D60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80E7EC7-3C6C-4E9F-BC2E-8F950C726F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FBFCB8-EDEC-4F65-BCC0-55878247AF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D7DD8-9D38-41F6-8EE7-376875D7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19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985A2-4F86-48F2-A857-B10F15BF03BF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AAD3F-83FF-4E8F-AA0C-46EF92ACE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3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AAD3F-83FF-4E8F-AA0C-46EF92ACE1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1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E8F0B5A-A9C2-4FE4-ACD7-E115741EA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977" y="4311723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200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BDFAD8-851A-49CC-A1DA-9C40B166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619515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61092B-AD67-47F7-97F0-D6F57ADD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77BCE22-A7D5-4BD3-9F36-57EDBA04AC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9188" y="2238375"/>
            <a:ext cx="9702800" cy="356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4682158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CDCF53-41C6-43BF-9F04-59EFD68A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B058DA8-AAED-4867-A7EE-5F8D7D0A45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924050"/>
            <a:ext cx="10639425" cy="3849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884409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54E4C0-4E4A-4CA0-AD73-B7CDB856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E3EF6CF-AC1F-4F84-AC1B-F0862AABE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8093F-9E17-4EFA-B781-E663DF26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17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EF6960-F673-407B-B156-DD6CBC83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844D112-D90E-4383-89FF-1EA8E0F095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8093F-9E17-4EFA-B781-E663DF26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3118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48D7498-3767-43A4-9C61-6C9407BC22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68093F-9E17-4EFA-B781-E663DF26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56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7BDFD77-8741-429D-A4B5-09D1EB831FE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618" y="5529618"/>
            <a:ext cx="1328382" cy="1328382"/>
          </a:xfrm>
          <a:prstGeom prst="rect">
            <a:avLst/>
          </a:prstGeom>
        </p:spPr>
      </p:pic>
      <p:sp>
        <p:nvSpPr>
          <p:cNvPr id="10" name="Title Placeholder 9">
            <a:extLst>
              <a:ext uri="{FF2B5EF4-FFF2-40B4-BE49-F238E27FC236}">
                <a16:creationId xmlns="" xmlns:a16="http://schemas.microsoft.com/office/drawing/2014/main" id="{8DC85B9B-F851-4B91-9A76-E351B2C8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318FD1D-E483-45D3-9124-EEF5E8D11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315480E7-9612-4386-B43A-5F5311B5E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A2B94E68-9295-4315-94FB-9E949726F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8093F-9E17-4EFA-B781-E663DF26D7E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Google Shape;33;p5">
            <a:extLst>
              <a:ext uri="{FF2B5EF4-FFF2-40B4-BE49-F238E27FC236}">
                <a16:creationId xmlns="" xmlns:a16="http://schemas.microsoft.com/office/drawing/2014/main" id="{5752ED0F-8809-486E-AC65-D17251CA2330}"/>
              </a:ext>
            </a:extLst>
          </p:cNvPr>
          <p:cNvSpPr/>
          <p:nvPr userDrawn="1"/>
        </p:nvSpPr>
        <p:spPr>
          <a:xfrm>
            <a:off x="0" y="0"/>
            <a:ext cx="329600" cy="1064392"/>
          </a:xfrm>
          <a:prstGeom prst="rect">
            <a:avLst/>
          </a:prstGeom>
          <a:solidFill>
            <a:srgbClr val="5355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14454"/>
              </a:solidFill>
            </a:endParaRPr>
          </a:p>
        </p:txBody>
      </p:sp>
      <p:sp>
        <p:nvSpPr>
          <p:cNvPr id="15" name="Google Shape;35;p5">
            <a:extLst>
              <a:ext uri="{FF2B5EF4-FFF2-40B4-BE49-F238E27FC236}">
                <a16:creationId xmlns="" xmlns:a16="http://schemas.microsoft.com/office/drawing/2014/main" id="{52099514-9568-40EC-9EF2-22D5AC87AB61}"/>
              </a:ext>
            </a:extLst>
          </p:cNvPr>
          <p:cNvSpPr/>
          <p:nvPr userDrawn="1"/>
        </p:nvSpPr>
        <p:spPr>
          <a:xfrm>
            <a:off x="-67" y="3234519"/>
            <a:ext cx="329600" cy="1213050"/>
          </a:xfrm>
          <a:prstGeom prst="rect">
            <a:avLst/>
          </a:prstGeom>
          <a:solidFill>
            <a:srgbClr val="F2DC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29B8F"/>
              </a:solidFill>
            </a:endParaRPr>
          </a:p>
        </p:txBody>
      </p:sp>
      <p:sp>
        <p:nvSpPr>
          <p:cNvPr id="16" name="Google Shape;36;p5">
            <a:extLst>
              <a:ext uri="{FF2B5EF4-FFF2-40B4-BE49-F238E27FC236}">
                <a16:creationId xmlns="" xmlns:a16="http://schemas.microsoft.com/office/drawing/2014/main" id="{47A93596-E3ED-4EB8-8BF2-346E9F4AC3A9}"/>
              </a:ext>
            </a:extLst>
          </p:cNvPr>
          <p:cNvSpPr/>
          <p:nvPr userDrawn="1"/>
        </p:nvSpPr>
        <p:spPr>
          <a:xfrm>
            <a:off x="0" y="4447702"/>
            <a:ext cx="329600" cy="1197115"/>
          </a:xfrm>
          <a:prstGeom prst="rect">
            <a:avLst/>
          </a:prstGeom>
          <a:solidFill>
            <a:srgbClr val="F29B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" name="Google Shape;37;p5">
            <a:extLst>
              <a:ext uri="{FF2B5EF4-FFF2-40B4-BE49-F238E27FC236}">
                <a16:creationId xmlns="" xmlns:a16="http://schemas.microsoft.com/office/drawing/2014/main" id="{29EAD4C1-818D-40E3-984B-D007625FA05C}"/>
              </a:ext>
            </a:extLst>
          </p:cNvPr>
          <p:cNvSpPr/>
          <p:nvPr userDrawn="1"/>
        </p:nvSpPr>
        <p:spPr>
          <a:xfrm>
            <a:off x="0" y="5644818"/>
            <a:ext cx="329600" cy="1213182"/>
          </a:xfrm>
          <a:prstGeom prst="rect">
            <a:avLst/>
          </a:prstGeom>
          <a:solidFill>
            <a:srgbClr val="EE83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8" name="Google Shape;35;p5">
            <a:extLst>
              <a:ext uri="{FF2B5EF4-FFF2-40B4-BE49-F238E27FC236}">
                <a16:creationId xmlns="" xmlns:a16="http://schemas.microsoft.com/office/drawing/2014/main" id="{E43D5034-D771-435E-8370-6511EA69A2FD}"/>
              </a:ext>
            </a:extLst>
          </p:cNvPr>
          <p:cNvSpPr/>
          <p:nvPr userDrawn="1"/>
        </p:nvSpPr>
        <p:spPr>
          <a:xfrm>
            <a:off x="-67" y="2209336"/>
            <a:ext cx="329600" cy="1025050"/>
          </a:xfrm>
          <a:prstGeom prst="rect">
            <a:avLst/>
          </a:prstGeom>
          <a:solidFill>
            <a:srgbClr val="CDCD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29B8F"/>
              </a:solidFill>
            </a:endParaRPr>
          </a:p>
        </p:txBody>
      </p:sp>
      <p:sp>
        <p:nvSpPr>
          <p:cNvPr id="19" name="Google Shape;33;p5">
            <a:extLst>
              <a:ext uri="{FF2B5EF4-FFF2-40B4-BE49-F238E27FC236}">
                <a16:creationId xmlns="" xmlns:a16="http://schemas.microsoft.com/office/drawing/2014/main" id="{F2DD38BF-14F4-4A99-B044-4208C07B7021}"/>
              </a:ext>
            </a:extLst>
          </p:cNvPr>
          <p:cNvSpPr/>
          <p:nvPr userDrawn="1"/>
        </p:nvSpPr>
        <p:spPr>
          <a:xfrm>
            <a:off x="-67" y="1064525"/>
            <a:ext cx="329600" cy="1144678"/>
          </a:xfrm>
          <a:prstGeom prst="rect">
            <a:avLst/>
          </a:prstGeom>
          <a:solidFill>
            <a:srgbClr val="737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1144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5312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9" r:id="rId2"/>
    <p:sldLayoutId id="2147483681" r:id="rId3"/>
    <p:sldLayoutId id="2147483680" r:id="rId4"/>
    <p:sldLayoutId id="2147483682" r:id="rId5"/>
    <p:sldLayoutId id="2147483683" r:id="rId6"/>
    <p:sldLayoutId id="2147483684" r:id="rId7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rp.org/journal/paperinformation.aspx?paperid=99525" TargetMode="External"/><Relationship Id="rId2" Type="http://schemas.openxmlformats.org/officeDocument/2006/relationships/hyperlink" Target="https://www.kaggle.com/ramamet4/app-store-apple-data-set-10k-app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shaimaa-osman/" TargetMode="External"/><Relationship Id="rId4" Type="http://schemas.openxmlformats.org/officeDocument/2006/relationships/hyperlink" Target="mailto:shamiaosman4321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179E84A-5993-4D81-84E3-B3A968AD9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1194" y="3309870"/>
            <a:ext cx="9144000" cy="1975035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By : </a:t>
            </a:r>
            <a:r>
              <a:rPr lang="en-US" b="1" dirty="0" err="1" smtClean="0">
                <a:solidFill>
                  <a:schemeClr val="tx1"/>
                </a:solidFill>
              </a:rPr>
              <a:t>Shaimaa</a:t>
            </a:r>
            <a:r>
              <a:rPr lang="en-US" b="1" dirty="0" smtClean="0">
                <a:solidFill>
                  <a:schemeClr val="tx1"/>
                </a:solidFill>
              </a:rPr>
              <a:t> Osman </a:t>
            </a:r>
            <a:r>
              <a:rPr lang="en-US" b="1" dirty="0" err="1" smtClean="0">
                <a:solidFill>
                  <a:schemeClr val="tx1"/>
                </a:solidFill>
              </a:rPr>
              <a:t>Zaky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Supervised :</a:t>
            </a:r>
            <a:r>
              <a:rPr lang="en-US" b="1" dirty="0" err="1">
                <a:solidFill>
                  <a:schemeClr val="tx1"/>
                </a:solidFill>
              </a:rPr>
              <a:t>Dr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Doaa</a:t>
            </a:r>
            <a:r>
              <a:rPr lang="en-US" b="1" dirty="0">
                <a:solidFill>
                  <a:schemeClr val="tx1"/>
                </a:solidFill>
              </a:rPr>
              <a:t> Mahmoud 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652771-3652-463F-AF5B-B5182B6C34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32586" y="1596980"/>
            <a:ext cx="9401577" cy="162273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Classification of Mobile Apps on Apple Store Using </a:t>
            </a:r>
            <a:r>
              <a:rPr lang="en-US" sz="2400" b="1" dirty="0" smtClean="0"/>
              <a:t>Clustering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265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visualization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3949" y="1017431"/>
            <a:ext cx="10188039" cy="4783294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/>
              <a:t>Cataloge</a:t>
            </a:r>
            <a:r>
              <a:rPr lang="en-US" sz="1600" dirty="0"/>
              <a:t> has Higher # of Free-Apps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Education has Higher # of Paid-Apps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61" y="1940786"/>
            <a:ext cx="4929725" cy="358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036" y="179564"/>
            <a:ext cx="6433173" cy="324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036" y="3580067"/>
            <a:ext cx="4043967" cy="316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538951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visualization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71119" y="1068946"/>
            <a:ext cx="10150869" cy="4731779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 </a:t>
            </a:r>
            <a:r>
              <a:rPr lang="en-US" sz="1600" b="1" dirty="0"/>
              <a:t>Are paid apps good enough </a:t>
            </a:r>
            <a:r>
              <a:rPr lang="en-US" sz="1600" b="1" dirty="0" smtClean="0"/>
              <a:t>?</a:t>
            </a:r>
            <a:endParaRPr lang="ar-EG" sz="1600" b="1" dirty="0" smtClean="0"/>
          </a:p>
          <a:p>
            <a:endParaRPr lang="ar-EG" sz="1600" dirty="0"/>
          </a:p>
          <a:p>
            <a:r>
              <a:rPr lang="en-US" sz="1600" dirty="0" smtClean="0"/>
              <a:t>Most </a:t>
            </a:r>
            <a:r>
              <a:rPr lang="en-US" sz="1600" dirty="0"/>
              <a:t>rated &amp; highest total rating for all version app: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51" y="2016450"/>
            <a:ext cx="10912354" cy="1757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9451" y="3967609"/>
            <a:ext cx="2831935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Distribution of App </a:t>
            </a:r>
            <a:r>
              <a:rPr lang="en-US" sz="1600" dirty="0" smtClean="0"/>
              <a:t>Ratings</a:t>
            </a:r>
            <a:endParaRPr lang="ar-EG" sz="1600" dirty="0" smtClean="0"/>
          </a:p>
          <a:p>
            <a:endParaRPr lang="ar-EG" dirty="0"/>
          </a:p>
          <a:p>
            <a:endParaRPr lang="ar-EG" dirty="0" smtClean="0"/>
          </a:p>
          <a:p>
            <a:endParaRPr lang="ar-EG" dirty="0"/>
          </a:p>
          <a:p>
            <a:endParaRPr lang="ar-EG" dirty="0" smtClean="0"/>
          </a:p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51" y="4275529"/>
            <a:ext cx="4519067" cy="245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643" y="3967620"/>
            <a:ext cx="4288664" cy="278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451268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visualization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18186" y="1107583"/>
            <a:ext cx="10203802" cy="469314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Rating of paid Apps between 3.5 - 5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maybe say is good paid </a:t>
            </a:r>
            <a:r>
              <a:rPr lang="en-US" sz="1600" dirty="0" smtClean="0"/>
              <a:t>apps</a:t>
            </a:r>
            <a:endParaRPr lang="ar-EG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higher </a:t>
            </a:r>
            <a:r>
              <a:rPr lang="en-US" sz="1600" dirty="0"/>
              <a:t>Rating in Shopping &amp; </a:t>
            </a:r>
            <a:r>
              <a:rPr lang="en-US" sz="1600" dirty="0" smtClean="0"/>
              <a:t>Catalogs</a:t>
            </a:r>
            <a:endParaRPr lang="ar-EG" sz="1600" dirty="0" smtClean="0"/>
          </a:p>
          <a:p>
            <a:endParaRPr lang="ar-EG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5" y="2112134"/>
            <a:ext cx="9967913" cy="446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9478118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visualization</a:t>
            </a:r>
            <a:r>
              <a:rPr lang="en-US" dirty="0"/>
              <a:t/>
            </a:r>
            <a:br>
              <a:rPr lang="en-US" dirty="0"/>
            </a:br>
            <a:r>
              <a:rPr lang="ar-EG" dirty="0" smtClean="0"/>
              <a:t/>
            </a:r>
            <a:br>
              <a:rPr lang="ar-EG" dirty="0" smtClean="0"/>
            </a:br>
            <a:r>
              <a:rPr lang="ar-EG" dirty="0"/>
              <a:t/>
            </a:r>
            <a:br>
              <a:rPr lang="ar-EG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21217" y="1081825"/>
            <a:ext cx="10100771" cy="471890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apps has high price also has high user-rating according for that paid apps is good enough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98" y="1558343"/>
            <a:ext cx="10210356" cy="492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842871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Data visualization</a:t>
            </a:r>
            <a:br>
              <a:rPr lang="en-US" sz="1600" b="1" dirty="0"/>
            </a:br>
            <a:endParaRPr lang="en-US" sz="1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21217" y="1133341"/>
            <a:ext cx="10100771" cy="4667384"/>
          </a:xfrm>
        </p:spPr>
        <p:txBody>
          <a:bodyPr/>
          <a:lstStyle/>
          <a:p>
            <a:endParaRPr lang="ar-EG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/>
              <a:t>lower_apps</a:t>
            </a:r>
            <a:r>
              <a:rPr lang="en-US" sz="1600" dirty="0"/>
              <a:t> in price also has high user-rating so paid apps is good</a:t>
            </a:r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47" y="1656007"/>
            <a:ext cx="4095213" cy="298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37" y="1790164"/>
            <a:ext cx="6161617" cy="414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671532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Data visualization</a:t>
            </a:r>
            <a:br>
              <a:rPr lang="en-US" sz="1600" b="1" dirty="0"/>
            </a:br>
            <a:endParaRPr lang="en-US" sz="1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34096" y="1133341"/>
            <a:ext cx="10087892" cy="4667384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/>
              <a:t>As </a:t>
            </a:r>
            <a:r>
              <a:rPr lang="en-US" sz="1600" b="1" dirty="0"/>
              <a:t>the size of the app increases do they get pricier </a:t>
            </a:r>
            <a:r>
              <a:rPr lang="en-US" sz="1600" b="1" dirty="0" smtClean="0"/>
              <a:t>?</a:t>
            </a:r>
          </a:p>
          <a:p>
            <a:r>
              <a:rPr lang="en-US" dirty="0" smtClean="0"/>
              <a:t>      size </a:t>
            </a:r>
            <a:r>
              <a:rPr lang="en-US" dirty="0"/>
              <a:t>of App not </a:t>
            </a:r>
            <a:r>
              <a:rPr lang="en-US" dirty="0" smtClean="0"/>
              <a:t>cor</a:t>
            </a:r>
            <a:r>
              <a:rPr lang="en-US" dirty="0"/>
              <a:t>r</a:t>
            </a:r>
            <a:r>
              <a:rPr lang="en-US" dirty="0" smtClean="0"/>
              <a:t>elated </a:t>
            </a:r>
            <a:r>
              <a:rPr lang="en-US" dirty="0"/>
              <a:t>with price</a:t>
            </a:r>
          </a:p>
          <a:p>
            <a:r>
              <a:rPr lang="en-US" dirty="0" smtClean="0"/>
              <a:t>      we </a:t>
            </a:r>
            <a:r>
              <a:rPr lang="en-US" dirty="0"/>
              <a:t>show that if size is big ,price is low</a:t>
            </a:r>
          </a:p>
          <a:p>
            <a:r>
              <a:rPr lang="en-US" dirty="0" smtClean="0"/>
              <a:t>      the </a:t>
            </a:r>
            <a:r>
              <a:rPr lang="en-US" dirty="0"/>
              <a:t>value of an app to the user isn't necessarily related to its size.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374" y="2369712"/>
            <a:ext cx="8010659" cy="406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666393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visualization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50139" y="1107583"/>
            <a:ext cx="9971849" cy="4693142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/>
              <a:t>How </a:t>
            </a:r>
            <a:r>
              <a:rPr lang="en-US" sz="1600" b="1" dirty="0"/>
              <a:t>are the apps distributed category wise ? Can we split by paid category </a:t>
            </a:r>
            <a:r>
              <a:rPr lang="en-US" sz="1600" b="1" dirty="0" smtClean="0"/>
              <a:t>?</a:t>
            </a:r>
          </a:p>
          <a:p>
            <a:endParaRPr lang="en-US" dirty="0"/>
          </a:p>
          <a:p>
            <a:r>
              <a:rPr lang="en-US" sz="1600" dirty="0" err="1" smtClean="0"/>
              <a:t>user_rating</a:t>
            </a:r>
            <a:r>
              <a:rPr lang="en-US" sz="1600" dirty="0" smtClean="0"/>
              <a:t> for paid apps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654" y="2134576"/>
            <a:ext cx="6864439" cy="4124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360257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visualization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72732" y="1017431"/>
            <a:ext cx="10049256" cy="4783294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High Rating with catalogs , shopping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Low rating in social </a:t>
            </a:r>
            <a:r>
              <a:rPr lang="en-US" dirty="0" smtClean="0"/>
              <a:t>networking for paid apps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07" y="1645383"/>
            <a:ext cx="9890974" cy="467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579134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visualization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85611" y="1081825"/>
            <a:ext cx="10036377" cy="4718900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Category wise </a:t>
            </a:r>
            <a:r>
              <a:rPr lang="en-US" sz="1600" dirty="0" smtClean="0"/>
              <a:t>pricing for paid apps not all data</a:t>
            </a:r>
            <a:endParaRPr lang="en-US" sz="16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30" y="1674211"/>
            <a:ext cx="10041378" cy="46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775155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visualization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119188" y="2238375"/>
            <a:ext cx="7445263" cy="35623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26" y="1326524"/>
            <a:ext cx="7804597" cy="5310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82087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E9DC96-A6E5-459C-B560-B3215070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Agenda 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4552" y="2073500"/>
            <a:ext cx="8139448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b="1" dirty="0"/>
              <a:t>Objective of </a:t>
            </a:r>
            <a:r>
              <a:rPr lang="en-US" sz="2000" b="1" dirty="0" smtClean="0"/>
              <a:t>project</a:t>
            </a:r>
            <a:endParaRPr lang="ar-EG" sz="2000" b="1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Dataset</a:t>
            </a:r>
            <a:endParaRPr lang="ar-EG" sz="2000" b="1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Data visualization</a:t>
            </a:r>
            <a:endParaRPr lang="ar-EG" sz="2000" b="1" dirty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Preprocessing </a:t>
            </a:r>
            <a:endParaRPr lang="ar-EG" sz="2000" b="1" dirty="0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Modeling  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18581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Data visualization</a:t>
            </a:r>
            <a:br>
              <a:rPr lang="en-US" sz="1600" b="1" dirty="0"/>
            </a:br>
            <a:endParaRPr lang="en-US" sz="1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85611" y="1171977"/>
            <a:ext cx="10036377" cy="4628748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Density for paid apps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254" y="1802451"/>
            <a:ext cx="8912180" cy="490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433080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Feature </a:t>
            </a:r>
            <a:r>
              <a:rPr lang="en-US" sz="3600" b="1" dirty="0"/>
              <a:t>Engineering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37127" y="1339404"/>
            <a:ext cx="9984861" cy="5177306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Encoding for object columns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Drop for some of non important columns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we </a:t>
            </a:r>
            <a:r>
              <a:rPr lang="en-US" sz="1600" dirty="0"/>
              <a:t>found variation in data as standard deviation is different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some of columns has big outliers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2" y="1918952"/>
            <a:ext cx="10457645" cy="356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78922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Preprocessing </a:t>
            </a:r>
            <a:r>
              <a:rPr lang="en-US" sz="2800" b="1" dirty="0" smtClean="0"/>
              <a:t> - Correlation matrix</a:t>
            </a:r>
            <a:endParaRPr lang="en-US" sz="2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11369" y="1326524"/>
            <a:ext cx="10010619" cy="4474201"/>
          </a:xfrm>
        </p:spPr>
        <p:txBody>
          <a:bodyPr/>
          <a:lstStyle/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Correlation </a:t>
            </a:r>
            <a:r>
              <a:rPr lang="en-US" sz="1600" dirty="0"/>
              <a:t>between </a:t>
            </a:r>
            <a:r>
              <a:rPr lang="en-US" sz="1600" dirty="0" err="1"/>
              <a:t>user_rating_var</a:t>
            </a:r>
            <a:r>
              <a:rPr lang="en-US" sz="1600" dirty="0"/>
              <a:t> , </a:t>
            </a:r>
            <a:r>
              <a:rPr lang="en-US" sz="1600" dirty="0" err="1"/>
              <a:t>user_rating</a:t>
            </a:r>
            <a:r>
              <a:rPr lang="en-US" sz="1600" dirty="0"/>
              <a:t> is high 77%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/>
              <a:t>ipadSc_urls.num</a:t>
            </a:r>
            <a:r>
              <a:rPr lang="en-US" sz="1600" dirty="0"/>
              <a:t> , </a:t>
            </a:r>
            <a:r>
              <a:rPr lang="en-US" sz="1600" dirty="0" err="1"/>
              <a:t>user_rating</a:t>
            </a:r>
            <a:r>
              <a:rPr lang="en-US" sz="1600" dirty="0"/>
              <a:t> is 27%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/>
              <a:t>ipadSc_urls.num</a:t>
            </a:r>
            <a:r>
              <a:rPr lang="en-US" sz="1600" dirty="0"/>
              <a:t> , </a:t>
            </a:r>
            <a:r>
              <a:rPr lang="en-US" sz="1600" dirty="0" err="1"/>
              <a:t>user_rating_var</a:t>
            </a:r>
            <a:r>
              <a:rPr lang="en-US" sz="1600" dirty="0"/>
              <a:t> is 28%</a:t>
            </a:r>
          </a:p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949" y="2437373"/>
            <a:ext cx="8371267" cy="422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4942673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Preprocessing  - Correlation </a:t>
            </a:r>
            <a:r>
              <a:rPr lang="en-US" sz="3200" b="1" dirty="0" smtClean="0"/>
              <a:t>matrix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98490" y="1339403"/>
            <a:ext cx="10023498" cy="4461322"/>
          </a:xfrm>
        </p:spPr>
        <p:txBody>
          <a:bodyPr/>
          <a:lstStyle/>
          <a:p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PPS(Predictive Power </a:t>
            </a:r>
            <a:r>
              <a:rPr lang="en-US" sz="1600" dirty="0" smtClean="0"/>
              <a:t>Score)Non </a:t>
            </a:r>
            <a:r>
              <a:rPr lang="en-US" sz="1600" dirty="0"/>
              <a:t>Linear Data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Correlation matrix is better than </a:t>
            </a:r>
            <a:r>
              <a:rPr lang="en-US" sz="1600" dirty="0" err="1" smtClean="0"/>
              <a:t>pps</a:t>
            </a:r>
            <a:r>
              <a:rPr lang="en-US" sz="1600" dirty="0" smtClean="0"/>
              <a:t> in this case </a:t>
            </a:r>
            <a:endParaRPr lang="en-US" sz="16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0" y="2292438"/>
            <a:ext cx="9131120" cy="4474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827334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Preprocessing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53035" y="1143000"/>
            <a:ext cx="10068953" cy="4657725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Some of columns has outliers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We used robust </a:t>
            </a:r>
            <a:r>
              <a:rPr lang="en-US" sz="1600" dirty="0" err="1"/>
              <a:t>scaler</a:t>
            </a:r>
            <a:r>
              <a:rPr lang="en-US" sz="1600" dirty="0"/>
              <a:t> to </a:t>
            </a:r>
            <a:r>
              <a:rPr lang="en-US" sz="1600" dirty="0" err="1"/>
              <a:t>optimze</a:t>
            </a:r>
            <a:r>
              <a:rPr lang="en-US" sz="1600" dirty="0"/>
              <a:t> data</a:t>
            </a:r>
          </a:p>
          <a:p>
            <a:endParaRPr lang="en-US" sz="16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70" y="901521"/>
            <a:ext cx="5914360" cy="342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51" y="4172755"/>
            <a:ext cx="6093115" cy="245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728093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Preprocessing </a:t>
            </a:r>
            <a:r>
              <a:rPr lang="en-US" sz="3200" b="1" dirty="0" smtClean="0"/>
              <a:t>- Outliers 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 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37127" y="1133341"/>
            <a:ext cx="9984861" cy="4667384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Calculate </a:t>
            </a:r>
            <a:r>
              <a:rPr lang="en-US" sz="1600" dirty="0" err="1" smtClean="0"/>
              <a:t>datapoint</a:t>
            </a:r>
            <a:r>
              <a:rPr lang="en-US" sz="1600" dirty="0" smtClean="0"/>
              <a:t> outliers for all features by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Use the interquartile range to calculate an outlier step (1.5 times the interquartile range)</a:t>
            </a:r>
          </a:p>
          <a:p>
            <a:r>
              <a:rPr lang="en-US" sz="1600" dirty="0" smtClean="0"/>
              <a:t>       step </a:t>
            </a:r>
            <a:r>
              <a:rPr lang="en-US" sz="1600" dirty="0"/>
              <a:t>= (Q3 - Q1) * 1.5</a:t>
            </a:r>
            <a:endParaRPr lang="en-US" sz="1600" dirty="0" smtClean="0"/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25" y="2176531"/>
            <a:ext cx="10251582" cy="398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451178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036" y="365125"/>
            <a:ext cx="10400763" cy="935641"/>
          </a:xfrm>
        </p:spPr>
        <p:txBody>
          <a:bodyPr>
            <a:noAutofit/>
          </a:bodyPr>
          <a:lstStyle/>
          <a:p>
            <a:r>
              <a:rPr lang="en-US" sz="3200" dirty="0" smtClean="0"/>
              <a:t>Modeling - Clustering </a:t>
            </a:r>
            <a:r>
              <a:rPr lang="en-US" sz="3200" dirty="0"/>
              <a:t>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6823" y="1120462"/>
            <a:ext cx="10165165" cy="4680263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Elbow </a:t>
            </a:r>
            <a:r>
              <a:rPr lang="en-US" sz="1600" dirty="0"/>
              <a:t>Graph for Inertias &amp; # of </a:t>
            </a:r>
            <a:r>
              <a:rPr lang="en-US" sz="1600" dirty="0" smtClean="0"/>
              <a:t>clusters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Elbow </a:t>
            </a:r>
            <a:r>
              <a:rPr lang="en-US" sz="1600" dirty="0"/>
              <a:t>graph to show less inertias as accuracy will be increasing </a:t>
            </a:r>
            <a:endParaRPr lang="en-US" sz="1600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542" y="2238574"/>
            <a:ext cx="6224453" cy="401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0104138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430" y="365126"/>
            <a:ext cx="10336369" cy="948520"/>
          </a:xfrm>
        </p:spPr>
        <p:txBody>
          <a:bodyPr>
            <a:normAutofit/>
          </a:bodyPr>
          <a:lstStyle/>
          <a:p>
            <a:r>
              <a:rPr lang="en-US" sz="3200" b="1" dirty="0"/>
              <a:t>Modeling - Clustering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75763" y="1210614"/>
            <a:ext cx="9946225" cy="4590111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Elbow </a:t>
            </a:r>
            <a:r>
              <a:rPr lang="en-US" sz="1600" dirty="0"/>
              <a:t>for # of cluster with  </a:t>
            </a:r>
            <a:r>
              <a:rPr lang="en-US" sz="1600" dirty="0" err="1" smtClean="0"/>
              <a:t>silhouette_score</a:t>
            </a:r>
            <a:endParaRPr lang="en-US" sz="16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566" y="2218520"/>
            <a:ext cx="3413707" cy="2721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231" y="1820085"/>
            <a:ext cx="5307907" cy="3518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21" y="5298140"/>
            <a:ext cx="9756595" cy="66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676427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 Modeling - Clustering Model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sz="1600" b="1" dirty="0"/>
              <a:t>    </a:t>
            </a:r>
            <a:r>
              <a:rPr lang="en-US" sz="1600" b="1" dirty="0" err="1"/>
              <a:t>Visualising</a:t>
            </a:r>
            <a:r>
              <a:rPr lang="en-US" sz="1600" b="1" dirty="0"/>
              <a:t> the Clusters &amp; Future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62885" y="1493949"/>
            <a:ext cx="9959103" cy="4306776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after clustering we have </a:t>
            </a:r>
            <a:r>
              <a:rPr lang="en-US" sz="1600" dirty="0" smtClean="0"/>
              <a:t>7 </a:t>
            </a:r>
            <a:r>
              <a:rPr lang="en-US" sz="1600" dirty="0"/>
              <a:t>clusters from Apps according all </a:t>
            </a:r>
            <a:r>
              <a:rPr lang="en-US" sz="1600" dirty="0" smtClean="0"/>
              <a:t>features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future </a:t>
            </a:r>
            <a:r>
              <a:rPr lang="en-US" sz="1600" dirty="0"/>
              <a:t>work use this cluster to apply classification model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39" y="2465096"/>
            <a:ext cx="8783392" cy="434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5700345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A67191-A955-4FFD-808C-C1307DF5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462"/>
            <a:ext cx="10515600" cy="1828800"/>
          </a:xfrm>
        </p:spPr>
        <p:txBody>
          <a:bodyPr>
            <a:normAutofit fontScale="90000"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ar-EG" dirty="0">
                <a:hlinkClick r:id="rId2"/>
              </a:rPr>
              <a:t/>
            </a:r>
            <a:br>
              <a:rPr lang="ar-EG" dirty="0">
                <a:hlinkClick r:id="rId2"/>
              </a:rPr>
            </a:br>
            <a:r>
              <a:rPr lang="ar-EG" dirty="0" smtClean="0">
                <a:hlinkClick r:id="rId2"/>
              </a:rPr>
              <a:t/>
            </a:r>
            <a:br>
              <a:rPr lang="ar-EG" dirty="0" smtClean="0">
                <a:hlinkClick r:id="rId2"/>
              </a:rPr>
            </a:br>
            <a:r>
              <a:rPr lang="ar-EG" dirty="0">
                <a:hlinkClick r:id="rId2"/>
              </a:rPr>
              <a:t/>
            </a:r>
            <a:br>
              <a:rPr lang="ar-EG" dirty="0">
                <a:hlinkClick r:id="rId2"/>
              </a:rPr>
            </a:br>
            <a:r>
              <a:rPr lang="ar-EG" dirty="0" smtClean="0">
                <a:hlinkClick r:id="rId2"/>
              </a:rPr>
              <a:t/>
            </a:r>
            <a:br>
              <a:rPr lang="ar-EG" dirty="0" smtClean="0">
                <a:hlinkClick r:id="rId2"/>
              </a:rPr>
            </a:br>
            <a:r>
              <a:rPr lang="ar-EG" dirty="0">
                <a:hlinkClick r:id="rId2"/>
              </a:rPr>
              <a:t/>
            </a:r>
            <a:br>
              <a:rPr lang="ar-EG" dirty="0">
                <a:hlinkClick r:id="rId2"/>
              </a:rPr>
            </a:br>
            <a:r>
              <a:rPr lang="ar-EG" dirty="0" smtClean="0">
                <a:hlinkClick r:id="rId2"/>
              </a:rPr>
              <a:t/>
            </a:r>
            <a:br>
              <a:rPr lang="ar-EG" dirty="0" smtClean="0">
                <a:hlinkClick r:id="rId2"/>
              </a:rPr>
            </a:br>
            <a:r>
              <a:rPr lang="ar-EG" dirty="0">
                <a:hlinkClick r:id="rId2"/>
              </a:rPr>
              <a:t/>
            </a:r>
            <a:br>
              <a:rPr lang="ar-EG" dirty="0">
                <a:hlinkClick r:id="rId2"/>
              </a:rPr>
            </a:br>
            <a:r>
              <a:rPr lang="ar-EG" dirty="0" smtClean="0">
                <a:hlinkClick r:id="rId2"/>
              </a:rPr>
              <a:t/>
            </a:r>
            <a:br>
              <a:rPr lang="ar-EG" dirty="0" smtClean="0">
                <a:hlinkClick r:id="rId2"/>
              </a:rPr>
            </a:br>
            <a:r>
              <a:rPr lang="ar-EG" dirty="0">
                <a:hlinkClick r:id="rId2"/>
              </a:rPr>
              <a:t/>
            </a:r>
            <a:br>
              <a:rPr lang="ar-EG" dirty="0">
                <a:hlinkClick r:id="rId2"/>
              </a:rPr>
            </a:br>
            <a:r>
              <a:rPr lang="ar-EG" dirty="0" smtClean="0">
                <a:hlinkClick r:id="rId2"/>
              </a:rPr>
              <a:t/>
            </a:r>
            <a:br>
              <a:rPr lang="ar-EG" dirty="0" smtClean="0">
                <a:hlinkClick r:id="rId2"/>
              </a:rPr>
            </a:br>
            <a:r>
              <a:rPr lang="ar-EG" dirty="0">
                <a:hlinkClick r:id="rId2"/>
              </a:rPr>
              <a:t/>
            </a:r>
            <a:br>
              <a:rPr lang="ar-EG" dirty="0">
                <a:hlinkClick r:id="rId2"/>
              </a:rPr>
            </a:br>
            <a:r>
              <a:rPr lang="ar-EG" dirty="0" smtClean="0">
                <a:hlinkClick r:id="rId2"/>
              </a:rPr>
              <a:t/>
            </a:r>
            <a:br>
              <a:rPr lang="ar-EG" dirty="0" smtClean="0">
                <a:hlinkClick r:id="rId2"/>
              </a:rPr>
            </a:br>
            <a:r>
              <a:rPr lang="ar-EG" dirty="0">
                <a:hlinkClick r:id="rId2"/>
              </a:rPr>
              <a:t/>
            </a:r>
            <a:br>
              <a:rPr lang="ar-EG" dirty="0">
                <a:hlinkClick r:id="rId2"/>
              </a:rPr>
            </a:br>
            <a:r>
              <a:rPr lang="ar-EG" dirty="0" smtClean="0">
                <a:hlinkClick r:id="rId2"/>
              </a:rPr>
              <a:t/>
            </a:r>
            <a:br>
              <a:rPr lang="ar-EG" dirty="0" smtClean="0">
                <a:hlinkClick r:id="rId2"/>
              </a:rPr>
            </a:br>
            <a:r>
              <a:rPr lang="ar-EG" dirty="0">
                <a:hlinkClick r:id="rId2"/>
              </a:rPr>
              <a:t/>
            </a:r>
            <a:br>
              <a:rPr lang="ar-EG" dirty="0">
                <a:hlinkClick r:id="rId2"/>
              </a:rPr>
            </a:br>
            <a:r>
              <a:rPr lang="ar-EG" dirty="0" smtClean="0">
                <a:hlinkClick r:id="rId2"/>
              </a:rPr>
              <a:t/>
            </a:r>
            <a:br>
              <a:rPr lang="ar-EG" dirty="0" smtClean="0">
                <a:hlinkClick r:id="rId2"/>
              </a:rPr>
            </a:br>
            <a:r>
              <a:rPr lang="ar-EG" dirty="0">
                <a:hlinkClick r:id="rId2"/>
              </a:rPr>
              <a:t/>
            </a:r>
            <a:br>
              <a:rPr lang="ar-EG" dirty="0">
                <a:hlinkClick r:id="rId2"/>
              </a:rPr>
            </a:br>
            <a:r>
              <a:rPr lang="ar-EG" dirty="0" smtClean="0">
                <a:hlinkClick r:id="rId2"/>
              </a:rPr>
              <a:t/>
            </a:r>
            <a:br>
              <a:rPr lang="ar-EG" dirty="0" smtClean="0">
                <a:hlinkClick r:id="rId2"/>
              </a:rPr>
            </a:br>
            <a:r>
              <a:rPr lang="ar-EG" dirty="0">
                <a:hlinkClick r:id="rId2"/>
              </a:rPr>
              <a:t/>
            </a:r>
            <a:br>
              <a:rPr lang="ar-EG" dirty="0">
                <a:hlinkClick r:id="rId2"/>
              </a:rPr>
            </a:br>
            <a:r>
              <a:rPr lang="ar-EG" dirty="0" smtClean="0">
                <a:hlinkClick r:id="rId2"/>
              </a:rPr>
              <a:t/>
            </a:r>
            <a:br>
              <a:rPr lang="ar-EG" dirty="0" smtClean="0">
                <a:hlinkClick r:id="rId2"/>
              </a:rPr>
            </a:br>
            <a:r>
              <a:rPr lang="ar-EG" dirty="0">
                <a:hlinkClick r:id="rId2"/>
              </a:rPr>
              <a:t/>
            </a:r>
            <a:br>
              <a:rPr lang="ar-EG" dirty="0">
                <a:hlinkClick r:id="rId2"/>
              </a:rPr>
            </a:br>
            <a:r>
              <a:rPr lang="ar-EG" dirty="0" smtClean="0">
                <a:hlinkClick r:id="rId2"/>
              </a:rPr>
              <a:t/>
            </a:r>
            <a:br>
              <a:rPr lang="ar-EG" dirty="0" smtClean="0">
                <a:hlinkClick r:id="rId2"/>
              </a:rPr>
            </a:br>
            <a:r>
              <a:rPr lang="en-US" sz="3100" b="1" dirty="0" smtClean="0"/>
              <a:t>References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1" dirty="0" smtClean="0"/>
              <a:t>Data Set</a:t>
            </a:r>
            <a:br>
              <a:rPr lang="en-US" sz="1800" b="1" dirty="0" smtClean="0"/>
            </a:br>
            <a:r>
              <a:rPr lang="ar-EG" dirty="0">
                <a:hlinkClick r:id="rId2"/>
              </a:rPr>
              <a:t/>
            </a:r>
            <a:br>
              <a:rPr lang="ar-EG" dirty="0">
                <a:hlinkClick r:id="rId2"/>
              </a:rPr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://www.kaggle.com/ramamet4/app-store-apple-data-set-10k-apps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www.scirp.org/journal/paperinformation.aspx?paperid=99525</a:t>
            </a:r>
            <a:r>
              <a:rPr lang="ar-EG" dirty="0" smtClean="0"/>
              <a:t/>
            </a:r>
            <a:br>
              <a:rPr lang="ar-EG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ar-EG" dirty="0"/>
              <a:t/>
            </a:r>
            <a:br>
              <a:rPr lang="ar-EG" dirty="0"/>
            </a:br>
            <a:r>
              <a:rPr lang="en-US" sz="3100" b="1" dirty="0"/>
              <a:t>Contact</a:t>
            </a:r>
            <a:r>
              <a:rPr lang="ar-EG" dirty="0"/>
              <a:t/>
            </a:r>
            <a:br>
              <a:rPr lang="ar-EG" dirty="0"/>
            </a:br>
            <a:r>
              <a:rPr lang="ar-EG" dirty="0"/>
              <a:t/>
            </a:r>
            <a:br>
              <a:rPr lang="ar-EG" dirty="0"/>
            </a:br>
            <a:r>
              <a:rPr lang="en-US" sz="1800" b="1" dirty="0"/>
              <a:t>Email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4"/>
              </a:rPr>
              <a:t>shamiaosman4321@gmail.com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800" b="1" dirty="0" err="1"/>
              <a:t>Linkedin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5"/>
              </a:rPr>
              <a:t>https://www.linkedin.com/in/shaimaa-osman/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95739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9FFC37-E788-41E3-9823-D306D780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Objective of project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399" y="1326524"/>
            <a:ext cx="980082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With millions of apps around nowadays, the following data set has become very key to getting top trending apps in the </a:t>
            </a:r>
            <a:r>
              <a:rPr lang="en-US" sz="1600" dirty="0" err="1"/>
              <a:t>iOS</a:t>
            </a:r>
            <a:r>
              <a:rPr lang="en-US" sz="1600" dirty="0"/>
              <a:t> app store. This data set contains more than 7000 Apple </a:t>
            </a:r>
            <a:r>
              <a:rPr lang="en-US" sz="1600" dirty="0" err="1"/>
              <a:t>iOS</a:t>
            </a:r>
            <a:r>
              <a:rPr lang="en-US" sz="1600" dirty="0"/>
              <a:t> mobile application details. </a:t>
            </a:r>
            <a:endParaRPr lang="ar-EG" sz="1600" dirty="0" smtClean="0"/>
          </a:p>
          <a:p>
            <a:endParaRPr lang="ar-EG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smtClean="0"/>
              <a:t>Apply Data visualization , Preprocessing  for datasets ,</a:t>
            </a:r>
            <a:r>
              <a:rPr lang="en-US" sz="1600" dirty="0"/>
              <a:t>a</a:t>
            </a:r>
            <a:r>
              <a:rPr lang="en-US" sz="1600" dirty="0" smtClean="0"/>
              <a:t>nd will use clustering model to split data to some of groups according this features .</a:t>
            </a:r>
            <a:endParaRPr lang="ar-EG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ar-EG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b="1" dirty="0"/>
              <a:t>we will answer about this question from data</a:t>
            </a:r>
          </a:p>
          <a:p>
            <a:r>
              <a:rPr lang="en-US" sz="1600" dirty="0" smtClean="0"/>
              <a:t>       1</a:t>
            </a:r>
            <a:r>
              <a:rPr lang="en-US" sz="1600" dirty="0"/>
              <a:t>) How do you visualize the price distribution of paid apps ?</a:t>
            </a:r>
          </a:p>
          <a:p>
            <a:r>
              <a:rPr lang="en-US" sz="1600" dirty="0" smtClean="0"/>
              <a:t>       2</a:t>
            </a:r>
            <a:r>
              <a:rPr lang="en-US" sz="1600" dirty="0"/>
              <a:t>) How does the price distribution get affected by category ?</a:t>
            </a:r>
          </a:p>
          <a:p>
            <a:r>
              <a:rPr lang="en-US" sz="1600" dirty="0" smtClean="0"/>
              <a:t>       3</a:t>
            </a:r>
            <a:r>
              <a:rPr lang="en-US" sz="1600" dirty="0"/>
              <a:t>) What about paid apps </a:t>
            </a:r>
            <a:r>
              <a:rPr lang="en-US" sz="1600" dirty="0" err="1"/>
              <a:t>Vs</a:t>
            </a:r>
            <a:r>
              <a:rPr lang="en-US" sz="1600" dirty="0"/>
              <a:t> Free apps ?</a:t>
            </a:r>
          </a:p>
          <a:p>
            <a:r>
              <a:rPr lang="en-US" sz="1600" dirty="0" smtClean="0"/>
              <a:t>       4</a:t>
            </a:r>
            <a:r>
              <a:rPr lang="en-US" sz="1600" dirty="0"/>
              <a:t>) Are paid apps good enough </a:t>
            </a:r>
            <a:r>
              <a:rPr lang="en-US" sz="1600" dirty="0" smtClean="0"/>
              <a:t>?</a:t>
            </a:r>
          </a:p>
          <a:p>
            <a:r>
              <a:rPr lang="en-US" sz="1600" dirty="0" smtClean="0"/>
              <a:t>       5)As the size of the app increases do they get pricier ?</a:t>
            </a:r>
          </a:p>
          <a:p>
            <a:r>
              <a:rPr lang="en-US" sz="1600" dirty="0" smtClean="0"/>
              <a:t>       6)How </a:t>
            </a:r>
            <a:r>
              <a:rPr lang="en-US" sz="1600" dirty="0"/>
              <a:t>are the apps distributed category wise ? Can we split by paid category ?</a:t>
            </a:r>
            <a:endParaRPr lang="ar-EG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66268814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62907" y="3275112"/>
            <a:ext cx="23678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05651939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B735C3-AB53-47A2-99D1-3BB91DA3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Dataset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98490" y="1120462"/>
            <a:ext cx="425002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ar-EG" dirty="0" smtClean="0"/>
          </a:p>
          <a:p>
            <a:r>
              <a:rPr lang="en-US" b="1" dirty="0"/>
              <a:t>Data description </a:t>
            </a:r>
            <a:endParaRPr lang="ar-EG" b="1" dirty="0" smtClean="0"/>
          </a:p>
          <a:p>
            <a:endParaRPr lang="ar-EG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nb-NO" sz="1800" dirty="0" smtClean="0"/>
              <a:t>Mobile </a:t>
            </a:r>
            <a:r>
              <a:rPr lang="nb-NO" sz="1800" dirty="0"/>
              <a:t>App Store (7200 apps</a:t>
            </a:r>
            <a:r>
              <a:rPr lang="nb-NO" sz="1800" dirty="0" smtClean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endParaRPr lang="ar-EG" sz="18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data has float64(for 3 columns) </a:t>
            </a:r>
            <a:r>
              <a:rPr lang="en-US" sz="1800" dirty="0" smtClean="0"/>
              <a:t>,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</a:t>
            </a:r>
            <a:r>
              <a:rPr lang="en-US" sz="1800" dirty="0" smtClean="0"/>
              <a:t> </a:t>
            </a:r>
            <a:r>
              <a:rPr lang="en-US" sz="1800" dirty="0"/>
              <a:t>int64(8 columns), </a:t>
            </a:r>
            <a:r>
              <a:rPr lang="en-US" sz="1800" dirty="0" smtClean="0"/>
              <a:t>object(5 </a:t>
            </a:r>
            <a:r>
              <a:rPr lang="en-US" sz="1800" dirty="0"/>
              <a:t>columns)</a:t>
            </a:r>
          </a:p>
          <a:p>
            <a:pPr marL="285750" indent="-285750">
              <a:buFont typeface="Wingdings" pitchFamily="2" charset="2"/>
              <a:buChar char="§"/>
            </a:pPr>
            <a:endParaRPr lang="nb-NO" sz="1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 smtClean="0"/>
              <a:t>shape </a:t>
            </a:r>
            <a:r>
              <a:rPr lang="en-US" sz="1800" dirty="0" smtClean="0"/>
              <a:t>of </a:t>
            </a:r>
            <a:r>
              <a:rPr lang="en-US" sz="1800" dirty="0" smtClean="0"/>
              <a:t>data</a:t>
            </a:r>
            <a:r>
              <a:rPr lang="ar-EG" sz="1800" dirty="0"/>
              <a:t> </a:t>
            </a:r>
            <a:r>
              <a:rPr lang="en-US" sz="1800" dirty="0" smtClean="0"/>
              <a:t>(7197</a:t>
            </a:r>
            <a:r>
              <a:rPr lang="en-US" sz="1800" dirty="0"/>
              <a:t>, 16)</a:t>
            </a:r>
          </a:p>
          <a:p>
            <a:pPr marL="285750" indent="-285750">
              <a:buFont typeface="Wingdings" pitchFamily="2" charset="2"/>
              <a:buChar char="§"/>
            </a:pPr>
            <a:endParaRPr lang="nb-NO" sz="1800" dirty="0"/>
          </a:p>
          <a:p>
            <a:pPr marL="285750" indent="-285750">
              <a:buFont typeface="Wingdings" pitchFamily="2" charset="2"/>
              <a:buChar char="§"/>
            </a:pPr>
            <a:r>
              <a:rPr lang="nb-NO" sz="1800" dirty="0" smtClean="0"/>
              <a:t>Not </a:t>
            </a:r>
            <a:r>
              <a:rPr lang="nb-NO" sz="1800" dirty="0"/>
              <a:t>found null data</a:t>
            </a:r>
            <a:endParaRPr lang="nb-NO" sz="1800" dirty="0" smtClean="0"/>
          </a:p>
          <a:p>
            <a:endParaRPr lang="nb-NO" sz="1800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nb-NO" dirty="0" smtClean="0"/>
          </a:p>
          <a:p>
            <a:endParaRPr lang="nb-NO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66" y="875762"/>
            <a:ext cx="5898524" cy="587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82332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375A48-7316-48F7-B3CA-F998EC0C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884" y="365126"/>
            <a:ext cx="10490915" cy="1012914"/>
          </a:xfrm>
        </p:spPr>
        <p:txBody>
          <a:bodyPr>
            <a:noAutofit/>
          </a:bodyPr>
          <a:lstStyle/>
          <a:p>
            <a:pPr marL="285750" indent="-285750"/>
            <a:r>
              <a:rPr lang="en-US" sz="3600" b="1" dirty="0" smtClean="0"/>
              <a:t>Data </a:t>
            </a:r>
            <a:r>
              <a:rPr lang="en-US" sz="3600" b="1" dirty="0"/>
              <a:t>visualization</a:t>
            </a:r>
            <a:br>
              <a:rPr lang="en-US" sz="3600" b="1" dirty="0"/>
            </a:br>
            <a:r>
              <a:rPr lang="en-US" sz="3600" b="1" dirty="0"/>
              <a:t/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746976" y="991673"/>
            <a:ext cx="5756856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dirty="0"/>
              <a:t># How do you visualize price distribution of paid apps 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Visualize </a:t>
            </a:r>
            <a:r>
              <a:rPr lang="en-US" sz="1600" dirty="0" smtClean="0"/>
              <a:t>for paid apps </a:t>
            </a:r>
            <a:r>
              <a:rPr lang="en-US" sz="1600" dirty="0" smtClean="0"/>
              <a:t>data</a:t>
            </a:r>
          </a:p>
          <a:p>
            <a:pPr marL="342900" indent="-342900">
              <a:buFont typeface="Wingdings" pitchFamily="2" charset="2"/>
              <a:buChar char="Ø"/>
            </a:pPr>
            <a:endParaRPr lang="ar-EG" sz="1600" dirty="0" smtClean="0"/>
          </a:p>
          <a:p>
            <a:r>
              <a:rPr lang="en-US" sz="1600" dirty="0" smtClean="0"/>
              <a:t>Sum of free apps ==4056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S</a:t>
            </a:r>
            <a:r>
              <a:rPr lang="en-US" sz="1600" dirty="0" smtClean="0"/>
              <a:t>um of paid apps ==3141</a:t>
            </a:r>
            <a:endParaRPr lang="en-US" sz="16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52" y="3015972"/>
            <a:ext cx="5322924" cy="2946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639" y="2890403"/>
            <a:ext cx="4790225" cy="289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560035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3600" b="1" dirty="0" smtClean="0"/>
              <a:t/>
            </a:r>
            <a:br>
              <a:rPr lang="ar-EG" sz="3600" b="1" dirty="0" smtClean="0"/>
            </a:br>
            <a:r>
              <a:rPr lang="ar-EG" sz="3600" b="1" dirty="0"/>
              <a:t/>
            </a:r>
            <a:br>
              <a:rPr lang="ar-EG" sz="3600" b="1" dirty="0"/>
            </a:br>
            <a:r>
              <a:rPr lang="en-US" sz="3600" b="1" dirty="0"/>
              <a:t>Data visualization</a:t>
            </a:r>
            <a:br>
              <a:rPr lang="en-US" sz="3600" b="1" dirty="0"/>
            </a:br>
            <a:r>
              <a:rPr lang="ar-EG" sz="3600" b="1" dirty="0"/>
              <a:t/>
            </a:r>
            <a:br>
              <a:rPr lang="ar-EG" sz="3600" b="1" dirty="0"/>
            </a:br>
            <a:r>
              <a:rPr lang="ar-EG" sz="3600" b="1" dirty="0" smtClean="0"/>
              <a:t/>
            </a:r>
            <a:br>
              <a:rPr lang="ar-EG" sz="3600" b="1" dirty="0" smtClean="0"/>
            </a:br>
            <a:r>
              <a:rPr lang="ar-EG" sz="3600" b="1" dirty="0"/>
              <a:t/>
            </a:r>
            <a:br>
              <a:rPr lang="ar-EG" sz="3600" b="1" dirty="0"/>
            </a:b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50006" y="824248"/>
            <a:ext cx="9971982" cy="4976477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/>
              <a:t>7 </a:t>
            </a:r>
            <a:r>
              <a:rPr lang="en-US" sz="1800" dirty="0"/>
              <a:t>Top apps with price, </a:t>
            </a:r>
            <a:r>
              <a:rPr lang="en-US" sz="1800" dirty="0" err="1"/>
              <a:t>prime_genre</a:t>
            </a:r>
            <a:r>
              <a:rPr lang="en-US" sz="1800" dirty="0"/>
              <a:t> and user </a:t>
            </a:r>
            <a:r>
              <a:rPr lang="en-US" sz="1800" dirty="0" smtClean="0"/>
              <a:t>rating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5" y="2102476"/>
            <a:ext cx="10861853" cy="4473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29" y="0"/>
            <a:ext cx="4085689" cy="215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226588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visualization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50006" y="1184856"/>
            <a:ext cx="9971982" cy="461586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1600" b="1" dirty="0" smtClean="0"/>
              <a:t>How </a:t>
            </a:r>
            <a:r>
              <a:rPr lang="en-US" sz="1600" b="1" dirty="0"/>
              <a:t>does the price distribution get affected by category ?</a:t>
            </a:r>
            <a:endParaRPr lang="en-US" sz="1600" dirty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Top </a:t>
            </a:r>
            <a:r>
              <a:rPr lang="en-US" sz="1600" dirty="0"/>
              <a:t>app category is Games </a:t>
            </a:r>
            <a:r>
              <a:rPr lang="en-US" sz="1600" dirty="0" smtClean="0"/>
              <a:t># </a:t>
            </a:r>
            <a:r>
              <a:rPr lang="en-US" sz="1600" dirty="0"/>
              <a:t>is 3862 and Entertainment # is </a:t>
            </a:r>
            <a:r>
              <a:rPr lang="en-US" sz="1600" dirty="0" smtClean="0"/>
              <a:t>535</a:t>
            </a:r>
            <a:r>
              <a:rPr lang="en-US" sz="1600" dirty="0"/>
              <a:t>.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Categories </a:t>
            </a:r>
            <a:r>
              <a:rPr lang="en-US" sz="1600" dirty="0"/>
              <a:t>and number of apps in each </a:t>
            </a:r>
            <a:r>
              <a:rPr lang="en-US" sz="1600" dirty="0" smtClean="0"/>
              <a:t>category</a:t>
            </a:r>
            <a:r>
              <a:rPr lang="en-US" sz="1600" dirty="0"/>
              <a:t>.</a:t>
            </a:r>
            <a:endParaRPr lang="en-US" sz="1600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33" y="2562895"/>
            <a:ext cx="9362941" cy="3999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740581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Data visualization</a:t>
            </a:r>
            <a:br>
              <a:rPr lang="en-US" sz="3600" b="1" dirty="0" smtClean="0"/>
            </a:b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59" y="1081826"/>
            <a:ext cx="10315978" cy="5240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2188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visualization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08472" y="1159099"/>
            <a:ext cx="10113516" cy="4641626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b="1" dirty="0" smtClean="0"/>
              <a:t>What </a:t>
            </a:r>
            <a:r>
              <a:rPr lang="en-US" sz="1600" b="1" dirty="0"/>
              <a:t>about paid apps </a:t>
            </a:r>
            <a:r>
              <a:rPr lang="en-US" sz="1600" b="1" dirty="0" err="1"/>
              <a:t>Vs</a:t>
            </a:r>
            <a:r>
              <a:rPr lang="en-US" sz="1600" b="1" dirty="0"/>
              <a:t> Free apps </a:t>
            </a:r>
            <a:r>
              <a:rPr lang="en-US" sz="1600" b="1" dirty="0" smtClean="0"/>
              <a:t>?</a:t>
            </a:r>
            <a:endParaRPr lang="ar-EG" sz="1600" b="1" dirty="0" smtClean="0"/>
          </a:p>
          <a:p>
            <a:endParaRPr lang="ar-EG" sz="1600" dirty="0"/>
          </a:p>
          <a:p>
            <a:r>
              <a:rPr lang="en-US" sz="1600" dirty="0"/>
              <a:t>C</a:t>
            </a:r>
            <a:r>
              <a:rPr lang="en-US" sz="1600" dirty="0" smtClean="0"/>
              <a:t>ount </a:t>
            </a:r>
            <a:r>
              <a:rPr lang="en-US" sz="1600" dirty="0"/>
              <a:t>of paid apps less than count of </a:t>
            </a:r>
            <a:r>
              <a:rPr lang="ar-EG" sz="1600" dirty="0"/>
              <a:t> </a:t>
            </a:r>
            <a:r>
              <a:rPr lang="en-US" sz="1600" dirty="0" smtClean="0"/>
              <a:t>free apps</a:t>
            </a:r>
            <a:endParaRPr lang="ar-EG" sz="1600" dirty="0" smtClean="0"/>
          </a:p>
          <a:p>
            <a:endParaRPr lang="ar-EG" dirty="0" smtClean="0"/>
          </a:p>
          <a:p>
            <a:endParaRPr lang="ar-EG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70" y="2067300"/>
            <a:ext cx="3915046" cy="348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46" y="1772953"/>
            <a:ext cx="5100033" cy="4454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5155" y="5699385"/>
            <a:ext cx="518633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In general # of Free apps greater than # of paid </a:t>
            </a:r>
            <a:r>
              <a:rPr lang="en-US" sz="1600" dirty="0" smtClean="0"/>
              <a:t>apps</a:t>
            </a:r>
            <a:endParaRPr lang="ar-EG" sz="1600" dirty="0"/>
          </a:p>
          <a:p>
            <a:endParaRPr lang="ar-EG" dirty="0"/>
          </a:p>
          <a:p>
            <a:endParaRPr lang="ar-EG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11262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Warwick template">
  <a:themeElements>
    <a:clrScheme name="Custom 2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F9B459"/>
      </a:accent5>
      <a:accent6>
        <a:srgbClr val="D54773"/>
      </a:accent6>
      <a:hlink>
        <a:srgbClr val="E16DE4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Warwick · SlidesCarnival</Template>
  <TotalTime>447</TotalTime>
  <Words>663</Words>
  <Application>Microsoft Office PowerPoint</Application>
  <PresentationFormat>Custom</PresentationFormat>
  <Paragraphs>163</Paragraphs>
  <Slides>30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Warwick template</vt:lpstr>
      <vt:lpstr>Classification of Mobile Apps on Apple Store Using Clustering</vt:lpstr>
      <vt:lpstr>Agenda </vt:lpstr>
      <vt:lpstr>Objective of project   </vt:lpstr>
      <vt:lpstr>Dataset   </vt:lpstr>
      <vt:lpstr>Data visualization  </vt:lpstr>
      <vt:lpstr>  Data visualization    </vt:lpstr>
      <vt:lpstr>Data visualization </vt:lpstr>
      <vt:lpstr>Data visualization </vt:lpstr>
      <vt:lpstr>Data visualization </vt:lpstr>
      <vt:lpstr>Data visualization </vt:lpstr>
      <vt:lpstr>Data visualization </vt:lpstr>
      <vt:lpstr>Data visualization </vt:lpstr>
      <vt:lpstr>Data visualization   </vt:lpstr>
      <vt:lpstr>Data visualization </vt:lpstr>
      <vt:lpstr>Data visualization </vt:lpstr>
      <vt:lpstr>Data visualization </vt:lpstr>
      <vt:lpstr>Data visualization </vt:lpstr>
      <vt:lpstr>Data visualization </vt:lpstr>
      <vt:lpstr>Data visualization </vt:lpstr>
      <vt:lpstr>Data visualization </vt:lpstr>
      <vt:lpstr> Feature Engineering </vt:lpstr>
      <vt:lpstr>Preprocessing  - Correlation matrix</vt:lpstr>
      <vt:lpstr>Preprocessing  - Correlation matrix</vt:lpstr>
      <vt:lpstr>Preprocessing </vt:lpstr>
      <vt:lpstr>Preprocessing - Outliers   </vt:lpstr>
      <vt:lpstr>Modeling - Clustering Model</vt:lpstr>
      <vt:lpstr>Modeling - Clustering Model</vt:lpstr>
      <vt:lpstr> Modeling - Clustering Model     Visualising the Clusters &amp; Future Work</vt:lpstr>
      <vt:lpstr>                      References Data Set  https://www.kaggle.com/ramamet4/app-store-apple-data-set-10k-apps  https://www.scirp.org/journal/paperinformation.aspx?paperid=99525    Contact  Email  shamiaosman4321@gmail.com  Linkedin https://www.linkedin.com/in/shaimaa-osman/            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Doaa Mahmoud</dc:creator>
  <cp:lastModifiedBy>Shaimaa</cp:lastModifiedBy>
  <cp:revision>33</cp:revision>
  <dcterms:created xsi:type="dcterms:W3CDTF">2021-07-29T18:00:15Z</dcterms:created>
  <dcterms:modified xsi:type="dcterms:W3CDTF">2021-08-05T00:04:49Z</dcterms:modified>
</cp:coreProperties>
</file>