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1" r:id="rId5"/>
    <p:sldId id="260" r:id="rId6"/>
    <p:sldId id="257" r:id="rId7"/>
    <p:sldId id="259"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B1AE-5349-484E-5DC1-536CB8735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CA77901-BFCF-6CA3-66A4-2F2F204EB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D93FE63-2739-89B0-B08D-C3C93EB483F3}"/>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84B38D5B-6B50-971F-B717-03F16631D5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0D0C20-C32F-623A-A8E5-DE0506B88A4A}"/>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28090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17F4-15A5-5D3D-A2C5-D925E82F48B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E0DFDF-4905-F4B6-B42E-D1DC6C338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756A15-AB40-BD51-E436-8AD210C0828E}"/>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DEFC72AB-B05D-9444-0D8F-76701ADA9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A7BDB8-A8B4-4980-0377-DEA40F8FECB4}"/>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314328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86ED8-1D86-72DA-32E0-2CBA4AC9A8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7AAC71-F1F8-0D51-C3EE-DE4CBBA35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22B187-38D9-F1A2-EB30-FDDBDA0F6E54}"/>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31DD544C-6F8F-17E0-B5DE-018F32E6B0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B812F3-9A84-7CA2-8B65-B5D072F5B0AF}"/>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148694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AACA-6E94-B8FD-D282-CCA4E8810FD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5F345-883B-915A-0BEC-9ACB301E9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367EED-FF06-D9FB-60FE-B5A738A28D9F}"/>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4E9B7248-1D9A-5B4D-296F-122858CF53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714059-D528-68AF-38F5-A0ECD26933FC}"/>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410631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CB8F-07D3-9C76-D4D6-965370159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408AF7-E38F-C9BC-8A95-4ED8E14FF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302AE-7548-B96A-24D5-7FDB70D81F60}"/>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4E5AD221-26C1-51FE-21C7-6750D9B5CC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5637E8-357B-6776-3051-22F35E5153C9}"/>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282643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9C84-E564-A679-6E6C-28ECF86568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9176FF3-8DAA-19A1-E3E9-01CBA8FF9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F3922F-0093-7EA8-3EAA-4B7202D20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2B68A16-B104-8146-F119-DABF9D7E46FB}"/>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6" name="Footer Placeholder 5">
            <a:extLst>
              <a:ext uri="{FF2B5EF4-FFF2-40B4-BE49-F238E27FC236}">
                <a16:creationId xmlns:a16="http://schemas.microsoft.com/office/drawing/2014/main" id="{890DCAA4-3755-BFA4-8C1C-182EBAC070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F07B95-1EF6-2E3C-7098-7D56668321B5}"/>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227837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C21D-55F1-4EB7-9847-3CEBB292F94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EE57E7-C6A0-A18A-0848-C374A98AF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BC542-A865-E99F-CE61-6466D8CB7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DDE4AC5-4854-01E1-68A2-CC309B2B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5CF1F-48A5-1499-47B8-64823D10E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1C07E95-76C7-9197-BB50-B5A45B2884C7}"/>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8" name="Footer Placeholder 7">
            <a:extLst>
              <a:ext uri="{FF2B5EF4-FFF2-40B4-BE49-F238E27FC236}">
                <a16:creationId xmlns:a16="http://schemas.microsoft.com/office/drawing/2014/main" id="{D0A3F097-19F8-22D0-7133-8DC7BDC1B1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975C831-AF2E-F21F-56C3-63B9D13EF587}"/>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88230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2A6F-9CC8-AB5C-02CA-664CC7F4CD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020EBEF-6E04-7FDF-4E90-CDEF1D2550E2}"/>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4" name="Footer Placeholder 3">
            <a:extLst>
              <a:ext uri="{FF2B5EF4-FFF2-40B4-BE49-F238E27FC236}">
                <a16:creationId xmlns:a16="http://schemas.microsoft.com/office/drawing/2014/main" id="{12B17367-8008-035A-D705-296CD205E6C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D12259-753C-16A1-B129-E96EBC47B6EE}"/>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308494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F7575-BF51-520C-776F-4DBC83954B83}"/>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3" name="Footer Placeholder 2">
            <a:extLst>
              <a:ext uri="{FF2B5EF4-FFF2-40B4-BE49-F238E27FC236}">
                <a16:creationId xmlns:a16="http://schemas.microsoft.com/office/drawing/2014/main" id="{3D0284FF-4E1F-85A6-3A14-8F773B92371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2608CBF-C702-687C-2E31-BEB904AE0467}"/>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372431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2C3-665F-EC8B-57D6-AC8CEC3E3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DC883B1-700D-5268-946F-FCB7C4A29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81BCEC9-9641-2042-8C74-CA6B5B10B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26172-9435-14E3-A972-1BC240FD33FC}"/>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6" name="Footer Placeholder 5">
            <a:extLst>
              <a:ext uri="{FF2B5EF4-FFF2-40B4-BE49-F238E27FC236}">
                <a16:creationId xmlns:a16="http://schemas.microsoft.com/office/drawing/2014/main" id="{94473508-9D05-2AA5-4CC4-5C4A146982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1E3947-E53B-483D-88F0-9D1543E448FA}"/>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82803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DE5B-2F89-3C6C-A86F-59B65D496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7F0C113-F3EB-E217-6DC9-8B901AB60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3D1BC4-68B0-5775-1861-7841B9C6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41BE77-6A33-7E16-42D2-8FF659CDFB8A}"/>
              </a:ext>
            </a:extLst>
          </p:cNvPr>
          <p:cNvSpPr>
            <a:spLocks noGrp="1"/>
          </p:cNvSpPr>
          <p:nvPr>
            <p:ph type="dt" sz="half" idx="10"/>
          </p:nvPr>
        </p:nvSpPr>
        <p:spPr/>
        <p:txBody>
          <a:bodyPr/>
          <a:lstStyle/>
          <a:p>
            <a:fld id="{3291B3C3-02DD-41F9-8291-E7A4F5119A21}" type="datetimeFigureOut">
              <a:rPr lang="en-CA" smtClean="0"/>
              <a:t>2023-05-09</a:t>
            </a:fld>
            <a:endParaRPr lang="en-CA"/>
          </a:p>
        </p:txBody>
      </p:sp>
      <p:sp>
        <p:nvSpPr>
          <p:cNvPr id="6" name="Footer Placeholder 5">
            <a:extLst>
              <a:ext uri="{FF2B5EF4-FFF2-40B4-BE49-F238E27FC236}">
                <a16:creationId xmlns:a16="http://schemas.microsoft.com/office/drawing/2014/main" id="{ED798088-B051-01A8-4F6D-33842F3DAF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DF6A58-5214-C870-C50A-822BAD0091FA}"/>
              </a:ext>
            </a:extLst>
          </p:cNvPr>
          <p:cNvSpPr>
            <a:spLocks noGrp="1"/>
          </p:cNvSpPr>
          <p:nvPr>
            <p:ph type="sldNum" sz="quarter" idx="12"/>
          </p:nvPr>
        </p:nvSpPr>
        <p:spPr/>
        <p:txBody>
          <a:bodyPr/>
          <a:lstStyle/>
          <a:p>
            <a:fld id="{FF8F4567-8704-4410-8000-72C286E15CF8}" type="slidenum">
              <a:rPr lang="en-CA" smtClean="0"/>
              <a:t>‹#›</a:t>
            </a:fld>
            <a:endParaRPr lang="en-CA"/>
          </a:p>
        </p:txBody>
      </p:sp>
    </p:spTree>
    <p:extLst>
      <p:ext uri="{BB962C8B-B14F-4D97-AF65-F5344CB8AC3E}">
        <p14:creationId xmlns:p14="http://schemas.microsoft.com/office/powerpoint/2010/main" val="358029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4D34A-6705-422D-E6A1-F3B2C398A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A866D73-AED5-629F-B7CB-270E68286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6A3511-7A27-FF37-9A00-B02913408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1B3C3-02DD-41F9-8291-E7A4F5119A21}" type="datetimeFigureOut">
              <a:rPr lang="en-CA" smtClean="0"/>
              <a:t>2023-05-09</a:t>
            </a:fld>
            <a:endParaRPr lang="en-CA"/>
          </a:p>
        </p:txBody>
      </p:sp>
      <p:sp>
        <p:nvSpPr>
          <p:cNvPr id="5" name="Footer Placeholder 4">
            <a:extLst>
              <a:ext uri="{FF2B5EF4-FFF2-40B4-BE49-F238E27FC236}">
                <a16:creationId xmlns:a16="http://schemas.microsoft.com/office/drawing/2014/main" id="{3BCE2758-A5AB-A168-A8CA-3754F6689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AD62F3B-8860-A4DF-7740-2E923E20B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F4567-8704-4410-8000-72C286E15CF8}" type="slidenum">
              <a:rPr lang="en-CA" smtClean="0"/>
              <a:t>‹#›</a:t>
            </a:fld>
            <a:endParaRPr lang="en-CA"/>
          </a:p>
        </p:txBody>
      </p:sp>
    </p:spTree>
    <p:extLst>
      <p:ext uri="{BB962C8B-B14F-4D97-AF65-F5344CB8AC3E}">
        <p14:creationId xmlns:p14="http://schemas.microsoft.com/office/powerpoint/2010/main" val="3236255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2B8C-A7D1-A6E6-C6CA-9423FA4A7B02}"/>
              </a:ext>
            </a:extLst>
          </p:cNvPr>
          <p:cNvSpPr>
            <a:spLocks noGrp="1"/>
          </p:cNvSpPr>
          <p:nvPr>
            <p:ph type="ctrTitle"/>
          </p:nvPr>
        </p:nvSpPr>
        <p:spPr/>
        <p:txBody>
          <a:bodyPr/>
          <a:lstStyle/>
          <a:p>
            <a:r>
              <a:rPr lang="en-US" dirty="0"/>
              <a:t>LLM Factorization</a:t>
            </a:r>
            <a:endParaRPr lang="en-CA" dirty="0"/>
          </a:p>
        </p:txBody>
      </p:sp>
      <p:sp>
        <p:nvSpPr>
          <p:cNvPr id="3" name="Subtitle 2">
            <a:extLst>
              <a:ext uri="{FF2B5EF4-FFF2-40B4-BE49-F238E27FC236}">
                <a16:creationId xmlns:a16="http://schemas.microsoft.com/office/drawing/2014/main" id="{17170D0C-07A5-E0ED-76D9-9684FCEB5CAF}"/>
              </a:ext>
            </a:extLst>
          </p:cNvPr>
          <p:cNvSpPr>
            <a:spLocks noGrp="1"/>
          </p:cNvSpPr>
          <p:nvPr>
            <p:ph type="subTitle" idx="1"/>
          </p:nvPr>
        </p:nvSpPr>
        <p:spPr/>
        <p:txBody>
          <a:bodyPr/>
          <a:lstStyle/>
          <a:p>
            <a:r>
              <a:rPr lang="en-US" dirty="0"/>
              <a:t> Using Addition and multiplication Only</a:t>
            </a:r>
            <a:endParaRPr lang="en-CA" dirty="0"/>
          </a:p>
        </p:txBody>
      </p:sp>
    </p:spTree>
    <p:extLst>
      <p:ext uri="{BB962C8B-B14F-4D97-AF65-F5344CB8AC3E}">
        <p14:creationId xmlns:p14="http://schemas.microsoft.com/office/powerpoint/2010/main" val="184555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069FF5-E79A-8CDA-0956-EE6306C45202}"/>
              </a:ext>
            </a:extLst>
          </p:cNvPr>
          <p:cNvPicPr>
            <a:picLocks noChangeAspect="1"/>
          </p:cNvPicPr>
          <p:nvPr/>
        </p:nvPicPr>
        <p:blipFill>
          <a:blip r:embed="rId2"/>
          <a:stretch>
            <a:fillRect/>
          </a:stretch>
        </p:blipFill>
        <p:spPr>
          <a:xfrm>
            <a:off x="118912" y="121633"/>
            <a:ext cx="7035867" cy="6614733"/>
          </a:xfrm>
          <a:prstGeom prst="rect">
            <a:avLst/>
          </a:prstGeom>
        </p:spPr>
      </p:pic>
      <p:pic>
        <p:nvPicPr>
          <p:cNvPr id="9" name="Picture 8">
            <a:extLst>
              <a:ext uri="{FF2B5EF4-FFF2-40B4-BE49-F238E27FC236}">
                <a16:creationId xmlns:a16="http://schemas.microsoft.com/office/drawing/2014/main" id="{0D1423B6-239C-5CDB-9386-BCCC36BD579C}"/>
              </a:ext>
            </a:extLst>
          </p:cNvPr>
          <p:cNvPicPr>
            <a:picLocks noChangeAspect="1"/>
          </p:cNvPicPr>
          <p:nvPr/>
        </p:nvPicPr>
        <p:blipFill>
          <a:blip r:embed="rId3"/>
          <a:stretch>
            <a:fillRect/>
          </a:stretch>
        </p:blipFill>
        <p:spPr>
          <a:xfrm>
            <a:off x="7251032" y="0"/>
            <a:ext cx="4113425" cy="6858000"/>
          </a:xfrm>
          <a:prstGeom prst="rect">
            <a:avLst/>
          </a:prstGeom>
        </p:spPr>
      </p:pic>
      <p:pic>
        <p:nvPicPr>
          <p:cNvPr id="11" name="Picture 10">
            <a:extLst>
              <a:ext uri="{FF2B5EF4-FFF2-40B4-BE49-F238E27FC236}">
                <a16:creationId xmlns:a16="http://schemas.microsoft.com/office/drawing/2014/main" id="{BC2C517D-3E58-141E-2C20-E75FDEFCE3A6}"/>
              </a:ext>
            </a:extLst>
          </p:cNvPr>
          <p:cNvPicPr>
            <a:picLocks noChangeAspect="1"/>
          </p:cNvPicPr>
          <p:nvPr/>
        </p:nvPicPr>
        <p:blipFill>
          <a:blip r:embed="rId4"/>
          <a:stretch>
            <a:fillRect/>
          </a:stretch>
        </p:blipFill>
        <p:spPr>
          <a:xfrm>
            <a:off x="8953620" y="455882"/>
            <a:ext cx="3031236" cy="6280484"/>
          </a:xfrm>
          <a:prstGeom prst="rect">
            <a:avLst/>
          </a:prstGeom>
        </p:spPr>
      </p:pic>
    </p:spTree>
    <p:extLst>
      <p:ext uri="{BB962C8B-B14F-4D97-AF65-F5344CB8AC3E}">
        <p14:creationId xmlns:p14="http://schemas.microsoft.com/office/powerpoint/2010/main" val="349484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B090-E5F8-890D-7733-B8FC488ABA94}"/>
              </a:ext>
            </a:extLst>
          </p:cNvPr>
          <p:cNvSpPr>
            <a:spLocks noGrp="1"/>
          </p:cNvSpPr>
          <p:nvPr>
            <p:ph type="title"/>
          </p:nvPr>
        </p:nvSpPr>
        <p:spPr/>
        <p:txBody>
          <a:bodyPr/>
          <a:lstStyle/>
          <a:p>
            <a:r>
              <a:rPr lang="en-US" dirty="0"/>
              <a:t>Factors for powers forward and backwards</a:t>
            </a:r>
            <a:br>
              <a:rPr lang="en-US" dirty="0"/>
            </a:br>
            <a:r>
              <a:rPr lang="en-US" dirty="0"/>
              <a:t>without any division </a:t>
            </a:r>
            <a:endParaRPr lang="en-CA" dirty="0"/>
          </a:p>
        </p:txBody>
      </p:sp>
      <p:pic>
        <p:nvPicPr>
          <p:cNvPr id="10" name="Picture 9">
            <a:extLst>
              <a:ext uri="{FF2B5EF4-FFF2-40B4-BE49-F238E27FC236}">
                <a16:creationId xmlns:a16="http://schemas.microsoft.com/office/drawing/2014/main" id="{8FC88B13-4316-D690-E64D-17666AC10640}"/>
              </a:ext>
            </a:extLst>
          </p:cNvPr>
          <p:cNvPicPr>
            <a:picLocks noChangeAspect="1"/>
          </p:cNvPicPr>
          <p:nvPr/>
        </p:nvPicPr>
        <p:blipFill>
          <a:blip r:embed="rId2"/>
          <a:stretch>
            <a:fillRect/>
          </a:stretch>
        </p:blipFill>
        <p:spPr>
          <a:xfrm>
            <a:off x="1165376" y="1811184"/>
            <a:ext cx="1920406" cy="3909399"/>
          </a:xfrm>
          <a:prstGeom prst="rect">
            <a:avLst/>
          </a:prstGeom>
        </p:spPr>
      </p:pic>
      <p:pic>
        <p:nvPicPr>
          <p:cNvPr id="12" name="Picture 11">
            <a:extLst>
              <a:ext uri="{FF2B5EF4-FFF2-40B4-BE49-F238E27FC236}">
                <a16:creationId xmlns:a16="http://schemas.microsoft.com/office/drawing/2014/main" id="{48E9FD37-0975-0AD1-3017-76779DE2FD02}"/>
              </a:ext>
            </a:extLst>
          </p:cNvPr>
          <p:cNvPicPr>
            <a:picLocks noChangeAspect="1"/>
          </p:cNvPicPr>
          <p:nvPr/>
        </p:nvPicPr>
        <p:blipFill>
          <a:blip r:embed="rId3"/>
          <a:stretch>
            <a:fillRect/>
          </a:stretch>
        </p:blipFill>
        <p:spPr>
          <a:xfrm>
            <a:off x="3349944" y="1690688"/>
            <a:ext cx="2331922" cy="4503810"/>
          </a:xfrm>
          <a:prstGeom prst="rect">
            <a:avLst/>
          </a:prstGeom>
        </p:spPr>
      </p:pic>
      <p:pic>
        <p:nvPicPr>
          <p:cNvPr id="16" name="Picture 15">
            <a:extLst>
              <a:ext uri="{FF2B5EF4-FFF2-40B4-BE49-F238E27FC236}">
                <a16:creationId xmlns:a16="http://schemas.microsoft.com/office/drawing/2014/main" id="{DC68825C-3BA3-40CD-835D-B831440FEC4D}"/>
              </a:ext>
            </a:extLst>
          </p:cNvPr>
          <p:cNvPicPr>
            <a:picLocks noChangeAspect="1"/>
          </p:cNvPicPr>
          <p:nvPr/>
        </p:nvPicPr>
        <p:blipFill>
          <a:blip r:embed="rId4"/>
          <a:stretch>
            <a:fillRect/>
          </a:stretch>
        </p:blipFill>
        <p:spPr>
          <a:xfrm>
            <a:off x="5861834" y="1690688"/>
            <a:ext cx="3749365" cy="4671465"/>
          </a:xfrm>
          <a:prstGeom prst="rect">
            <a:avLst/>
          </a:prstGeom>
        </p:spPr>
      </p:pic>
      <p:pic>
        <p:nvPicPr>
          <p:cNvPr id="20" name="Picture 19">
            <a:extLst>
              <a:ext uri="{FF2B5EF4-FFF2-40B4-BE49-F238E27FC236}">
                <a16:creationId xmlns:a16="http://schemas.microsoft.com/office/drawing/2014/main" id="{6912F6B6-DFFD-9C8D-4D42-01D60C1EE7A0}"/>
              </a:ext>
            </a:extLst>
          </p:cNvPr>
          <p:cNvPicPr>
            <a:picLocks noChangeAspect="1"/>
          </p:cNvPicPr>
          <p:nvPr/>
        </p:nvPicPr>
        <p:blipFill>
          <a:blip r:embed="rId5"/>
          <a:stretch>
            <a:fillRect/>
          </a:stretch>
        </p:blipFill>
        <p:spPr>
          <a:xfrm>
            <a:off x="9238979" y="1909011"/>
            <a:ext cx="2487041" cy="4804610"/>
          </a:xfrm>
          <a:prstGeom prst="rect">
            <a:avLst/>
          </a:prstGeom>
        </p:spPr>
      </p:pic>
    </p:spTree>
    <p:extLst>
      <p:ext uri="{BB962C8B-B14F-4D97-AF65-F5344CB8AC3E}">
        <p14:creationId xmlns:p14="http://schemas.microsoft.com/office/powerpoint/2010/main" val="341231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3B4DE-DFED-A041-B6F7-1AECC4359C7F}"/>
              </a:ext>
            </a:extLst>
          </p:cNvPr>
          <p:cNvPicPr>
            <a:picLocks noChangeAspect="1"/>
          </p:cNvPicPr>
          <p:nvPr/>
        </p:nvPicPr>
        <p:blipFill>
          <a:blip r:embed="rId2"/>
          <a:stretch>
            <a:fillRect/>
          </a:stretch>
        </p:blipFill>
        <p:spPr>
          <a:xfrm>
            <a:off x="387136" y="938709"/>
            <a:ext cx="5516359" cy="3520745"/>
          </a:xfrm>
          <a:prstGeom prst="rect">
            <a:avLst/>
          </a:prstGeom>
        </p:spPr>
      </p:pic>
      <p:pic>
        <p:nvPicPr>
          <p:cNvPr id="7" name="Picture 6">
            <a:extLst>
              <a:ext uri="{FF2B5EF4-FFF2-40B4-BE49-F238E27FC236}">
                <a16:creationId xmlns:a16="http://schemas.microsoft.com/office/drawing/2014/main" id="{16D02AF3-BCE6-0D08-BB26-2EC7027F3729}"/>
              </a:ext>
            </a:extLst>
          </p:cNvPr>
          <p:cNvPicPr>
            <a:picLocks noChangeAspect="1"/>
          </p:cNvPicPr>
          <p:nvPr/>
        </p:nvPicPr>
        <p:blipFill>
          <a:blip r:embed="rId3"/>
          <a:stretch>
            <a:fillRect/>
          </a:stretch>
        </p:blipFill>
        <p:spPr>
          <a:xfrm>
            <a:off x="5678906" y="180454"/>
            <a:ext cx="6294665" cy="5037257"/>
          </a:xfrm>
          <a:prstGeom prst="rect">
            <a:avLst/>
          </a:prstGeom>
        </p:spPr>
      </p:pic>
    </p:spTree>
    <p:extLst>
      <p:ext uri="{BB962C8B-B14F-4D97-AF65-F5344CB8AC3E}">
        <p14:creationId xmlns:p14="http://schemas.microsoft.com/office/powerpoint/2010/main" val="26954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6840AFC-AD9F-E43E-FEAB-59FB156E4AC8}"/>
              </a:ext>
            </a:extLst>
          </p:cNvPr>
          <p:cNvGraphicFramePr>
            <a:graphicFrameLocks noGrp="1"/>
          </p:cNvGraphicFramePr>
          <p:nvPr>
            <p:extLst>
              <p:ext uri="{D42A27DB-BD31-4B8C-83A1-F6EECF244321}">
                <p14:modId xmlns:p14="http://schemas.microsoft.com/office/powerpoint/2010/main" val="3181210530"/>
              </p:ext>
            </p:extLst>
          </p:nvPr>
        </p:nvGraphicFramePr>
        <p:xfrm>
          <a:off x="2032000" y="475267"/>
          <a:ext cx="8127999" cy="6304280"/>
        </p:xfrm>
        <a:graphic>
          <a:graphicData uri="http://schemas.openxmlformats.org/drawingml/2006/table">
            <a:tbl>
              <a:tblPr firstRow="1" bandRow="1">
                <a:tableStyleId>{5C22544A-7EE6-4342-B048-85BDC9FD1C3A}</a:tableStyleId>
              </a:tblPr>
              <a:tblGrid>
                <a:gridCol w="3126596">
                  <a:extLst>
                    <a:ext uri="{9D8B030D-6E8A-4147-A177-3AD203B41FA5}">
                      <a16:colId xmlns:a16="http://schemas.microsoft.com/office/drawing/2014/main" val="954622528"/>
                    </a:ext>
                  </a:extLst>
                </a:gridCol>
                <a:gridCol w="1293962">
                  <a:extLst>
                    <a:ext uri="{9D8B030D-6E8A-4147-A177-3AD203B41FA5}">
                      <a16:colId xmlns:a16="http://schemas.microsoft.com/office/drawing/2014/main" val="1560911823"/>
                    </a:ext>
                  </a:extLst>
                </a:gridCol>
                <a:gridCol w="3707441">
                  <a:extLst>
                    <a:ext uri="{9D8B030D-6E8A-4147-A177-3AD203B41FA5}">
                      <a16:colId xmlns:a16="http://schemas.microsoft.com/office/drawing/2014/main" val="1133642933"/>
                    </a:ext>
                  </a:extLst>
                </a:gridCol>
              </a:tblGrid>
              <a:tr h="370840">
                <a:tc>
                  <a:txBody>
                    <a:bodyPr/>
                    <a:lstStyle/>
                    <a:p>
                      <a:r>
                        <a:rPr lang="en-US" dirty="0"/>
                        <a:t>7</a:t>
                      </a:r>
                      <a:r>
                        <a:rPr lang="en-US" baseline="30000" dirty="0"/>
                        <a:t>th</a:t>
                      </a:r>
                      <a:r>
                        <a:rPr lang="en-US" dirty="0"/>
                        <a:t> Branch Numbers</a:t>
                      </a:r>
                      <a:endParaRPr lang="en-CA" dirty="0"/>
                    </a:p>
                  </a:txBody>
                  <a:tcPr/>
                </a:tc>
                <a:tc>
                  <a:txBody>
                    <a:bodyPr/>
                    <a:lstStyle/>
                    <a:p>
                      <a:endParaRPr lang="en-CA" dirty="0"/>
                    </a:p>
                  </a:txBody>
                  <a:tcPr/>
                </a:tc>
                <a:tc>
                  <a:txBody>
                    <a:bodyPr/>
                    <a:lstStyle/>
                    <a:p>
                      <a:r>
                        <a:rPr lang="en-US" dirty="0"/>
                        <a:t>11</a:t>
                      </a:r>
                      <a:r>
                        <a:rPr lang="en-US" baseline="30000" dirty="0"/>
                        <a:t>th</a:t>
                      </a:r>
                      <a:r>
                        <a:rPr lang="en-US" dirty="0"/>
                        <a:t> Branch Numbers</a:t>
                      </a:r>
                      <a:endParaRPr lang="en-CA" dirty="0"/>
                    </a:p>
                  </a:txBody>
                  <a:tcPr/>
                </a:tc>
                <a:extLst>
                  <a:ext uri="{0D108BD9-81ED-4DB2-BD59-A6C34878D82A}">
                    <a16:rowId xmlns:a16="http://schemas.microsoft.com/office/drawing/2014/main" val="2357892013"/>
                  </a:ext>
                </a:extLst>
              </a:tr>
              <a:tr h="370840">
                <a:tc>
                  <a:txBody>
                    <a:bodyPr/>
                    <a:lstStyle/>
                    <a:p>
                      <a:r>
                        <a:rPr lang="en-US" dirty="0"/>
                        <a:t>1</a:t>
                      </a:r>
                      <a:endParaRPr lang="en-CA" dirty="0"/>
                    </a:p>
                  </a:txBody>
                  <a:tcPr/>
                </a:tc>
                <a:tc>
                  <a:txBody>
                    <a:bodyPr/>
                    <a:lstStyle/>
                    <a:p>
                      <a:r>
                        <a:rPr lang="en-US" dirty="0"/>
                        <a:t>1+10 =</a:t>
                      </a:r>
                      <a:endParaRPr lang="en-CA" dirty="0"/>
                    </a:p>
                  </a:txBody>
                  <a:tcPr/>
                </a:tc>
                <a:tc>
                  <a:txBody>
                    <a:bodyPr/>
                    <a:lstStyle/>
                    <a:p>
                      <a:r>
                        <a:rPr lang="en-US" dirty="0"/>
                        <a:t>11</a:t>
                      </a:r>
                      <a:endParaRPr lang="en-CA" dirty="0"/>
                    </a:p>
                  </a:txBody>
                  <a:tcPr/>
                </a:tc>
                <a:extLst>
                  <a:ext uri="{0D108BD9-81ED-4DB2-BD59-A6C34878D82A}">
                    <a16:rowId xmlns:a16="http://schemas.microsoft.com/office/drawing/2014/main" val="434420896"/>
                  </a:ext>
                </a:extLst>
              </a:tr>
              <a:tr h="370840">
                <a:tc>
                  <a:txBody>
                    <a:bodyPr/>
                    <a:lstStyle/>
                    <a:p>
                      <a:r>
                        <a:rPr lang="en-US" dirty="0"/>
                        <a:t>7</a:t>
                      </a:r>
                      <a:endParaRPr lang="en-CA" dirty="0"/>
                    </a:p>
                  </a:txBody>
                  <a:tcPr/>
                </a:tc>
                <a:tc>
                  <a:txBody>
                    <a:bodyPr/>
                    <a:lstStyle/>
                    <a:p>
                      <a:r>
                        <a:rPr lang="en-US" dirty="0"/>
                        <a:t>7+10 =</a:t>
                      </a:r>
                      <a:endParaRPr lang="en-CA" dirty="0"/>
                    </a:p>
                  </a:txBody>
                  <a:tcPr/>
                </a:tc>
                <a:tc>
                  <a:txBody>
                    <a:bodyPr/>
                    <a:lstStyle/>
                    <a:p>
                      <a:r>
                        <a:rPr lang="en-US" dirty="0"/>
                        <a:t>17</a:t>
                      </a:r>
                      <a:endParaRPr lang="en-CA" dirty="0"/>
                    </a:p>
                  </a:txBody>
                  <a:tcPr/>
                </a:tc>
                <a:extLst>
                  <a:ext uri="{0D108BD9-81ED-4DB2-BD59-A6C34878D82A}">
                    <a16:rowId xmlns:a16="http://schemas.microsoft.com/office/drawing/2014/main" val="2929577429"/>
                  </a:ext>
                </a:extLst>
              </a:tr>
              <a:tr h="370840">
                <a:tc>
                  <a:txBody>
                    <a:bodyPr/>
                    <a:lstStyle/>
                    <a:p>
                      <a:r>
                        <a:rPr lang="en-US" dirty="0"/>
                        <a:t>13</a:t>
                      </a:r>
                      <a:endParaRPr lang="en-CA" dirty="0"/>
                    </a:p>
                  </a:txBody>
                  <a:tcPr/>
                </a:tc>
                <a:tc>
                  <a:txBody>
                    <a:bodyPr/>
                    <a:lstStyle/>
                    <a:p>
                      <a:r>
                        <a:rPr lang="en-US" dirty="0"/>
                        <a:t>13+10 =</a:t>
                      </a:r>
                      <a:endParaRPr lang="en-CA" dirty="0"/>
                    </a:p>
                  </a:txBody>
                  <a:tcPr/>
                </a:tc>
                <a:tc>
                  <a:txBody>
                    <a:bodyPr/>
                    <a:lstStyle/>
                    <a:p>
                      <a:r>
                        <a:rPr lang="en-US" dirty="0"/>
                        <a:t>23</a:t>
                      </a:r>
                      <a:endParaRPr lang="en-CA" dirty="0"/>
                    </a:p>
                  </a:txBody>
                  <a:tcPr/>
                </a:tc>
                <a:extLst>
                  <a:ext uri="{0D108BD9-81ED-4DB2-BD59-A6C34878D82A}">
                    <a16:rowId xmlns:a16="http://schemas.microsoft.com/office/drawing/2014/main" val="3450741534"/>
                  </a:ext>
                </a:extLst>
              </a:tr>
              <a:tr h="370840">
                <a:tc>
                  <a:txBody>
                    <a:bodyPr/>
                    <a:lstStyle/>
                    <a:p>
                      <a:r>
                        <a:rPr lang="en-US" dirty="0"/>
                        <a:t>19</a:t>
                      </a:r>
                      <a:endParaRPr lang="en-CA" dirty="0"/>
                    </a:p>
                  </a:txBody>
                  <a:tcPr/>
                </a:tc>
                <a:tc>
                  <a:txBody>
                    <a:bodyPr/>
                    <a:lstStyle/>
                    <a:p>
                      <a:r>
                        <a:rPr lang="en-US" dirty="0"/>
                        <a:t>19+10 =</a:t>
                      </a:r>
                      <a:endParaRPr lang="en-CA" dirty="0"/>
                    </a:p>
                  </a:txBody>
                  <a:tcPr/>
                </a:tc>
                <a:tc>
                  <a:txBody>
                    <a:bodyPr/>
                    <a:lstStyle/>
                    <a:p>
                      <a:r>
                        <a:rPr lang="en-US" dirty="0"/>
                        <a:t>29</a:t>
                      </a:r>
                      <a:endParaRPr lang="en-CA" dirty="0"/>
                    </a:p>
                  </a:txBody>
                  <a:tcPr/>
                </a:tc>
                <a:extLst>
                  <a:ext uri="{0D108BD9-81ED-4DB2-BD59-A6C34878D82A}">
                    <a16:rowId xmlns:a16="http://schemas.microsoft.com/office/drawing/2014/main" val="3752674046"/>
                  </a:ext>
                </a:extLst>
              </a:tr>
              <a:tr h="370840">
                <a:tc>
                  <a:txBody>
                    <a:bodyPr/>
                    <a:lstStyle/>
                    <a:p>
                      <a:r>
                        <a:rPr lang="en-US" dirty="0"/>
                        <a:t>25</a:t>
                      </a:r>
                      <a:endParaRPr lang="en-CA" dirty="0"/>
                    </a:p>
                  </a:txBody>
                  <a:tcPr/>
                </a:tc>
                <a:tc>
                  <a:txBody>
                    <a:bodyPr/>
                    <a:lstStyle/>
                    <a:p>
                      <a:r>
                        <a:rPr lang="en-US" dirty="0"/>
                        <a:t>25+10 =</a:t>
                      </a:r>
                      <a:endParaRPr lang="en-CA" dirty="0"/>
                    </a:p>
                  </a:txBody>
                  <a:tcPr/>
                </a:tc>
                <a:tc>
                  <a:txBody>
                    <a:bodyPr/>
                    <a:lstStyle/>
                    <a:p>
                      <a:r>
                        <a:rPr lang="en-US" dirty="0"/>
                        <a:t>35</a:t>
                      </a:r>
                      <a:endParaRPr lang="en-CA" dirty="0"/>
                    </a:p>
                  </a:txBody>
                  <a:tcPr/>
                </a:tc>
                <a:extLst>
                  <a:ext uri="{0D108BD9-81ED-4DB2-BD59-A6C34878D82A}">
                    <a16:rowId xmlns:a16="http://schemas.microsoft.com/office/drawing/2014/main" val="213423738"/>
                  </a:ext>
                </a:extLst>
              </a:tr>
              <a:tr h="370840">
                <a:tc>
                  <a:txBody>
                    <a:bodyPr/>
                    <a:lstStyle/>
                    <a:p>
                      <a:r>
                        <a:rPr lang="en-US" dirty="0"/>
                        <a:t>31</a:t>
                      </a:r>
                      <a:endParaRPr lang="en-CA" dirty="0"/>
                    </a:p>
                  </a:txBody>
                  <a:tcPr/>
                </a:tc>
                <a:tc>
                  <a:txBody>
                    <a:bodyPr/>
                    <a:lstStyle/>
                    <a:p>
                      <a:r>
                        <a:rPr lang="en-US" dirty="0"/>
                        <a:t>31+10 =</a:t>
                      </a:r>
                      <a:endParaRPr lang="en-CA" dirty="0"/>
                    </a:p>
                  </a:txBody>
                  <a:tcPr/>
                </a:tc>
                <a:tc>
                  <a:txBody>
                    <a:bodyPr/>
                    <a:lstStyle/>
                    <a:p>
                      <a:r>
                        <a:rPr lang="en-US" dirty="0"/>
                        <a:t>41</a:t>
                      </a:r>
                      <a:endParaRPr lang="en-CA" dirty="0"/>
                    </a:p>
                  </a:txBody>
                  <a:tcPr/>
                </a:tc>
                <a:extLst>
                  <a:ext uri="{0D108BD9-81ED-4DB2-BD59-A6C34878D82A}">
                    <a16:rowId xmlns:a16="http://schemas.microsoft.com/office/drawing/2014/main" val="3985742070"/>
                  </a:ext>
                </a:extLst>
              </a:tr>
              <a:tr h="370840">
                <a:tc>
                  <a:txBody>
                    <a:bodyPr/>
                    <a:lstStyle/>
                    <a:p>
                      <a:r>
                        <a:rPr lang="en-US" dirty="0"/>
                        <a:t>37</a:t>
                      </a:r>
                      <a:endParaRPr lang="en-CA" dirty="0"/>
                    </a:p>
                  </a:txBody>
                  <a:tcPr/>
                </a:tc>
                <a:tc>
                  <a:txBody>
                    <a:bodyPr/>
                    <a:lstStyle/>
                    <a:p>
                      <a:r>
                        <a:rPr lang="en-US" dirty="0"/>
                        <a:t>37+10 =</a:t>
                      </a:r>
                      <a:endParaRPr lang="en-CA" dirty="0"/>
                    </a:p>
                  </a:txBody>
                  <a:tcPr/>
                </a:tc>
                <a:tc>
                  <a:txBody>
                    <a:bodyPr/>
                    <a:lstStyle/>
                    <a:p>
                      <a:r>
                        <a:rPr lang="en-US" dirty="0"/>
                        <a:t>47</a:t>
                      </a:r>
                      <a:endParaRPr lang="en-CA" dirty="0"/>
                    </a:p>
                  </a:txBody>
                  <a:tcPr/>
                </a:tc>
                <a:extLst>
                  <a:ext uri="{0D108BD9-81ED-4DB2-BD59-A6C34878D82A}">
                    <a16:rowId xmlns:a16="http://schemas.microsoft.com/office/drawing/2014/main" val="1621657050"/>
                  </a:ext>
                </a:extLst>
              </a:tr>
              <a:tr h="370840">
                <a:tc>
                  <a:txBody>
                    <a:bodyPr/>
                    <a:lstStyle/>
                    <a:p>
                      <a:r>
                        <a:rPr lang="en-US" dirty="0"/>
                        <a:t>43</a:t>
                      </a:r>
                      <a:endParaRPr lang="en-CA" dirty="0"/>
                    </a:p>
                  </a:txBody>
                  <a:tcPr/>
                </a:tc>
                <a:tc>
                  <a:txBody>
                    <a:bodyPr/>
                    <a:lstStyle/>
                    <a:p>
                      <a:r>
                        <a:rPr lang="en-US" dirty="0"/>
                        <a:t>43+10 =</a:t>
                      </a:r>
                      <a:endParaRPr lang="en-CA" dirty="0"/>
                    </a:p>
                  </a:txBody>
                  <a:tcPr/>
                </a:tc>
                <a:tc>
                  <a:txBody>
                    <a:bodyPr/>
                    <a:lstStyle/>
                    <a:p>
                      <a:r>
                        <a:rPr lang="en-US" dirty="0"/>
                        <a:t>53</a:t>
                      </a:r>
                      <a:endParaRPr lang="en-CA" dirty="0"/>
                    </a:p>
                  </a:txBody>
                  <a:tcPr/>
                </a:tc>
                <a:extLst>
                  <a:ext uri="{0D108BD9-81ED-4DB2-BD59-A6C34878D82A}">
                    <a16:rowId xmlns:a16="http://schemas.microsoft.com/office/drawing/2014/main" val="2561858142"/>
                  </a:ext>
                </a:extLst>
              </a:tr>
              <a:tr h="370840">
                <a:tc>
                  <a:txBody>
                    <a:bodyPr/>
                    <a:lstStyle/>
                    <a:p>
                      <a:r>
                        <a:rPr lang="en-US" dirty="0"/>
                        <a:t>49</a:t>
                      </a:r>
                      <a:endParaRPr lang="en-CA" dirty="0"/>
                    </a:p>
                  </a:txBody>
                  <a:tcPr/>
                </a:tc>
                <a:tc>
                  <a:txBody>
                    <a:bodyPr/>
                    <a:lstStyle/>
                    <a:p>
                      <a:r>
                        <a:rPr lang="en-US" dirty="0"/>
                        <a:t>49+10 =</a:t>
                      </a:r>
                      <a:endParaRPr lang="en-CA" dirty="0"/>
                    </a:p>
                  </a:txBody>
                  <a:tcPr/>
                </a:tc>
                <a:tc>
                  <a:txBody>
                    <a:bodyPr/>
                    <a:lstStyle/>
                    <a:p>
                      <a:r>
                        <a:rPr lang="en-US" dirty="0"/>
                        <a:t>59</a:t>
                      </a:r>
                      <a:endParaRPr lang="en-CA" dirty="0"/>
                    </a:p>
                  </a:txBody>
                  <a:tcPr/>
                </a:tc>
                <a:extLst>
                  <a:ext uri="{0D108BD9-81ED-4DB2-BD59-A6C34878D82A}">
                    <a16:rowId xmlns:a16="http://schemas.microsoft.com/office/drawing/2014/main" val="3424406103"/>
                  </a:ext>
                </a:extLst>
              </a:tr>
              <a:tr h="370840">
                <a:tc>
                  <a:txBody>
                    <a:bodyPr/>
                    <a:lstStyle/>
                    <a:p>
                      <a:r>
                        <a:rPr lang="en-US" dirty="0"/>
                        <a:t>55</a:t>
                      </a:r>
                      <a:endParaRPr lang="en-CA" dirty="0"/>
                    </a:p>
                  </a:txBody>
                  <a:tcPr/>
                </a:tc>
                <a:tc>
                  <a:txBody>
                    <a:bodyPr/>
                    <a:lstStyle/>
                    <a:p>
                      <a:r>
                        <a:rPr lang="en-US" dirty="0"/>
                        <a:t>55+10 =</a:t>
                      </a:r>
                      <a:endParaRPr lang="en-CA" dirty="0"/>
                    </a:p>
                  </a:txBody>
                  <a:tcPr/>
                </a:tc>
                <a:tc>
                  <a:txBody>
                    <a:bodyPr/>
                    <a:lstStyle/>
                    <a:p>
                      <a:r>
                        <a:rPr lang="en-US" dirty="0"/>
                        <a:t>65</a:t>
                      </a:r>
                      <a:endParaRPr lang="en-CA" dirty="0"/>
                    </a:p>
                  </a:txBody>
                  <a:tcPr/>
                </a:tc>
                <a:extLst>
                  <a:ext uri="{0D108BD9-81ED-4DB2-BD59-A6C34878D82A}">
                    <a16:rowId xmlns:a16="http://schemas.microsoft.com/office/drawing/2014/main" val="4085029732"/>
                  </a:ext>
                </a:extLst>
              </a:tr>
              <a:tr h="370840">
                <a:tc>
                  <a:txBody>
                    <a:bodyPr/>
                    <a:lstStyle/>
                    <a:p>
                      <a:r>
                        <a:rPr lang="en-US" dirty="0"/>
                        <a:t>61</a:t>
                      </a:r>
                      <a:endParaRPr lang="en-CA" dirty="0"/>
                    </a:p>
                  </a:txBody>
                  <a:tcPr/>
                </a:tc>
                <a:tc>
                  <a:txBody>
                    <a:bodyPr/>
                    <a:lstStyle/>
                    <a:p>
                      <a:r>
                        <a:rPr lang="en-US" dirty="0"/>
                        <a:t>61+10 =</a:t>
                      </a:r>
                      <a:endParaRPr lang="en-CA" dirty="0"/>
                    </a:p>
                  </a:txBody>
                  <a:tcPr/>
                </a:tc>
                <a:tc>
                  <a:txBody>
                    <a:bodyPr/>
                    <a:lstStyle/>
                    <a:p>
                      <a:r>
                        <a:rPr lang="en-US" dirty="0"/>
                        <a:t>71</a:t>
                      </a:r>
                      <a:endParaRPr lang="en-CA" dirty="0"/>
                    </a:p>
                  </a:txBody>
                  <a:tcPr/>
                </a:tc>
                <a:extLst>
                  <a:ext uri="{0D108BD9-81ED-4DB2-BD59-A6C34878D82A}">
                    <a16:rowId xmlns:a16="http://schemas.microsoft.com/office/drawing/2014/main" val="180421504"/>
                  </a:ext>
                </a:extLst>
              </a:tr>
              <a:tr h="370840">
                <a:tc>
                  <a:txBody>
                    <a:bodyPr/>
                    <a:lstStyle/>
                    <a:p>
                      <a:r>
                        <a:rPr lang="en-US" dirty="0"/>
                        <a:t>67</a:t>
                      </a:r>
                      <a:endParaRPr lang="en-CA" dirty="0"/>
                    </a:p>
                  </a:txBody>
                  <a:tcPr/>
                </a:tc>
                <a:tc>
                  <a:txBody>
                    <a:bodyPr/>
                    <a:lstStyle/>
                    <a:p>
                      <a:r>
                        <a:rPr lang="en-US" dirty="0"/>
                        <a:t>67+10 =</a:t>
                      </a:r>
                      <a:endParaRPr lang="en-CA" dirty="0"/>
                    </a:p>
                  </a:txBody>
                  <a:tcPr/>
                </a:tc>
                <a:tc>
                  <a:txBody>
                    <a:bodyPr/>
                    <a:lstStyle/>
                    <a:p>
                      <a:r>
                        <a:rPr lang="en-US" dirty="0"/>
                        <a:t>77</a:t>
                      </a:r>
                      <a:endParaRPr lang="en-CA" dirty="0"/>
                    </a:p>
                  </a:txBody>
                  <a:tcPr/>
                </a:tc>
                <a:extLst>
                  <a:ext uri="{0D108BD9-81ED-4DB2-BD59-A6C34878D82A}">
                    <a16:rowId xmlns:a16="http://schemas.microsoft.com/office/drawing/2014/main" val="2461231848"/>
                  </a:ext>
                </a:extLst>
              </a:tr>
              <a:tr h="370840">
                <a:tc>
                  <a:txBody>
                    <a:bodyPr/>
                    <a:lstStyle/>
                    <a:p>
                      <a:r>
                        <a:rPr lang="en-US" dirty="0"/>
                        <a:t>73</a:t>
                      </a:r>
                      <a:endParaRPr lang="en-CA" dirty="0"/>
                    </a:p>
                  </a:txBody>
                  <a:tcPr/>
                </a:tc>
                <a:tc>
                  <a:txBody>
                    <a:bodyPr/>
                    <a:lstStyle/>
                    <a:p>
                      <a:r>
                        <a:rPr lang="en-US" dirty="0"/>
                        <a:t>73+10 =</a:t>
                      </a:r>
                      <a:endParaRPr lang="en-CA" dirty="0"/>
                    </a:p>
                  </a:txBody>
                  <a:tcPr/>
                </a:tc>
                <a:tc>
                  <a:txBody>
                    <a:bodyPr/>
                    <a:lstStyle/>
                    <a:p>
                      <a:r>
                        <a:rPr lang="en-US" dirty="0"/>
                        <a:t>83</a:t>
                      </a:r>
                      <a:endParaRPr lang="en-CA" dirty="0"/>
                    </a:p>
                  </a:txBody>
                  <a:tcPr/>
                </a:tc>
                <a:extLst>
                  <a:ext uri="{0D108BD9-81ED-4DB2-BD59-A6C34878D82A}">
                    <a16:rowId xmlns:a16="http://schemas.microsoft.com/office/drawing/2014/main" val="177260829"/>
                  </a:ext>
                </a:extLst>
              </a:tr>
              <a:tr h="370840">
                <a:tc>
                  <a:txBody>
                    <a:bodyPr/>
                    <a:lstStyle/>
                    <a:p>
                      <a:r>
                        <a:rPr lang="en-US" dirty="0"/>
                        <a:t>79</a:t>
                      </a:r>
                      <a:endParaRPr lang="en-CA" dirty="0"/>
                    </a:p>
                  </a:txBody>
                  <a:tcPr/>
                </a:tc>
                <a:tc>
                  <a:txBody>
                    <a:bodyPr/>
                    <a:lstStyle/>
                    <a:p>
                      <a:r>
                        <a:rPr lang="en-US" dirty="0"/>
                        <a:t>79+10 =</a:t>
                      </a:r>
                      <a:endParaRPr lang="en-CA" dirty="0"/>
                    </a:p>
                  </a:txBody>
                  <a:tcPr/>
                </a:tc>
                <a:tc>
                  <a:txBody>
                    <a:bodyPr/>
                    <a:lstStyle/>
                    <a:p>
                      <a:r>
                        <a:rPr lang="en-US" dirty="0"/>
                        <a:t>89</a:t>
                      </a:r>
                      <a:endParaRPr lang="en-CA" dirty="0"/>
                    </a:p>
                  </a:txBody>
                  <a:tcPr/>
                </a:tc>
                <a:extLst>
                  <a:ext uri="{0D108BD9-81ED-4DB2-BD59-A6C34878D82A}">
                    <a16:rowId xmlns:a16="http://schemas.microsoft.com/office/drawing/2014/main" val="1913748160"/>
                  </a:ext>
                </a:extLst>
              </a:tr>
              <a:tr h="370840">
                <a:tc>
                  <a:txBody>
                    <a:bodyPr/>
                    <a:lstStyle/>
                    <a:p>
                      <a:r>
                        <a:rPr lang="en-US" dirty="0"/>
                        <a:t>85</a:t>
                      </a:r>
                      <a:endParaRPr lang="en-CA" dirty="0"/>
                    </a:p>
                  </a:txBody>
                  <a:tcPr/>
                </a:tc>
                <a:tc>
                  <a:txBody>
                    <a:bodyPr/>
                    <a:lstStyle/>
                    <a:p>
                      <a:r>
                        <a:rPr lang="en-US" dirty="0"/>
                        <a:t>85+10 =</a:t>
                      </a:r>
                      <a:endParaRPr lang="en-CA" dirty="0"/>
                    </a:p>
                  </a:txBody>
                  <a:tcPr/>
                </a:tc>
                <a:tc>
                  <a:txBody>
                    <a:bodyPr/>
                    <a:lstStyle/>
                    <a:p>
                      <a:r>
                        <a:rPr lang="en-US" dirty="0"/>
                        <a:t>95</a:t>
                      </a:r>
                      <a:endParaRPr lang="en-CA" dirty="0"/>
                    </a:p>
                  </a:txBody>
                  <a:tcPr/>
                </a:tc>
                <a:extLst>
                  <a:ext uri="{0D108BD9-81ED-4DB2-BD59-A6C34878D82A}">
                    <a16:rowId xmlns:a16="http://schemas.microsoft.com/office/drawing/2014/main" val="1157533681"/>
                  </a:ext>
                </a:extLst>
              </a:tr>
              <a:tr h="370840">
                <a:tc>
                  <a:txBody>
                    <a:bodyPr/>
                    <a:lstStyle/>
                    <a:p>
                      <a:r>
                        <a:rPr lang="en-US" dirty="0"/>
                        <a:t>…</a:t>
                      </a:r>
                      <a:endParaRPr lang="en-CA" dirty="0"/>
                    </a:p>
                  </a:txBody>
                  <a:tcPr/>
                </a:tc>
                <a:tc>
                  <a:txBody>
                    <a:bodyPr/>
                    <a:lstStyle/>
                    <a:p>
                      <a:endParaRPr lang="en-CA" dirty="0"/>
                    </a:p>
                  </a:txBody>
                  <a:tcPr/>
                </a:tc>
                <a:tc>
                  <a:txBody>
                    <a:bodyPr/>
                    <a:lstStyle/>
                    <a:p>
                      <a:r>
                        <a:rPr lang="en-US" dirty="0"/>
                        <a:t>….</a:t>
                      </a:r>
                      <a:endParaRPr lang="en-CA" dirty="0"/>
                    </a:p>
                  </a:txBody>
                  <a:tcPr/>
                </a:tc>
                <a:extLst>
                  <a:ext uri="{0D108BD9-81ED-4DB2-BD59-A6C34878D82A}">
                    <a16:rowId xmlns:a16="http://schemas.microsoft.com/office/drawing/2014/main" val="1002903180"/>
                  </a:ext>
                </a:extLst>
              </a:tr>
            </a:tbl>
          </a:graphicData>
        </a:graphic>
      </p:graphicFrame>
      <p:sp>
        <p:nvSpPr>
          <p:cNvPr id="3" name="TextBox 2">
            <a:extLst>
              <a:ext uri="{FF2B5EF4-FFF2-40B4-BE49-F238E27FC236}">
                <a16:creationId xmlns:a16="http://schemas.microsoft.com/office/drawing/2014/main" id="{0BDDC826-67B7-5FA7-77F0-6C68B55CBEF6}"/>
              </a:ext>
            </a:extLst>
          </p:cNvPr>
          <p:cNvSpPr txBox="1"/>
          <p:nvPr/>
        </p:nvSpPr>
        <p:spPr>
          <a:xfrm>
            <a:off x="1509622" y="78453"/>
            <a:ext cx="9816861" cy="369332"/>
          </a:xfrm>
          <a:prstGeom prst="rect">
            <a:avLst/>
          </a:prstGeom>
          <a:noFill/>
        </p:spPr>
        <p:txBody>
          <a:bodyPr wrap="square" rtlCol="0">
            <a:spAutoFit/>
          </a:bodyPr>
          <a:lstStyle/>
          <a:p>
            <a:r>
              <a:rPr lang="en-US" dirty="0"/>
              <a:t>7</a:t>
            </a:r>
            <a:r>
              <a:rPr lang="en-US" baseline="30000" dirty="0"/>
              <a:t>th</a:t>
            </a:r>
            <a:r>
              <a:rPr lang="en-US" dirty="0"/>
              <a:t> and 11</a:t>
            </a:r>
            <a:r>
              <a:rPr lang="en-US" baseline="30000" dirty="0"/>
              <a:t>th</a:t>
            </a:r>
            <a:r>
              <a:rPr lang="en-US" dirty="0"/>
              <a:t> Branch Numbers are Prime numbers and composite Primes and perfect N</a:t>
            </a:r>
            <a:r>
              <a:rPr lang="en-US" sz="1400" dirty="0"/>
              <a:t>th</a:t>
            </a:r>
            <a:r>
              <a:rPr lang="en-US" dirty="0"/>
              <a:t> powers </a:t>
            </a:r>
            <a:endParaRPr lang="en-CA" dirty="0"/>
          </a:p>
        </p:txBody>
      </p:sp>
    </p:spTree>
    <p:extLst>
      <p:ext uri="{BB962C8B-B14F-4D97-AF65-F5344CB8AC3E}">
        <p14:creationId xmlns:p14="http://schemas.microsoft.com/office/powerpoint/2010/main" val="168522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58B2-E10B-E69A-058E-600E47B3D985}"/>
              </a:ext>
            </a:extLst>
          </p:cNvPr>
          <p:cNvSpPr>
            <a:spLocks noGrp="1"/>
          </p:cNvSpPr>
          <p:nvPr>
            <p:ph type="title"/>
          </p:nvPr>
        </p:nvSpPr>
        <p:spPr/>
        <p:txBody>
          <a:bodyPr/>
          <a:lstStyle/>
          <a:p>
            <a:r>
              <a:rPr lang="en-US" dirty="0"/>
              <a:t>LLM Factorization algorithm</a:t>
            </a:r>
            <a:endParaRPr lang="en-CA" dirty="0"/>
          </a:p>
        </p:txBody>
      </p:sp>
      <p:sp>
        <p:nvSpPr>
          <p:cNvPr id="3" name="Content Placeholder 2">
            <a:extLst>
              <a:ext uri="{FF2B5EF4-FFF2-40B4-BE49-F238E27FC236}">
                <a16:creationId xmlns:a16="http://schemas.microsoft.com/office/drawing/2014/main" id="{BFAFCDBA-F4E7-E21D-6680-F689F76DD646}"/>
              </a:ext>
            </a:extLst>
          </p:cNvPr>
          <p:cNvSpPr>
            <a:spLocks noGrp="1"/>
          </p:cNvSpPr>
          <p:nvPr>
            <p:ph idx="1"/>
          </p:nvPr>
        </p:nvSpPr>
        <p:spPr>
          <a:xfrm>
            <a:off x="838200" y="1431986"/>
            <a:ext cx="10515600" cy="5060890"/>
          </a:xfrm>
        </p:spPr>
        <p:txBody>
          <a:bodyPr>
            <a:normAutofit fontScale="70000" lnSpcReduction="20000"/>
          </a:bodyPr>
          <a:lstStyle/>
          <a:p>
            <a:r>
              <a:rPr lang="en-US" dirty="0"/>
              <a:t>Generate primary list for Prime numbers and its composites</a:t>
            </a:r>
            <a:r>
              <a:rPr lang="en-CA" dirty="0"/>
              <a:t> using only natural number (1, 4, 6) and operations (+ , *) </a:t>
            </a:r>
          </a:p>
          <a:p>
            <a:r>
              <a:rPr lang="en-CA" dirty="0"/>
              <a:t>Using files in this algorithm gave us the ability to do Factorization in batches </a:t>
            </a:r>
          </a:p>
          <a:p>
            <a:r>
              <a:rPr lang="en-CA" dirty="0"/>
              <a:t>Final prime number files can be generated from the factor files using simple filter condition (count of “;”)</a:t>
            </a:r>
          </a:p>
          <a:p>
            <a:r>
              <a:rPr lang="en-CA" dirty="0"/>
              <a:t>The algorithm can be executed based on Start and End conditions for an execution range.</a:t>
            </a:r>
          </a:p>
          <a:p>
            <a:r>
              <a:rPr lang="en-CA" dirty="0"/>
              <a:t>The algorithm execution time is liner based only on the batch size which is based on number of digits in the numbers and not based on any operations complexity.</a:t>
            </a:r>
          </a:p>
          <a:p>
            <a:r>
              <a:rPr lang="en-CA" dirty="0"/>
              <a:t>The algorithm not only calculating the factors between two ranges but also getting the unique prime numbers in between this range </a:t>
            </a:r>
          </a:p>
          <a:p>
            <a:r>
              <a:rPr lang="en-CA" dirty="0"/>
              <a:t>The algorithm can be executed using none consequence ranges or factors. Ex.[7,11,53,101]</a:t>
            </a:r>
          </a:p>
          <a:p>
            <a:r>
              <a:rPr lang="en-CA" dirty="0"/>
              <a:t>The algorithm include statistical output log categorized by each factor and each batch file. </a:t>
            </a:r>
          </a:p>
          <a:p>
            <a:r>
              <a:rPr lang="en-CA" dirty="0"/>
              <a:t>Algorithm execution time includes getting the full factorization for all numbers between Start and End condition and including an statistical execution run log and final prime number list and final statistical log output. </a:t>
            </a:r>
          </a:p>
          <a:p>
            <a:r>
              <a:rPr lang="en-CA" dirty="0"/>
              <a:t>All Nth Prime files are not changed only 7</a:t>
            </a:r>
            <a:r>
              <a:rPr lang="en-CA" baseline="30000" dirty="0"/>
              <a:t>th</a:t>
            </a:r>
            <a:r>
              <a:rPr lang="en-CA" dirty="0"/>
              <a:t> Prime files will have </a:t>
            </a:r>
            <a:r>
              <a:rPr lang="en-CA"/>
              <a:t>the factors.</a:t>
            </a:r>
            <a:endParaRPr lang="en-US" dirty="0"/>
          </a:p>
        </p:txBody>
      </p:sp>
    </p:spTree>
    <p:extLst>
      <p:ext uri="{BB962C8B-B14F-4D97-AF65-F5344CB8AC3E}">
        <p14:creationId xmlns:p14="http://schemas.microsoft.com/office/powerpoint/2010/main" val="330625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5883D-C933-54CC-C416-AFA7F7DA0357}"/>
              </a:ext>
            </a:extLst>
          </p:cNvPr>
          <p:cNvSpPr/>
          <p:nvPr/>
        </p:nvSpPr>
        <p:spPr>
          <a:xfrm>
            <a:off x="10696755" y="586594"/>
            <a:ext cx="845388" cy="8453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endParaRPr lang="en-CA" dirty="0"/>
          </a:p>
        </p:txBody>
      </p:sp>
      <p:sp>
        <p:nvSpPr>
          <p:cNvPr id="5" name="Oval 4">
            <a:extLst>
              <a:ext uri="{FF2B5EF4-FFF2-40B4-BE49-F238E27FC236}">
                <a16:creationId xmlns:a16="http://schemas.microsoft.com/office/drawing/2014/main" id="{693C8638-E274-8BED-6A0A-80567429F61A}"/>
              </a:ext>
            </a:extLst>
          </p:cNvPr>
          <p:cNvSpPr/>
          <p:nvPr/>
        </p:nvSpPr>
        <p:spPr>
          <a:xfrm>
            <a:off x="7665902" y="750493"/>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6" name="TextBox 5">
            <a:extLst>
              <a:ext uri="{FF2B5EF4-FFF2-40B4-BE49-F238E27FC236}">
                <a16:creationId xmlns:a16="http://schemas.microsoft.com/office/drawing/2014/main" id="{D70DA86A-6E08-7FFA-E72B-D5F656A9B689}"/>
              </a:ext>
            </a:extLst>
          </p:cNvPr>
          <p:cNvSpPr txBox="1"/>
          <p:nvPr/>
        </p:nvSpPr>
        <p:spPr>
          <a:xfrm>
            <a:off x="302003" y="3293860"/>
            <a:ext cx="966159" cy="369332"/>
          </a:xfrm>
          <a:prstGeom prst="rect">
            <a:avLst/>
          </a:prstGeom>
          <a:noFill/>
        </p:spPr>
        <p:txBody>
          <a:bodyPr wrap="square" rtlCol="0">
            <a:spAutoFit/>
          </a:bodyPr>
          <a:lstStyle/>
          <a:p>
            <a:r>
              <a:rPr lang="en-US" dirty="0"/>
              <a:t>Batches </a:t>
            </a:r>
            <a:endParaRPr lang="en-CA" dirty="0"/>
          </a:p>
        </p:txBody>
      </p:sp>
      <p:sp>
        <p:nvSpPr>
          <p:cNvPr id="7" name="TextBox 6">
            <a:extLst>
              <a:ext uri="{FF2B5EF4-FFF2-40B4-BE49-F238E27FC236}">
                <a16:creationId xmlns:a16="http://schemas.microsoft.com/office/drawing/2014/main" id="{2D150065-6525-D1C5-99F0-1D7565372278}"/>
              </a:ext>
            </a:extLst>
          </p:cNvPr>
          <p:cNvSpPr txBox="1"/>
          <p:nvPr/>
        </p:nvSpPr>
        <p:spPr>
          <a:xfrm>
            <a:off x="129474" y="4418329"/>
            <a:ext cx="1199071" cy="369332"/>
          </a:xfrm>
          <a:prstGeom prst="rect">
            <a:avLst/>
          </a:prstGeom>
          <a:noFill/>
        </p:spPr>
        <p:txBody>
          <a:bodyPr wrap="square" rtlCol="0">
            <a:spAutoFit/>
          </a:bodyPr>
          <a:lstStyle/>
          <a:p>
            <a:r>
              <a:rPr lang="en-US" dirty="0"/>
              <a:t>Batch Size</a:t>
            </a:r>
            <a:endParaRPr lang="en-CA" dirty="0"/>
          </a:p>
        </p:txBody>
      </p:sp>
      <p:sp>
        <p:nvSpPr>
          <p:cNvPr id="10" name="Rectangle 9">
            <a:extLst>
              <a:ext uri="{FF2B5EF4-FFF2-40B4-BE49-F238E27FC236}">
                <a16:creationId xmlns:a16="http://schemas.microsoft.com/office/drawing/2014/main" id="{A0ADC59D-2F85-3AF6-9A06-0126AA0E89FE}"/>
              </a:ext>
            </a:extLst>
          </p:cNvPr>
          <p:cNvSpPr/>
          <p:nvPr/>
        </p:nvSpPr>
        <p:spPr>
          <a:xfrm>
            <a:off x="8546625" y="586592"/>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endParaRPr lang="en-CA" dirty="0"/>
          </a:p>
        </p:txBody>
      </p:sp>
      <p:sp>
        <p:nvSpPr>
          <p:cNvPr id="15" name="Oval 14">
            <a:extLst>
              <a:ext uri="{FF2B5EF4-FFF2-40B4-BE49-F238E27FC236}">
                <a16:creationId xmlns:a16="http://schemas.microsoft.com/office/drawing/2014/main" id="{7324A118-5174-6998-D944-2B1591B1CD9A}"/>
              </a:ext>
            </a:extLst>
          </p:cNvPr>
          <p:cNvSpPr/>
          <p:nvPr/>
        </p:nvSpPr>
        <p:spPr>
          <a:xfrm>
            <a:off x="6654457" y="751535"/>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cxnSp>
        <p:nvCxnSpPr>
          <p:cNvPr id="19" name="Straight Connector 18">
            <a:extLst>
              <a:ext uri="{FF2B5EF4-FFF2-40B4-BE49-F238E27FC236}">
                <a16:creationId xmlns:a16="http://schemas.microsoft.com/office/drawing/2014/main" id="{443AECDB-9AD3-2C12-E2C9-0A015B82F3B2}"/>
              </a:ext>
            </a:extLst>
          </p:cNvPr>
          <p:cNvCxnSpPr>
            <a:cxnSpLocks/>
            <a:stCxn id="6" idx="3"/>
          </p:cNvCxnSpPr>
          <p:nvPr/>
        </p:nvCxnSpPr>
        <p:spPr>
          <a:xfrm>
            <a:off x="1268162" y="3478526"/>
            <a:ext cx="767750" cy="86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E98137-D865-8F95-33B2-48B2A6611A77}"/>
              </a:ext>
            </a:extLst>
          </p:cNvPr>
          <p:cNvSpPr/>
          <p:nvPr/>
        </p:nvSpPr>
        <p:spPr>
          <a:xfrm>
            <a:off x="5458867" y="580438"/>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6</a:t>
            </a:r>
            <a:endParaRPr lang="en-CA" dirty="0"/>
          </a:p>
        </p:txBody>
      </p:sp>
      <p:sp>
        <p:nvSpPr>
          <p:cNvPr id="26" name="TextBox 25">
            <a:extLst>
              <a:ext uri="{FF2B5EF4-FFF2-40B4-BE49-F238E27FC236}">
                <a16:creationId xmlns:a16="http://schemas.microsoft.com/office/drawing/2014/main" id="{448B1449-F691-A865-68FA-E0CC1FB1E1AB}"/>
              </a:ext>
            </a:extLst>
          </p:cNvPr>
          <p:cNvSpPr txBox="1"/>
          <p:nvPr/>
        </p:nvSpPr>
        <p:spPr>
          <a:xfrm>
            <a:off x="2113550" y="3726698"/>
            <a:ext cx="1009290" cy="369332"/>
          </a:xfrm>
          <a:prstGeom prst="rect">
            <a:avLst/>
          </a:prstGeom>
          <a:noFill/>
        </p:spPr>
        <p:txBody>
          <a:bodyPr wrap="square" rtlCol="0">
            <a:spAutoFit/>
          </a:bodyPr>
          <a:lstStyle/>
          <a:p>
            <a:r>
              <a:rPr lang="en-US" dirty="0" err="1"/>
              <a:t>i</a:t>
            </a:r>
            <a:r>
              <a:rPr lang="en-US" sz="1050" dirty="0" err="1"/>
              <a:t>th</a:t>
            </a:r>
            <a:r>
              <a:rPr lang="en-US" dirty="0"/>
              <a:t> Batch</a:t>
            </a:r>
            <a:endParaRPr lang="en-CA" dirty="0"/>
          </a:p>
        </p:txBody>
      </p:sp>
      <p:sp>
        <p:nvSpPr>
          <p:cNvPr id="27" name="TextBox 26">
            <a:extLst>
              <a:ext uri="{FF2B5EF4-FFF2-40B4-BE49-F238E27FC236}">
                <a16:creationId xmlns:a16="http://schemas.microsoft.com/office/drawing/2014/main" id="{F7DA638A-855A-A2CE-BA89-EF5E346118DD}"/>
              </a:ext>
            </a:extLst>
          </p:cNvPr>
          <p:cNvSpPr txBox="1"/>
          <p:nvPr/>
        </p:nvSpPr>
        <p:spPr>
          <a:xfrm>
            <a:off x="2776920" y="4418328"/>
            <a:ext cx="2669301" cy="369332"/>
          </a:xfrm>
          <a:prstGeom prst="rect">
            <a:avLst/>
          </a:prstGeom>
          <a:noFill/>
        </p:spPr>
        <p:txBody>
          <a:bodyPr wrap="square" rtlCol="0">
            <a:spAutoFit/>
          </a:bodyPr>
          <a:lstStyle/>
          <a:p>
            <a:r>
              <a:rPr lang="en-US" dirty="0" err="1"/>
              <a:t>i</a:t>
            </a:r>
            <a:r>
              <a:rPr lang="en-US" sz="1100" dirty="0" err="1"/>
              <a:t>th</a:t>
            </a:r>
            <a:r>
              <a:rPr lang="en-US" sz="1800" dirty="0"/>
              <a:t> </a:t>
            </a:r>
            <a:r>
              <a:rPr lang="en-CA" dirty="0"/>
              <a:t>Batch File Primes From</a:t>
            </a:r>
          </a:p>
        </p:txBody>
      </p:sp>
      <p:cxnSp>
        <p:nvCxnSpPr>
          <p:cNvPr id="29" name="Straight Arrow Connector 28">
            <a:extLst>
              <a:ext uri="{FF2B5EF4-FFF2-40B4-BE49-F238E27FC236}">
                <a16:creationId xmlns:a16="http://schemas.microsoft.com/office/drawing/2014/main" id="{4124C5DA-AC83-74A7-89F4-65D977313CFA}"/>
              </a:ext>
            </a:extLst>
          </p:cNvPr>
          <p:cNvCxnSpPr>
            <a:cxnSpLocks/>
          </p:cNvCxnSpPr>
          <p:nvPr/>
        </p:nvCxnSpPr>
        <p:spPr>
          <a:xfrm>
            <a:off x="2035912" y="3487152"/>
            <a:ext cx="0" cy="92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34BDBB16-8B7C-42BA-168A-58EFC246E543}"/>
              </a:ext>
            </a:extLst>
          </p:cNvPr>
          <p:cNvSpPr/>
          <p:nvPr/>
        </p:nvSpPr>
        <p:spPr>
          <a:xfrm>
            <a:off x="1768493" y="4344202"/>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en-CA" dirty="0"/>
          </a:p>
        </p:txBody>
      </p:sp>
      <p:cxnSp>
        <p:nvCxnSpPr>
          <p:cNvPr id="32" name="Straight Arrow Connector 31">
            <a:extLst>
              <a:ext uri="{FF2B5EF4-FFF2-40B4-BE49-F238E27FC236}">
                <a16:creationId xmlns:a16="http://schemas.microsoft.com/office/drawing/2014/main" id="{D2129D96-F850-47BE-E30B-36F127D62E8D}"/>
              </a:ext>
            </a:extLst>
          </p:cNvPr>
          <p:cNvCxnSpPr>
            <a:stCxn id="7" idx="3"/>
            <a:endCxn id="30" idx="2"/>
          </p:cNvCxnSpPr>
          <p:nvPr/>
        </p:nvCxnSpPr>
        <p:spPr>
          <a:xfrm>
            <a:off x="1328545" y="4602995"/>
            <a:ext cx="439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12E719-621E-AF28-C1AB-725FD05AFE4A}"/>
              </a:ext>
            </a:extLst>
          </p:cNvPr>
          <p:cNvCxnSpPr>
            <a:cxnSpLocks/>
            <a:stCxn id="30" idx="6"/>
            <a:endCxn id="27" idx="1"/>
          </p:cNvCxnSpPr>
          <p:nvPr/>
        </p:nvCxnSpPr>
        <p:spPr>
          <a:xfrm flipV="1">
            <a:off x="2303331" y="4602994"/>
            <a:ext cx="4735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2911DBC-A846-7AC3-231B-ABCD28350CB1}"/>
              </a:ext>
            </a:extLst>
          </p:cNvPr>
          <p:cNvSpPr/>
          <p:nvPr/>
        </p:nvSpPr>
        <p:spPr>
          <a:xfrm>
            <a:off x="1755554" y="5585609"/>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cxnSp>
        <p:nvCxnSpPr>
          <p:cNvPr id="45" name="Connector: Elbow 44">
            <a:extLst>
              <a:ext uri="{FF2B5EF4-FFF2-40B4-BE49-F238E27FC236}">
                <a16:creationId xmlns:a16="http://schemas.microsoft.com/office/drawing/2014/main" id="{85FC830D-D93E-34DF-D923-450E87D506F9}"/>
              </a:ext>
            </a:extLst>
          </p:cNvPr>
          <p:cNvCxnSpPr>
            <a:stCxn id="7" idx="2"/>
            <a:endCxn id="43" idx="2"/>
          </p:cNvCxnSpPr>
          <p:nvPr/>
        </p:nvCxnSpPr>
        <p:spPr>
          <a:xfrm rot="16200000" flipH="1">
            <a:off x="713912" y="4802759"/>
            <a:ext cx="1056741" cy="10265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C9DDC3-E23D-8AD4-0977-383084662D57}"/>
              </a:ext>
            </a:extLst>
          </p:cNvPr>
          <p:cNvCxnSpPr>
            <a:cxnSpLocks/>
            <a:stCxn id="30" idx="4"/>
            <a:endCxn id="43" idx="0"/>
          </p:cNvCxnSpPr>
          <p:nvPr/>
        </p:nvCxnSpPr>
        <p:spPr>
          <a:xfrm>
            <a:off x="2035912" y="4861787"/>
            <a:ext cx="0" cy="72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F8CA7AE-0A85-5D9E-5301-2D1A274DBDB4}"/>
              </a:ext>
            </a:extLst>
          </p:cNvPr>
          <p:cNvCxnSpPr>
            <a:cxnSpLocks/>
          </p:cNvCxnSpPr>
          <p:nvPr/>
        </p:nvCxnSpPr>
        <p:spPr>
          <a:xfrm flipV="1">
            <a:off x="2303331" y="5863084"/>
            <a:ext cx="4735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2659EA-CF5F-CBE8-47E8-6F4FCFEAFB7F}"/>
              </a:ext>
            </a:extLst>
          </p:cNvPr>
          <p:cNvSpPr txBox="1"/>
          <p:nvPr/>
        </p:nvSpPr>
        <p:spPr>
          <a:xfrm>
            <a:off x="2776921" y="5585609"/>
            <a:ext cx="2355874" cy="369332"/>
          </a:xfrm>
          <a:prstGeom prst="rect">
            <a:avLst/>
          </a:prstGeom>
          <a:noFill/>
        </p:spPr>
        <p:txBody>
          <a:bodyPr wrap="square" rtlCol="0">
            <a:spAutoFit/>
          </a:bodyPr>
          <a:lstStyle/>
          <a:p>
            <a:r>
              <a:rPr lang="en-US" dirty="0" err="1"/>
              <a:t>i</a:t>
            </a:r>
            <a:r>
              <a:rPr lang="en-US" sz="1100" dirty="0" err="1"/>
              <a:t>th</a:t>
            </a:r>
            <a:r>
              <a:rPr lang="en-US" sz="1800" dirty="0"/>
              <a:t> </a:t>
            </a:r>
            <a:r>
              <a:rPr lang="en-CA" dirty="0"/>
              <a:t>Batch File Primes To</a:t>
            </a:r>
          </a:p>
        </p:txBody>
      </p:sp>
      <p:sp>
        <p:nvSpPr>
          <p:cNvPr id="60" name="Rectangle 59">
            <a:extLst>
              <a:ext uri="{FF2B5EF4-FFF2-40B4-BE49-F238E27FC236}">
                <a16:creationId xmlns:a16="http://schemas.microsoft.com/office/drawing/2014/main" id="{974E5679-D505-1CBB-E131-4F386A4D8D4B}"/>
              </a:ext>
            </a:extLst>
          </p:cNvPr>
          <p:cNvSpPr/>
          <p:nvPr/>
        </p:nvSpPr>
        <p:spPr>
          <a:xfrm>
            <a:off x="5787677" y="4787660"/>
            <a:ext cx="1567996" cy="1167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Loop Range (From, To)</a:t>
            </a:r>
            <a:endParaRPr lang="en-CA" dirty="0"/>
          </a:p>
        </p:txBody>
      </p:sp>
      <p:cxnSp>
        <p:nvCxnSpPr>
          <p:cNvPr id="63" name="Connector: Elbow 62">
            <a:extLst>
              <a:ext uri="{FF2B5EF4-FFF2-40B4-BE49-F238E27FC236}">
                <a16:creationId xmlns:a16="http://schemas.microsoft.com/office/drawing/2014/main" id="{AE58FA64-DBDF-C3F2-2D21-9A81D90D572D}"/>
              </a:ext>
            </a:extLst>
          </p:cNvPr>
          <p:cNvCxnSpPr>
            <a:cxnSpLocks/>
          </p:cNvCxnSpPr>
          <p:nvPr/>
        </p:nvCxnSpPr>
        <p:spPr>
          <a:xfrm>
            <a:off x="5226962" y="4623759"/>
            <a:ext cx="990664" cy="162013"/>
          </a:xfrm>
          <a:prstGeom prst="bentConnector3">
            <a:avLst>
              <a:gd name="adj1" fmla="val 996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5D54C6B-8864-337E-568A-417F290A858F}"/>
              </a:ext>
            </a:extLst>
          </p:cNvPr>
          <p:cNvCxnSpPr>
            <a:cxnSpLocks/>
            <a:stCxn id="57" idx="3"/>
            <a:endCxn id="60" idx="2"/>
          </p:cNvCxnSpPr>
          <p:nvPr/>
        </p:nvCxnSpPr>
        <p:spPr>
          <a:xfrm>
            <a:off x="5132795" y="5770275"/>
            <a:ext cx="1438880" cy="184666"/>
          </a:xfrm>
          <a:prstGeom prst="bentConnector4">
            <a:avLst>
              <a:gd name="adj1" fmla="val 22757"/>
              <a:gd name="adj2" fmla="val 22379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9073D5E5-11D3-C6E4-BE84-98871214ECBB}"/>
              </a:ext>
            </a:extLst>
          </p:cNvPr>
          <p:cNvSpPr/>
          <p:nvPr/>
        </p:nvSpPr>
        <p:spPr>
          <a:xfrm>
            <a:off x="9736573" y="750493"/>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79" name="Oval 78">
            <a:extLst>
              <a:ext uri="{FF2B5EF4-FFF2-40B4-BE49-F238E27FC236}">
                <a16:creationId xmlns:a16="http://schemas.microsoft.com/office/drawing/2014/main" id="{B97C17A5-6418-114B-D3EF-7E34E05588B0}"/>
              </a:ext>
            </a:extLst>
          </p:cNvPr>
          <p:cNvSpPr/>
          <p:nvPr/>
        </p:nvSpPr>
        <p:spPr>
          <a:xfrm>
            <a:off x="10839091" y="2272260"/>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80" name="Oval 79">
            <a:extLst>
              <a:ext uri="{FF2B5EF4-FFF2-40B4-BE49-F238E27FC236}">
                <a16:creationId xmlns:a16="http://schemas.microsoft.com/office/drawing/2014/main" id="{3C761FEC-253B-E51B-7D46-371844235914}"/>
              </a:ext>
            </a:extLst>
          </p:cNvPr>
          <p:cNvSpPr/>
          <p:nvPr/>
        </p:nvSpPr>
        <p:spPr>
          <a:xfrm>
            <a:off x="9696093" y="2272260"/>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81" name="Rectangle 80">
            <a:extLst>
              <a:ext uri="{FF2B5EF4-FFF2-40B4-BE49-F238E27FC236}">
                <a16:creationId xmlns:a16="http://schemas.microsoft.com/office/drawing/2014/main" id="{6C717AE3-9B2C-89DC-26F8-2C85780BFD26}"/>
              </a:ext>
            </a:extLst>
          </p:cNvPr>
          <p:cNvSpPr/>
          <p:nvPr/>
        </p:nvSpPr>
        <p:spPr>
          <a:xfrm>
            <a:off x="8546625" y="2108358"/>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6</a:t>
            </a:r>
            <a:endParaRPr lang="en-CA" dirty="0"/>
          </a:p>
        </p:txBody>
      </p:sp>
      <p:cxnSp>
        <p:nvCxnSpPr>
          <p:cNvPr id="83" name="Straight Arrow Connector 82">
            <a:extLst>
              <a:ext uri="{FF2B5EF4-FFF2-40B4-BE49-F238E27FC236}">
                <a16:creationId xmlns:a16="http://schemas.microsoft.com/office/drawing/2014/main" id="{68BE72D6-CAE9-92FE-26FE-FB5967D5AFB8}"/>
              </a:ext>
            </a:extLst>
          </p:cNvPr>
          <p:cNvCxnSpPr>
            <a:stCxn id="4" idx="2"/>
            <a:endCxn id="79" idx="0"/>
          </p:cNvCxnSpPr>
          <p:nvPr/>
        </p:nvCxnSpPr>
        <p:spPr>
          <a:xfrm>
            <a:off x="11119449" y="1431982"/>
            <a:ext cx="0" cy="840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D0A9AC9-9238-4C2A-0754-ADFC89790621}"/>
              </a:ext>
            </a:extLst>
          </p:cNvPr>
          <p:cNvCxnSpPr>
            <a:stCxn id="79" idx="2"/>
            <a:endCxn id="80" idx="6"/>
          </p:cNvCxnSpPr>
          <p:nvPr/>
        </p:nvCxnSpPr>
        <p:spPr>
          <a:xfrm flipH="1">
            <a:off x="10230931" y="2531053"/>
            <a:ext cx="608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CCE8A22-607F-0858-0EBC-C962AF9F34DF}"/>
              </a:ext>
            </a:extLst>
          </p:cNvPr>
          <p:cNvCxnSpPr>
            <a:stCxn id="80" idx="2"/>
            <a:endCxn id="81" idx="3"/>
          </p:cNvCxnSpPr>
          <p:nvPr/>
        </p:nvCxnSpPr>
        <p:spPr>
          <a:xfrm flipH="1" flipV="1">
            <a:off x="9392013" y="2531052"/>
            <a:ext cx="3040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5F1C774F-AA1B-3894-5845-FCB571D23BF3}"/>
              </a:ext>
            </a:extLst>
          </p:cNvPr>
          <p:cNvCxnSpPr>
            <a:stCxn id="60" idx="3"/>
            <a:endCxn id="80" idx="4"/>
          </p:cNvCxnSpPr>
          <p:nvPr/>
        </p:nvCxnSpPr>
        <p:spPr>
          <a:xfrm flipV="1">
            <a:off x="7355673" y="2789845"/>
            <a:ext cx="2607839" cy="2581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5C61299-8BA5-CF75-A70B-8DF73D1A6FD7}"/>
              </a:ext>
            </a:extLst>
          </p:cNvPr>
          <p:cNvCxnSpPr>
            <a:cxnSpLocks/>
            <a:stCxn id="81" idx="1"/>
            <a:endCxn id="99" idx="3"/>
          </p:cNvCxnSpPr>
          <p:nvPr/>
        </p:nvCxnSpPr>
        <p:spPr>
          <a:xfrm flipH="1">
            <a:off x="5097564" y="2531052"/>
            <a:ext cx="3449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271C9FB9-554B-95C4-90C7-826709691C61}"/>
              </a:ext>
            </a:extLst>
          </p:cNvPr>
          <p:cNvSpPr/>
          <p:nvPr/>
        </p:nvSpPr>
        <p:spPr>
          <a:xfrm>
            <a:off x="3793644" y="2108358"/>
            <a:ext cx="1303920" cy="8453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7</a:t>
            </a:r>
            <a:r>
              <a:rPr lang="en-US" baseline="30000" dirty="0"/>
              <a:t>th</a:t>
            </a:r>
            <a:r>
              <a:rPr lang="en-US" dirty="0"/>
              <a:t> Branch Numbers</a:t>
            </a:r>
            <a:endParaRPr lang="en-CA" dirty="0"/>
          </a:p>
        </p:txBody>
      </p:sp>
      <p:cxnSp>
        <p:nvCxnSpPr>
          <p:cNvPr id="101" name="Straight Arrow Connector 100">
            <a:extLst>
              <a:ext uri="{FF2B5EF4-FFF2-40B4-BE49-F238E27FC236}">
                <a16:creationId xmlns:a16="http://schemas.microsoft.com/office/drawing/2014/main" id="{96B0D0BE-3B3E-E90F-8644-BBB1455C52BA}"/>
              </a:ext>
            </a:extLst>
          </p:cNvPr>
          <p:cNvCxnSpPr>
            <a:stCxn id="4" idx="1"/>
            <a:endCxn id="78" idx="6"/>
          </p:cNvCxnSpPr>
          <p:nvPr/>
        </p:nvCxnSpPr>
        <p:spPr>
          <a:xfrm flipH="1" flipV="1">
            <a:off x="10297289" y="1009286"/>
            <a:ext cx="39946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72D978B-C8FE-1F94-D125-8FA669EBD3FF}"/>
              </a:ext>
            </a:extLst>
          </p:cNvPr>
          <p:cNvCxnSpPr>
            <a:stCxn id="78" idx="2"/>
            <a:endCxn id="10" idx="3"/>
          </p:cNvCxnSpPr>
          <p:nvPr/>
        </p:nvCxnSpPr>
        <p:spPr>
          <a:xfrm flipH="1">
            <a:off x="9392013" y="1009286"/>
            <a:ext cx="344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4DB8E7-2605-6A57-D004-75378480B37C}"/>
              </a:ext>
            </a:extLst>
          </p:cNvPr>
          <p:cNvCxnSpPr>
            <a:stCxn id="10" idx="1"/>
            <a:endCxn id="5" idx="6"/>
          </p:cNvCxnSpPr>
          <p:nvPr/>
        </p:nvCxnSpPr>
        <p:spPr>
          <a:xfrm flipH="1">
            <a:off x="8226618" y="1009286"/>
            <a:ext cx="32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5F2D61E6-55BD-F260-F137-A16A7223F5AB}"/>
              </a:ext>
            </a:extLst>
          </p:cNvPr>
          <p:cNvCxnSpPr>
            <a:stCxn id="60" idx="0"/>
            <a:endCxn id="15" idx="4"/>
          </p:cNvCxnSpPr>
          <p:nvPr/>
        </p:nvCxnSpPr>
        <p:spPr>
          <a:xfrm rot="5400000" flipH="1" flipV="1">
            <a:off x="4987505" y="2853290"/>
            <a:ext cx="3518540" cy="3502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299A59B-B99C-5D4A-4DD6-AF3E72FADC2F}"/>
              </a:ext>
            </a:extLst>
          </p:cNvPr>
          <p:cNvCxnSpPr>
            <a:stCxn id="5" idx="2"/>
            <a:endCxn id="15" idx="6"/>
          </p:cNvCxnSpPr>
          <p:nvPr/>
        </p:nvCxnSpPr>
        <p:spPr>
          <a:xfrm flipH="1">
            <a:off x="7189295" y="1009286"/>
            <a:ext cx="476607" cy="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033DA17-2A67-B2A3-6194-A2A33ACEB088}"/>
              </a:ext>
            </a:extLst>
          </p:cNvPr>
          <p:cNvCxnSpPr>
            <a:stCxn id="15" idx="2"/>
            <a:endCxn id="24" idx="3"/>
          </p:cNvCxnSpPr>
          <p:nvPr/>
        </p:nvCxnSpPr>
        <p:spPr>
          <a:xfrm flipH="1" flipV="1">
            <a:off x="6304255" y="1003132"/>
            <a:ext cx="350202" cy="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C8A6C790-67EF-B040-FFE9-A00289CDCB74}"/>
              </a:ext>
            </a:extLst>
          </p:cNvPr>
          <p:cNvSpPr/>
          <p:nvPr/>
        </p:nvSpPr>
        <p:spPr>
          <a:xfrm>
            <a:off x="3739861" y="580438"/>
            <a:ext cx="1303920" cy="8453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11</a:t>
            </a:r>
            <a:r>
              <a:rPr lang="en-US" baseline="30000" dirty="0"/>
              <a:t>th</a:t>
            </a:r>
            <a:r>
              <a:rPr lang="en-US" dirty="0"/>
              <a:t> Branch Numbers</a:t>
            </a:r>
            <a:endParaRPr lang="en-CA" dirty="0"/>
          </a:p>
        </p:txBody>
      </p:sp>
      <p:cxnSp>
        <p:nvCxnSpPr>
          <p:cNvPr id="140" name="Straight Arrow Connector 139">
            <a:extLst>
              <a:ext uri="{FF2B5EF4-FFF2-40B4-BE49-F238E27FC236}">
                <a16:creationId xmlns:a16="http://schemas.microsoft.com/office/drawing/2014/main" id="{389158E1-3FC0-244F-2524-9921527201DB}"/>
              </a:ext>
            </a:extLst>
          </p:cNvPr>
          <p:cNvCxnSpPr>
            <a:stCxn id="24" idx="1"/>
            <a:endCxn id="138" idx="3"/>
          </p:cNvCxnSpPr>
          <p:nvPr/>
        </p:nvCxnSpPr>
        <p:spPr>
          <a:xfrm flipH="1">
            <a:off x="5043781" y="1003132"/>
            <a:ext cx="41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1A216060-C245-F6DE-4E49-63A3B9E3B4D0}"/>
              </a:ext>
            </a:extLst>
          </p:cNvPr>
          <p:cNvSpPr txBox="1"/>
          <p:nvPr/>
        </p:nvSpPr>
        <p:spPr>
          <a:xfrm>
            <a:off x="10015273" y="3660007"/>
            <a:ext cx="1275047" cy="369332"/>
          </a:xfrm>
          <a:prstGeom prst="rect">
            <a:avLst/>
          </a:prstGeom>
          <a:noFill/>
        </p:spPr>
        <p:txBody>
          <a:bodyPr wrap="square" rtlCol="0">
            <a:spAutoFit/>
          </a:bodyPr>
          <a:lstStyle/>
          <a:p>
            <a:r>
              <a:rPr lang="en-US" dirty="0" err="1"/>
              <a:t>J</a:t>
            </a:r>
            <a:r>
              <a:rPr lang="en-US" sz="1050" dirty="0" err="1"/>
              <a:t>th</a:t>
            </a:r>
            <a:r>
              <a:rPr lang="en-US" dirty="0"/>
              <a:t> Iteration</a:t>
            </a:r>
            <a:endParaRPr lang="en-CA" dirty="0"/>
          </a:p>
        </p:txBody>
      </p:sp>
      <p:sp>
        <p:nvSpPr>
          <p:cNvPr id="142" name="TextBox 141">
            <a:extLst>
              <a:ext uri="{FF2B5EF4-FFF2-40B4-BE49-F238E27FC236}">
                <a16:creationId xmlns:a16="http://schemas.microsoft.com/office/drawing/2014/main" id="{56D4C268-7770-7AD1-E5F4-93F35363EDE2}"/>
              </a:ext>
            </a:extLst>
          </p:cNvPr>
          <p:cNvSpPr txBox="1"/>
          <p:nvPr/>
        </p:nvSpPr>
        <p:spPr>
          <a:xfrm>
            <a:off x="6951571" y="1583593"/>
            <a:ext cx="1275047" cy="369332"/>
          </a:xfrm>
          <a:prstGeom prst="rect">
            <a:avLst/>
          </a:prstGeom>
          <a:noFill/>
        </p:spPr>
        <p:txBody>
          <a:bodyPr wrap="square" rtlCol="0">
            <a:spAutoFit/>
          </a:bodyPr>
          <a:lstStyle/>
          <a:p>
            <a:r>
              <a:rPr lang="en-US" dirty="0" err="1"/>
              <a:t>J</a:t>
            </a:r>
            <a:r>
              <a:rPr lang="en-US" sz="1050" dirty="0" err="1"/>
              <a:t>th</a:t>
            </a:r>
            <a:r>
              <a:rPr lang="en-US" dirty="0"/>
              <a:t> Iteration</a:t>
            </a:r>
            <a:endParaRPr lang="en-CA" dirty="0"/>
          </a:p>
        </p:txBody>
      </p:sp>
      <p:sp>
        <p:nvSpPr>
          <p:cNvPr id="150" name="Rectangle 149">
            <a:extLst>
              <a:ext uri="{FF2B5EF4-FFF2-40B4-BE49-F238E27FC236}">
                <a16:creationId xmlns:a16="http://schemas.microsoft.com/office/drawing/2014/main" id="{0144F700-54DB-D796-6331-FEF97B6C1F82}"/>
              </a:ext>
            </a:extLst>
          </p:cNvPr>
          <p:cNvSpPr/>
          <p:nvPr/>
        </p:nvSpPr>
        <p:spPr>
          <a:xfrm>
            <a:off x="631627" y="792512"/>
            <a:ext cx="1076776" cy="1677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sz="1050" dirty="0" err="1"/>
              <a:t>th</a:t>
            </a:r>
            <a:r>
              <a:rPr lang="en-US" dirty="0"/>
              <a:t> Batch</a:t>
            </a:r>
            <a:endParaRPr lang="en-CA" dirty="0"/>
          </a:p>
          <a:p>
            <a:pPr algn="ctr"/>
            <a:r>
              <a:rPr lang="en-CA" dirty="0"/>
              <a:t>File </a:t>
            </a:r>
          </a:p>
          <a:p>
            <a:pPr algn="ctr"/>
            <a:r>
              <a:rPr lang="en-CA" dirty="0"/>
              <a:t>N;X;N*X</a:t>
            </a:r>
          </a:p>
        </p:txBody>
      </p:sp>
      <p:cxnSp>
        <p:nvCxnSpPr>
          <p:cNvPr id="153" name="Connector: Elbow 152">
            <a:extLst>
              <a:ext uri="{FF2B5EF4-FFF2-40B4-BE49-F238E27FC236}">
                <a16:creationId xmlns:a16="http://schemas.microsoft.com/office/drawing/2014/main" id="{E6B2975C-DC21-C7CC-B748-4D735C52E738}"/>
              </a:ext>
            </a:extLst>
          </p:cNvPr>
          <p:cNvCxnSpPr>
            <a:cxnSpLocks/>
          </p:cNvCxnSpPr>
          <p:nvPr/>
        </p:nvCxnSpPr>
        <p:spPr>
          <a:xfrm rot="10800000" flipV="1">
            <a:off x="3013405" y="1019419"/>
            <a:ext cx="684896" cy="258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7A20E30E-997A-EC71-FB7A-13DCF7BE6E9E}"/>
              </a:ext>
            </a:extLst>
          </p:cNvPr>
          <p:cNvCxnSpPr>
            <a:cxnSpLocks/>
            <a:stCxn id="99" idx="1"/>
          </p:cNvCxnSpPr>
          <p:nvPr/>
        </p:nvCxnSpPr>
        <p:spPr>
          <a:xfrm rot="10800000">
            <a:off x="3013406" y="1985888"/>
            <a:ext cx="780238" cy="545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5B06FAFA-4851-A76E-7E63-7D0CD6AE3BFB}"/>
              </a:ext>
            </a:extLst>
          </p:cNvPr>
          <p:cNvSpPr txBox="1"/>
          <p:nvPr/>
        </p:nvSpPr>
        <p:spPr>
          <a:xfrm>
            <a:off x="8807570" y="6211019"/>
            <a:ext cx="45719" cy="369332"/>
          </a:xfrm>
          <a:prstGeom prst="rect">
            <a:avLst/>
          </a:prstGeom>
          <a:noFill/>
        </p:spPr>
        <p:txBody>
          <a:bodyPr wrap="square" rtlCol="0">
            <a:spAutoFit/>
          </a:bodyPr>
          <a:lstStyle/>
          <a:p>
            <a:endParaRPr lang="en-CA" dirty="0"/>
          </a:p>
        </p:txBody>
      </p:sp>
      <p:sp>
        <p:nvSpPr>
          <p:cNvPr id="42" name="Diamond 41">
            <a:extLst>
              <a:ext uri="{FF2B5EF4-FFF2-40B4-BE49-F238E27FC236}">
                <a16:creationId xmlns:a16="http://schemas.microsoft.com/office/drawing/2014/main" id="{F34AD1EC-2DCA-BFDC-2258-B1FEF40F69E4}"/>
              </a:ext>
            </a:extLst>
          </p:cNvPr>
          <p:cNvSpPr/>
          <p:nvPr/>
        </p:nvSpPr>
        <p:spPr>
          <a:xfrm>
            <a:off x="2132629" y="1010329"/>
            <a:ext cx="1238321" cy="124140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4" name="TextBox 43">
            <a:extLst>
              <a:ext uri="{FF2B5EF4-FFF2-40B4-BE49-F238E27FC236}">
                <a16:creationId xmlns:a16="http://schemas.microsoft.com/office/drawing/2014/main" id="{BFEC0A0E-788E-86B2-A458-B13542AE1B13}"/>
              </a:ext>
            </a:extLst>
          </p:cNvPr>
          <p:cNvSpPr txBox="1"/>
          <p:nvPr/>
        </p:nvSpPr>
        <p:spPr>
          <a:xfrm>
            <a:off x="2420319" y="1287301"/>
            <a:ext cx="885745" cy="646331"/>
          </a:xfrm>
          <a:prstGeom prst="rect">
            <a:avLst/>
          </a:prstGeom>
          <a:noFill/>
        </p:spPr>
        <p:txBody>
          <a:bodyPr wrap="square" rtlCol="0">
            <a:spAutoFit/>
          </a:bodyPr>
          <a:lstStyle/>
          <a:p>
            <a:r>
              <a:rPr lang="en-US" dirty="0"/>
              <a:t>Ends with 5</a:t>
            </a:r>
            <a:endParaRPr lang="en-CA" dirty="0"/>
          </a:p>
        </p:txBody>
      </p:sp>
      <p:cxnSp>
        <p:nvCxnSpPr>
          <p:cNvPr id="48" name="Straight Arrow Connector 47">
            <a:extLst>
              <a:ext uri="{FF2B5EF4-FFF2-40B4-BE49-F238E27FC236}">
                <a16:creationId xmlns:a16="http://schemas.microsoft.com/office/drawing/2014/main" id="{ABCADE45-03BA-2130-9473-925F959E94DA}"/>
              </a:ext>
            </a:extLst>
          </p:cNvPr>
          <p:cNvCxnSpPr>
            <a:stCxn id="42" idx="1"/>
            <a:endCxn id="150" idx="3"/>
          </p:cNvCxnSpPr>
          <p:nvPr/>
        </p:nvCxnSpPr>
        <p:spPr>
          <a:xfrm flipH="1">
            <a:off x="1708403" y="1631031"/>
            <a:ext cx="424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AC1CB3A-4A38-AC99-C3F5-6F747D00D796}"/>
              </a:ext>
            </a:extLst>
          </p:cNvPr>
          <p:cNvSpPr txBox="1"/>
          <p:nvPr/>
        </p:nvSpPr>
        <p:spPr>
          <a:xfrm>
            <a:off x="1775822" y="1195892"/>
            <a:ext cx="493556" cy="369332"/>
          </a:xfrm>
          <a:prstGeom prst="rect">
            <a:avLst/>
          </a:prstGeom>
          <a:noFill/>
        </p:spPr>
        <p:txBody>
          <a:bodyPr wrap="square" rtlCol="0">
            <a:spAutoFit/>
          </a:bodyPr>
          <a:lstStyle/>
          <a:p>
            <a:r>
              <a:rPr lang="en-US" dirty="0"/>
              <a:t>No</a:t>
            </a:r>
            <a:endParaRPr lang="en-CA" dirty="0"/>
          </a:p>
        </p:txBody>
      </p:sp>
      <p:sp>
        <p:nvSpPr>
          <p:cNvPr id="2" name="Rectangle 1">
            <a:extLst>
              <a:ext uri="{FF2B5EF4-FFF2-40B4-BE49-F238E27FC236}">
                <a16:creationId xmlns:a16="http://schemas.microsoft.com/office/drawing/2014/main" id="{E9B0C823-51BE-DF09-8C1C-70F3F8B58E1E}"/>
              </a:ext>
            </a:extLst>
          </p:cNvPr>
          <p:cNvSpPr/>
          <p:nvPr/>
        </p:nvSpPr>
        <p:spPr>
          <a:xfrm>
            <a:off x="7552429" y="6211019"/>
            <a:ext cx="428732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Initial Prime main List</a:t>
            </a:r>
          </a:p>
          <a:p>
            <a:pPr algn="ctr"/>
            <a:r>
              <a:rPr lang="en-US" dirty="0"/>
              <a:t>7;X;7*X</a:t>
            </a:r>
            <a:endParaRPr lang="en-CA" dirty="0"/>
          </a:p>
        </p:txBody>
      </p:sp>
    </p:spTree>
    <p:extLst>
      <p:ext uri="{BB962C8B-B14F-4D97-AF65-F5344CB8AC3E}">
        <p14:creationId xmlns:p14="http://schemas.microsoft.com/office/powerpoint/2010/main" val="291103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5883D-C933-54CC-C416-AFA7F7DA0357}"/>
              </a:ext>
            </a:extLst>
          </p:cNvPr>
          <p:cNvSpPr/>
          <p:nvPr/>
        </p:nvSpPr>
        <p:spPr>
          <a:xfrm>
            <a:off x="10696755" y="586594"/>
            <a:ext cx="845388" cy="8453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a:t>
            </a:r>
            <a:endParaRPr lang="en-CA" dirty="0"/>
          </a:p>
        </p:txBody>
      </p:sp>
      <p:sp>
        <p:nvSpPr>
          <p:cNvPr id="5" name="Oval 4">
            <a:extLst>
              <a:ext uri="{FF2B5EF4-FFF2-40B4-BE49-F238E27FC236}">
                <a16:creationId xmlns:a16="http://schemas.microsoft.com/office/drawing/2014/main" id="{693C8638-E274-8BED-6A0A-80567429F61A}"/>
              </a:ext>
            </a:extLst>
          </p:cNvPr>
          <p:cNvSpPr/>
          <p:nvPr/>
        </p:nvSpPr>
        <p:spPr>
          <a:xfrm>
            <a:off x="7665902" y="750493"/>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6" name="TextBox 5">
            <a:extLst>
              <a:ext uri="{FF2B5EF4-FFF2-40B4-BE49-F238E27FC236}">
                <a16:creationId xmlns:a16="http://schemas.microsoft.com/office/drawing/2014/main" id="{D70DA86A-6E08-7FFA-E72B-D5F656A9B689}"/>
              </a:ext>
            </a:extLst>
          </p:cNvPr>
          <p:cNvSpPr txBox="1"/>
          <p:nvPr/>
        </p:nvSpPr>
        <p:spPr>
          <a:xfrm>
            <a:off x="302003" y="3293860"/>
            <a:ext cx="966159" cy="369332"/>
          </a:xfrm>
          <a:prstGeom prst="rect">
            <a:avLst/>
          </a:prstGeom>
          <a:noFill/>
        </p:spPr>
        <p:txBody>
          <a:bodyPr wrap="square" rtlCol="0">
            <a:spAutoFit/>
          </a:bodyPr>
          <a:lstStyle/>
          <a:p>
            <a:r>
              <a:rPr lang="en-US" dirty="0"/>
              <a:t>Batches </a:t>
            </a:r>
            <a:endParaRPr lang="en-CA" dirty="0"/>
          </a:p>
        </p:txBody>
      </p:sp>
      <p:sp>
        <p:nvSpPr>
          <p:cNvPr id="7" name="TextBox 6">
            <a:extLst>
              <a:ext uri="{FF2B5EF4-FFF2-40B4-BE49-F238E27FC236}">
                <a16:creationId xmlns:a16="http://schemas.microsoft.com/office/drawing/2014/main" id="{2D150065-6525-D1C5-99F0-1D7565372278}"/>
              </a:ext>
            </a:extLst>
          </p:cNvPr>
          <p:cNvSpPr txBox="1"/>
          <p:nvPr/>
        </p:nvSpPr>
        <p:spPr>
          <a:xfrm>
            <a:off x="129474" y="4418329"/>
            <a:ext cx="1199071" cy="369332"/>
          </a:xfrm>
          <a:prstGeom prst="rect">
            <a:avLst/>
          </a:prstGeom>
          <a:noFill/>
        </p:spPr>
        <p:txBody>
          <a:bodyPr wrap="square" rtlCol="0">
            <a:spAutoFit/>
          </a:bodyPr>
          <a:lstStyle/>
          <a:p>
            <a:r>
              <a:rPr lang="en-US" dirty="0"/>
              <a:t>Batch Size</a:t>
            </a:r>
            <a:endParaRPr lang="en-CA" dirty="0"/>
          </a:p>
        </p:txBody>
      </p:sp>
      <p:sp>
        <p:nvSpPr>
          <p:cNvPr id="10" name="Rectangle 9">
            <a:extLst>
              <a:ext uri="{FF2B5EF4-FFF2-40B4-BE49-F238E27FC236}">
                <a16:creationId xmlns:a16="http://schemas.microsoft.com/office/drawing/2014/main" id="{A0ADC59D-2F85-3AF6-9A06-0126AA0E89FE}"/>
              </a:ext>
            </a:extLst>
          </p:cNvPr>
          <p:cNvSpPr/>
          <p:nvPr/>
        </p:nvSpPr>
        <p:spPr>
          <a:xfrm>
            <a:off x="8546625" y="586592"/>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endParaRPr lang="en-CA" dirty="0"/>
          </a:p>
        </p:txBody>
      </p:sp>
      <p:sp>
        <p:nvSpPr>
          <p:cNvPr id="15" name="Oval 14">
            <a:extLst>
              <a:ext uri="{FF2B5EF4-FFF2-40B4-BE49-F238E27FC236}">
                <a16:creationId xmlns:a16="http://schemas.microsoft.com/office/drawing/2014/main" id="{7324A118-5174-6998-D944-2B1591B1CD9A}"/>
              </a:ext>
            </a:extLst>
          </p:cNvPr>
          <p:cNvSpPr/>
          <p:nvPr/>
        </p:nvSpPr>
        <p:spPr>
          <a:xfrm>
            <a:off x="6654457" y="751535"/>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cxnSp>
        <p:nvCxnSpPr>
          <p:cNvPr id="19" name="Straight Connector 18">
            <a:extLst>
              <a:ext uri="{FF2B5EF4-FFF2-40B4-BE49-F238E27FC236}">
                <a16:creationId xmlns:a16="http://schemas.microsoft.com/office/drawing/2014/main" id="{443AECDB-9AD3-2C12-E2C9-0A015B82F3B2}"/>
              </a:ext>
            </a:extLst>
          </p:cNvPr>
          <p:cNvCxnSpPr>
            <a:cxnSpLocks/>
            <a:stCxn id="6" idx="3"/>
          </p:cNvCxnSpPr>
          <p:nvPr/>
        </p:nvCxnSpPr>
        <p:spPr>
          <a:xfrm>
            <a:off x="1268162" y="3478526"/>
            <a:ext cx="767750" cy="86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E98137-D865-8F95-33B2-48B2A6611A77}"/>
              </a:ext>
            </a:extLst>
          </p:cNvPr>
          <p:cNvSpPr/>
          <p:nvPr/>
        </p:nvSpPr>
        <p:spPr>
          <a:xfrm>
            <a:off x="5458867" y="580438"/>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6</a:t>
            </a:r>
            <a:endParaRPr lang="en-CA" dirty="0"/>
          </a:p>
        </p:txBody>
      </p:sp>
      <p:sp>
        <p:nvSpPr>
          <p:cNvPr id="26" name="TextBox 25">
            <a:extLst>
              <a:ext uri="{FF2B5EF4-FFF2-40B4-BE49-F238E27FC236}">
                <a16:creationId xmlns:a16="http://schemas.microsoft.com/office/drawing/2014/main" id="{448B1449-F691-A865-68FA-E0CC1FB1E1AB}"/>
              </a:ext>
            </a:extLst>
          </p:cNvPr>
          <p:cNvSpPr txBox="1"/>
          <p:nvPr/>
        </p:nvSpPr>
        <p:spPr>
          <a:xfrm>
            <a:off x="2113550" y="3726698"/>
            <a:ext cx="1009290" cy="369332"/>
          </a:xfrm>
          <a:prstGeom prst="rect">
            <a:avLst/>
          </a:prstGeom>
          <a:noFill/>
        </p:spPr>
        <p:txBody>
          <a:bodyPr wrap="square" rtlCol="0">
            <a:spAutoFit/>
          </a:bodyPr>
          <a:lstStyle/>
          <a:p>
            <a:r>
              <a:rPr lang="en-US" dirty="0" err="1"/>
              <a:t>i</a:t>
            </a:r>
            <a:r>
              <a:rPr lang="en-US" sz="1050" dirty="0" err="1"/>
              <a:t>th</a:t>
            </a:r>
            <a:r>
              <a:rPr lang="en-US" dirty="0"/>
              <a:t> Batch</a:t>
            </a:r>
            <a:endParaRPr lang="en-CA" dirty="0"/>
          </a:p>
        </p:txBody>
      </p:sp>
      <p:sp>
        <p:nvSpPr>
          <p:cNvPr id="27" name="TextBox 26">
            <a:extLst>
              <a:ext uri="{FF2B5EF4-FFF2-40B4-BE49-F238E27FC236}">
                <a16:creationId xmlns:a16="http://schemas.microsoft.com/office/drawing/2014/main" id="{F7DA638A-855A-A2CE-BA89-EF5E346118DD}"/>
              </a:ext>
            </a:extLst>
          </p:cNvPr>
          <p:cNvSpPr txBox="1"/>
          <p:nvPr/>
        </p:nvSpPr>
        <p:spPr>
          <a:xfrm>
            <a:off x="2776920" y="4418328"/>
            <a:ext cx="2669301" cy="369332"/>
          </a:xfrm>
          <a:prstGeom prst="rect">
            <a:avLst/>
          </a:prstGeom>
          <a:noFill/>
        </p:spPr>
        <p:txBody>
          <a:bodyPr wrap="square" rtlCol="0">
            <a:spAutoFit/>
          </a:bodyPr>
          <a:lstStyle/>
          <a:p>
            <a:r>
              <a:rPr lang="en-US" dirty="0" err="1"/>
              <a:t>i</a:t>
            </a:r>
            <a:r>
              <a:rPr lang="en-US" sz="1100" dirty="0" err="1"/>
              <a:t>th</a:t>
            </a:r>
            <a:r>
              <a:rPr lang="en-US" sz="1800" dirty="0"/>
              <a:t> </a:t>
            </a:r>
            <a:r>
              <a:rPr lang="en-CA" dirty="0"/>
              <a:t>Batch File Primes From</a:t>
            </a:r>
          </a:p>
        </p:txBody>
      </p:sp>
      <p:cxnSp>
        <p:nvCxnSpPr>
          <p:cNvPr id="29" name="Straight Arrow Connector 28">
            <a:extLst>
              <a:ext uri="{FF2B5EF4-FFF2-40B4-BE49-F238E27FC236}">
                <a16:creationId xmlns:a16="http://schemas.microsoft.com/office/drawing/2014/main" id="{4124C5DA-AC83-74A7-89F4-65D977313CFA}"/>
              </a:ext>
            </a:extLst>
          </p:cNvPr>
          <p:cNvCxnSpPr>
            <a:cxnSpLocks/>
            <a:endCxn id="30" idx="0"/>
          </p:cNvCxnSpPr>
          <p:nvPr/>
        </p:nvCxnSpPr>
        <p:spPr>
          <a:xfrm>
            <a:off x="2035912" y="3487152"/>
            <a:ext cx="0" cy="85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34BDBB16-8B7C-42BA-168A-58EFC246E543}"/>
              </a:ext>
            </a:extLst>
          </p:cNvPr>
          <p:cNvSpPr/>
          <p:nvPr/>
        </p:nvSpPr>
        <p:spPr>
          <a:xfrm>
            <a:off x="1768493" y="4344202"/>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en-CA" dirty="0"/>
          </a:p>
        </p:txBody>
      </p:sp>
      <p:cxnSp>
        <p:nvCxnSpPr>
          <p:cNvPr id="32" name="Straight Arrow Connector 31">
            <a:extLst>
              <a:ext uri="{FF2B5EF4-FFF2-40B4-BE49-F238E27FC236}">
                <a16:creationId xmlns:a16="http://schemas.microsoft.com/office/drawing/2014/main" id="{D2129D96-F850-47BE-E30B-36F127D62E8D}"/>
              </a:ext>
            </a:extLst>
          </p:cNvPr>
          <p:cNvCxnSpPr>
            <a:stCxn id="7" idx="3"/>
            <a:endCxn id="30" idx="2"/>
          </p:cNvCxnSpPr>
          <p:nvPr/>
        </p:nvCxnSpPr>
        <p:spPr>
          <a:xfrm>
            <a:off x="1328545" y="4602995"/>
            <a:ext cx="439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12E719-621E-AF28-C1AB-725FD05AFE4A}"/>
              </a:ext>
            </a:extLst>
          </p:cNvPr>
          <p:cNvCxnSpPr>
            <a:cxnSpLocks/>
            <a:stCxn id="30" idx="6"/>
            <a:endCxn id="27" idx="1"/>
          </p:cNvCxnSpPr>
          <p:nvPr/>
        </p:nvCxnSpPr>
        <p:spPr>
          <a:xfrm flipV="1">
            <a:off x="2303331" y="4602994"/>
            <a:ext cx="4735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2911DBC-A846-7AC3-231B-ABCD28350CB1}"/>
              </a:ext>
            </a:extLst>
          </p:cNvPr>
          <p:cNvSpPr/>
          <p:nvPr/>
        </p:nvSpPr>
        <p:spPr>
          <a:xfrm>
            <a:off x="1755554" y="5585609"/>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cxnSp>
        <p:nvCxnSpPr>
          <p:cNvPr id="45" name="Connector: Elbow 44">
            <a:extLst>
              <a:ext uri="{FF2B5EF4-FFF2-40B4-BE49-F238E27FC236}">
                <a16:creationId xmlns:a16="http://schemas.microsoft.com/office/drawing/2014/main" id="{85FC830D-D93E-34DF-D923-450E87D506F9}"/>
              </a:ext>
            </a:extLst>
          </p:cNvPr>
          <p:cNvCxnSpPr>
            <a:stCxn id="7" idx="2"/>
            <a:endCxn id="43" idx="2"/>
          </p:cNvCxnSpPr>
          <p:nvPr/>
        </p:nvCxnSpPr>
        <p:spPr>
          <a:xfrm rot="16200000" flipH="1">
            <a:off x="713912" y="4802759"/>
            <a:ext cx="1056741" cy="10265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C9DDC3-E23D-8AD4-0977-383084662D57}"/>
              </a:ext>
            </a:extLst>
          </p:cNvPr>
          <p:cNvCxnSpPr>
            <a:cxnSpLocks/>
            <a:stCxn id="30" idx="4"/>
            <a:endCxn id="43" idx="0"/>
          </p:cNvCxnSpPr>
          <p:nvPr/>
        </p:nvCxnSpPr>
        <p:spPr>
          <a:xfrm>
            <a:off x="2035912" y="4861787"/>
            <a:ext cx="0" cy="72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F8CA7AE-0A85-5D9E-5301-2D1A274DBDB4}"/>
              </a:ext>
            </a:extLst>
          </p:cNvPr>
          <p:cNvCxnSpPr>
            <a:cxnSpLocks/>
          </p:cNvCxnSpPr>
          <p:nvPr/>
        </p:nvCxnSpPr>
        <p:spPr>
          <a:xfrm flipV="1">
            <a:off x="2303331" y="5863084"/>
            <a:ext cx="4735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2659EA-CF5F-CBE8-47E8-6F4FCFEAFB7F}"/>
              </a:ext>
            </a:extLst>
          </p:cNvPr>
          <p:cNvSpPr txBox="1"/>
          <p:nvPr/>
        </p:nvSpPr>
        <p:spPr>
          <a:xfrm>
            <a:off x="2776921" y="5585609"/>
            <a:ext cx="2355874" cy="369332"/>
          </a:xfrm>
          <a:prstGeom prst="rect">
            <a:avLst/>
          </a:prstGeom>
          <a:noFill/>
        </p:spPr>
        <p:txBody>
          <a:bodyPr wrap="square" rtlCol="0">
            <a:spAutoFit/>
          </a:bodyPr>
          <a:lstStyle/>
          <a:p>
            <a:r>
              <a:rPr lang="en-US" dirty="0" err="1"/>
              <a:t>i</a:t>
            </a:r>
            <a:r>
              <a:rPr lang="en-US" sz="1100" dirty="0" err="1"/>
              <a:t>th</a:t>
            </a:r>
            <a:r>
              <a:rPr lang="en-US" sz="1800" dirty="0"/>
              <a:t> </a:t>
            </a:r>
            <a:r>
              <a:rPr lang="en-CA" dirty="0"/>
              <a:t>Batch File Primes To</a:t>
            </a:r>
          </a:p>
        </p:txBody>
      </p:sp>
      <p:sp>
        <p:nvSpPr>
          <p:cNvPr id="60" name="Rectangle 59">
            <a:extLst>
              <a:ext uri="{FF2B5EF4-FFF2-40B4-BE49-F238E27FC236}">
                <a16:creationId xmlns:a16="http://schemas.microsoft.com/office/drawing/2014/main" id="{974E5679-D505-1CBB-E131-4F386A4D8D4B}"/>
              </a:ext>
            </a:extLst>
          </p:cNvPr>
          <p:cNvSpPr/>
          <p:nvPr/>
        </p:nvSpPr>
        <p:spPr>
          <a:xfrm>
            <a:off x="5787677" y="4787660"/>
            <a:ext cx="1567996" cy="1167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Loop Range (From, To)</a:t>
            </a:r>
            <a:endParaRPr lang="en-CA" dirty="0"/>
          </a:p>
        </p:txBody>
      </p:sp>
      <p:cxnSp>
        <p:nvCxnSpPr>
          <p:cNvPr id="63" name="Connector: Elbow 62">
            <a:extLst>
              <a:ext uri="{FF2B5EF4-FFF2-40B4-BE49-F238E27FC236}">
                <a16:creationId xmlns:a16="http://schemas.microsoft.com/office/drawing/2014/main" id="{AE58FA64-DBDF-C3F2-2D21-9A81D90D572D}"/>
              </a:ext>
            </a:extLst>
          </p:cNvPr>
          <p:cNvCxnSpPr>
            <a:cxnSpLocks/>
          </p:cNvCxnSpPr>
          <p:nvPr/>
        </p:nvCxnSpPr>
        <p:spPr>
          <a:xfrm>
            <a:off x="5226962" y="4623759"/>
            <a:ext cx="990664" cy="162013"/>
          </a:xfrm>
          <a:prstGeom prst="bentConnector3">
            <a:avLst>
              <a:gd name="adj1" fmla="val 996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5D54C6B-8864-337E-568A-417F290A858F}"/>
              </a:ext>
            </a:extLst>
          </p:cNvPr>
          <p:cNvCxnSpPr>
            <a:cxnSpLocks/>
            <a:stCxn id="57" idx="3"/>
            <a:endCxn id="60" idx="2"/>
          </p:cNvCxnSpPr>
          <p:nvPr/>
        </p:nvCxnSpPr>
        <p:spPr>
          <a:xfrm>
            <a:off x="5132795" y="5770275"/>
            <a:ext cx="1438880" cy="184666"/>
          </a:xfrm>
          <a:prstGeom prst="bentConnector4">
            <a:avLst>
              <a:gd name="adj1" fmla="val 22757"/>
              <a:gd name="adj2" fmla="val 22379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9073D5E5-11D3-C6E4-BE84-98871214ECBB}"/>
              </a:ext>
            </a:extLst>
          </p:cNvPr>
          <p:cNvSpPr/>
          <p:nvPr/>
        </p:nvSpPr>
        <p:spPr>
          <a:xfrm>
            <a:off x="9736573" y="750493"/>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79" name="Oval 78">
            <a:extLst>
              <a:ext uri="{FF2B5EF4-FFF2-40B4-BE49-F238E27FC236}">
                <a16:creationId xmlns:a16="http://schemas.microsoft.com/office/drawing/2014/main" id="{B97C17A5-6418-114B-D3EF-7E34E05588B0}"/>
              </a:ext>
            </a:extLst>
          </p:cNvPr>
          <p:cNvSpPr/>
          <p:nvPr/>
        </p:nvSpPr>
        <p:spPr>
          <a:xfrm>
            <a:off x="10839091" y="2272260"/>
            <a:ext cx="560716"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80" name="Oval 79">
            <a:extLst>
              <a:ext uri="{FF2B5EF4-FFF2-40B4-BE49-F238E27FC236}">
                <a16:creationId xmlns:a16="http://schemas.microsoft.com/office/drawing/2014/main" id="{3C761FEC-253B-E51B-7D46-371844235914}"/>
              </a:ext>
            </a:extLst>
          </p:cNvPr>
          <p:cNvSpPr/>
          <p:nvPr/>
        </p:nvSpPr>
        <p:spPr>
          <a:xfrm>
            <a:off x="9696093" y="2272260"/>
            <a:ext cx="534838" cy="5175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CA" dirty="0"/>
          </a:p>
        </p:txBody>
      </p:sp>
      <p:sp>
        <p:nvSpPr>
          <p:cNvPr id="81" name="Rectangle 80">
            <a:extLst>
              <a:ext uri="{FF2B5EF4-FFF2-40B4-BE49-F238E27FC236}">
                <a16:creationId xmlns:a16="http://schemas.microsoft.com/office/drawing/2014/main" id="{6C717AE3-9B2C-89DC-26F8-2C85780BFD26}"/>
              </a:ext>
            </a:extLst>
          </p:cNvPr>
          <p:cNvSpPr/>
          <p:nvPr/>
        </p:nvSpPr>
        <p:spPr>
          <a:xfrm>
            <a:off x="8546625" y="2108358"/>
            <a:ext cx="845388" cy="845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6</a:t>
            </a:r>
            <a:endParaRPr lang="en-CA" dirty="0"/>
          </a:p>
        </p:txBody>
      </p:sp>
      <p:cxnSp>
        <p:nvCxnSpPr>
          <p:cNvPr id="83" name="Straight Arrow Connector 82">
            <a:extLst>
              <a:ext uri="{FF2B5EF4-FFF2-40B4-BE49-F238E27FC236}">
                <a16:creationId xmlns:a16="http://schemas.microsoft.com/office/drawing/2014/main" id="{68BE72D6-CAE9-92FE-26FE-FB5967D5AFB8}"/>
              </a:ext>
            </a:extLst>
          </p:cNvPr>
          <p:cNvCxnSpPr>
            <a:stCxn id="4" idx="2"/>
            <a:endCxn id="79" idx="0"/>
          </p:cNvCxnSpPr>
          <p:nvPr/>
        </p:nvCxnSpPr>
        <p:spPr>
          <a:xfrm>
            <a:off x="11119449" y="1431982"/>
            <a:ext cx="0" cy="840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D0A9AC9-9238-4C2A-0754-ADFC89790621}"/>
              </a:ext>
            </a:extLst>
          </p:cNvPr>
          <p:cNvCxnSpPr>
            <a:stCxn id="79" idx="2"/>
            <a:endCxn id="80" idx="6"/>
          </p:cNvCxnSpPr>
          <p:nvPr/>
        </p:nvCxnSpPr>
        <p:spPr>
          <a:xfrm flipH="1">
            <a:off x="10230931" y="2531053"/>
            <a:ext cx="608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CCE8A22-607F-0858-0EBC-C962AF9F34DF}"/>
              </a:ext>
            </a:extLst>
          </p:cNvPr>
          <p:cNvCxnSpPr>
            <a:stCxn id="80" idx="2"/>
            <a:endCxn id="81" idx="3"/>
          </p:cNvCxnSpPr>
          <p:nvPr/>
        </p:nvCxnSpPr>
        <p:spPr>
          <a:xfrm flipH="1" flipV="1">
            <a:off x="9392013" y="2531052"/>
            <a:ext cx="3040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5F1C774F-AA1B-3894-5845-FCB571D23BF3}"/>
              </a:ext>
            </a:extLst>
          </p:cNvPr>
          <p:cNvCxnSpPr>
            <a:stCxn id="60" idx="3"/>
            <a:endCxn id="80" idx="4"/>
          </p:cNvCxnSpPr>
          <p:nvPr/>
        </p:nvCxnSpPr>
        <p:spPr>
          <a:xfrm flipV="1">
            <a:off x="7355673" y="2789845"/>
            <a:ext cx="2607839" cy="2581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5C61299-8BA5-CF75-A70B-8DF73D1A6FD7}"/>
              </a:ext>
            </a:extLst>
          </p:cNvPr>
          <p:cNvCxnSpPr>
            <a:cxnSpLocks/>
            <a:stCxn id="81" idx="1"/>
            <a:endCxn id="99" idx="3"/>
          </p:cNvCxnSpPr>
          <p:nvPr/>
        </p:nvCxnSpPr>
        <p:spPr>
          <a:xfrm flipH="1">
            <a:off x="5097564" y="2531052"/>
            <a:ext cx="3449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271C9FB9-554B-95C4-90C7-826709691C61}"/>
              </a:ext>
            </a:extLst>
          </p:cNvPr>
          <p:cNvSpPr/>
          <p:nvPr/>
        </p:nvSpPr>
        <p:spPr>
          <a:xfrm>
            <a:off x="3793644" y="2108358"/>
            <a:ext cx="1303920" cy="8453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7</a:t>
            </a:r>
            <a:r>
              <a:rPr lang="en-US" baseline="30000" dirty="0"/>
              <a:t>th</a:t>
            </a:r>
            <a:r>
              <a:rPr lang="en-US" dirty="0"/>
              <a:t> Branch Numbers</a:t>
            </a:r>
            <a:endParaRPr lang="en-CA" dirty="0"/>
          </a:p>
        </p:txBody>
      </p:sp>
      <p:cxnSp>
        <p:nvCxnSpPr>
          <p:cNvPr id="101" name="Straight Arrow Connector 100">
            <a:extLst>
              <a:ext uri="{FF2B5EF4-FFF2-40B4-BE49-F238E27FC236}">
                <a16:creationId xmlns:a16="http://schemas.microsoft.com/office/drawing/2014/main" id="{96B0D0BE-3B3E-E90F-8644-BBB1455C52BA}"/>
              </a:ext>
            </a:extLst>
          </p:cNvPr>
          <p:cNvCxnSpPr>
            <a:stCxn id="4" idx="1"/>
            <a:endCxn id="78" idx="6"/>
          </p:cNvCxnSpPr>
          <p:nvPr/>
        </p:nvCxnSpPr>
        <p:spPr>
          <a:xfrm flipH="1" flipV="1">
            <a:off x="10297289" y="1009286"/>
            <a:ext cx="39946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72D978B-C8FE-1F94-D125-8FA669EBD3FF}"/>
              </a:ext>
            </a:extLst>
          </p:cNvPr>
          <p:cNvCxnSpPr>
            <a:stCxn id="78" idx="2"/>
            <a:endCxn id="10" idx="3"/>
          </p:cNvCxnSpPr>
          <p:nvPr/>
        </p:nvCxnSpPr>
        <p:spPr>
          <a:xfrm flipH="1">
            <a:off x="9392013" y="1009286"/>
            <a:ext cx="344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4DB8E7-2605-6A57-D004-75378480B37C}"/>
              </a:ext>
            </a:extLst>
          </p:cNvPr>
          <p:cNvCxnSpPr>
            <a:stCxn id="10" idx="1"/>
            <a:endCxn id="5" idx="6"/>
          </p:cNvCxnSpPr>
          <p:nvPr/>
        </p:nvCxnSpPr>
        <p:spPr>
          <a:xfrm flipH="1">
            <a:off x="8226618" y="1009286"/>
            <a:ext cx="320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5F2D61E6-55BD-F260-F137-A16A7223F5AB}"/>
              </a:ext>
            </a:extLst>
          </p:cNvPr>
          <p:cNvCxnSpPr>
            <a:stCxn id="60" idx="0"/>
            <a:endCxn id="15" idx="4"/>
          </p:cNvCxnSpPr>
          <p:nvPr/>
        </p:nvCxnSpPr>
        <p:spPr>
          <a:xfrm rot="5400000" flipH="1" flipV="1">
            <a:off x="4987505" y="2853290"/>
            <a:ext cx="3518540" cy="3502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299A59B-B99C-5D4A-4DD6-AF3E72FADC2F}"/>
              </a:ext>
            </a:extLst>
          </p:cNvPr>
          <p:cNvCxnSpPr>
            <a:stCxn id="5" idx="2"/>
            <a:endCxn id="15" idx="6"/>
          </p:cNvCxnSpPr>
          <p:nvPr/>
        </p:nvCxnSpPr>
        <p:spPr>
          <a:xfrm flipH="1">
            <a:off x="7189295" y="1009286"/>
            <a:ext cx="476607" cy="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033DA17-2A67-B2A3-6194-A2A33ACEB088}"/>
              </a:ext>
            </a:extLst>
          </p:cNvPr>
          <p:cNvCxnSpPr>
            <a:stCxn id="15" idx="2"/>
            <a:endCxn id="24" idx="3"/>
          </p:cNvCxnSpPr>
          <p:nvPr/>
        </p:nvCxnSpPr>
        <p:spPr>
          <a:xfrm flipH="1" flipV="1">
            <a:off x="6304255" y="1003132"/>
            <a:ext cx="350202" cy="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C8A6C790-67EF-B040-FFE9-A00289CDCB74}"/>
              </a:ext>
            </a:extLst>
          </p:cNvPr>
          <p:cNvSpPr/>
          <p:nvPr/>
        </p:nvSpPr>
        <p:spPr>
          <a:xfrm>
            <a:off x="3739861" y="580438"/>
            <a:ext cx="1303920" cy="8453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11</a:t>
            </a:r>
            <a:r>
              <a:rPr lang="en-US" baseline="30000" dirty="0"/>
              <a:t>th</a:t>
            </a:r>
            <a:r>
              <a:rPr lang="en-US" dirty="0"/>
              <a:t> Branch Numbers</a:t>
            </a:r>
            <a:endParaRPr lang="en-CA" dirty="0"/>
          </a:p>
        </p:txBody>
      </p:sp>
      <p:cxnSp>
        <p:nvCxnSpPr>
          <p:cNvPr id="140" name="Straight Arrow Connector 139">
            <a:extLst>
              <a:ext uri="{FF2B5EF4-FFF2-40B4-BE49-F238E27FC236}">
                <a16:creationId xmlns:a16="http://schemas.microsoft.com/office/drawing/2014/main" id="{389158E1-3FC0-244F-2524-9921527201DB}"/>
              </a:ext>
            </a:extLst>
          </p:cNvPr>
          <p:cNvCxnSpPr>
            <a:stCxn id="24" idx="1"/>
            <a:endCxn id="138" idx="3"/>
          </p:cNvCxnSpPr>
          <p:nvPr/>
        </p:nvCxnSpPr>
        <p:spPr>
          <a:xfrm flipH="1">
            <a:off x="5043781" y="1003132"/>
            <a:ext cx="41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1A216060-C245-F6DE-4E49-63A3B9E3B4D0}"/>
              </a:ext>
            </a:extLst>
          </p:cNvPr>
          <p:cNvSpPr txBox="1"/>
          <p:nvPr/>
        </p:nvSpPr>
        <p:spPr>
          <a:xfrm>
            <a:off x="10015273" y="3660007"/>
            <a:ext cx="1275047" cy="369332"/>
          </a:xfrm>
          <a:prstGeom prst="rect">
            <a:avLst/>
          </a:prstGeom>
          <a:noFill/>
        </p:spPr>
        <p:txBody>
          <a:bodyPr wrap="square" rtlCol="0">
            <a:spAutoFit/>
          </a:bodyPr>
          <a:lstStyle/>
          <a:p>
            <a:r>
              <a:rPr lang="en-US" dirty="0" err="1"/>
              <a:t>J</a:t>
            </a:r>
            <a:r>
              <a:rPr lang="en-US" sz="1050" dirty="0" err="1"/>
              <a:t>th</a:t>
            </a:r>
            <a:r>
              <a:rPr lang="en-US" dirty="0"/>
              <a:t> Iteration</a:t>
            </a:r>
            <a:endParaRPr lang="en-CA" dirty="0"/>
          </a:p>
        </p:txBody>
      </p:sp>
      <p:sp>
        <p:nvSpPr>
          <p:cNvPr id="142" name="TextBox 141">
            <a:extLst>
              <a:ext uri="{FF2B5EF4-FFF2-40B4-BE49-F238E27FC236}">
                <a16:creationId xmlns:a16="http://schemas.microsoft.com/office/drawing/2014/main" id="{56D4C268-7770-7AD1-E5F4-93F35363EDE2}"/>
              </a:ext>
            </a:extLst>
          </p:cNvPr>
          <p:cNvSpPr txBox="1"/>
          <p:nvPr/>
        </p:nvSpPr>
        <p:spPr>
          <a:xfrm>
            <a:off x="6951571" y="1583593"/>
            <a:ext cx="1275047" cy="369332"/>
          </a:xfrm>
          <a:prstGeom prst="rect">
            <a:avLst/>
          </a:prstGeom>
          <a:noFill/>
        </p:spPr>
        <p:txBody>
          <a:bodyPr wrap="square" rtlCol="0">
            <a:spAutoFit/>
          </a:bodyPr>
          <a:lstStyle/>
          <a:p>
            <a:r>
              <a:rPr lang="en-US" dirty="0" err="1"/>
              <a:t>J</a:t>
            </a:r>
            <a:r>
              <a:rPr lang="en-US" sz="1050" dirty="0" err="1"/>
              <a:t>th</a:t>
            </a:r>
            <a:r>
              <a:rPr lang="en-US" dirty="0"/>
              <a:t> Iteration</a:t>
            </a:r>
            <a:endParaRPr lang="en-CA" dirty="0"/>
          </a:p>
        </p:txBody>
      </p:sp>
      <p:sp>
        <p:nvSpPr>
          <p:cNvPr id="150" name="Rectangle 149">
            <a:extLst>
              <a:ext uri="{FF2B5EF4-FFF2-40B4-BE49-F238E27FC236}">
                <a16:creationId xmlns:a16="http://schemas.microsoft.com/office/drawing/2014/main" id="{0144F700-54DB-D796-6331-FEF97B6C1F82}"/>
              </a:ext>
            </a:extLst>
          </p:cNvPr>
          <p:cNvSpPr/>
          <p:nvPr/>
        </p:nvSpPr>
        <p:spPr>
          <a:xfrm>
            <a:off x="631627" y="792512"/>
            <a:ext cx="1076776" cy="1677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sz="1050" dirty="0" err="1"/>
              <a:t>th</a:t>
            </a:r>
            <a:r>
              <a:rPr lang="en-US" dirty="0"/>
              <a:t> Batch</a:t>
            </a:r>
            <a:endParaRPr lang="en-CA" dirty="0"/>
          </a:p>
          <a:p>
            <a:pPr algn="ctr"/>
            <a:r>
              <a:rPr lang="en-CA" dirty="0"/>
              <a:t>File </a:t>
            </a:r>
          </a:p>
          <a:p>
            <a:pPr algn="ctr"/>
            <a:r>
              <a:rPr lang="en-CA" dirty="0"/>
              <a:t>N;X;N*X</a:t>
            </a:r>
          </a:p>
        </p:txBody>
      </p:sp>
      <p:cxnSp>
        <p:nvCxnSpPr>
          <p:cNvPr id="153" name="Connector: Elbow 152">
            <a:extLst>
              <a:ext uri="{FF2B5EF4-FFF2-40B4-BE49-F238E27FC236}">
                <a16:creationId xmlns:a16="http://schemas.microsoft.com/office/drawing/2014/main" id="{E6B2975C-DC21-C7CC-B748-4D735C52E738}"/>
              </a:ext>
            </a:extLst>
          </p:cNvPr>
          <p:cNvCxnSpPr>
            <a:cxnSpLocks/>
          </p:cNvCxnSpPr>
          <p:nvPr/>
        </p:nvCxnSpPr>
        <p:spPr>
          <a:xfrm rot="10800000" flipV="1">
            <a:off x="3013405" y="1019419"/>
            <a:ext cx="684896" cy="258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7A20E30E-997A-EC71-FB7A-13DCF7BE6E9E}"/>
              </a:ext>
            </a:extLst>
          </p:cNvPr>
          <p:cNvCxnSpPr>
            <a:cxnSpLocks/>
            <a:stCxn id="99" idx="1"/>
          </p:cNvCxnSpPr>
          <p:nvPr/>
        </p:nvCxnSpPr>
        <p:spPr>
          <a:xfrm rot="10800000">
            <a:off x="3013406" y="1985888"/>
            <a:ext cx="780238" cy="545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5B06FAFA-4851-A76E-7E63-7D0CD6AE3BFB}"/>
              </a:ext>
            </a:extLst>
          </p:cNvPr>
          <p:cNvSpPr txBox="1"/>
          <p:nvPr/>
        </p:nvSpPr>
        <p:spPr>
          <a:xfrm>
            <a:off x="8807570" y="6211019"/>
            <a:ext cx="45719" cy="369332"/>
          </a:xfrm>
          <a:prstGeom prst="rect">
            <a:avLst/>
          </a:prstGeom>
          <a:noFill/>
        </p:spPr>
        <p:txBody>
          <a:bodyPr wrap="square" rtlCol="0">
            <a:spAutoFit/>
          </a:bodyPr>
          <a:lstStyle/>
          <a:p>
            <a:endParaRPr lang="en-CA" dirty="0"/>
          </a:p>
        </p:txBody>
      </p:sp>
      <p:sp>
        <p:nvSpPr>
          <p:cNvPr id="157" name="Rectangle 156">
            <a:extLst>
              <a:ext uri="{FF2B5EF4-FFF2-40B4-BE49-F238E27FC236}">
                <a16:creationId xmlns:a16="http://schemas.microsoft.com/office/drawing/2014/main" id="{BA8B10BB-B8C3-3BC4-5FF7-D62843BB15B6}"/>
              </a:ext>
            </a:extLst>
          </p:cNvPr>
          <p:cNvSpPr/>
          <p:nvPr/>
        </p:nvSpPr>
        <p:spPr>
          <a:xfrm>
            <a:off x="7513608" y="6211019"/>
            <a:ext cx="428732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batch File for N</a:t>
            </a:r>
          </a:p>
          <a:p>
            <a:pPr algn="ctr"/>
            <a:r>
              <a:rPr lang="en-US" dirty="0"/>
              <a:t>N;X;N*X</a:t>
            </a:r>
            <a:endParaRPr lang="en-CA" dirty="0"/>
          </a:p>
        </p:txBody>
      </p:sp>
      <p:sp>
        <p:nvSpPr>
          <p:cNvPr id="42" name="Diamond 41">
            <a:extLst>
              <a:ext uri="{FF2B5EF4-FFF2-40B4-BE49-F238E27FC236}">
                <a16:creationId xmlns:a16="http://schemas.microsoft.com/office/drawing/2014/main" id="{F34AD1EC-2DCA-BFDC-2258-B1FEF40F69E4}"/>
              </a:ext>
            </a:extLst>
          </p:cNvPr>
          <p:cNvSpPr/>
          <p:nvPr/>
        </p:nvSpPr>
        <p:spPr>
          <a:xfrm>
            <a:off x="2132629" y="1010329"/>
            <a:ext cx="1238321" cy="124140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4" name="TextBox 43">
            <a:extLst>
              <a:ext uri="{FF2B5EF4-FFF2-40B4-BE49-F238E27FC236}">
                <a16:creationId xmlns:a16="http://schemas.microsoft.com/office/drawing/2014/main" id="{BFEC0A0E-788E-86B2-A458-B13542AE1B13}"/>
              </a:ext>
            </a:extLst>
          </p:cNvPr>
          <p:cNvSpPr txBox="1"/>
          <p:nvPr/>
        </p:nvSpPr>
        <p:spPr>
          <a:xfrm>
            <a:off x="2420319" y="1287301"/>
            <a:ext cx="885745" cy="646331"/>
          </a:xfrm>
          <a:prstGeom prst="rect">
            <a:avLst/>
          </a:prstGeom>
          <a:noFill/>
        </p:spPr>
        <p:txBody>
          <a:bodyPr wrap="square" rtlCol="0">
            <a:spAutoFit/>
          </a:bodyPr>
          <a:lstStyle/>
          <a:p>
            <a:r>
              <a:rPr lang="en-US" dirty="0"/>
              <a:t>Ends with 5</a:t>
            </a:r>
            <a:endParaRPr lang="en-CA" dirty="0"/>
          </a:p>
        </p:txBody>
      </p:sp>
      <p:cxnSp>
        <p:nvCxnSpPr>
          <p:cNvPr id="48" name="Straight Arrow Connector 47">
            <a:extLst>
              <a:ext uri="{FF2B5EF4-FFF2-40B4-BE49-F238E27FC236}">
                <a16:creationId xmlns:a16="http://schemas.microsoft.com/office/drawing/2014/main" id="{ABCADE45-03BA-2130-9473-925F959E94DA}"/>
              </a:ext>
            </a:extLst>
          </p:cNvPr>
          <p:cNvCxnSpPr>
            <a:stCxn id="42" idx="1"/>
            <a:endCxn id="150" idx="3"/>
          </p:cNvCxnSpPr>
          <p:nvPr/>
        </p:nvCxnSpPr>
        <p:spPr>
          <a:xfrm flipH="1">
            <a:off x="1708403" y="1631031"/>
            <a:ext cx="424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AC1CB3A-4A38-AC99-C3F5-6F747D00D796}"/>
              </a:ext>
            </a:extLst>
          </p:cNvPr>
          <p:cNvSpPr txBox="1"/>
          <p:nvPr/>
        </p:nvSpPr>
        <p:spPr>
          <a:xfrm>
            <a:off x="1775822" y="1195892"/>
            <a:ext cx="493556" cy="369332"/>
          </a:xfrm>
          <a:prstGeom prst="rect">
            <a:avLst/>
          </a:prstGeom>
          <a:noFill/>
        </p:spPr>
        <p:txBody>
          <a:bodyPr wrap="square" rtlCol="0">
            <a:spAutoFit/>
          </a:bodyPr>
          <a:lstStyle/>
          <a:p>
            <a:r>
              <a:rPr lang="en-US" dirty="0"/>
              <a:t>No</a:t>
            </a:r>
            <a:endParaRPr lang="en-CA" dirty="0"/>
          </a:p>
        </p:txBody>
      </p:sp>
    </p:spTree>
    <p:extLst>
      <p:ext uri="{BB962C8B-B14F-4D97-AF65-F5344CB8AC3E}">
        <p14:creationId xmlns:p14="http://schemas.microsoft.com/office/powerpoint/2010/main" val="14711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C5DAC-C566-EBA8-3D6B-621CC1696EAE}"/>
              </a:ext>
            </a:extLst>
          </p:cNvPr>
          <p:cNvSpPr/>
          <p:nvPr/>
        </p:nvSpPr>
        <p:spPr>
          <a:xfrm>
            <a:off x="2232573" y="1203751"/>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batch 0</a:t>
            </a:r>
            <a:endParaRPr lang="en-CA" dirty="0"/>
          </a:p>
        </p:txBody>
      </p:sp>
      <p:sp>
        <p:nvSpPr>
          <p:cNvPr id="7" name="TextBox 6">
            <a:extLst>
              <a:ext uri="{FF2B5EF4-FFF2-40B4-BE49-F238E27FC236}">
                <a16:creationId xmlns:a16="http://schemas.microsoft.com/office/drawing/2014/main" id="{91688BB6-6693-3FC9-3A86-563247CBD708}"/>
              </a:ext>
            </a:extLst>
          </p:cNvPr>
          <p:cNvSpPr txBox="1"/>
          <p:nvPr/>
        </p:nvSpPr>
        <p:spPr>
          <a:xfrm>
            <a:off x="10930691" y="4054012"/>
            <a:ext cx="1203158" cy="369332"/>
          </a:xfrm>
          <a:prstGeom prst="rect">
            <a:avLst/>
          </a:prstGeom>
          <a:noFill/>
        </p:spPr>
        <p:txBody>
          <a:bodyPr wrap="square" rtlCol="0">
            <a:spAutoFit/>
          </a:bodyPr>
          <a:lstStyle/>
          <a:p>
            <a:r>
              <a:rPr lang="en-US" dirty="0"/>
              <a:t>N Batches </a:t>
            </a:r>
            <a:endParaRPr lang="en-CA" dirty="0"/>
          </a:p>
        </p:txBody>
      </p:sp>
      <p:sp>
        <p:nvSpPr>
          <p:cNvPr id="17" name="TextBox 16">
            <a:extLst>
              <a:ext uri="{FF2B5EF4-FFF2-40B4-BE49-F238E27FC236}">
                <a16:creationId xmlns:a16="http://schemas.microsoft.com/office/drawing/2014/main" id="{8867DBA2-C83D-681E-6482-E855B80E7B26}"/>
              </a:ext>
            </a:extLst>
          </p:cNvPr>
          <p:cNvSpPr txBox="1"/>
          <p:nvPr/>
        </p:nvSpPr>
        <p:spPr>
          <a:xfrm>
            <a:off x="10894584" y="5926205"/>
            <a:ext cx="1267326" cy="369332"/>
          </a:xfrm>
          <a:prstGeom prst="rect">
            <a:avLst/>
          </a:prstGeom>
          <a:noFill/>
        </p:spPr>
        <p:txBody>
          <a:bodyPr wrap="square" rtlCol="0">
            <a:spAutoFit/>
          </a:bodyPr>
          <a:lstStyle/>
          <a:p>
            <a:r>
              <a:rPr lang="en-US" dirty="0"/>
              <a:t>Batch Size</a:t>
            </a:r>
            <a:endParaRPr lang="en-CA" dirty="0"/>
          </a:p>
        </p:txBody>
      </p:sp>
      <p:sp>
        <p:nvSpPr>
          <p:cNvPr id="24" name="TextBox 23">
            <a:extLst>
              <a:ext uri="{FF2B5EF4-FFF2-40B4-BE49-F238E27FC236}">
                <a16:creationId xmlns:a16="http://schemas.microsoft.com/office/drawing/2014/main" id="{88D3AB4E-B3FA-A5D7-ADFD-1460424ECB84}"/>
              </a:ext>
            </a:extLst>
          </p:cNvPr>
          <p:cNvSpPr txBox="1"/>
          <p:nvPr/>
        </p:nvSpPr>
        <p:spPr>
          <a:xfrm>
            <a:off x="328859" y="5416896"/>
            <a:ext cx="1475859" cy="369332"/>
          </a:xfrm>
          <a:prstGeom prst="rect">
            <a:avLst/>
          </a:prstGeom>
          <a:noFill/>
        </p:spPr>
        <p:txBody>
          <a:bodyPr wrap="square" rtlCol="0">
            <a:spAutoFit/>
          </a:bodyPr>
          <a:lstStyle/>
          <a:p>
            <a:r>
              <a:rPr lang="en-US" dirty="0"/>
              <a:t>Factor by List</a:t>
            </a:r>
            <a:endParaRPr lang="en-CA" dirty="0"/>
          </a:p>
        </p:txBody>
      </p:sp>
      <p:sp>
        <p:nvSpPr>
          <p:cNvPr id="28" name="Rectangle 27">
            <a:extLst>
              <a:ext uri="{FF2B5EF4-FFF2-40B4-BE49-F238E27FC236}">
                <a16:creationId xmlns:a16="http://schemas.microsoft.com/office/drawing/2014/main" id="{E3279410-A288-7805-3EEF-C25C2A7EFBC5}"/>
              </a:ext>
            </a:extLst>
          </p:cNvPr>
          <p:cNvSpPr/>
          <p:nvPr/>
        </p:nvSpPr>
        <p:spPr>
          <a:xfrm>
            <a:off x="4165650" y="1203751"/>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batch 1</a:t>
            </a:r>
            <a:endParaRPr lang="en-CA" dirty="0"/>
          </a:p>
        </p:txBody>
      </p:sp>
      <p:sp>
        <p:nvSpPr>
          <p:cNvPr id="29" name="Rectangle 28">
            <a:extLst>
              <a:ext uri="{FF2B5EF4-FFF2-40B4-BE49-F238E27FC236}">
                <a16:creationId xmlns:a16="http://schemas.microsoft.com/office/drawing/2014/main" id="{6FDF3778-FA51-FEBE-595C-5CEB6B3D6434}"/>
              </a:ext>
            </a:extLst>
          </p:cNvPr>
          <p:cNvSpPr/>
          <p:nvPr/>
        </p:nvSpPr>
        <p:spPr>
          <a:xfrm>
            <a:off x="6098727" y="1203751"/>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batch 2</a:t>
            </a:r>
            <a:endParaRPr lang="en-CA" dirty="0"/>
          </a:p>
        </p:txBody>
      </p:sp>
      <p:sp>
        <p:nvSpPr>
          <p:cNvPr id="30" name="Rectangle 29">
            <a:extLst>
              <a:ext uri="{FF2B5EF4-FFF2-40B4-BE49-F238E27FC236}">
                <a16:creationId xmlns:a16="http://schemas.microsoft.com/office/drawing/2014/main" id="{E149D591-0D7A-35DA-0B2D-FF49FAD26105}"/>
              </a:ext>
            </a:extLst>
          </p:cNvPr>
          <p:cNvSpPr/>
          <p:nvPr/>
        </p:nvSpPr>
        <p:spPr>
          <a:xfrm>
            <a:off x="2232574" y="2019477"/>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 batch 0</a:t>
            </a:r>
            <a:endParaRPr lang="en-CA" dirty="0"/>
          </a:p>
        </p:txBody>
      </p:sp>
      <p:sp>
        <p:nvSpPr>
          <p:cNvPr id="31" name="Rectangle 30">
            <a:extLst>
              <a:ext uri="{FF2B5EF4-FFF2-40B4-BE49-F238E27FC236}">
                <a16:creationId xmlns:a16="http://schemas.microsoft.com/office/drawing/2014/main" id="{8272FB78-BB85-1A57-FBA2-9D08EEC68677}"/>
              </a:ext>
            </a:extLst>
          </p:cNvPr>
          <p:cNvSpPr/>
          <p:nvPr/>
        </p:nvSpPr>
        <p:spPr>
          <a:xfrm>
            <a:off x="4165650" y="2031509"/>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 batch 1</a:t>
            </a:r>
            <a:endParaRPr lang="en-CA" dirty="0"/>
          </a:p>
        </p:txBody>
      </p:sp>
      <p:sp>
        <p:nvSpPr>
          <p:cNvPr id="32" name="Rectangle 31">
            <a:extLst>
              <a:ext uri="{FF2B5EF4-FFF2-40B4-BE49-F238E27FC236}">
                <a16:creationId xmlns:a16="http://schemas.microsoft.com/office/drawing/2014/main" id="{99C6D5B2-2323-DB99-0A44-B01500621F99}"/>
              </a:ext>
            </a:extLst>
          </p:cNvPr>
          <p:cNvSpPr/>
          <p:nvPr/>
        </p:nvSpPr>
        <p:spPr>
          <a:xfrm>
            <a:off x="6098728" y="2031509"/>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 batch 2</a:t>
            </a:r>
            <a:endParaRPr lang="en-CA" dirty="0"/>
          </a:p>
        </p:txBody>
      </p:sp>
      <p:sp>
        <p:nvSpPr>
          <p:cNvPr id="33" name="Rectangle 32">
            <a:extLst>
              <a:ext uri="{FF2B5EF4-FFF2-40B4-BE49-F238E27FC236}">
                <a16:creationId xmlns:a16="http://schemas.microsoft.com/office/drawing/2014/main" id="{1F4768AB-DE8B-69C4-7F5E-CFD62A778B36}"/>
              </a:ext>
            </a:extLst>
          </p:cNvPr>
          <p:cNvSpPr/>
          <p:nvPr/>
        </p:nvSpPr>
        <p:spPr>
          <a:xfrm>
            <a:off x="8192222" y="1203751"/>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batch N</a:t>
            </a:r>
            <a:endParaRPr lang="en-CA" dirty="0"/>
          </a:p>
        </p:txBody>
      </p:sp>
      <p:sp>
        <p:nvSpPr>
          <p:cNvPr id="34" name="Rectangle 33">
            <a:extLst>
              <a:ext uri="{FF2B5EF4-FFF2-40B4-BE49-F238E27FC236}">
                <a16:creationId xmlns:a16="http://schemas.microsoft.com/office/drawing/2014/main" id="{504F6B39-3722-BC04-C0FC-97FA8A850B8F}"/>
              </a:ext>
            </a:extLst>
          </p:cNvPr>
          <p:cNvSpPr/>
          <p:nvPr/>
        </p:nvSpPr>
        <p:spPr>
          <a:xfrm>
            <a:off x="8192222" y="2019476"/>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 batch N</a:t>
            </a:r>
            <a:endParaRPr lang="en-CA" dirty="0"/>
          </a:p>
        </p:txBody>
      </p:sp>
      <p:sp>
        <p:nvSpPr>
          <p:cNvPr id="35" name="Rectangle 34">
            <a:extLst>
              <a:ext uri="{FF2B5EF4-FFF2-40B4-BE49-F238E27FC236}">
                <a16:creationId xmlns:a16="http://schemas.microsoft.com/office/drawing/2014/main" id="{C66E4E27-326B-70C2-B6C0-20FD2A6C84DD}"/>
              </a:ext>
            </a:extLst>
          </p:cNvPr>
          <p:cNvSpPr/>
          <p:nvPr/>
        </p:nvSpPr>
        <p:spPr>
          <a:xfrm>
            <a:off x="2232573" y="2625247"/>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 batch 0</a:t>
            </a:r>
            <a:endParaRPr lang="en-CA" dirty="0"/>
          </a:p>
        </p:txBody>
      </p:sp>
      <p:sp>
        <p:nvSpPr>
          <p:cNvPr id="36" name="Rectangle 35">
            <a:extLst>
              <a:ext uri="{FF2B5EF4-FFF2-40B4-BE49-F238E27FC236}">
                <a16:creationId xmlns:a16="http://schemas.microsoft.com/office/drawing/2014/main" id="{BB67D003-C379-933D-5123-08D1841A9203}"/>
              </a:ext>
            </a:extLst>
          </p:cNvPr>
          <p:cNvSpPr/>
          <p:nvPr/>
        </p:nvSpPr>
        <p:spPr>
          <a:xfrm>
            <a:off x="4165650" y="2592895"/>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 batch 1</a:t>
            </a:r>
            <a:endParaRPr lang="en-CA" dirty="0"/>
          </a:p>
        </p:txBody>
      </p:sp>
      <p:sp>
        <p:nvSpPr>
          <p:cNvPr id="37" name="Rectangle 36">
            <a:extLst>
              <a:ext uri="{FF2B5EF4-FFF2-40B4-BE49-F238E27FC236}">
                <a16:creationId xmlns:a16="http://schemas.microsoft.com/office/drawing/2014/main" id="{5ACBD366-52C3-4810-85C1-94E1BB269927}"/>
              </a:ext>
            </a:extLst>
          </p:cNvPr>
          <p:cNvSpPr/>
          <p:nvPr/>
        </p:nvSpPr>
        <p:spPr>
          <a:xfrm>
            <a:off x="6098728" y="2585233"/>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 batch 2</a:t>
            </a:r>
            <a:endParaRPr lang="en-CA" dirty="0"/>
          </a:p>
        </p:txBody>
      </p:sp>
      <p:sp>
        <p:nvSpPr>
          <p:cNvPr id="38" name="Rectangle 37">
            <a:extLst>
              <a:ext uri="{FF2B5EF4-FFF2-40B4-BE49-F238E27FC236}">
                <a16:creationId xmlns:a16="http://schemas.microsoft.com/office/drawing/2014/main" id="{AD076054-F621-DA65-B7D2-6068909C9EC3}"/>
              </a:ext>
            </a:extLst>
          </p:cNvPr>
          <p:cNvSpPr/>
          <p:nvPr/>
        </p:nvSpPr>
        <p:spPr>
          <a:xfrm>
            <a:off x="8192221" y="2592895"/>
            <a:ext cx="1812757"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 batch N</a:t>
            </a:r>
            <a:endParaRPr lang="en-CA" dirty="0"/>
          </a:p>
        </p:txBody>
      </p:sp>
      <p:sp>
        <p:nvSpPr>
          <p:cNvPr id="39" name="Rectangle 38">
            <a:extLst>
              <a:ext uri="{FF2B5EF4-FFF2-40B4-BE49-F238E27FC236}">
                <a16:creationId xmlns:a16="http://schemas.microsoft.com/office/drawing/2014/main" id="{16E9BB1B-AF56-C250-AC08-77E2A1BD9AB5}"/>
              </a:ext>
            </a:extLst>
          </p:cNvPr>
          <p:cNvSpPr/>
          <p:nvPr/>
        </p:nvSpPr>
        <p:spPr>
          <a:xfrm>
            <a:off x="2232572" y="3497774"/>
            <a:ext cx="1812755"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sz="1200" dirty="0"/>
              <a:t>th</a:t>
            </a:r>
            <a:r>
              <a:rPr lang="en-US" dirty="0"/>
              <a:t> Item batch 0</a:t>
            </a:r>
            <a:endParaRPr lang="en-CA" dirty="0"/>
          </a:p>
        </p:txBody>
      </p:sp>
      <p:sp>
        <p:nvSpPr>
          <p:cNvPr id="40" name="Rectangle 39">
            <a:extLst>
              <a:ext uri="{FF2B5EF4-FFF2-40B4-BE49-F238E27FC236}">
                <a16:creationId xmlns:a16="http://schemas.microsoft.com/office/drawing/2014/main" id="{F330DED5-575D-06AA-B0FE-581FFD3E0143}"/>
              </a:ext>
            </a:extLst>
          </p:cNvPr>
          <p:cNvSpPr/>
          <p:nvPr/>
        </p:nvSpPr>
        <p:spPr>
          <a:xfrm>
            <a:off x="4165651" y="3481551"/>
            <a:ext cx="1812755"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sz="1200" dirty="0"/>
              <a:t>th</a:t>
            </a:r>
            <a:r>
              <a:rPr lang="en-US" dirty="0"/>
              <a:t> Item batch 1</a:t>
            </a:r>
            <a:endParaRPr lang="en-CA" dirty="0"/>
          </a:p>
        </p:txBody>
      </p:sp>
      <p:sp>
        <p:nvSpPr>
          <p:cNvPr id="41" name="Rectangle 40">
            <a:extLst>
              <a:ext uri="{FF2B5EF4-FFF2-40B4-BE49-F238E27FC236}">
                <a16:creationId xmlns:a16="http://schemas.microsoft.com/office/drawing/2014/main" id="{9EB83E94-8C73-D9A3-1F5F-778488C991B9}"/>
              </a:ext>
            </a:extLst>
          </p:cNvPr>
          <p:cNvSpPr/>
          <p:nvPr/>
        </p:nvSpPr>
        <p:spPr>
          <a:xfrm>
            <a:off x="6098727" y="3476329"/>
            <a:ext cx="1812755"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sz="1200" dirty="0"/>
              <a:t>th</a:t>
            </a:r>
            <a:r>
              <a:rPr lang="en-US" dirty="0"/>
              <a:t> Item batch 2</a:t>
            </a:r>
            <a:endParaRPr lang="en-CA" dirty="0"/>
          </a:p>
        </p:txBody>
      </p:sp>
      <p:sp>
        <p:nvSpPr>
          <p:cNvPr id="42" name="Rectangle 41">
            <a:extLst>
              <a:ext uri="{FF2B5EF4-FFF2-40B4-BE49-F238E27FC236}">
                <a16:creationId xmlns:a16="http://schemas.microsoft.com/office/drawing/2014/main" id="{4649777D-CE68-18B1-B88F-3647A99B1006}"/>
              </a:ext>
            </a:extLst>
          </p:cNvPr>
          <p:cNvSpPr/>
          <p:nvPr/>
        </p:nvSpPr>
        <p:spPr>
          <a:xfrm>
            <a:off x="8192220" y="3497773"/>
            <a:ext cx="1812755" cy="44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sz="1200" dirty="0"/>
              <a:t>th</a:t>
            </a:r>
            <a:r>
              <a:rPr lang="en-US" dirty="0"/>
              <a:t> Item batch N</a:t>
            </a:r>
            <a:endParaRPr lang="en-CA" dirty="0"/>
          </a:p>
        </p:txBody>
      </p:sp>
      <p:sp>
        <p:nvSpPr>
          <p:cNvPr id="44" name="Rectangle 43">
            <a:extLst>
              <a:ext uri="{FF2B5EF4-FFF2-40B4-BE49-F238E27FC236}">
                <a16:creationId xmlns:a16="http://schemas.microsoft.com/office/drawing/2014/main" id="{CD63AC4F-7D92-02D2-6B34-DD2F11E6EB28}"/>
              </a:ext>
            </a:extLst>
          </p:cNvPr>
          <p:cNvSpPr/>
          <p:nvPr/>
        </p:nvSpPr>
        <p:spPr>
          <a:xfrm>
            <a:off x="8983566" y="4796590"/>
            <a:ext cx="1267326" cy="16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Initial 7 main List</a:t>
            </a:r>
          </a:p>
          <a:p>
            <a:pPr algn="ctr"/>
            <a:r>
              <a:rPr lang="en-US" dirty="0"/>
              <a:t>7;X;7*X</a:t>
            </a:r>
            <a:endParaRPr lang="en-CA" dirty="0"/>
          </a:p>
        </p:txBody>
      </p:sp>
      <p:cxnSp>
        <p:nvCxnSpPr>
          <p:cNvPr id="48" name="Connector: Elbow 47">
            <a:extLst>
              <a:ext uri="{FF2B5EF4-FFF2-40B4-BE49-F238E27FC236}">
                <a16:creationId xmlns:a16="http://schemas.microsoft.com/office/drawing/2014/main" id="{01D9DF98-6BE9-E61B-7615-D01F01A27BDD}"/>
              </a:ext>
            </a:extLst>
          </p:cNvPr>
          <p:cNvCxnSpPr>
            <a:cxnSpLocks/>
          </p:cNvCxnSpPr>
          <p:nvPr/>
        </p:nvCxnSpPr>
        <p:spPr>
          <a:xfrm rot="5400000">
            <a:off x="10538333" y="4183525"/>
            <a:ext cx="680417" cy="1255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6989F66A-CFF3-BFB2-D3C2-964E5C8254F3}"/>
              </a:ext>
            </a:extLst>
          </p:cNvPr>
          <p:cNvCxnSpPr>
            <a:cxnSpLocks/>
            <a:stCxn id="17" idx="0"/>
            <a:endCxn id="44" idx="3"/>
          </p:cNvCxnSpPr>
          <p:nvPr/>
        </p:nvCxnSpPr>
        <p:spPr>
          <a:xfrm rot="16200000" flipV="1">
            <a:off x="10733837" y="5131794"/>
            <a:ext cx="311467" cy="1277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6B6D6F8-DCC7-4876-F50F-A842CA808B9B}"/>
              </a:ext>
            </a:extLst>
          </p:cNvPr>
          <p:cNvCxnSpPr>
            <a:cxnSpLocks/>
          </p:cNvCxnSpPr>
          <p:nvPr/>
        </p:nvCxnSpPr>
        <p:spPr>
          <a:xfrm flipV="1">
            <a:off x="1078824" y="609585"/>
            <a:ext cx="8019773" cy="18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E6C9FC1-4A0C-7066-7E63-AD54E74C5B9C}"/>
              </a:ext>
            </a:extLst>
          </p:cNvPr>
          <p:cNvCxnSpPr>
            <a:endCxn id="2" idx="0"/>
          </p:cNvCxnSpPr>
          <p:nvPr/>
        </p:nvCxnSpPr>
        <p:spPr>
          <a:xfrm>
            <a:off x="3138949" y="590772"/>
            <a:ext cx="3" cy="61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1EFC7F0-3EDD-4209-65E4-1D20A714EF90}"/>
              </a:ext>
            </a:extLst>
          </p:cNvPr>
          <p:cNvCxnSpPr>
            <a:endCxn id="28" idx="0"/>
          </p:cNvCxnSpPr>
          <p:nvPr/>
        </p:nvCxnSpPr>
        <p:spPr>
          <a:xfrm>
            <a:off x="5072027" y="590772"/>
            <a:ext cx="2" cy="61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7128A2F-0137-E012-0EB2-7E8D037C56F7}"/>
              </a:ext>
            </a:extLst>
          </p:cNvPr>
          <p:cNvCxnSpPr>
            <a:cxnSpLocks/>
            <a:endCxn id="29" idx="0"/>
          </p:cNvCxnSpPr>
          <p:nvPr/>
        </p:nvCxnSpPr>
        <p:spPr>
          <a:xfrm>
            <a:off x="7005104" y="590772"/>
            <a:ext cx="2" cy="61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B48B82D-53BD-376D-7992-FFD8B9F7A8D0}"/>
              </a:ext>
            </a:extLst>
          </p:cNvPr>
          <p:cNvCxnSpPr>
            <a:cxnSpLocks/>
            <a:endCxn id="33" idx="0"/>
          </p:cNvCxnSpPr>
          <p:nvPr/>
        </p:nvCxnSpPr>
        <p:spPr>
          <a:xfrm>
            <a:off x="9098601" y="606948"/>
            <a:ext cx="0" cy="59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18B2F258-5E3A-FECF-5A42-5DD3071054D1}"/>
              </a:ext>
            </a:extLst>
          </p:cNvPr>
          <p:cNvSpPr/>
          <p:nvPr/>
        </p:nvSpPr>
        <p:spPr>
          <a:xfrm rot="16200000">
            <a:off x="4531141" y="4954930"/>
            <a:ext cx="1267326" cy="12634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0" name="TextBox 79">
            <a:extLst>
              <a:ext uri="{FF2B5EF4-FFF2-40B4-BE49-F238E27FC236}">
                <a16:creationId xmlns:a16="http://schemas.microsoft.com/office/drawing/2014/main" id="{DCF5168B-0A16-1111-8A42-6270F88578B2}"/>
              </a:ext>
            </a:extLst>
          </p:cNvPr>
          <p:cNvSpPr txBox="1"/>
          <p:nvPr/>
        </p:nvSpPr>
        <p:spPr>
          <a:xfrm flipH="1">
            <a:off x="4931994" y="5271259"/>
            <a:ext cx="896756" cy="646331"/>
          </a:xfrm>
          <a:prstGeom prst="rect">
            <a:avLst/>
          </a:prstGeom>
          <a:noFill/>
        </p:spPr>
        <p:txBody>
          <a:bodyPr wrap="square" rtlCol="0">
            <a:spAutoFit/>
          </a:bodyPr>
          <a:lstStyle/>
          <a:p>
            <a:r>
              <a:rPr lang="en-US" dirty="0">
                <a:solidFill>
                  <a:schemeClr val="bg1"/>
                </a:solidFill>
              </a:rPr>
              <a:t>Seek</a:t>
            </a:r>
          </a:p>
          <a:p>
            <a:r>
              <a:rPr lang="en-US" dirty="0">
                <a:solidFill>
                  <a:schemeClr val="bg1"/>
                </a:solidFill>
              </a:rPr>
              <a:t>N</a:t>
            </a:r>
            <a:r>
              <a:rPr lang="en-US" sz="1200" dirty="0">
                <a:solidFill>
                  <a:schemeClr val="bg1"/>
                </a:solidFill>
              </a:rPr>
              <a:t>th</a:t>
            </a:r>
            <a:r>
              <a:rPr lang="en-US" dirty="0">
                <a:solidFill>
                  <a:schemeClr val="bg1"/>
                </a:solidFill>
              </a:rPr>
              <a:t> Fact</a:t>
            </a:r>
            <a:endParaRPr lang="en-CA" dirty="0">
              <a:solidFill>
                <a:schemeClr val="bg1"/>
              </a:solidFill>
            </a:endParaRPr>
          </a:p>
        </p:txBody>
      </p:sp>
      <p:cxnSp>
        <p:nvCxnSpPr>
          <p:cNvPr id="92" name="Straight Arrow Connector 91">
            <a:extLst>
              <a:ext uri="{FF2B5EF4-FFF2-40B4-BE49-F238E27FC236}">
                <a16:creationId xmlns:a16="http://schemas.microsoft.com/office/drawing/2014/main" id="{E59F0326-6F1D-F1BC-9C7B-E0A91018AC52}"/>
              </a:ext>
            </a:extLst>
          </p:cNvPr>
          <p:cNvCxnSpPr>
            <a:cxnSpLocks/>
            <a:stCxn id="77" idx="0"/>
            <a:endCxn id="24" idx="3"/>
          </p:cNvCxnSpPr>
          <p:nvPr/>
        </p:nvCxnSpPr>
        <p:spPr>
          <a:xfrm flipH="1">
            <a:off x="1804718" y="5586677"/>
            <a:ext cx="2728339" cy="1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F9B9AC78-9EBA-F1D8-1B7B-62B42490A88D}"/>
              </a:ext>
            </a:extLst>
          </p:cNvPr>
          <p:cNvSpPr/>
          <p:nvPr/>
        </p:nvSpPr>
        <p:spPr>
          <a:xfrm>
            <a:off x="380993" y="973570"/>
            <a:ext cx="1395663" cy="1483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0" dirty="0">
              <a:solidFill>
                <a:schemeClr val="bg1"/>
              </a:solidFill>
              <a:effectLst/>
              <a:latin typeface="Consolas" panose="020B0609020204030204" pitchFamily="49" charset="0"/>
            </a:endParaRPr>
          </a:p>
          <a:p>
            <a:pPr algn="ctr"/>
            <a:r>
              <a:rPr lang="en-CA" b="0" dirty="0">
                <a:solidFill>
                  <a:schemeClr val="bg1"/>
                </a:solidFill>
                <a:effectLst/>
                <a:latin typeface="Consolas" panose="020B0609020204030204" pitchFamily="49" charset="0"/>
              </a:rPr>
              <a:t>Create Batch  Files</a:t>
            </a:r>
          </a:p>
          <a:p>
            <a:pPr algn="ctr"/>
            <a:r>
              <a:rPr lang="en-CA" dirty="0">
                <a:solidFill>
                  <a:schemeClr val="bg1"/>
                </a:solidFill>
                <a:latin typeface="Consolas" panose="020B0609020204030204" pitchFamily="49" charset="0"/>
              </a:rPr>
              <a:t>For N</a:t>
            </a:r>
            <a:r>
              <a:rPr lang="en-CA" sz="1200" dirty="0">
                <a:solidFill>
                  <a:schemeClr val="bg1"/>
                </a:solidFill>
                <a:latin typeface="Consolas" panose="020B0609020204030204" pitchFamily="49" charset="0"/>
              </a:rPr>
              <a:t>th Factor</a:t>
            </a:r>
            <a:endParaRPr lang="en-CA" b="0" dirty="0">
              <a:solidFill>
                <a:schemeClr val="bg1"/>
              </a:solidFill>
              <a:effectLst/>
              <a:latin typeface="Consolas" panose="020B0609020204030204" pitchFamily="49" charset="0"/>
            </a:endParaRPr>
          </a:p>
          <a:p>
            <a:pPr algn="ctr"/>
            <a:endParaRPr lang="en-CA" dirty="0"/>
          </a:p>
        </p:txBody>
      </p:sp>
      <p:cxnSp>
        <p:nvCxnSpPr>
          <p:cNvPr id="130" name="Straight Arrow Connector 129">
            <a:extLst>
              <a:ext uri="{FF2B5EF4-FFF2-40B4-BE49-F238E27FC236}">
                <a16:creationId xmlns:a16="http://schemas.microsoft.com/office/drawing/2014/main" id="{B8441FF8-F570-3109-FEC2-6FA626A01FA7}"/>
              </a:ext>
            </a:extLst>
          </p:cNvPr>
          <p:cNvCxnSpPr>
            <a:stCxn id="93" idx="0"/>
          </p:cNvCxnSpPr>
          <p:nvPr/>
        </p:nvCxnSpPr>
        <p:spPr>
          <a:xfrm flipH="1" flipV="1">
            <a:off x="1078824" y="628329"/>
            <a:ext cx="1" cy="34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Diamond 130">
            <a:extLst>
              <a:ext uri="{FF2B5EF4-FFF2-40B4-BE49-F238E27FC236}">
                <a16:creationId xmlns:a16="http://schemas.microsoft.com/office/drawing/2014/main" id="{A5B85B6A-5700-A0C8-1266-58479B0894BC}"/>
              </a:ext>
            </a:extLst>
          </p:cNvPr>
          <p:cNvSpPr/>
          <p:nvPr/>
        </p:nvSpPr>
        <p:spPr>
          <a:xfrm>
            <a:off x="328859" y="3612673"/>
            <a:ext cx="1475859" cy="13403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33" name="Straight Arrow Connector 132">
            <a:extLst>
              <a:ext uri="{FF2B5EF4-FFF2-40B4-BE49-F238E27FC236}">
                <a16:creationId xmlns:a16="http://schemas.microsoft.com/office/drawing/2014/main" id="{2D4F0EA0-2C67-5A62-9709-3BB8F754A2EC}"/>
              </a:ext>
            </a:extLst>
          </p:cNvPr>
          <p:cNvCxnSpPr>
            <a:cxnSpLocks/>
            <a:stCxn id="24" idx="0"/>
            <a:endCxn id="131" idx="2"/>
          </p:cNvCxnSpPr>
          <p:nvPr/>
        </p:nvCxnSpPr>
        <p:spPr>
          <a:xfrm flipV="1">
            <a:off x="1066789" y="4953014"/>
            <a:ext cx="0" cy="46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FCF5762-99EC-2FD9-6309-54763D2CAC13}"/>
              </a:ext>
            </a:extLst>
          </p:cNvPr>
          <p:cNvSpPr txBox="1"/>
          <p:nvPr/>
        </p:nvSpPr>
        <p:spPr>
          <a:xfrm>
            <a:off x="496291" y="4065231"/>
            <a:ext cx="1140996" cy="369332"/>
          </a:xfrm>
          <a:prstGeom prst="rect">
            <a:avLst/>
          </a:prstGeom>
          <a:noFill/>
        </p:spPr>
        <p:txBody>
          <a:bodyPr wrap="square" rtlCol="0">
            <a:spAutoFit/>
          </a:bodyPr>
          <a:lstStyle/>
          <a:p>
            <a:r>
              <a:rPr lang="en-US" dirty="0">
                <a:solidFill>
                  <a:schemeClr val="bg1"/>
                </a:solidFill>
              </a:rPr>
              <a:t>Feedback</a:t>
            </a:r>
            <a:endParaRPr lang="en-CA" dirty="0">
              <a:solidFill>
                <a:schemeClr val="bg1"/>
              </a:solidFill>
            </a:endParaRPr>
          </a:p>
        </p:txBody>
      </p:sp>
      <p:cxnSp>
        <p:nvCxnSpPr>
          <p:cNvPr id="143" name="Straight Arrow Connector 142">
            <a:extLst>
              <a:ext uri="{FF2B5EF4-FFF2-40B4-BE49-F238E27FC236}">
                <a16:creationId xmlns:a16="http://schemas.microsoft.com/office/drawing/2014/main" id="{93FFFA2F-9B5B-4431-54B6-1B6EC48D139E}"/>
              </a:ext>
            </a:extLst>
          </p:cNvPr>
          <p:cNvCxnSpPr>
            <a:stCxn id="131" idx="0"/>
            <a:endCxn id="93" idx="2"/>
          </p:cNvCxnSpPr>
          <p:nvPr/>
        </p:nvCxnSpPr>
        <p:spPr>
          <a:xfrm flipV="1">
            <a:off x="1066789" y="2457460"/>
            <a:ext cx="12036" cy="115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2B4D872-AA88-7C89-3B6F-A9D0253E47A5}"/>
              </a:ext>
            </a:extLst>
          </p:cNvPr>
          <p:cNvSpPr txBox="1"/>
          <p:nvPr/>
        </p:nvSpPr>
        <p:spPr>
          <a:xfrm>
            <a:off x="2157770" y="4407012"/>
            <a:ext cx="736538" cy="369332"/>
          </a:xfrm>
          <a:prstGeom prst="rect">
            <a:avLst/>
          </a:prstGeom>
          <a:noFill/>
        </p:spPr>
        <p:txBody>
          <a:bodyPr wrap="square" rtlCol="0">
            <a:spAutoFit/>
          </a:bodyPr>
          <a:lstStyle/>
          <a:p>
            <a:r>
              <a:rPr lang="en-US" dirty="0"/>
              <a:t>YES</a:t>
            </a:r>
            <a:endParaRPr lang="en-CA" dirty="0"/>
          </a:p>
        </p:txBody>
      </p:sp>
      <p:cxnSp>
        <p:nvCxnSpPr>
          <p:cNvPr id="146" name="Connector: Elbow 145">
            <a:extLst>
              <a:ext uri="{FF2B5EF4-FFF2-40B4-BE49-F238E27FC236}">
                <a16:creationId xmlns:a16="http://schemas.microsoft.com/office/drawing/2014/main" id="{969E717C-0328-86E5-C12C-A4CB32F2408A}"/>
              </a:ext>
            </a:extLst>
          </p:cNvPr>
          <p:cNvCxnSpPr>
            <a:cxnSpLocks/>
            <a:stCxn id="131" idx="3"/>
            <a:endCxn id="77" idx="5"/>
          </p:cNvCxnSpPr>
          <p:nvPr/>
        </p:nvCxnSpPr>
        <p:spPr>
          <a:xfrm>
            <a:off x="1804718" y="4282844"/>
            <a:ext cx="3360086" cy="9870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Arrow: Down 176">
            <a:extLst>
              <a:ext uri="{FF2B5EF4-FFF2-40B4-BE49-F238E27FC236}">
                <a16:creationId xmlns:a16="http://schemas.microsoft.com/office/drawing/2014/main" id="{7E5E0544-86A9-7382-51FF-BC38707D4E01}"/>
              </a:ext>
            </a:extLst>
          </p:cNvPr>
          <p:cNvSpPr/>
          <p:nvPr/>
        </p:nvSpPr>
        <p:spPr>
          <a:xfrm rot="10800000">
            <a:off x="5451386" y="6062354"/>
            <a:ext cx="112296" cy="67382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8" name="TextBox 177">
            <a:extLst>
              <a:ext uri="{FF2B5EF4-FFF2-40B4-BE49-F238E27FC236}">
                <a16:creationId xmlns:a16="http://schemas.microsoft.com/office/drawing/2014/main" id="{D39F8929-CE09-F03C-C6B4-91421C7701D6}"/>
              </a:ext>
            </a:extLst>
          </p:cNvPr>
          <p:cNvSpPr txBox="1"/>
          <p:nvPr/>
        </p:nvSpPr>
        <p:spPr>
          <a:xfrm>
            <a:off x="5563682" y="6332168"/>
            <a:ext cx="2187822" cy="369332"/>
          </a:xfrm>
          <a:prstGeom prst="rect">
            <a:avLst/>
          </a:prstGeom>
          <a:noFill/>
        </p:spPr>
        <p:txBody>
          <a:bodyPr wrap="square" rtlCol="0">
            <a:spAutoFit/>
          </a:bodyPr>
          <a:lstStyle/>
          <a:p>
            <a:r>
              <a:rPr lang="en-US" dirty="0"/>
              <a:t>Stop at N</a:t>
            </a:r>
            <a:r>
              <a:rPr lang="en-US" sz="1200" dirty="0"/>
              <a:t>th</a:t>
            </a:r>
            <a:r>
              <a:rPr lang="en-US" dirty="0"/>
              <a:t> Line Fact</a:t>
            </a:r>
            <a:endParaRPr lang="en-CA" dirty="0"/>
          </a:p>
        </p:txBody>
      </p:sp>
      <p:cxnSp>
        <p:nvCxnSpPr>
          <p:cNvPr id="181" name="Straight Arrow Connector 180">
            <a:extLst>
              <a:ext uri="{FF2B5EF4-FFF2-40B4-BE49-F238E27FC236}">
                <a16:creationId xmlns:a16="http://schemas.microsoft.com/office/drawing/2014/main" id="{E12954CC-3E04-EA90-C3EE-C2E0A5443473}"/>
              </a:ext>
            </a:extLst>
          </p:cNvPr>
          <p:cNvCxnSpPr>
            <a:stCxn id="30" idx="0"/>
            <a:endCxn id="2" idx="2"/>
          </p:cNvCxnSpPr>
          <p:nvPr/>
        </p:nvCxnSpPr>
        <p:spPr>
          <a:xfrm flipH="1" flipV="1">
            <a:off x="3138952" y="1653110"/>
            <a:ext cx="1" cy="366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3" name="Straight Arrow Connector 182">
            <a:extLst>
              <a:ext uri="{FF2B5EF4-FFF2-40B4-BE49-F238E27FC236}">
                <a16:creationId xmlns:a16="http://schemas.microsoft.com/office/drawing/2014/main" id="{88F270E4-B0AC-76F7-AEDD-C0ED18A82A18}"/>
              </a:ext>
            </a:extLst>
          </p:cNvPr>
          <p:cNvCxnSpPr>
            <a:stCxn id="31" idx="0"/>
            <a:endCxn id="2" idx="2"/>
          </p:cNvCxnSpPr>
          <p:nvPr/>
        </p:nvCxnSpPr>
        <p:spPr>
          <a:xfrm flipH="1" flipV="1">
            <a:off x="3138952" y="1653110"/>
            <a:ext cx="1933077"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5" name="Straight Arrow Connector 184">
            <a:extLst>
              <a:ext uri="{FF2B5EF4-FFF2-40B4-BE49-F238E27FC236}">
                <a16:creationId xmlns:a16="http://schemas.microsoft.com/office/drawing/2014/main" id="{B38C3C66-9E65-1700-DAD5-1D4781EA8A91}"/>
              </a:ext>
            </a:extLst>
          </p:cNvPr>
          <p:cNvCxnSpPr>
            <a:cxnSpLocks/>
          </p:cNvCxnSpPr>
          <p:nvPr/>
        </p:nvCxnSpPr>
        <p:spPr>
          <a:xfrm flipV="1">
            <a:off x="5072026" y="1653109"/>
            <a:ext cx="0"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7" name="Straight Arrow Connector 186">
            <a:extLst>
              <a:ext uri="{FF2B5EF4-FFF2-40B4-BE49-F238E27FC236}">
                <a16:creationId xmlns:a16="http://schemas.microsoft.com/office/drawing/2014/main" id="{FD0BFA74-861D-B58E-1C1E-673AEAD09614}"/>
              </a:ext>
            </a:extLst>
          </p:cNvPr>
          <p:cNvCxnSpPr>
            <a:stCxn id="31" idx="0"/>
            <a:endCxn id="29" idx="2"/>
          </p:cNvCxnSpPr>
          <p:nvPr/>
        </p:nvCxnSpPr>
        <p:spPr>
          <a:xfrm flipV="1">
            <a:off x="5072029" y="1653110"/>
            <a:ext cx="1933077"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9" name="Straight Arrow Connector 188">
            <a:extLst>
              <a:ext uri="{FF2B5EF4-FFF2-40B4-BE49-F238E27FC236}">
                <a16:creationId xmlns:a16="http://schemas.microsoft.com/office/drawing/2014/main" id="{C1857966-0474-18A8-C178-6FE0DD6308C6}"/>
              </a:ext>
            </a:extLst>
          </p:cNvPr>
          <p:cNvCxnSpPr>
            <a:stCxn id="31" idx="0"/>
            <a:endCxn id="33" idx="2"/>
          </p:cNvCxnSpPr>
          <p:nvPr/>
        </p:nvCxnSpPr>
        <p:spPr>
          <a:xfrm flipV="1">
            <a:off x="5072029" y="1653110"/>
            <a:ext cx="4026572"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1" name="Straight Arrow Connector 190">
            <a:extLst>
              <a:ext uri="{FF2B5EF4-FFF2-40B4-BE49-F238E27FC236}">
                <a16:creationId xmlns:a16="http://schemas.microsoft.com/office/drawing/2014/main" id="{3303DD84-28F8-FD57-765A-BEE851C049C9}"/>
              </a:ext>
            </a:extLst>
          </p:cNvPr>
          <p:cNvCxnSpPr>
            <a:stCxn id="30" idx="0"/>
            <a:endCxn id="28" idx="2"/>
          </p:cNvCxnSpPr>
          <p:nvPr/>
        </p:nvCxnSpPr>
        <p:spPr>
          <a:xfrm flipV="1">
            <a:off x="3138953" y="1653110"/>
            <a:ext cx="1933076" cy="366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3" name="Straight Arrow Connector 192">
            <a:extLst>
              <a:ext uri="{FF2B5EF4-FFF2-40B4-BE49-F238E27FC236}">
                <a16:creationId xmlns:a16="http://schemas.microsoft.com/office/drawing/2014/main" id="{E7C28A58-44BC-A420-12D9-31B755CF80B2}"/>
              </a:ext>
            </a:extLst>
          </p:cNvPr>
          <p:cNvCxnSpPr>
            <a:stCxn id="30" idx="0"/>
            <a:endCxn id="33" idx="2"/>
          </p:cNvCxnSpPr>
          <p:nvPr/>
        </p:nvCxnSpPr>
        <p:spPr>
          <a:xfrm flipV="1">
            <a:off x="3138953" y="1653110"/>
            <a:ext cx="5959648" cy="366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id="{E9994E42-AC1E-E627-EA2D-7C572C7E4502}"/>
              </a:ext>
            </a:extLst>
          </p:cNvPr>
          <p:cNvCxnSpPr>
            <a:cxnSpLocks/>
          </p:cNvCxnSpPr>
          <p:nvPr/>
        </p:nvCxnSpPr>
        <p:spPr>
          <a:xfrm flipH="1" flipV="1">
            <a:off x="3138949" y="1653109"/>
            <a:ext cx="3866155"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7" name="Straight Arrow Connector 206">
            <a:extLst>
              <a:ext uri="{FF2B5EF4-FFF2-40B4-BE49-F238E27FC236}">
                <a16:creationId xmlns:a16="http://schemas.microsoft.com/office/drawing/2014/main" id="{355F12CE-2B52-9334-9256-9826B0987ECA}"/>
              </a:ext>
            </a:extLst>
          </p:cNvPr>
          <p:cNvCxnSpPr>
            <a:stCxn id="32" idx="0"/>
            <a:endCxn id="28" idx="2"/>
          </p:cNvCxnSpPr>
          <p:nvPr/>
        </p:nvCxnSpPr>
        <p:spPr>
          <a:xfrm flipH="1" flipV="1">
            <a:off x="5072029" y="1653110"/>
            <a:ext cx="1933078"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9" name="Straight Arrow Connector 208">
            <a:extLst>
              <a:ext uri="{FF2B5EF4-FFF2-40B4-BE49-F238E27FC236}">
                <a16:creationId xmlns:a16="http://schemas.microsoft.com/office/drawing/2014/main" id="{D1EFAB3A-3933-030D-D935-C49B96B9C24D}"/>
              </a:ext>
            </a:extLst>
          </p:cNvPr>
          <p:cNvCxnSpPr>
            <a:stCxn id="32" idx="0"/>
            <a:endCxn id="29" idx="2"/>
          </p:cNvCxnSpPr>
          <p:nvPr/>
        </p:nvCxnSpPr>
        <p:spPr>
          <a:xfrm flipH="1" flipV="1">
            <a:off x="7005106" y="1653110"/>
            <a:ext cx="1"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1" name="Straight Arrow Connector 210">
            <a:extLst>
              <a:ext uri="{FF2B5EF4-FFF2-40B4-BE49-F238E27FC236}">
                <a16:creationId xmlns:a16="http://schemas.microsoft.com/office/drawing/2014/main" id="{6F818FAA-D1C0-D7FF-D3C8-14858D75F10A}"/>
              </a:ext>
            </a:extLst>
          </p:cNvPr>
          <p:cNvCxnSpPr>
            <a:cxnSpLocks/>
          </p:cNvCxnSpPr>
          <p:nvPr/>
        </p:nvCxnSpPr>
        <p:spPr>
          <a:xfrm flipV="1">
            <a:off x="7005106" y="1653110"/>
            <a:ext cx="2093494" cy="378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3" name="Straight Arrow Connector 212">
            <a:extLst>
              <a:ext uri="{FF2B5EF4-FFF2-40B4-BE49-F238E27FC236}">
                <a16:creationId xmlns:a16="http://schemas.microsoft.com/office/drawing/2014/main" id="{9A7CD89B-AAAD-D712-941F-A44E3215E92D}"/>
              </a:ext>
            </a:extLst>
          </p:cNvPr>
          <p:cNvCxnSpPr>
            <a:stCxn id="34" idx="0"/>
            <a:endCxn id="2" idx="2"/>
          </p:cNvCxnSpPr>
          <p:nvPr/>
        </p:nvCxnSpPr>
        <p:spPr>
          <a:xfrm flipH="1" flipV="1">
            <a:off x="3138952" y="1653110"/>
            <a:ext cx="5959649" cy="3663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5" name="Straight Arrow Connector 214">
            <a:extLst>
              <a:ext uri="{FF2B5EF4-FFF2-40B4-BE49-F238E27FC236}">
                <a16:creationId xmlns:a16="http://schemas.microsoft.com/office/drawing/2014/main" id="{68FF2ED8-1DB8-F3F9-4BBF-992408609988}"/>
              </a:ext>
            </a:extLst>
          </p:cNvPr>
          <p:cNvCxnSpPr>
            <a:stCxn id="34" idx="0"/>
            <a:endCxn id="28" idx="2"/>
          </p:cNvCxnSpPr>
          <p:nvPr/>
        </p:nvCxnSpPr>
        <p:spPr>
          <a:xfrm flipH="1" flipV="1">
            <a:off x="5072029" y="1653110"/>
            <a:ext cx="4026572" cy="3663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7" name="Straight Arrow Connector 216">
            <a:extLst>
              <a:ext uri="{FF2B5EF4-FFF2-40B4-BE49-F238E27FC236}">
                <a16:creationId xmlns:a16="http://schemas.microsoft.com/office/drawing/2014/main" id="{1387AA74-EB45-54FB-143B-AA40AD1DDC71}"/>
              </a:ext>
            </a:extLst>
          </p:cNvPr>
          <p:cNvCxnSpPr>
            <a:stCxn id="34" idx="0"/>
            <a:endCxn id="29" idx="2"/>
          </p:cNvCxnSpPr>
          <p:nvPr/>
        </p:nvCxnSpPr>
        <p:spPr>
          <a:xfrm flipH="1" flipV="1">
            <a:off x="7005106" y="1653110"/>
            <a:ext cx="2093495" cy="3663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9" name="Straight Arrow Connector 218">
            <a:extLst>
              <a:ext uri="{FF2B5EF4-FFF2-40B4-BE49-F238E27FC236}">
                <a16:creationId xmlns:a16="http://schemas.microsoft.com/office/drawing/2014/main" id="{D313B05C-06B6-76E6-1381-AD7172828C1A}"/>
              </a:ext>
            </a:extLst>
          </p:cNvPr>
          <p:cNvCxnSpPr>
            <a:stCxn id="34" idx="0"/>
            <a:endCxn id="33" idx="2"/>
          </p:cNvCxnSpPr>
          <p:nvPr/>
        </p:nvCxnSpPr>
        <p:spPr>
          <a:xfrm flipV="1">
            <a:off x="9098601" y="1653110"/>
            <a:ext cx="0" cy="3663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5" name="Straight Arrow Connector 224">
            <a:extLst>
              <a:ext uri="{FF2B5EF4-FFF2-40B4-BE49-F238E27FC236}">
                <a16:creationId xmlns:a16="http://schemas.microsoft.com/office/drawing/2014/main" id="{6AE95D51-B623-D5EE-761B-9E1146B8BD32}"/>
              </a:ext>
            </a:extLst>
          </p:cNvPr>
          <p:cNvCxnSpPr>
            <a:stCxn id="28" idx="1"/>
            <a:endCxn id="2" idx="3"/>
          </p:cNvCxnSpPr>
          <p:nvPr/>
        </p:nvCxnSpPr>
        <p:spPr>
          <a:xfrm flipH="1">
            <a:off x="4045330" y="1428431"/>
            <a:ext cx="120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B50EB11-21B1-DF8C-16AA-8BAD1E5BD872}"/>
              </a:ext>
            </a:extLst>
          </p:cNvPr>
          <p:cNvCxnSpPr>
            <a:stCxn id="29" idx="1"/>
            <a:endCxn id="28" idx="3"/>
          </p:cNvCxnSpPr>
          <p:nvPr/>
        </p:nvCxnSpPr>
        <p:spPr>
          <a:xfrm flipH="1">
            <a:off x="5978407" y="1428431"/>
            <a:ext cx="120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8AC4EBD7-E913-65E6-8EB6-8B6B751729EF}"/>
              </a:ext>
            </a:extLst>
          </p:cNvPr>
          <p:cNvCxnSpPr>
            <a:stCxn id="33" idx="1"/>
            <a:endCxn id="29" idx="3"/>
          </p:cNvCxnSpPr>
          <p:nvPr/>
        </p:nvCxnSpPr>
        <p:spPr>
          <a:xfrm flipH="1">
            <a:off x="7911484" y="1428431"/>
            <a:ext cx="280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CC3E35C5-FEEA-CCE9-D4AD-D92482D69015}"/>
              </a:ext>
            </a:extLst>
          </p:cNvPr>
          <p:cNvCxnSpPr>
            <a:stCxn id="93" idx="3"/>
            <a:endCxn id="30" idx="1"/>
          </p:cNvCxnSpPr>
          <p:nvPr/>
        </p:nvCxnSpPr>
        <p:spPr>
          <a:xfrm>
            <a:off x="1776656" y="1715515"/>
            <a:ext cx="455918" cy="528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0A81F759-C1C9-CBE4-06A7-71D018BB89D1}"/>
              </a:ext>
            </a:extLst>
          </p:cNvPr>
          <p:cNvCxnSpPr>
            <a:stCxn id="93" idx="3"/>
            <a:endCxn id="35" idx="1"/>
          </p:cNvCxnSpPr>
          <p:nvPr/>
        </p:nvCxnSpPr>
        <p:spPr>
          <a:xfrm>
            <a:off x="1776656" y="1715515"/>
            <a:ext cx="455917" cy="11344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Connector: Elbow 236">
            <a:extLst>
              <a:ext uri="{FF2B5EF4-FFF2-40B4-BE49-F238E27FC236}">
                <a16:creationId xmlns:a16="http://schemas.microsoft.com/office/drawing/2014/main" id="{89A4AF10-68A8-FACA-A517-2E87253D57C4}"/>
              </a:ext>
            </a:extLst>
          </p:cNvPr>
          <p:cNvCxnSpPr>
            <a:stCxn id="93" idx="3"/>
            <a:endCxn id="39" idx="1"/>
          </p:cNvCxnSpPr>
          <p:nvPr/>
        </p:nvCxnSpPr>
        <p:spPr>
          <a:xfrm>
            <a:off x="1776656" y="1715515"/>
            <a:ext cx="455916" cy="20069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B8B8038D-C6A5-466A-85B9-DA7795E92A25}"/>
              </a:ext>
            </a:extLst>
          </p:cNvPr>
          <p:cNvSpPr txBox="1"/>
          <p:nvPr/>
        </p:nvSpPr>
        <p:spPr>
          <a:xfrm>
            <a:off x="2072155" y="1634088"/>
            <a:ext cx="1066794" cy="369332"/>
          </a:xfrm>
          <a:prstGeom prst="rect">
            <a:avLst/>
          </a:prstGeom>
          <a:noFill/>
        </p:spPr>
        <p:txBody>
          <a:bodyPr wrap="square" rtlCol="0">
            <a:spAutoFit/>
          </a:bodyPr>
          <a:lstStyle/>
          <a:p>
            <a:r>
              <a:rPr lang="en-US" dirty="0"/>
              <a:t>Feedback</a:t>
            </a:r>
            <a:endParaRPr lang="en-CA" dirty="0"/>
          </a:p>
        </p:txBody>
      </p:sp>
      <p:cxnSp>
        <p:nvCxnSpPr>
          <p:cNvPr id="258" name="Straight Arrow Connector 257">
            <a:extLst>
              <a:ext uri="{FF2B5EF4-FFF2-40B4-BE49-F238E27FC236}">
                <a16:creationId xmlns:a16="http://schemas.microsoft.com/office/drawing/2014/main" id="{71425B7D-EA3B-7885-A924-7715669E85BC}"/>
              </a:ext>
            </a:extLst>
          </p:cNvPr>
          <p:cNvCxnSpPr/>
          <p:nvPr/>
        </p:nvCxnSpPr>
        <p:spPr>
          <a:xfrm flipV="1">
            <a:off x="2743200" y="284672"/>
            <a:ext cx="0" cy="919079"/>
          </a:xfrm>
          <a:prstGeom prst="straightConnector1">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59" name="Straight Arrow Connector 258">
            <a:extLst>
              <a:ext uri="{FF2B5EF4-FFF2-40B4-BE49-F238E27FC236}">
                <a16:creationId xmlns:a16="http://schemas.microsoft.com/office/drawing/2014/main" id="{C7245787-0017-0AA0-811E-80408C89376D}"/>
              </a:ext>
            </a:extLst>
          </p:cNvPr>
          <p:cNvCxnSpPr/>
          <p:nvPr/>
        </p:nvCxnSpPr>
        <p:spPr>
          <a:xfrm flipV="1">
            <a:off x="4656212" y="284672"/>
            <a:ext cx="0" cy="919079"/>
          </a:xfrm>
          <a:prstGeom prst="straightConnector1">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60" name="Straight Arrow Connector 259">
            <a:extLst>
              <a:ext uri="{FF2B5EF4-FFF2-40B4-BE49-F238E27FC236}">
                <a16:creationId xmlns:a16="http://schemas.microsoft.com/office/drawing/2014/main" id="{CC677B5A-690E-75CD-08C0-7B63E60E831E}"/>
              </a:ext>
            </a:extLst>
          </p:cNvPr>
          <p:cNvCxnSpPr/>
          <p:nvPr/>
        </p:nvCxnSpPr>
        <p:spPr>
          <a:xfrm flipV="1">
            <a:off x="6585653" y="275509"/>
            <a:ext cx="0" cy="919079"/>
          </a:xfrm>
          <a:prstGeom prst="straightConnector1">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61" name="Straight Arrow Connector 260">
            <a:extLst>
              <a:ext uri="{FF2B5EF4-FFF2-40B4-BE49-F238E27FC236}">
                <a16:creationId xmlns:a16="http://schemas.microsoft.com/office/drawing/2014/main" id="{E7EBAA2A-826A-429A-2C2E-F0601754DCE8}"/>
              </a:ext>
            </a:extLst>
          </p:cNvPr>
          <p:cNvCxnSpPr/>
          <p:nvPr/>
        </p:nvCxnSpPr>
        <p:spPr>
          <a:xfrm flipV="1">
            <a:off x="8573835" y="266346"/>
            <a:ext cx="0" cy="919079"/>
          </a:xfrm>
          <a:prstGeom prst="straightConnector1">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62" name="Straight Connector 261">
            <a:extLst>
              <a:ext uri="{FF2B5EF4-FFF2-40B4-BE49-F238E27FC236}">
                <a16:creationId xmlns:a16="http://schemas.microsoft.com/office/drawing/2014/main" id="{5ED78B88-F90A-10A5-A089-4421351AC63B}"/>
              </a:ext>
            </a:extLst>
          </p:cNvPr>
          <p:cNvCxnSpPr>
            <a:cxnSpLocks/>
          </p:cNvCxnSpPr>
          <p:nvPr/>
        </p:nvCxnSpPr>
        <p:spPr>
          <a:xfrm flipV="1">
            <a:off x="2682326" y="266346"/>
            <a:ext cx="8409872" cy="18326"/>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64" name="Diamond 263">
            <a:extLst>
              <a:ext uri="{FF2B5EF4-FFF2-40B4-BE49-F238E27FC236}">
                <a16:creationId xmlns:a16="http://schemas.microsoft.com/office/drawing/2014/main" id="{A017F62C-8D99-8552-16DC-B5D2827B9B2A}"/>
              </a:ext>
            </a:extLst>
          </p:cNvPr>
          <p:cNvSpPr/>
          <p:nvPr/>
        </p:nvSpPr>
        <p:spPr>
          <a:xfrm>
            <a:off x="10415344" y="2118252"/>
            <a:ext cx="1270107" cy="1090645"/>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265" name="TextBox 264">
            <a:extLst>
              <a:ext uri="{FF2B5EF4-FFF2-40B4-BE49-F238E27FC236}">
                <a16:creationId xmlns:a16="http://schemas.microsoft.com/office/drawing/2014/main" id="{681A0777-9E41-DE47-1C58-B473BC3E3786}"/>
              </a:ext>
            </a:extLst>
          </p:cNvPr>
          <p:cNvSpPr txBox="1"/>
          <p:nvPr/>
        </p:nvSpPr>
        <p:spPr>
          <a:xfrm>
            <a:off x="10404529" y="2457460"/>
            <a:ext cx="1323476" cy="369332"/>
          </a:xfrm>
          <a:prstGeom prst="rect">
            <a:avLst/>
          </a:prstGeom>
          <a:noFill/>
        </p:spPr>
        <p:txBody>
          <a:bodyPr wrap="square" rtlCol="0">
            <a:spAutoFit/>
          </a:bodyPr>
          <a:lstStyle/>
          <a:p>
            <a:r>
              <a:rPr lang="en-US" dirty="0"/>
              <a:t>‘;’ count &gt; 2</a:t>
            </a:r>
            <a:endParaRPr lang="en-CA" dirty="0"/>
          </a:p>
        </p:txBody>
      </p:sp>
      <p:cxnSp>
        <p:nvCxnSpPr>
          <p:cNvPr id="268" name="Straight Arrow Connector 267">
            <a:extLst>
              <a:ext uri="{FF2B5EF4-FFF2-40B4-BE49-F238E27FC236}">
                <a16:creationId xmlns:a16="http://schemas.microsoft.com/office/drawing/2014/main" id="{A4569A01-61DA-8581-15E8-A79E0207860C}"/>
              </a:ext>
            </a:extLst>
          </p:cNvPr>
          <p:cNvCxnSpPr>
            <a:cxnSpLocks/>
            <a:endCxn id="264" idx="0"/>
          </p:cNvCxnSpPr>
          <p:nvPr/>
        </p:nvCxnSpPr>
        <p:spPr>
          <a:xfrm flipH="1">
            <a:off x="11050398" y="275509"/>
            <a:ext cx="15869" cy="184274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81" name="Rectangle 280">
            <a:extLst>
              <a:ext uri="{FF2B5EF4-FFF2-40B4-BE49-F238E27FC236}">
                <a16:creationId xmlns:a16="http://schemas.microsoft.com/office/drawing/2014/main" id="{FB869080-11F8-CA13-0F22-31F2DCF91426}"/>
              </a:ext>
            </a:extLst>
          </p:cNvPr>
          <p:cNvSpPr/>
          <p:nvPr/>
        </p:nvSpPr>
        <p:spPr>
          <a:xfrm>
            <a:off x="6784089" y="4955198"/>
            <a:ext cx="1160697" cy="1319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Prime List</a:t>
            </a:r>
          </a:p>
          <a:p>
            <a:pPr algn="ctr"/>
            <a:r>
              <a:rPr lang="en-US" dirty="0"/>
              <a:t>File</a:t>
            </a:r>
            <a:endParaRPr lang="en-CA" dirty="0"/>
          </a:p>
        </p:txBody>
      </p:sp>
      <p:cxnSp>
        <p:nvCxnSpPr>
          <p:cNvPr id="283" name="Connector: Elbow 282">
            <a:extLst>
              <a:ext uri="{FF2B5EF4-FFF2-40B4-BE49-F238E27FC236}">
                <a16:creationId xmlns:a16="http://schemas.microsoft.com/office/drawing/2014/main" id="{E7E7072E-022B-D53C-D9AC-1460191D6819}"/>
              </a:ext>
            </a:extLst>
          </p:cNvPr>
          <p:cNvCxnSpPr>
            <a:cxnSpLocks/>
            <a:stCxn id="264" idx="2"/>
            <a:endCxn id="281" idx="0"/>
          </p:cNvCxnSpPr>
          <p:nvPr/>
        </p:nvCxnSpPr>
        <p:spPr>
          <a:xfrm rot="5400000">
            <a:off x="8334268" y="2239067"/>
            <a:ext cx="1746301" cy="3685960"/>
          </a:xfrm>
          <a:prstGeom prst="bentConnector3">
            <a:avLst>
              <a:gd name="adj1" fmla="val 50000"/>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88" name="Straight Arrow Connector 287">
            <a:extLst>
              <a:ext uri="{FF2B5EF4-FFF2-40B4-BE49-F238E27FC236}">
                <a16:creationId xmlns:a16="http://schemas.microsoft.com/office/drawing/2014/main" id="{8A518A2A-C63D-E576-B399-ABEA4A580FA8}"/>
              </a:ext>
            </a:extLst>
          </p:cNvPr>
          <p:cNvCxnSpPr>
            <a:stCxn id="44" idx="1"/>
            <a:endCxn id="281" idx="3"/>
          </p:cNvCxnSpPr>
          <p:nvPr/>
        </p:nvCxnSpPr>
        <p:spPr>
          <a:xfrm flipH="1" flipV="1">
            <a:off x="7944786" y="5614737"/>
            <a:ext cx="10387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34539EE0-6388-04F8-E56A-4DA631AEE6BA}"/>
              </a:ext>
            </a:extLst>
          </p:cNvPr>
          <p:cNvCxnSpPr>
            <a:cxnSpLocks/>
            <a:stCxn id="281" idx="1"/>
          </p:cNvCxnSpPr>
          <p:nvPr/>
        </p:nvCxnSpPr>
        <p:spPr>
          <a:xfrm flipH="1">
            <a:off x="5779399" y="5614737"/>
            <a:ext cx="1004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6" name="TextBox 295">
            <a:extLst>
              <a:ext uri="{FF2B5EF4-FFF2-40B4-BE49-F238E27FC236}">
                <a16:creationId xmlns:a16="http://schemas.microsoft.com/office/drawing/2014/main" id="{615478D2-E810-D266-04E8-4ADAAAB3AED6}"/>
              </a:ext>
            </a:extLst>
          </p:cNvPr>
          <p:cNvSpPr txBox="1"/>
          <p:nvPr/>
        </p:nvSpPr>
        <p:spPr>
          <a:xfrm>
            <a:off x="1054668" y="3128441"/>
            <a:ext cx="736538" cy="369332"/>
          </a:xfrm>
          <a:prstGeom prst="rect">
            <a:avLst/>
          </a:prstGeom>
          <a:noFill/>
        </p:spPr>
        <p:txBody>
          <a:bodyPr wrap="square" rtlCol="0">
            <a:spAutoFit/>
          </a:bodyPr>
          <a:lstStyle/>
          <a:p>
            <a:r>
              <a:rPr lang="en-US" dirty="0"/>
              <a:t>NO</a:t>
            </a:r>
            <a:endParaRPr lang="en-CA" dirty="0"/>
          </a:p>
        </p:txBody>
      </p:sp>
      <p:sp>
        <p:nvSpPr>
          <p:cNvPr id="297" name="Arrow: Down 296">
            <a:extLst>
              <a:ext uri="{FF2B5EF4-FFF2-40B4-BE49-F238E27FC236}">
                <a16:creationId xmlns:a16="http://schemas.microsoft.com/office/drawing/2014/main" id="{05EEF3C5-CAA5-81BE-4C01-D26E3E56357C}"/>
              </a:ext>
            </a:extLst>
          </p:cNvPr>
          <p:cNvSpPr/>
          <p:nvPr/>
        </p:nvSpPr>
        <p:spPr>
          <a:xfrm>
            <a:off x="5452261" y="4418510"/>
            <a:ext cx="112296" cy="67382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98" name="TextBox 297">
            <a:extLst>
              <a:ext uri="{FF2B5EF4-FFF2-40B4-BE49-F238E27FC236}">
                <a16:creationId xmlns:a16="http://schemas.microsoft.com/office/drawing/2014/main" id="{63B2CDC1-C10D-C04B-A6EB-4B2A23187D16}"/>
              </a:ext>
            </a:extLst>
          </p:cNvPr>
          <p:cNvSpPr txBox="1"/>
          <p:nvPr/>
        </p:nvSpPr>
        <p:spPr>
          <a:xfrm>
            <a:off x="5143346" y="4042504"/>
            <a:ext cx="2497155" cy="369332"/>
          </a:xfrm>
          <a:prstGeom prst="rect">
            <a:avLst/>
          </a:prstGeom>
          <a:noFill/>
        </p:spPr>
        <p:txBody>
          <a:bodyPr wrap="square" rtlCol="0">
            <a:spAutoFit/>
          </a:bodyPr>
          <a:lstStyle/>
          <a:p>
            <a:r>
              <a:rPr lang="en-US" dirty="0"/>
              <a:t>Start From </a:t>
            </a:r>
            <a:r>
              <a:rPr lang="en-US" dirty="0" err="1"/>
              <a:t>i</a:t>
            </a:r>
            <a:r>
              <a:rPr lang="en-US" sz="1000" dirty="0" err="1"/>
              <a:t>th</a:t>
            </a:r>
            <a:r>
              <a:rPr lang="en-US" dirty="0"/>
              <a:t> Line Fact    </a:t>
            </a:r>
            <a:endParaRPr lang="en-CA" dirty="0"/>
          </a:p>
        </p:txBody>
      </p:sp>
      <p:cxnSp>
        <p:nvCxnSpPr>
          <p:cNvPr id="4" name="Straight Arrow Connector 3">
            <a:extLst>
              <a:ext uri="{FF2B5EF4-FFF2-40B4-BE49-F238E27FC236}">
                <a16:creationId xmlns:a16="http://schemas.microsoft.com/office/drawing/2014/main" id="{6B917E2F-DD58-B5AE-38D8-E74BAEFC5291}"/>
              </a:ext>
            </a:extLst>
          </p:cNvPr>
          <p:cNvCxnSpPr>
            <a:stCxn id="35" idx="2"/>
            <a:endCxn id="39" idx="0"/>
          </p:cNvCxnSpPr>
          <p:nvPr/>
        </p:nvCxnSpPr>
        <p:spPr>
          <a:xfrm flipH="1">
            <a:off x="3138950" y="3074606"/>
            <a:ext cx="2" cy="423168"/>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ABB0470E-582D-71BA-08F1-3693A2428489}"/>
              </a:ext>
            </a:extLst>
          </p:cNvPr>
          <p:cNvCxnSpPr>
            <a:stCxn id="40" idx="0"/>
            <a:endCxn id="35" idx="2"/>
          </p:cNvCxnSpPr>
          <p:nvPr/>
        </p:nvCxnSpPr>
        <p:spPr>
          <a:xfrm flipH="1" flipV="1">
            <a:off x="3138952" y="3074606"/>
            <a:ext cx="1933077" cy="406945"/>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8D33276D-682C-D207-BDC1-5F7E5F07D8D9}"/>
              </a:ext>
            </a:extLst>
          </p:cNvPr>
          <p:cNvCxnSpPr>
            <a:stCxn id="41" idx="0"/>
            <a:endCxn id="35" idx="2"/>
          </p:cNvCxnSpPr>
          <p:nvPr/>
        </p:nvCxnSpPr>
        <p:spPr>
          <a:xfrm flipH="1" flipV="1">
            <a:off x="3138952" y="3074606"/>
            <a:ext cx="3866153" cy="401723"/>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BF16AF1-B009-F17D-8731-B238D859FE8E}"/>
              </a:ext>
            </a:extLst>
          </p:cNvPr>
          <p:cNvCxnSpPr>
            <a:stCxn id="42" idx="0"/>
            <a:endCxn id="35" idx="2"/>
          </p:cNvCxnSpPr>
          <p:nvPr/>
        </p:nvCxnSpPr>
        <p:spPr>
          <a:xfrm flipH="1" flipV="1">
            <a:off x="3138952" y="3074606"/>
            <a:ext cx="5959646" cy="423167"/>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EB3A330B-8F91-82D1-12A6-0B5CCA2CC627}"/>
              </a:ext>
            </a:extLst>
          </p:cNvPr>
          <p:cNvCxnSpPr>
            <a:stCxn id="42" idx="0"/>
            <a:endCxn id="35" idx="2"/>
          </p:cNvCxnSpPr>
          <p:nvPr/>
        </p:nvCxnSpPr>
        <p:spPr>
          <a:xfrm flipH="1" flipV="1">
            <a:off x="3138952" y="3074606"/>
            <a:ext cx="5959646" cy="423167"/>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BA9F3FC-C605-EE4D-201A-FCBA5CA6B4E1}"/>
              </a:ext>
            </a:extLst>
          </p:cNvPr>
          <p:cNvCxnSpPr>
            <a:stCxn id="39" idx="0"/>
            <a:endCxn id="36" idx="2"/>
          </p:cNvCxnSpPr>
          <p:nvPr/>
        </p:nvCxnSpPr>
        <p:spPr>
          <a:xfrm flipV="1">
            <a:off x="3138950" y="3042254"/>
            <a:ext cx="1933079" cy="455520"/>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B7FEAB1E-C1F1-ECCC-FFA8-21D1453CDBA3}"/>
              </a:ext>
            </a:extLst>
          </p:cNvPr>
          <p:cNvCxnSpPr>
            <a:stCxn id="39" idx="0"/>
            <a:endCxn id="37" idx="2"/>
          </p:cNvCxnSpPr>
          <p:nvPr/>
        </p:nvCxnSpPr>
        <p:spPr>
          <a:xfrm flipV="1">
            <a:off x="3138950" y="3034592"/>
            <a:ext cx="3866157" cy="463182"/>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6AD84F32-0B54-A367-DF8B-E4C4A42CDFC6}"/>
              </a:ext>
            </a:extLst>
          </p:cNvPr>
          <p:cNvCxnSpPr>
            <a:stCxn id="39" idx="0"/>
            <a:endCxn id="38" idx="2"/>
          </p:cNvCxnSpPr>
          <p:nvPr/>
        </p:nvCxnSpPr>
        <p:spPr>
          <a:xfrm flipV="1">
            <a:off x="3138950" y="3042254"/>
            <a:ext cx="5959650" cy="455520"/>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8FB2543E-8004-9E8D-02E7-B34CC721A452}"/>
              </a:ext>
            </a:extLst>
          </p:cNvPr>
          <p:cNvSpPr txBox="1"/>
          <p:nvPr/>
        </p:nvSpPr>
        <p:spPr>
          <a:xfrm>
            <a:off x="2062229" y="3110249"/>
            <a:ext cx="1066794" cy="369332"/>
          </a:xfrm>
          <a:prstGeom prst="rect">
            <a:avLst/>
          </a:prstGeom>
          <a:noFill/>
        </p:spPr>
        <p:txBody>
          <a:bodyPr wrap="square" rtlCol="0">
            <a:spAutoFit/>
          </a:bodyPr>
          <a:lstStyle/>
          <a:p>
            <a:r>
              <a:rPr lang="en-US" dirty="0"/>
              <a:t>Forward</a:t>
            </a:r>
            <a:endParaRPr lang="en-CA" dirty="0"/>
          </a:p>
        </p:txBody>
      </p:sp>
      <p:cxnSp>
        <p:nvCxnSpPr>
          <p:cNvPr id="23" name="Straight Arrow Connector 22">
            <a:extLst>
              <a:ext uri="{FF2B5EF4-FFF2-40B4-BE49-F238E27FC236}">
                <a16:creationId xmlns:a16="http://schemas.microsoft.com/office/drawing/2014/main" id="{17256522-D02C-E090-2EAB-202DA793CE85}"/>
              </a:ext>
            </a:extLst>
          </p:cNvPr>
          <p:cNvCxnSpPr>
            <a:stCxn id="36" idx="2"/>
            <a:endCxn id="40" idx="0"/>
          </p:cNvCxnSpPr>
          <p:nvPr/>
        </p:nvCxnSpPr>
        <p:spPr>
          <a:xfrm>
            <a:off x="5072029" y="3042254"/>
            <a:ext cx="0" cy="439297"/>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9DF9D85-E343-C56E-86AA-CEFD4EA0D352}"/>
              </a:ext>
            </a:extLst>
          </p:cNvPr>
          <p:cNvCxnSpPr>
            <a:stCxn id="37" idx="2"/>
            <a:endCxn id="41" idx="0"/>
          </p:cNvCxnSpPr>
          <p:nvPr/>
        </p:nvCxnSpPr>
        <p:spPr>
          <a:xfrm flipH="1">
            <a:off x="7005105" y="3034592"/>
            <a:ext cx="2" cy="441737"/>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93BAE6F8-31B9-AF1F-8552-8644B0738C2E}"/>
              </a:ext>
            </a:extLst>
          </p:cNvPr>
          <p:cNvCxnSpPr>
            <a:stCxn id="38" idx="2"/>
            <a:endCxn id="42" idx="0"/>
          </p:cNvCxnSpPr>
          <p:nvPr/>
        </p:nvCxnSpPr>
        <p:spPr>
          <a:xfrm flipH="1">
            <a:off x="9098598" y="3042254"/>
            <a:ext cx="2" cy="455519"/>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76BA8756-BA20-D6D5-B139-79C3C81B0C9C}"/>
              </a:ext>
            </a:extLst>
          </p:cNvPr>
          <p:cNvCxnSpPr>
            <a:stCxn id="41" idx="0"/>
            <a:endCxn id="38" idx="2"/>
          </p:cNvCxnSpPr>
          <p:nvPr/>
        </p:nvCxnSpPr>
        <p:spPr>
          <a:xfrm flipV="1">
            <a:off x="7005105" y="3042254"/>
            <a:ext cx="2093495" cy="434075"/>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DBE73CE9-28B4-E715-087F-1D15545B8198}"/>
              </a:ext>
            </a:extLst>
          </p:cNvPr>
          <p:cNvCxnSpPr>
            <a:stCxn id="42" idx="0"/>
            <a:endCxn id="37" idx="2"/>
          </p:cNvCxnSpPr>
          <p:nvPr/>
        </p:nvCxnSpPr>
        <p:spPr>
          <a:xfrm flipH="1" flipV="1">
            <a:off x="7005107" y="3034592"/>
            <a:ext cx="2093491" cy="463181"/>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F55AC4A-BE2A-4081-C974-3B2409A2C4D9}"/>
              </a:ext>
            </a:extLst>
          </p:cNvPr>
          <p:cNvCxnSpPr>
            <a:stCxn id="42" idx="0"/>
            <a:endCxn id="36" idx="2"/>
          </p:cNvCxnSpPr>
          <p:nvPr/>
        </p:nvCxnSpPr>
        <p:spPr>
          <a:xfrm flipH="1" flipV="1">
            <a:off x="5072029" y="3042254"/>
            <a:ext cx="4026569" cy="455519"/>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42AF8DFE-33AC-CC53-7162-78EDB1153256}"/>
              </a:ext>
            </a:extLst>
          </p:cNvPr>
          <p:cNvCxnSpPr>
            <a:stCxn id="30" idx="2"/>
            <a:endCxn id="35" idx="0"/>
          </p:cNvCxnSpPr>
          <p:nvPr/>
        </p:nvCxnSpPr>
        <p:spPr>
          <a:xfrm flipH="1">
            <a:off x="3138952" y="2468836"/>
            <a:ext cx="1" cy="15641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963642EB-51AE-4A00-7DA5-2AFBBED5F01E}"/>
              </a:ext>
            </a:extLst>
          </p:cNvPr>
          <p:cNvCxnSpPr>
            <a:stCxn id="31" idx="2"/>
            <a:endCxn id="36" idx="0"/>
          </p:cNvCxnSpPr>
          <p:nvPr/>
        </p:nvCxnSpPr>
        <p:spPr>
          <a:xfrm>
            <a:off x="5072029" y="2480868"/>
            <a:ext cx="0" cy="112027"/>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DAD63B80-B169-FC29-D84F-7859D35DEBBC}"/>
              </a:ext>
            </a:extLst>
          </p:cNvPr>
          <p:cNvCxnSpPr>
            <a:stCxn id="32" idx="2"/>
            <a:endCxn id="37" idx="0"/>
          </p:cNvCxnSpPr>
          <p:nvPr/>
        </p:nvCxnSpPr>
        <p:spPr>
          <a:xfrm>
            <a:off x="7005107" y="2480868"/>
            <a:ext cx="0" cy="104365"/>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CB9EDB16-F0AC-5FCF-600C-5BB457155C0F}"/>
              </a:ext>
            </a:extLst>
          </p:cNvPr>
          <p:cNvCxnSpPr>
            <a:stCxn id="34" idx="2"/>
            <a:endCxn id="38" idx="0"/>
          </p:cNvCxnSpPr>
          <p:nvPr/>
        </p:nvCxnSpPr>
        <p:spPr>
          <a:xfrm flipH="1">
            <a:off x="9098600" y="2468835"/>
            <a:ext cx="1" cy="12406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792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FFD351-19CC-9676-1D7E-F77EA32F0742}"/>
              </a:ext>
            </a:extLst>
          </p:cNvPr>
          <p:cNvSpPr/>
          <p:nvPr/>
        </p:nvSpPr>
        <p:spPr>
          <a:xfrm>
            <a:off x="767751" y="629728"/>
            <a:ext cx="1828800"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err="1"/>
              <a:t>i</a:t>
            </a:r>
            <a:r>
              <a:rPr lang="en-US" sz="1200" dirty="0" err="1"/>
              <a:t>th</a:t>
            </a:r>
            <a:r>
              <a:rPr lang="en-US" dirty="0"/>
              <a:t> Batch File for N</a:t>
            </a:r>
            <a:r>
              <a:rPr lang="en-US" sz="1200" dirty="0"/>
              <a:t>th</a:t>
            </a:r>
            <a:r>
              <a:rPr lang="en-US" dirty="0"/>
              <a:t> Factor</a:t>
            </a:r>
            <a:endParaRPr lang="en-CA" dirty="0"/>
          </a:p>
        </p:txBody>
      </p:sp>
      <p:sp>
        <p:nvSpPr>
          <p:cNvPr id="4" name="Rectangle 3">
            <a:extLst>
              <a:ext uri="{FF2B5EF4-FFF2-40B4-BE49-F238E27FC236}">
                <a16:creationId xmlns:a16="http://schemas.microsoft.com/office/drawing/2014/main" id="{1166B00B-9AC7-B9AE-920F-6C1B4FB55A30}"/>
              </a:ext>
            </a:extLst>
          </p:cNvPr>
          <p:cNvSpPr/>
          <p:nvPr/>
        </p:nvSpPr>
        <p:spPr>
          <a:xfrm>
            <a:off x="7513608" y="6211019"/>
            <a:ext cx="428732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Feedback from N</a:t>
            </a:r>
            <a:r>
              <a:rPr lang="en-US" sz="1200" dirty="0"/>
              <a:t>th</a:t>
            </a:r>
            <a:r>
              <a:rPr lang="en-US" dirty="0"/>
              <a:t> Files Into 7</a:t>
            </a:r>
            <a:r>
              <a:rPr lang="en-US" baseline="30000" dirty="0"/>
              <a:t>th</a:t>
            </a:r>
            <a:r>
              <a:rPr lang="en-US" dirty="0"/>
              <a:t> files </a:t>
            </a:r>
          </a:p>
        </p:txBody>
      </p:sp>
      <p:sp>
        <p:nvSpPr>
          <p:cNvPr id="5" name="Rectangle 4">
            <a:extLst>
              <a:ext uri="{FF2B5EF4-FFF2-40B4-BE49-F238E27FC236}">
                <a16:creationId xmlns:a16="http://schemas.microsoft.com/office/drawing/2014/main" id="{404D7E92-44AE-1B13-51C1-13DDF6CB3206}"/>
              </a:ext>
            </a:extLst>
          </p:cNvPr>
          <p:cNvSpPr/>
          <p:nvPr/>
        </p:nvSpPr>
        <p:spPr>
          <a:xfrm>
            <a:off x="5181600" y="629727"/>
            <a:ext cx="1828800"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err="1"/>
              <a:t>i</a:t>
            </a:r>
            <a:r>
              <a:rPr lang="en-US" sz="1200" dirty="0" err="1"/>
              <a:t>th</a:t>
            </a:r>
            <a:r>
              <a:rPr lang="en-US" dirty="0"/>
              <a:t> Batch File for 7</a:t>
            </a:r>
            <a:r>
              <a:rPr lang="en-US" sz="1200" dirty="0"/>
              <a:t>th</a:t>
            </a:r>
            <a:r>
              <a:rPr lang="en-US" dirty="0"/>
              <a:t> Factor</a:t>
            </a:r>
            <a:endParaRPr lang="en-CA" dirty="0"/>
          </a:p>
        </p:txBody>
      </p:sp>
      <p:sp>
        <p:nvSpPr>
          <p:cNvPr id="9" name="Rectangle 8">
            <a:extLst>
              <a:ext uri="{FF2B5EF4-FFF2-40B4-BE49-F238E27FC236}">
                <a16:creationId xmlns:a16="http://schemas.microsoft.com/office/drawing/2014/main" id="{AA433D31-E211-C6D3-480F-908366091E62}"/>
              </a:ext>
            </a:extLst>
          </p:cNvPr>
          <p:cNvSpPr/>
          <p:nvPr/>
        </p:nvSpPr>
        <p:spPr>
          <a:xfrm>
            <a:off x="767751" y="1877683"/>
            <a:ext cx="1828800" cy="81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line </a:t>
            </a:r>
          </a:p>
          <a:p>
            <a:pPr algn="ctr"/>
            <a:r>
              <a:rPr lang="en-US" dirty="0"/>
              <a:t>N;X;N*X</a:t>
            </a:r>
            <a:endParaRPr lang="en-CA" dirty="0"/>
          </a:p>
        </p:txBody>
      </p:sp>
      <p:sp>
        <p:nvSpPr>
          <p:cNvPr id="10" name="Rectangle 9">
            <a:extLst>
              <a:ext uri="{FF2B5EF4-FFF2-40B4-BE49-F238E27FC236}">
                <a16:creationId xmlns:a16="http://schemas.microsoft.com/office/drawing/2014/main" id="{8E9B5B71-8F4B-B240-B8D5-F901423C3E6E}"/>
              </a:ext>
            </a:extLst>
          </p:cNvPr>
          <p:cNvSpPr/>
          <p:nvPr/>
        </p:nvSpPr>
        <p:spPr>
          <a:xfrm>
            <a:off x="767751" y="3128514"/>
            <a:ext cx="1828800" cy="813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Replace each </a:t>
            </a:r>
          </a:p>
          <a:p>
            <a:pPr algn="ctr"/>
            <a:r>
              <a:rPr lang="en-US" dirty="0"/>
              <a:t>[;N*X;] by [;X;N;]</a:t>
            </a:r>
          </a:p>
          <a:p>
            <a:pPr algn="ctr"/>
            <a:r>
              <a:rPr lang="en-US" dirty="0"/>
              <a:t>In 7</a:t>
            </a:r>
            <a:r>
              <a:rPr lang="en-US" baseline="30000" dirty="0"/>
              <a:t>th</a:t>
            </a:r>
            <a:r>
              <a:rPr lang="en-US" dirty="0"/>
              <a:t> Factors File</a:t>
            </a:r>
            <a:endParaRPr lang="en-CA" dirty="0"/>
          </a:p>
        </p:txBody>
      </p:sp>
      <p:sp>
        <p:nvSpPr>
          <p:cNvPr id="11" name="Diamond 10">
            <a:extLst>
              <a:ext uri="{FF2B5EF4-FFF2-40B4-BE49-F238E27FC236}">
                <a16:creationId xmlns:a16="http://schemas.microsoft.com/office/drawing/2014/main" id="{2CA6A6BD-5207-56A4-D6CE-575CE124964E}"/>
              </a:ext>
            </a:extLst>
          </p:cNvPr>
          <p:cNvSpPr/>
          <p:nvPr/>
        </p:nvSpPr>
        <p:spPr>
          <a:xfrm>
            <a:off x="1063205" y="4537494"/>
            <a:ext cx="1237891"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EOF</a:t>
            </a:r>
            <a:endParaRPr lang="en-CA" dirty="0"/>
          </a:p>
        </p:txBody>
      </p:sp>
      <p:cxnSp>
        <p:nvCxnSpPr>
          <p:cNvPr id="13" name="Straight Arrow Connector 12">
            <a:extLst>
              <a:ext uri="{FF2B5EF4-FFF2-40B4-BE49-F238E27FC236}">
                <a16:creationId xmlns:a16="http://schemas.microsoft.com/office/drawing/2014/main" id="{314BDC9D-22E2-1D52-29AC-919DA77E627B}"/>
              </a:ext>
            </a:extLst>
          </p:cNvPr>
          <p:cNvCxnSpPr>
            <a:stCxn id="3" idx="2"/>
            <a:endCxn id="9" idx="0"/>
          </p:cNvCxnSpPr>
          <p:nvPr/>
        </p:nvCxnSpPr>
        <p:spPr>
          <a:xfrm>
            <a:off x="1682151" y="1440611"/>
            <a:ext cx="0" cy="43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E353AA-8EA4-2DA9-147C-8E1DFAA61DEB}"/>
              </a:ext>
            </a:extLst>
          </p:cNvPr>
          <p:cNvCxnSpPr>
            <a:stCxn id="9" idx="2"/>
            <a:endCxn id="10" idx="0"/>
          </p:cNvCxnSpPr>
          <p:nvPr/>
        </p:nvCxnSpPr>
        <p:spPr>
          <a:xfrm>
            <a:off x="1682151" y="2691442"/>
            <a:ext cx="0" cy="43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B46337-2A86-D28A-71A6-DAF78DD55217}"/>
              </a:ext>
            </a:extLst>
          </p:cNvPr>
          <p:cNvCxnSpPr>
            <a:stCxn id="10" idx="2"/>
            <a:endCxn id="11" idx="0"/>
          </p:cNvCxnSpPr>
          <p:nvPr/>
        </p:nvCxnSpPr>
        <p:spPr>
          <a:xfrm>
            <a:off x="1682151" y="3942273"/>
            <a:ext cx="0" cy="59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D87DBD0-951A-3B52-2E34-8AD394F522E9}"/>
              </a:ext>
            </a:extLst>
          </p:cNvPr>
          <p:cNvCxnSpPr>
            <a:stCxn id="11" idx="3"/>
            <a:endCxn id="9" idx="3"/>
          </p:cNvCxnSpPr>
          <p:nvPr/>
        </p:nvCxnSpPr>
        <p:spPr>
          <a:xfrm flipV="1">
            <a:off x="2301096" y="2284563"/>
            <a:ext cx="295455" cy="2710131"/>
          </a:xfrm>
          <a:prstGeom prst="bentConnector3">
            <a:avLst>
              <a:gd name="adj1" fmla="val 1773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28B0E44-6DF8-274E-A51D-C2E03DBCC8D5}"/>
              </a:ext>
            </a:extLst>
          </p:cNvPr>
          <p:cNvCxnSpPr>
            <a:stCxn id="5" idx="1"/>
            <a:endCxn id="3" idx="3"/>
          </p:cNvCxnSpPr>
          <p:nvPr/>
        </p:nvCxnSpPr>
        <p:spPr>
          <a:xfrm flipH="1">
            <a:off x="2596551" y="1035169"/>
            <a:ext cx="25850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0739CD2-4FF1-C403-FAFC-5CEC6297E0CD}"/>
              </a:ext>
            </a:extLst>
          </p:cNvPr>
          <p:cNvSpPr/>
          <p:nvPr/>
        </p:nvSpPr>
        <p:spPr>
          <a:xfrm>
            <a:off x="6780362" y="2284563"/>
            <a:ext cx="2846717" cy="302068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24" name="TextBox 23">
            <a:extLst>
              <a:ext uri="{FF2B5EF4-FFF2-40B4-BE49-F238E27FC236}">
                <a16:creationId xmlns:a16="http://schemas.microsoft.com/office/drawing/2014/main" id="{D23E5760-FA2F-46DC-8003-0AF731E9F120}"/>
              </a:ext>
            </a:extLst>
          </p:cNvPr>
          <p:cNvSpPr txBox="1"/>
          <p:nvPr/>
        </p:nvSpPr>
        <p:spPr>
          <a:xfrm>
            <a:off x="7228936" y="2645723"/>
            <a:ext cx="1958196" cy="369332"/>
          </a:xfrm>
          <a:prstGeom prst="rect">
            <a:avLst/>
          </a:prstGeom>
          <a:noFill/>
        </p:spPr>
        <p:txBody>
          <a:bodyPr wrap="square" rtlCol="0">
            <a:spAutoFit/>
          </a:bodyPr>
          <a:lstStyle/>
          <a:p>
            <a:r>
              <a:rPr lang="en-US" dirty="0"/>
              <a:t>7;M;7*M</a:t>
            </a:r>
            <a:endParaRPr lang="en-CA" dirty="0"/>
          </a:p>
        </p:txBody>
      </p:sp>
      <p:sp>
        <p:nvSpPr>
          <p:cNvPr id="25" name="TextBox 24">
            <a:extLst>
              <a:ext uri="{FF2B5EF4-FFF2-40B4-BE49-F238E27FC236}">
                <a16:creationId xmlns:a16="http://schemas.microsoft.com/office/drawing/2014/main" id="{403583CE-6D31-C822-90FD-1AE411BD37B9}"/>
              </a:ext>
            </a:extLst>
          </p:cNvPr>
          <p:cNvSpPr txBox="1"/>
          <p:nvPr/>
        </p:nvSpPr>
        <p:spPr>
          <a:xfrm flipH="1">
            <a:off x="7404051" y="3200400"/>
            <a:ext cx="1489783" cy="923330"/>
          </a:xfrm>
          <a:prstGeom prst="rect">
            <a:avLst/>
          </a:prstGeom>
          <a:noFill/>
        </p:spPr>
        <p:txBody>
          <a:bodyPr wrap="square" rtlCol="0">
            <a:spAutoFit/>
          </a:bodyPr>
          <a:lstStyle/>
          <a:p>
            <a:r>
              <a:rPr lang="en-US" dirty="0"/>
              <a:t>If M = N *X will be Replaced by</a:t>
            </a:r>
            <a:endParaRPr lang="en-CA" dirty="0"/>
          </a:p>
        </p:txBody>
      </p:sp>
      <p:sp>
        <p:nvSpPr>
          <p:cNvPr id="26" name="TextBox 25">
            <a:extLst>
              <a:ext uri="{FF2B5EF4-FFF2-40B4-BE49-F238E27FC236}">
                <a16:creationId xmlns:a16="http://schemas.microsoft.com/office/drawing/2014/main" id="{07287E72-DD38-92B8-9FC6-43229EC3332C}"/>
              </a:ext>
            </a:extLst>
          </p:cNvPr>
          <p:cNvSpPr txBox="1"/>
          <p:nvPr/>
        </p:nvSpPr>
        <p:spPr>
          <a:xfrm>
            <a:off x="7224622" y="4352828"/>
            <a:ext cx="1958196" cy="369332"/>
          </a:xfrm>
          <a:prstGeom prst="rect">
            <a:avLst/>
          </a:prstGeom>
          <a:noFill/>
        </p:spPr>
        <p:txBody>
          <a:bodyPr wrap="square" rtlCol="0">
            <a:spAutoFit/>
          </a:bodyPr>
          <a:lstStyle/>
          <a:p>
            <a:r>
              <a:rPr lang="en-US" dirty="0"/>
              <a:t>7;N;X;7*M</a:t>
            </a:r>
            <a:endParaRPr lang="en-CA" dirty="0"/>
          </a:p>
        </p:txBody>
      </p:sp>
    </p:spTree>
    <p:extLst>
      <p:ext uri="{BB962C8B-B14F-4D97-AF65-F5344CB8AC3E}">
        <p14:creationId xmlns:p14="http://schemas.microsoft.com/office/powerpoint/2010/main" val="222519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4836-4911-222D-8038-99F7FC3A8C8F}"/>
              </a:ext>
            </a:extLst>
          </p:cNvPr>
          <p:cNvSpPr>
            <a:spLocks noGrp="1"/>
          </p:cNvSpPr>
          <p:nvPr>
            <p:ph type="title"/>
          </p:nvPr>
        </p:nvSpPr>
        <p:spPr/>
        <p:txBody>
          <a:bodyPr/>
          <a:lstStyle/>
          <a:p>
            <a:r>
              <a:rPr lang="en-US" dirty="0"/>
              <a:t>A;B;C;D;E = A*B*C*D = E</a:t>
            </a:r>
            <a:endParaRPr lang="en-CA" dirty="0"/>
          </a:p>
        </p:txBody>
      </p:sp>
      <p:pic>
        <p:nvPicPr>
          <p:cNvPr id="6" name="Content Placeholder 5">
            <a:extLst>
              <a:ext uri="{FF2B5EF4-FFF2-40B4-BE49-F238E27FC236}">
                <a16:creationId xmlns:a16="http://schemas.microsoft.com/office/drawing/2014/main" id="{286FEF57-FC9C-47F1-3CAC-1AA4B983636D}"/>
              </a:ext>
            </a:extLst>
          </p:cNvPr>
          <p:cNvPicPr>
            <a:picLocks noGrp="1" noChangeAspect="1"/>
          </p:cNvPicPr>
          <p:nvPr>
            <p:ph sz="half" idx="1"/>
          </p:nvPr>
        </p:nvPicPr>
        <p:blipFill>
          <a:blip r:embed="rId2"/>
          <a:stretch>
            <a:fillRect/>
          </a:stretch>
        </p:blipFill>
        <p:spPr>
          <a:xfrm>
            <a:off x="339916" y="1760703"/>
            <a:ext cx="1973179" cy="4351338"/>
          </a:xfrm>
        </p:spPr>
      </p:pic>
      <p:pic>
        <p:nvPicPr>
          <p:cNvPr id="10" name="Picture 9">
            <a:extLst>
              <a:ext uri="{FF2B5EF4-FFF2-40B4-BE49-F238E27FC236}">
                <a16:creationId xmlns:a16="http://schemas.microsoft.com/office/drawing/2014/main" id="{534F30B2-FECB-7BD3-7F9E-6F337B6F25B9}"/>
              </a:ext>
            </a:extLst>
          </p:cNvPr>
          <p:cNvPicPr>
            <a:picLocks noChangeAspect="1"/>
          </p:cNvPicPr>
          <p:nvPr/>
        </p:nvPicPr>
        <p:blipFill>
          <a:blip r:embed="rId3"/>
          <a:stretch>
            <a:fillRect/>
          </a:stretch>
        </p:blipFill>
        <p:spPr>
          <a:xfrm>
            <a:off x="2418406" y="1760702"/>
            <a:ext cx="1816335" cy="4351339"/>
          </a:xfrm>
          <a:prstGeom prst="rect">
            <a:avLst/>
          </a:prstGeom>
        </p:spPr>
      </p:pic>
      <p:pic>
        <p:nvPicPr>
          <p:cNvPr id="12" name="Picture 11">
            <a:extLst>
              <a:ext uri="{FF2B5EF4-FFF2-40B4-BE49-F238E27FC236}">
                <a16:creationId xmlns:a16="http://schemas.microsoft.com/office/drawing/2014/main" id="{AD6EDF36-5567-6B50-34CB-6579573CF768}"/>
              </a:ext>
            </a:extLst>
          </p:cNvPr>
          <p:cNvPicPr>
            <a:picLocks noChangeAspect="1"/>
          </p:cNvPicPr>
          <p:nvPr/>
        </p:nvPicPr>
        <p:blipFill>
          <a:blip r:embed="rId4"/>
          <a:stretch>
            <a:fillRect/>
          </a:stretch>
        </p:blipFill>
        <p:spPr>
          <a:xfrm>
            <a:off x="4340052" y="1760702"/>
            <a:ext cx="2206227" cy="4351339"/>
          </a:xfrm>
          <a:prstGeom prst="rect">
            <a:avLst/>
          </a:prstGeom>
        </p:spPr>
      </p:pic>
      <p:pic>
        <p:nvPicPr>
          <p:cNvPr id="16" name="Picture 15">
            <a:extLst>
              <a:ext uri="{FF2B5EF4-FFF2-40B4-BE49-F238E27FC236}">
                <a16:creationId xmlns:a16="http://schemas.microsoft.com/office/drawing/2014/main" id="{5B0D407C-A52C-C2BB-1674-8A4CC5100C34}"/>
              </a:ext>
            </a:extLst>
          </p:cNvPr>
          <p:cNvPicPr>
            <a:picLocks noChangeAspect="1"/>
          </p:cNvPicPr>
          <p:nvPr/>
        </p:nvPicPr>
        <p:blipFill>
          <a:blip r:embed="rId5"/>
          <a:stretch>
            <a:fillRect/>
          </a:stretch>
        </p:blipFill>
        <p:spPr>
          <a:xfrm>
            <a:off x="6651590" y="1760702"/>
            <a:ext cx="3378819" cy="4351340"/>
          </a:xfrm>
          <a:prstGeom prst="rect">
            <a:avLst/>
          </a:prstGeom>
        </p:spPr>
      </p:pic>
      <p:pic>
        <p:nvPicPr>
          <p:cNvPr id="20" name="Picture 19">
            <a:extLst>
              <a:ext uri="{FF2B5EF4-FFF2-40B4-BE49-F238E27FC236}">
                <a16:creationId xmlns:a16="http://schemas.microsoft.com/office/drawing/2014/main" id="{F636BC13-030F-C772-99ED-0B9192300703}"/>
              </a:ext>
            </a:extLst>
          </p:cNvPr>
          <p:cNvPicPr>
            <a:picLocks noChangeAspect="1"/>
          </p:cNvPicPr>
          <p:nvPr/>
        </p:nvPicPr>
        <p:blipFill>
          <a:blip r:embed="rId6"/>
          <a:stretch>
            <a:fillRect/>
          </a:stretch>
        </p:blipFill>
        <p:spPr>
          <a:xfrm>
            <a:off x="9150213" y="1760702"/>
            <a:ext cx="2975884" cy="4351339"/>
          </a:xfrm>
          <a:prstGeom prst="rect">
            <a:avLst/>
          </a:prstGeom>
        </p:spPr>
      </p:pic>
    </p:spTree>
    <p:extLst>
      <p:ext uri="{BB962C8B-B14F-4D97-AF65-F5344CB8AC3E}">
        <p14:creationId xmlns:p14="http://schemas.microsoft.com/office/powerpoint/2010/main" val="312940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07E07FE-74F0-A529-1A26-FF89EF9F1D08}"/>
              </a:ext>
            </a:extLst>
          </p:cNvPr>
          <p:cNvPicPr>
            <a:picLocks noGrp="1" noChangeAspect="1"/>
          </p:cNvPicPr>
          <p:nvPr>
            <p:ph sz="half" idx="1"/>
          </p:nvPr>
        </p:nvPicPr>
        <p:blipFill>
          <a:blip r:embed="rId2"/>
          <a:stretch>
            <a:fillRect/>
          </a:stretch>
        </p:blipFill>
        <p:spPr>
          <a:xfrm>
            <a:off x="376989" y="996778"/>
            <a:ext cx="3956127" cy="5693532"/>
          </a:xfrm>
        </p:spPr>
      </p:pic>
      <p:pic>
        <p:nvPicPr>
          <p:cNvPr id="12" name="Picture 11">
            <a:extLst>
              <a:ext uri="{FF2B5EF4-FFF2-40B4-BE49-F238E27FC236}">
                <a16:creationId xmlns:a16="http://schemas.microsoft.com/office/drawing/2014/main" id="{00AE4D91-2164-F438-EBA3-2BEEE6BD2DEA}"/>
              </a:ext>
            </a:extLst>
          </p:cNvPr>
          <p:cNvPicPr>
            <a:picLocks noChangeAspect="1"/>
          </p:cNvPicPr>
          <p:nvPr/>
        </p:nvPicPr>
        <p:blipFill>
          <a:blip r:embed="rId3"/>
          <a:stretch>
            <a:fillRect/>
          </a:stretch>
        </p:blipFill>
        <p:spPr>
          <a:xfrm>
            <a:off x="272716" y="167690"/>
            <a:ext cx="4656223" cy="609653"/>
          </a:xfrm>
          <a:prstGeom prst="rect">
            <a:avLst/>
          </a:prstGeom>
        </p:spPr>
      </p:pic>
      <p:pic>
        <p:nvPicPr>
          <p:cNvPr id="16" name="Picture 15">
            <a:extLst>
              <a:ext uri="{FF2B5EF4-FFF2-40B4-BE49-F238E27FC236}">
                <a16:creationId xmlns:a16="http://schemas.microsoft.com/office/drawing/2014/main" id="{AF1CB05D-B0AA-60CB-67E3-4F5C5B2379EE}"/>
              </a:ext>
            </a:extLst>
          </p:cNvPr>
          <p:cNvPicPr>
            <a:picLocks noChangeAspect="1"/>
          </p:cNvPicPr>
          <p:nvPr/>
        </p:nvPicPr>
        <p:blipFill>
          <a:blip r:embed="rId4"/>
          <a:stretch>
            <a:fillRect/>
          </a:stretch>
        </p:blipFill>
        <p:spPr>
          <a:xfrm>
            <a:off x="4792323" y="996778"/>
            <a:ext cx="7126961" cy="5693532"/>
          </a:xfrm>
          <a:prstGeom prst="rect">
            <a:avLst/>
          </a:prstGeom>
        </p:spPr>
      </p:pic>
    </p:spTree>
    <p:extLst>
      <p:ext uri="{BB962C8B-B14F-4D97-AF65-F5344CB8AC3E}">
        <p14:creationId xmlns:p14="http://schemas.microsoft.com/office/powerpoint/2010/main" val="2356302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643</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LLM Factorization</vt:lpstr>
      <vt:lpstr>PowerPoint Presentation</vt:lpstr>
      <vt:lpstr>LLM Factorization algorithm</vt:lpstr>
      <vt:lpstr>PowerPoint Presentation</vt:lpstr>
      <vt:lpstr>PowerPoint Presentation</vt:lpstr>
      <vt:lpstr>PowerPoint Presentation</vt:lpstr>
      <vt:lpstr>PowerPoint Presentation</vt:lpstr>
      <vt:lpstr>A;B;C;D;E = A*B*C*D = E</vt:lpstr>
      <vt:lpstr>PowerPoint Presentation</vt:lpstr>
      <vt:lpstr>PowerPoint Presentation</vt:lpstr>
      <vt:lpstr>Factors for powers forward and backwards without any division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Factorization</dc:title>
  <dc:creator>Shaimaa said Soltan</dc:creator>
  <cp:lastModifiedBy>Shaimaa said Soltan</cp:lastModifiedBy>
  <cp:revision>2</cp:revision>
  <dcterms:created xsi:type="dcterms:W3CDTF">2023-05-08T02:06:30Z</dcterms:created>
  <dcterms:modified xsi:type="dcterms:W3CDTF">2023-05-10T05:28:21Z</dcterms:modified>
</cp:coreProperties>
</file>