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54" r:id="rId4"/>
  </p:sldMasterIdLst>
  <p:sldIdLst>
    <p:sldId id="256" r:id="rId5"/>
    <p:sldId id="276" r:id="rId6"/>
    <p:sldId id="257" r:id="rId7"/>
    <p:sldId id="264" r:id="rId8"/>
    <p:sldId id="282" r:id="rId9"/>
    <p:sldId id="277" r:id="rId10"/>
    <p:sldId id="259" r:id="rId11"/>
    <p:sldId id="260" r:id="rId12"/>
    <p:sldId id="280" r:id="rId13"/>
    <p:sldId id="278" r:id="rId14"/>
    <p:sldId id="261" r:id="rId15"/>
    <p:sldId id="265" r:id="rId16"/>
    <p:sldId id="279" r:id="rId17"/>
    <p:sldId id="262" r:id="rId18"/>
    <p:sldId id="281" r:id="rId19"/>
    <p:sldId id="267" r:id="rId20"/>
    <p:sldId id="268"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1046" autoAdjust="0"/>
    <p:restoredTop sz="94660"/>
  </p:normalViewPr>
  <p:slideViewPr>
    <p:cSldViewPr snapToGrid="0">
      <p:cViewPr varScale="1">
        <p:scale>
          <a:sx n="86" d="100"/>
          <a:sy n="86" d="100"/>
        </p:scale>
        <p:origin x="37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2118573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ar-SA"/>
              <a:t>انقر لتحرير نمط عنوان الشكل الرئيسي</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C4408324-A84C-4A45-93B6-78D079CCE772}" type="datetime1">
              <a:rPr lang="en-US" smtClean="0"/>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1497536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C4408324-A84C-4A45-93B6-78D079CCE772}" type="datetime1">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865540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ar-SA"/>
              <a:t>انقر لتحرير نمط عنوان الشكل الرئيسي</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ar-SA"/>
              <a:t>انقر لتحرير أنماط نص الشكل الرئيسي</a:t>
            </a:r>
          </a:p>
        </p:txBody>
      </p:sp>
      <p:sp>
        <p:nvSpPr>
          <p:cNvPr id="2" name="Date Placeholder 1"/>
          <p:cNvSpPr>
            <a:spLocks noGrp="1"/>
          </p:cNvSpPr>
          <p:nvPr>
            <p:ph type="dt" sz="half" idx="10"/>
          </p:nvPr>
        </p:nvSpPr>
        <p:spPr/>
        <p:txBody>
          <a:bodyPr/>
          <a:lstStyle/>
          <a:p>
            <a:fld id="{C4408324-A84C-4A45-93B6-78D079CCE772}" type="datetime1">
              <a:rPr lang="en-US" smtClean="0"/>
              <a:t>4/5/2021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189449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1314601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8155533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9244073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C4408324-A84C-4A45-93B6-78D079CCE772}" type="datetime1">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441235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C4408324-A84C-4A45-93B6-78D079CCE772}" type="datetime1">
              <a:rPr lang="en-US" smtClean="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3528093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C4408324-A84C-4A45-93B6-78D079CCE772}" type="datetime1">
              <a:rPr lang="en-US" smtClean="0"/>
              <a:t>4/7/2021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7866901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C4408324-A84C-4A45-93B6-78D079CCE772}" type="datetime1">
              <a:rPr lang="en-US" smtClean="0"/>
              <a:t>4/7/2021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5980186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08324-A84C-4A45-93B6-78D079CCE772}" type="datetime1">
              <a:rPr lang="en-US" smtClean="0"/>
              <a:t>4/5/2021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8666483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C4408324-A84C-4A45-93B6-78D079CCE772}" type="datetime1">
              <a:rPr lang="en-US" smtClean="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3531045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ar-SA"/>
              <a:t>انقر لتحرير نمط عنوان الشكل الرئيسي</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a:xfrm>
            <a:off x="3885810" y="6041362"/>
            <a:ext cx="976879" cy="365125"/>
          </a:xfrm>
        </p:spPr>
        <p:txBody>
          <a:bodyPr/>
          <a:lstStyle/>
          <a:p>
            <a:fld id="{C4408324-A84C-4A45-93B6-78D079CCE772}" type="datetime1">
              <a:rPr lang="en-US" smtClean="0"/>
              <a:t>4/5/2021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0420361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4408324-A84C-4A45-93B6-78D079CCE772}" type="datetime1">
              <a:rPr lang="en-US" smtClean="0"/>
              <a:t>4/5/2021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31623625"/>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28" name="Picture 4" descr="دراسة جدوى مشروع الطاقة الشمسية وكيفية التسويق للمشروع وحساب أرباحه – صناع  المال">
            <a:extLst>
              <a:ext uri="{FF2B5EF4-FFF2-40B4-BE49-F238E27FC236}">
                <a16:creationId xmlns:a16="http://schemas.microsoft.com/office/drawing/2014/main" id="{9842CFC2-CAC5-4FDE-9DAA-BA61F9DDB7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395" b="10520"/>
          <a:stretch/>
        </p:blipFill>
        <p:spPr bwMode="auto">
          <a:xfrm flipH="1">
            <a:off x="-1" y="-80387"/>
            <a:ext cx="12192001" cy="4883281"/>
          </a:xfrm>
          <a:prstGeom prst="rect">
            <a:avLst/>
          </a:prstGeom>
          <a:noFill/>
          <a:extLst>
            <a:ext uri="{909E8E84-426E-40DD-AFC4-6F175D3DCCD1}">
              <a14:hiddenFill xmlns:a14="http://schemas.microsoft.com/office/drawing/2010/main">
                <a:solidFill>
                  <a:srgbClr val="FFFFFF"/>
                </a:solidFill>
              </a14:hiddenFill>
            </a:ext>
          </a:extLst>
        </p:spPr>
      </p:pic>
      <p:sp>
        <p:nvSpPr>
          <p:cNvPr id="1032" name="Freeform 9">
            <a:extLst>
              <a:ext uri="{FF2B5EF4-FFF2-40B4-BE49-F238E27FC236}">
                <a16:creationId xmlns:a16="http://schemas.microsoft.com/office/drawing/2014/main" id="{AFB83730-58A8-42CA-90B3-5D5D2D1B0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C7C3B989-CA9A-4EFA-ADEB-E2539DB008B9}"/>
              </a:ext>
            </a:extLst>
          </p:cNvPr>
          <p:cNvSpPr>
            <a:spLocks noGrp="1"/>
          </p:cNvSpPr>
          <p:nvPr>
            <p:ph type="ctrTitle"/>
          </p:nvPr>
        </p:nvSpPr>
        <p:spPr>
          <a:xfrm>
            <a:off x="809999" y="5012691"/>
            <a:ext cx="10572000" cy="779529"/>
          </a:xfrm>
        </p:spPr>
        <p:txBody>
          <a:bodyPr>
            <a:noAutofit/>
          </a:bodyPr>
          <a:lstStyle/>
          <a:p>
            <a:r>
              <a:rPr lang="en-US" dirty="0"/>
              <a:t>Solar Energy</a:t>
            </a:r>
          </a:p>
        </p:txBody>
      </p:sp>
      <p:sp>
        <p:nvSpPr>
          <p:cNvPr id="3" name="عنوان فرعي 2">
            <a:extLst>
              <a:ext uri="{FF2B5EF4-FFF2-40B4-BE49-F238E27FC236}">
                <a16:creationId xmlns:a16="http://schemas.microsoft.com/office/drawing/2014/main" id="{13400190-7EB7-4302-B8B7-A24E4215AA5B}"/>
              </a:ext>
            </a:extLst>
          </p:cNvPr>
          <p:cNvSpPr>
            <a:spLocks noGrp="1"/>
          </p:cNvSpPr>
          <p:nvPr>
            <p:ph type="subTitle" idx="1"/>
          </p:nvPr>
        </p:nvSpPr>
        <p:spPr>
          <a:xfrm>
            <a:off x="809999" y="5792220"/>
            <a:ext cx="10572000" cy="433064"/>
          </a:xfrm>
        </p:spPr>
        <p:txBody>
          <a:bodyPr>
            <a:normAutofit/>
          </a:bodyPr>
          <a:lstStyle/>
          <a:p>
            <a:r>
              <a:rPr lang="en-US" dirty="0"/>
              <a:t>Group (1) – App 4. - EAR</a:t>
            </a:r>
          </a:p>
        </p:txBody>
      </p:sp>
    </p:spTree>
    <p:extLst>
      <p:ext uri="{BB962C8B-B14F-4D97-AF65-F5344CB8AC3E}">
        <p14:creationId xmlns:p14="http://schemas.microsoft.com/office/powerpoint/2010/main" val="111978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دراسة جدوى مشروع الطاقة الشمسية وكيفية التسويق للمشروع وحساب أرباحه – صناع  المال">
            <a:extLst>
              <a:ext uri="{FF2B5EF4-FFF2-40B4-BE49-F238E27FC236}">
                <a16:creationId xmlns:a16="http://schemas.microsoft.com/office/drawing/2014/main" id="{0D7BA6CC-180D-4FD8-9822-A23D2B9DD86C}"/>
              </a:ext>
            </a:extLst>
          </p:cNvPr>
          <p:cNvPicPr>
            <a:picLocks noChangeAspect="1" noChangeArrowheads="1"/>
          </p:cNvPicPr>
          <p:nvPr/>
        </p:nvPicPr>
        <p:blipFill rotWithShape="1">
          <a:blip r:embed="rId2">
            <a:alphaModFix amt="70000"/>
            <a:extLst>
              <a:ext uri="{28A0092B-C50C-407E-A947-70E740481C1C}">
                <a14:useLocalDpi xmlns:a14="http://schemas.microsoft.com/office/drawing/2010/main" val="0"/>
              </a:ext>
            </a:extLst>
          </a:blip>
          <a:srcRect l="9091" t="18182"/>
          <a:stretch/>
        </p:blipFill>
        <p:spPr bwMode="auto">
          <a:xfrm flipH="1">
            <a:off x="20" y="10"/>
            <a:ext cx="12191980" cy="6857989"/>
          </a:xfrm>
          <a:prstGeom prst="rect">
            <a:avLst/>
          </a:prstGeom>
          <a:noFill/>
          <a:extLst>
            <a:ext uri="{909E8E84-426E-40DD-AFC4-6F175D3DCCD1}">
              <a14:hiddenFill xmlns:a14="http://schemas.microsoft.com/office/drawing/2010/main">
                <a:solidFill>
                  <a:srgbClr val="FFFFFF"/>
                </a:solidFill>
              </a14:hiddenFill>
            </a:ext>
          </a:extLst>
        </p:spPr>
      </p:pic>
      <p:sp useBgFill="1">
        <p:nvSpPr>
          <p:cNvPr id="12" name="Freeform: Shape 11">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عنوان 1">
            <a:extLst>
              <a:ext uri="{FF2B5EF4-FFF2-40B4-BE49-F238E27FC236}">
                <a16:creationId xmlns:a16="http://schemas.microsoft.com/office/drawing/2014/main" id="{FF2298D0-27B3-4717-8BE9-F97C6FA3513B}"/>
              </a:ext>
            </a:extLst>
          </p:cNvPr>
          <p:cNvSpPr>
            <a:spLocks noGrp="1"/>
          </p:cNvSpPr>
          <p:nvPr>
            <p:ph type="title"/>
          </p:nvPr>
        </p:nvSpPr>
        <p:spPr>
          <a:xfrm>
            <a:off x="-268241" y="779663"/>
            <a:ext cx="5452533" cy="4792165"/>
          </a:xfrm>
          <a:effectLst/>
        </p:spPr>
        <p:txBody>
          <a:bodyPr vert="horz" lIns="91440" tIns="45720" rIns="91440" bIns="45720" rtlCol="0" anchor="ctr">
            <a:normAutofit/>
          </a:bodyPr>
          <a:lstStyle/>
          <a:p>
            <a:pPr algn="ctr"/>
            <a:r>
              <a:rPr lang="en-US" sz="66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Problem </a:t>
            </a:r>
            <a:br>
              <a:rPr lang="en-US" sz="66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US" sz="66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description</a:t>
            </a:r>
          </a:p>
        </p:txBody>
      </p:sp>
    </p:spTree>
    <p:extLst>
      <p:ext uri="{BB962C8B-B14F-4D97-AF65-F5344CB8AC3E}">
        <p14:creationId xmlns:p14="http://schemas.microsoft.com/office/powerpoint/2010/main" val="3932071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8B0B2892-C750-4209-A8D9-668744D6D5B2}"/>
              </a:ext>
            </a:extLst>
          </p:cNvPr>
          <p:cNvSpPr>
            <a:spLocks noGrp="1"/>
          </p:cNvSpPr>
          <p:nvPr>
            <p:ph type="title"/>
          </p:nvPr>
        </p:nvSpPr>
        <p:spPr>
          <a:xfrm>
            <a:off x="965200" y="1218476"/>
            <a:ext cx="3187318" cy="4421050"/>
          </a:xfrm>
          <a:effectLst/>
        </p:spPr>
        <p:txBody>
          <a:bodyPr anchor="ctr">
            <a:normAutofit/>
          </a:bodyPr>
          <a:lstStyle/>
          <a:p>
            <a:pPr algn="r"/>
            <a:r>
              <a:rPr lang="ar-SA" sz="3600" b="0" dirty="0" err="1">
                <a:solidFill>
                  <a:schemeClr val="tx1"/>
                </a:solidFill>
                <a:ea typeface="+mj-lt"/>
                <a:cs typeface="+mj-lt"/>
              </a:rPr>
              <a:t>Problem</a:t>
            </a:r>
            <a:r>
              <a:rPr lang="ar-SA" sz="3600" b="0" dirty="0">
                <a:solidFill>
                  <a:schemeClr val="tx1"/>
                </a:solidFill>
                <a:ea typeface="+mj-lt"/>
                <a:cs typeface="+mj-lt"/>
              </a:rPr>
              <a:t> </a:t>
            </a:r>
            <a:r>
              <a:rPr lang="ar-SA" sz="3600" b="0" dirty="0" err="1">
                <a:solidFill>
                  <a:schemeClr val="tx1"/>
                </a:solidFill>
                <a:ea typeface="+mj-lt"/>
                <a:cs typeface="+mj-lt"/>
              </a:rPr>
              <a:t>description</a:t>
            </a:r>
            <a:endParaRPr lang="en-US" sz="3600" dirty="0">
              <a:solidFill>
                <a:schemeClr val="tx1"/>
              </a:solidFill>
            </a:endParaRPr>
          </a:p>
        </p:txBody>
      </p:sp>
      <p:cxnSp>
        <p:nvCxnSpPr>
          <p:cNvPr id="20" name="Straight Connector 1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3" name="عنصر نائب للمحتوى 2">
            <a:extLst>
              <a:ext uri="{FF2B5EF4-FFF2-40B4-BE49-F238E27FC236}">
                <a16:creationId xmlns:a16="http://schemas.microsoft.com/office/drawing/2014/main" id="{7EB71CFC-2A8F-47A2-8D97-FDD1F0A57BDE}"/>
              </a:ext>
            </a:extLst>
          </p:cNvPr>
          <p:cNvSpPr>
            <a:spLocks noGrp="1"/>
          </p:cNvSpPr>
          <p:nvPr>
            <p:ph idx="1"/>
          </p:nvPr>
        </p:nvSpPr>
        <p:spPr>
          <a:xfrm>
            <a:off x="5146751" y="598133"/>
            <a:ext cx="6337468" cy="5661734"/>
          </a:xfrm>
          <a:effectLst/>
        </p:spPr>
        <p:txBody>
          <a:bodyPr lIns="109728" tIns="109728" rIns="109728" bIns="91440">
            <a:normAutofit/>
          </a:bodyPr>
          <a:lstStyle/>
          <a:p>
            <a:pPr marL="0" indent="0">
              <a:lnSpc>
                <a:spcPct val="150000"/>
              </a:lnSpc>
              <a:buNone/>
            </a:pPr>
            <a:r>
              <a:rPr lang="en-US" sz="2000" dirty="0">
                <a:ea typeface="+mn-lt"/>
                <a:cs typeface="+mn-lt"/>
              </a:rPr>
              <a:t>Our problem focuses on the concentration (C) and the rim angle(A) of a solar-energy collector. These two highly affect the application and the output. In our</a:t>
            </a:r>
            <a:r>
              <a:rPr lang="ar-SA" sz="2000" dirty="0"/>
              <a:t> </a:t>
            </a:r>
            <a:r>
              <a:rPr lang="en-US" sz="2000" dirty="0">
                <a:ea typeface="+mn-lt"/>
                <a:cs typeface="+mn-lt"/>
              </a:rPr>
              <a:t>application, they are multiple parameters related to nanotechnology and physics,</a:t>
            </a:r>
            <a:r>
              <a:rPr lang="ar-SA" sz="2000" dirty="0"/>
              <a:t> </a:t>
            </a:r>
            <a:r>
              <a:rPr lang="en-US" sz="2000" dirty="0">
                <a:ea typeface="+mn-lt"/>
                <a:cs typeface="+mn-lt"/>
              </a:rPr>
              <a:t>such as the solar collector's Diameter(D), the height(H), and lastly, the</a:t>
            </a:r>
            <a:r>
              <a:rPr lang="ar-SA" sz="2000" dirty="0"/>
              <a:t> </a:t>
            </a:r>
            <a:r>
              <a:rPr lang="en-US" sz="2000" dirty="0">
                <a:ea typeface="+mn-lt"/>
                <a:cs typeface="+mn-lt"/>
              </a:rPr>
              <a:t>fractional coverage of the field(F). By changing the input parameters, we end up</a:t>
            </a:r>
            <a:r>
              <a:rPr lang="ar-SA" sz="2000" dirty="0"/>
              <a:t> </a:t>
            </a:r>
            <a:r>
              <a:rPr lang="en-US" sz="2000" dirty="0">
                <a:ea typeface="+mn-lt"/>
                <a:cs typeface="+mn-lt"/>
              </a:rPr>
              <a:t>with different outcomes until the user gets to the desired solution. We are looking</a:t>
            </a:r>
            <a:r>
              <a:rPr lang="ar-SA" sz="2000" dirty="0"/>
              <a:t> </a:t>
            </a:r>
            <a:r>
              <a:rPr lang="en-US" sz="2000" dirty="0">
                <a:ea typeface="+mn-lt"/>
                <a:cs typeface="+mn-lt"/>
              </a:rPr>
              <a:t>for an instance where the rim angle (A) is 0. </a:t>
            </a:r>
            <a:endParaRPr lang="en-US" sz="2000" dirty="0"/>
          </a:p>
        </p:txBody>
      </p:sp>
    </p:spTree>
    <p:extLst>
      <p:ext uri="{BB962C8B-B14F-4D97-AF65-F5344CB8AC3E}">
        <p14:creationId xmlns:p14="http://schemas.microsoft.com/office/powerpoint/2010/main" val="3442771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6" name="Picture 4" descr="Complex maths formulae on a blackboard">
            <a:extLst>
              <a:ext uri="{FF2B5EF4-FFF2-40B4-BE49-F238E27FC236}">
                <a16:creationId xmlns:a16="http://schemas.microsoft.com/office/drawing/2014/main" id="{012B8A73-102B-43A7-B4AB-D3BC988AE346}"/>
              </a:ext>
            </a:extLst>
          </p:cNvPr>
          <p:cNvPicPr>
            <a:picLocks noChangeAspect="1"/>
          </p:cNvPicPr>
          <p:nvPr/>
        </p:nvPicPr>
        <p:blipFill rotWithShape="1">
          <a:blip r:embed="rId2"/>
          <a:srcRect t="24529" r="9091" b="5421"/>
          <a:stretch/>
        </p:blipFill>
        <p:spPr>
          <a:xfrm>
            <a:off x="20" y="-80377"/>
            <a:ext cx="12191980" cy="6857990"/>
          </a:xfrm>
          <a:prstGeom prst="rect">
            <a:avLst/>
          </a:prstGeom>
        </p:spPr>
      </p:pic>
      <p:sp>
        <p:nvSpPr>
          <p:cNvPr id="33" name="Freeform 9">
            <a:extLst>
              <a:ext uri="{FF2B5EF4-FFF2-40B4-BE49-F238E27FC236}">
                <a16:creationId xmlns:a16="http://schemas.microsoft.com/office/drawing/2014/main" id="{72319FFA-0E4F-4E0B-BEBA-A9DD4B41A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alpha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E7AF6C-3124-420C-AAF3-F797E9EE9825}"/>
              </a:ext>
            </a:extLst>
          </p:cNvPr>
          <p:cNvSpPr>
            <a:spLocks noGrp="1"/>
          </p:cNvSpPr>
          <p:nvPr>
            <p:ph idx="1"/>
          </p:nvPr>
        </p:nvSpPr>
        <p:spPr>
          <a:xfrm>
            <a:off x="781889" y="1612900"/>
            <a:ext cx="4921687" cy="3632200"/>
          </a:xfrm>
        </p:spPr>
        <p:txBody>
          <a:bodyPr lIns="109728" tIns="109728" rIns="109728" bIns="91440">
            <a:normAutofit/>
          </a:bodyPr>
          <a:lstStyle/>
          <a:p>
            <a:pPr>
              <a:lnSpc>
                <a:spcPct val="150000"/>
              </a:lnSpc>
            </a:pPr>
            <a:r>
              <a:rPr lang="en-US" sz="2000" dirty="0">
                <a:ea typeface="+mn-lt"/>
                <a:cs typeface="+mn-lt"/>
              </a:rPr>
              <a:t>Ultimately, we get the root of the</a:t>
            </a:r>
            <a:r>
              <a:rPr lang="en-US" sz="2000" dirty="0"/>
              <a:t> </a:t>
            </a:r>
            <a:r>
              <a:rPr lang="en-US" sz="2000" dirty="0">
                <a:ea typeface="+mn-lt"/>
                <a:cs typeface="+mn-lt"/>
              </a:rPr>
              <a:t>function benefiting from our numerical analysis study; we decided to use the</a:t>
            </a:r>
            <a:r>
              <a:rPr lang="en-US" sz="2000" dirty="0"/>
              <a:t> </a:t>
            </a:r>
            <a:r>
              <a:rPr lang="en-US" sz="2000" dirty="0">
                <a:ea typeface="+mn-lt"/>
                <a:cs typeface="+mn-lt"/>
              </a:rPr>
              <a:t>secant method as our method of choice.</a:t>
            </a:r>
            <a:endParaRPr lang="en-US" sz="2000" dirty="0"/>
          </a:p>
        </p:txBody>
      </p:sp>
    </p:spTree>
    <p:extLst>
      <p:ext uri="{BB962C8B-B14F-4D97-AF65-F5344CB8AC3E}">
        <p14:creationId xmlns:p14="http://schemas.microsoft.com/office/powerpoint/2010/main" val="3256402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دراسة جدوى مشروع الطاقة الشمسية وكيفية التسويق للمشروع وحساب أرباحه – صناع  المال">
            <a:extLst>
              <a:ext uri="{FF2B5EF4-FFF2-40B4-BE49-F238E27FC236}">
                <a16:creationId xmlns:a16="http://schemas.microsoft.com/office/drawing/2014/main" id="{C085A4D7-3D40-4F09-9ABA-D0F042D905F5}"/>
              </a:ext>
            </a:extLst>
          </p:cNvPr>
          <p:cNvPicPr>
            <a:picLocks noChangeAspect="1" noChangeArrowheads="1"/>
          </p:cNvPicPr>
          <p:nvPr/>
        </p:nvPicPr>
        <p:blipFill rotWithShape="1">
          <a:blip r:embed="rId2">
            <a:alphaModFix amt="70000"/>
            <a:extLst>
              <a:ext uri="{28A0092B-C50C-407E-A947-70E740481C1C}">
                <a14:useLocalDpi xmlns:a14="http://schemas.microsoft.com/office/drawing/2010/main" val="0"/>
              </a:ext>
            </a:extLst>
          </a:blip>
          <a:srcRect l="9091" t="18182"/>
          <a:stretch/>
        </p:blipFill>
        <p:spPr bwMode="auto">
          <a:xfrm flipH="1">
            <a:off x="20" y="10"/>
            <a:ext cx="12191980" cy="6857989"/>
          </a:xfrm>
          <a:prstGeom prst="rect">
            <a:avLst/>
          </a:prstGeom>
          <a:noFill/>
          <a:extLst>
            <a:ext uri="{909E8E84-426E-40DD-AFC4-6F175D3DCCD1}">
              <a14:hiddenFill xmlns:a14="http://schemas.microsoft.com/office/drawing/2010/main">
                <a:solidFill>
                  <a:srgbClr val="FFFFFF"/>
                </a:solidFill>
              </a14:hiddenFill>
            </a:ext>
          </a:extLst>
        </p:spPr>
      </p:pic>
      <p:sp useBgFill="1">
        <p:nvSpPr>
          <p:cNvPr id="12" name="Freeform: Shape 11">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عنوان 1">
            <a:extLst>
              <a:ext uri="{FF2B5EF4-FFF2-40B4-BE49-F238E27FC236}">
                <a16:creationId xmlns:a16="http://schemas.microsoft.com/office/drawing/2014/main" id="{FF2298D0-27B3-4717-8BE9-F97C6FA3513B}"/>
              </a:ext>
            </a:extLst>
          </p:cNvPr>
          <p:cNvSpPr>
            <a:spLocks noGrp="1"/>
          </p:cNvSpPr>
          <p:nvPr>
            <p:ph type="title"/>
          </p:nvPr>
        </p:nvSpPr>
        <p:spPr>
          <a:xfrm>
            <a:off x="-268241" y="779663"/>
            <a:ext cx="5452533" cy="4792165"/>
          </a:xfrm>
          <a:effectLst/>
        </p:spPr>
        <p:txBody>
          <a:bodyPr vert="horz" lIns="91440" tIns="45720" rIns="91440" bIns="45720" rtlCol="0" anchor="ctr">
            <a:normAutofit/>
          </a:bodyPr>
          <a:lstStyle/>
          <a:p>
            <a:pPr algn="ctr"/>
            <a:r>
              <a:rPr lang="en-US" sz="66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Solution</a:t>
            </a:r>
          </a:p>
        </p:txBody>
      </p:sp>
    </p:spTree>
    <p:extLst>
      <p:ext uri="{BB962C8B-B14F-4D97-AF65-F5344CB8AC3E}">
        <p14:creationId xmlns:p14="http://schemas.microsoft.com/office/powerpoint/2010/main" val="1536252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4F1482-69C3-47D5-95FE-67C0FA2DF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160037DF-2623-4BA8-BEC1-0F2BCA551001}"/>
              </a:ext>
            </a:extLst>
          </p:cNvPr>
          <p:cNvSpPr>
            <a:spLocks noGrp="1"/>
          </p:cNvSpPr>
          <p:nvPr>
            <p:ph type="title"/>
          </p:nvPr>
        </p:nvSpPr>
        <p:spPr>
          <a:xfrm>
            <a:off x="810000" y="447188"/>
            <a:ext cx="10571998" cy="970450"/>
          </a:xfrm>
          <a:effectLst/>
        </p:spPr>
        <p:txBody>
          <a:bodyPr anchor="ctr">
            <a:normAutofit/>
          </a:bodyPr>
          <a:lstStyle/>
          <a:p>
            <a:pPr algn="ctr"/>
            <a:r>
              <a:rPr lang="ar-SA" sz="3600">
                <a:solidFill>
                  <a:schemeClr val="tx1"/>
                </a:solidFill>
                <a:cs typeface="Calibri"/>
              </a:rPr>
              <a:t>Solution </a:t>
            </a:r>
            <a:endParaRPr lang="ar-SA" sz="3600" dirty="0">
              <a:solidFill>
                <a:schemeClr val="tx1"/>
              </a:solidFill>
              <a:cs typeface="Calibri"/>
            </a:endParaRPr>
          </a:p>
        </p:txBody>
      </p:sp>
      <p:sp>
        <p:nvSpPr>
          <p:cNvPr id="3" name="عنصر نائب للمحتوى 2">
            <a:extLst>
              <a:ext uri="{FF2B5EF4-FFF2-40B4-BE49-F238E27FC236}">
                <a16:creationId xmlns:a16="http://schemas.microsoft.com/office/drawing/2014/main" id="{BFDD3A27-AA70-4674-A4F2-E1035408D309}"/>
              </a:ext>
            </a:extLst>
          </p:cNvPr>
          <p:cNvSpPr>
            <a:spLocks noGrp="1"/>
          </p:cNvSpPr>
          <p:nvPr>
            <p:ph idx="1"/>
          </p:nvPr>
        </p:nvSpPr>
        <p:spPr>
          <a:xfrm>
            <a:off x="810000" y="1651247"/>
            <a:ext cx="10554574" cy="2832530"/>
          </a:xfrm>
          <a:effectLst/>
        </p:spPr>
        <p:txBody>
          <a:bodyPr lIns="109728" tIns="109728" rIns="109728" bIns="91440" anchor="ctr">
            <a:normAutofit/>
          </a:bodyPr>
          <a:lstStyle/>
          <a:p>
            <a:pPr>
              <a:lnSpc>
                <a:spcPct val="150000"/>
              </a:lnSpc>
            </a:pPr>
            <a:r>
              <a:rPr lang="en-US" sz="2000">
                <a:ea typeface="+mn-lt"/>
                <a:cs typeface="+mn-lt"/>
              </a:rPr>
              <a:t>find the optimal angle of the collector by using code on</a:t>
            </a:r>
            <a:r>
              <a:rPr lang="en-US" sz="2000"/>
              <a:t> </a:t>
            </a:r>
            <a:r>
              <a:rPr lang="en-US" sz="2000">
                <a:ea typeface="+mn-lt"/>
                <a:cs typeface="+mn-lt"/>
              </a:rPr>
              <a:t>MATLAB. This program designed to find the Rim Angle of the solar energy</a:t>
            </a:r>
            <a:r>
              <a:rPr lang="en-US" sz="2000"/>
              <a:t> </a:t>
            </a:r>
            <a:r>
              <a:rPr lang="en-US" sz="2000">
                <a:ea typeface="+mn-lt"/>
                <a:cs typeface="+mn-lt"/>
              </a:rPr>
              <a:t>collector and let the user prespecified the other parameters.</a:t>
            </a:r>
            <a:endParaRPr lang="en-US" sz="2000" dirty="0"/>
          </a:p>
        </p:txBody>
      </p:sp>
      <p:sp>
        <p:nvSpPr>
          <p:cNvPr id="10" name="Freeform: Shape 9">
            <a:extLst>
              <a:ext uri="{FF2B5EF4-FFF2-40B4-BE49-F238E27FC236}">
                <a16:creationId xmlns:a16="http://schemas.microsoft.com/office/drawing/2014/main" id="{41CA5367-149E-428C-B4D8-C1ECC9EAF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38606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18" name="Title 1">
            <a:extLst>
              <a:ext uri="{FF2B5EF4-FFF2-40B4-BE49-F238E27FC236}">
                <a16:creationId xmlns:a16="http://schemas.microsoft.com/office/drawing/2014/main" id="{6ECBA0DC-510E-461B-A514-0E2DD509578E}"/>
              </a:ext>
            </a:extLst>
          </p:cNvPr>
          <p:cNvSpPr txBox="1">
            <a:spLocks/>
          </p:cNvSpPr>
          <p:nvPr/>
        </p:nvSpPr>
        <p:spPr>
          <a:xfrm>
            <a:off x="1165107" y="1039325"/>
            <a:ext cx="2563514" cy="1559412"/>
          </a:xfrm>
          <a:prstGeom prst="rect">
            <a:avLst/>
          </a:prstGeom>
          <a:effectLst>
            <a:outerShdw blurRad="50800" dir="14400000">
              <a:srgbClr val="000000">
                <a:alpha val="60000"/>
              </a:srgbClr>
            </a:outerShdw>
          </a:effectLst>
        </p:spPr>
        <p:txBody>
          <a:bodyPr vert="horz" lIns="91440" tIns="45720" rIns="91440" bIns="45720" rtlCol="0" anchor="b">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Solution</a:t>
            </a:r>
            <a:endParaRPr lang="en-US" dirty="0"/>
          </a:p>
        </p:txBody>
      </p:sp>
      <p:pic>
        <p:nvPicPr>
          <p:cNvPr id="7" name="Picture 4" descr="Text&#10;&#10;Description automatically generated">
            <a:extLst>
              <a:ext uri="{FF2B5EF4-FFF2-40B4-BE49-F238E27FC236}">
                <a16:creationId xmlns:a16="http://schemas.microsoft.com/office/drawing/2014/main" id="{519BF91D-2C01-4EE5-A794-0012976C349A}"/>
              </a:ext>
            </a:extLst>
          </p:cNvPr>
          <p:cNvPicPr>
            <a:picLocks noChangeAspect="1"/>
          </p:cNvPicPr>
          <p:nvPr/>
        </p:nvPicPr>
        <p:blipFill rotWithShape="1">
          <a:blip r:embed="rId3"/>
          <a:srcRect r="-1" b="3708"/>
          <a:stretch/>
        </p:blipFill>
        <p:spPr>
          <a:xfrm>
            <a:off x="4688778" y="438311"/>
            <a:ext cx="7500174" cy="5759556"/>
          </a:xfrm>
          <a:prstGeom prst="rect">
            <a:avLst/>
          </a:prstGeom>
          <a:solidFill>
            <a:srgbClr val="FFFFFF"/>
          </a:solidFill>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440801467"/>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4" name="Picture 4" descr="Table&#10;&#10;Description automatically generated">
            <a:extLst>
              <a:ext uri="{FF2B5EF4-FFF2-40B4-BE49-F238E27FC236}">
                <a16:creationId xmlns:a16="http://schemas.microsoft.com/office/drawing/2014/main" id="{292013F2-C699-4C7C-B02F-50CD11B1C77A}"/>
              </a:ext>
            </a:extLst>
          </p:cNvPr>
          <p:cNvPicPr>
            <a:picLocks noChangeAspect="1"/>
          </p:cNvPicPr>
          <p:nvPr/>
        </p:nvPicPr>
        <p:blipFill>
          <a:blip r:embed="rId3"/>
          <a:stretch>
            <a:fillRect/>
          </a:stretch>
        </p:blipFill>
        <p:spPr>
          <a:xfrm>
            <a:off x="5617665" y="643465"/>
            <a:ext cx="5593676" cy="5397897"/>
          </a:xfrm>
          <a:prstGeom prst="roundRect">
            <a:avLst>
              <a:gd name="adj" fmla="val 3876"/>
            </a:avLst>
          </a:prstGeom>
          <a:ln>
            <a:solidFill>
              <a:schemeClr val="accent1"/>
            </a:solidFill>
          </a:ln>
          <a:effectLst/>
        </p:spPr>
      </p:pic>
      <p:sp>
        <p:nvSpPr>
          <p:cNvPr id="18" name="Title 1">
            <a:extLst>
              <a:ext uri="{FF2B5EF4-FFF2-40B4-BE49-F238E27FC236}">
                <a16:creationId xmlns:a16="http://schemas.microsoft.com/office/drawing/2014/main" id="{6ECBA0DC-510E-461B-A514-0E2DD509578E}"/>
              </a:ext>
            </a:extLst>
          </p:cNvPr>
          <p:cNvSpPr txBox="1">
            <a:spLocks/>
          </p:cNvSpPr>
          <p:nvPr/>
        </p:nvSpPr>
        <p:spPr>
          <a:xfrm>
            <a:off x="1165107" y="1039325"/>
            <a:ext cx="2563514" cy="1559412"/>
          </a:xfrm>
          <a:prstGeom prst="rect">
            <a:avLst/>
          </a:prstGeom>
          <a:effectLst>
            <a:outerShdw blurRad="50800" dir="14400000">
              <a:srgbClr val="000000">
                <a:alpha val="60000"/>
              </a:srgbClr>
            </a:outerShdw>
          </a:effectLst>
        </p:spPr>
        <p:txBody>
          <a:bodyPr vert="horz" lIns="91440" tIns="45720" rIns="91440" bIns="45720" rtlCol="0" anchor="b">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Solution</a:t>
            </a:r>
          </a:p>
        </p:txBody>
      </p:sp>
    </p:spTree>
    <p:extLst>
      <p:ext uri="{BB962C8B-B14F-4D97-AF65-F5344CB8AC3E}">
        <p14:creationId xmlns:p14="http://schemas.microsoft.com/office/powerpoint/2010/main" val="122464086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4">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0B3BE6-E842-4941-9D49-C7951BC500BC}"/>
              </a:ext>
            </a:extLst>
          </p:cNvPr>
          <p:cNvSpPr>
            <a:spLocks noGrp="1"/>
          </p:cNvSpPr>
          <p:nvPr>
            <p:ph type="title"/>
          </p:nvPr>
        </p:nvSpPr>
        <p:spPr>
          <a:xfrm>
            <a:off x="643466" y="1382974"/>
            <a:ext cx="3444211" cy="4241136"/>
          </a:xfrm>
        </p:spPr>
        <p:txBody>
          <a:bodyPr vert="horz" lIns="91440" tIns="45720" rIns="91440" bIns="45720" rtlCol="0" anchor="t">
            <a:normAutofit/>
          </a:bodyPr>
          <a:lstStyle/>
          <a:p>
            <a:pPr algn="ctr"/>
            <a:r>
              <a:rPr lang="en-US" sz="4400" dirty="0"/>
              <a:t>Solution Graph</a:t>
            </a:r>
          </a:p>
        </p:txBody>
      </p:sp>
      <p:pic>
        <p:nvPicPr>
          <p:cNvPr id="4" name="Picture 4" descr="Chart, line chart&#10;&#10;Description automatically generated">
            <a:extLst>
              <a:ext uri="{FF2B5EF4-FFF2-40B4-BE49-F238E27FC236}">
                <a16:creationId xmlns:a16="http://schemas.microsoft.com/office/drawing/2014/main" id="{1E1A069C-A3BF-4EC1-BCC8-4DAE17E346CA}"/>
              </a:ext>
            </a:extLst>
          </p:cNvPr>
          <p:cNvPicPr>
            <a:picLocks noGrp="1" noChangeAspect="1"/>
          </p:cNvPicPr>
          <p:nvPr>
            <p:ph idx="1"/>
          </p:nvPr>
        </p:nvPicPr>
        <p:blipFill>
          <a:blip r:embed="rId3"/>
          <a:stretch>
            <a:fillRect/>
          </a:stretch>
        </p:blipFill>
        <p:spPr>
          <a:xfrm>
            <a:off x="5280472" y="772509"/>
            <a:ext cx="6268062" cy="5139809"/>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43483953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s Solar Energy Really Green, Zero Emissions And Sustainable?">
            <a:extLst>
              <a:ext uri="{FF2B5EF4-FFF2-40B4-BE49-F238E27FC236}">
                <a16:creationId xmlns:a16="http://schemas.microsoft.com/office/drawing/2014/main" id="{CB0E5B04-C6D1-4211-9C22-EDD89101D029}"/>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778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عنوان 1">
            <a:extLst>
              <a:ext uri="{FF2B5EF4-FFF2-40B4-BE49-F238E27FC236}">
                <a16:creationId xmlns:a16="http://schemas.microsoft.com/office/drawing/2014/main" id="{D8718CB8-73B9-4374-A473-2019D8AF90C3}"/>
              </a:ext>
            </a:extLst>
          </p:cNvPr>
          <p:cNvSpPr>
            <a:spLocks noGrp="1"/>
          </p:cNvSpPr>
          <p:nvPr>
            <p:ph type="title"/>
          </p:nvPr>
        </p:nvSpPr>
        <p:spPr>
          <a:xfrm>
            <a:off x="810000" y="447188"/>
            <a:ext cx="10571998" cy="970450"/>
          </a:xfrm>
        </p:spPr>
        <p:txBody>
          <a:bodyPr>
            <a:normAutofit/>
          </a:bodyPr>
          <a:lstStyle/>
          <a:p>
            <a:r>
              <a:rPr lang="en-US"/>
              <a:t>Thank you..</a:t>
            </a:r>
          </a:p>
        </p:txBody>
      </p:sp>
      <p:sp>
        <p:nvSpPr>
          <p:cNvPr id="3" name="عنصر نائب للمحتوى 2">
            <a:extLst>
              <a:ext uri="{FF2B5EF4-FFF2-40B4-BE49-F238E27FC236}">
                <a16:creationId xmlns:a16="http://schemas.microsoft.com/office/drawing/2014/main" id="{102FFD86-84A2-4BE3-A5F6-E38F636E8F96}"/>
              </a:ext>
            </a:extLst>
          </p:cNvPr>
          <p:cNvSpPr>
            <a:spLocks noGrp="1"/>
          </p:cNvSpPr>
          <p:nvPr>
            <p:ph idx="1"/>
          </p:nvPr>
        </p:nvSpPr>
        <p:spPr>
          <a:xfrm>
            <a:off x="818712" y="2222287"/>
            <a:ext cx="10554574" cy="3636511"/>
          </a:xfrm>
        </p:spPr>
        <p:txBody>
          <a:bodyPr>
            <a:normAutofit/>
          </a:bodyPr>
          <a:lstStyle/>
          <a:p>
            <a:pPr marL="0" indent="0">
              <a:buNone/>
            </a:pPr>
            <a:r>
              <a:rPr lang="en-US" sz="2000">
                <a:latin typeface="Eras Light ITC" panose="020B0402030504020804" pitchFamily="34" charset="0"/>
                <a:ea typeface="Ami R" panose="02030504000101010101" pitchFamily="18" charset="-127"/>
                <a:cs typeface="Bold Italic Art" panose="02010400000000000000" pitchFamily="2" charset="-78"/>
              </a:rPr>
              <a:t>Group 1:</a:t>
            </a:r>
          </a:p>
          <a:p>
            <a:r>
              <a:rPr lang="en-US" sz="2000">
                <a:latin typeface="Eras Light ITC" panose="020B0402030504020804" pitchFamily="34" charset="0"/>
                <a:ea typeface="Ami R" panose="02030504000101010101" pitchFamily="18" charset="-127"/>
                <a:cs typeface="Bold Italic Art" panose="02010400000000000000" pitchFamily="2" charset="-78"/>
              </a:rPr>
              <a:t>Khadija Balfagih            1914895</a:t>
            </a:r>
          </a:p>
          <a:p>
            <a:r>
              <a:rPr lang="en-US" sz="2000" err="1">
                <a:latin typeface="Eras Light ITC" panose="020B0402030504020804" pitchFamily="34" charset="0"/>
                <a:ea typeface="Ami R" panose="02030504000101010101" pitchFamily="18" charset="-127"/>
                <a:cs typeface="Bold Italic Art" panose="02010400000000000000" pitchFamily="2" charset="-78"/>
              </a:rPr>
              <a:t>Randa</a:t>
            </a:r>
            <a:r>
              <a:rPr lang="en-US" sz="2000">
                <a:latin typeface="Eras Light ITC" panose="020B0402030504020804" pitchFamily="34" charset="0"/>
                <a:ea typeface="Ami R" panose="02030504000101010101" pitchFamily="18" charset="-127"/>
                <a:cs typeface="Bold Italic Art" panose="02010400000000000000" pitchFamily="2" charset="-78"/>
              </a:rPr>
              <a:t> </a:t>
            </a:r>
            <a:r>
              <a:rPr lang="en-US" sz="2000" err="1">
                <a:latin typeface="Eras Light ITC" panose="020B0402030504020804" pitchFamily="34" charset="0"/>
                <a:ea typeface="Ami R" panose="02030504000101010101" pitchFamily="18" charset="-127"/>
                <a:cs typeface="Bold Italic Art" panose="02010400000000000000" pitchFamily="2" charset="-78"/>
              </a:rPr>
              <a:t>Nahhas</a:t>
            </a:r>
            <a:r>
              <a:rPr lang="en-US" sz="2000">
                <a:latin typeface="Eras Light ITC" panose="020B0402030504020804" pitchFamily="34" charset="0"/>
                <a:ea typeface="Ami R" panose="02030504000101010101" pitchFamily="18" charset="-127"/>
                <a:cs typeface="Bold Italic Art" panose="02010400000000000000" pitchFamily="2" charset="-78"/>
              </a:rPr>
              <a:t>              1906161</a:t>
            </a:r>
          </a:p>
          <a:p>
            <a:r>
              <a:rPr lang="en-US" sz="2000">
                <a:latin typeface="Eras Light ITC" panose="020B0402030504020804" pitchFamily="34" charset="0"/>
                <a:ea typeface="Ami R" panose="02030504000101010101" pitchFamily="18" charset="-127"/>
                <a:cs typeface="Bold Italic Art" panose="02010400000000000000" pitchFamily="2" charset="-78"/>
              </a:rPr>
              <a:t>Tahani Abdullah           1906666</a:t>
            </a:r>
          </a:p>
          <a:p>
            <a:r>
              <a:rPr lang="en-US" sz="2000" err="1">
                <a:latin typeface="Eras Light ITC" panose="020B0402030504020804" pitchFamily="34" charset="0"/>
                <a:ea typeface="Ami R" panose="02030504000101010101" pitchFamily="18" charset="-127"/>
                <a:cs typeface="Bold Italic Art" panose="02010400000000000000" pitchFamily="2" charset="-78"/>
              </a:rPr>
              <a:t>Razan</a:t>
            </a:r>
            <a:r>
              <a:rPr lang="en-US" sz="2000">
                <a:latin typeface="Eras Light ITC" panose="020B0402030504020804" pitchFamily="34" charset="0"/>
                <a:ea typeface="Ami R" panose="02030504000101010101" pitchFamily="18" charset="-127"/>
                <a:cs typeface="Bold Italic Art" panose="02010400000000000000" pitchFamily="2" charset="-78"/>
              </a:rPr>
              <a:t> Ali                       1917170</a:t>
            </a:r>
          </a:p>
          <a:p>
            <a:r>
              <a:rPr lang="en-US" sz="2000">
                <a:latin typeface="Eras Light ITC" panose="020B0402030504020804" pitchFamily="34" charset="0"/>
                <a:ea typeface="Ami R" panose="02030504000101010101" pitchFamily="18" charset="-127"/>
                <a:cs typeface="Bold Italic Art" panose="02010400000000000000" pitchFamily="2" charset="-78"/>
              </a:rPr>
              <a:t>Asma </a:t>
            </a:r>
            <a:r>
              <a:rPr lang="en-US" sz="2000" err="1">
                <a:latin typeface="Eras Light ITC" panose="020B0402030504020804" pitchFamily="34" charset="0"/>
                <a:ea typeface="Ami R" panose="02030504000101010101" pitchFamily="18" charset="-127"/>
                <a:cs typeface="Bold Italic Art" panose="02010400000000000000" pitchFamily="2" charset="-78"/>
              </a:rPr>
              <a:t>Alaidrous</a:t>
            </a:r>
            <a:r>
              <a:rPr lang="en-US" sz="2000">
                <a:latin typeface="Eras Light ITC" panose="020B0402030504020804" pitchFamily="34" charset="0"/>
                <a:ea typeface="Ami R" panose="02030504000101010101" pitchFamily="18" charset="-127"/>
                <a:cs typeface="Bold Italic Art" panose="02010400000000000000" pitchFamily="2" charset="-78"/>
              </a:rPr>
              <a:t>             1914941 </a:t>
            </a:r>
          </a:p>
          <a:p>
            <a:r>
              <a:rPr lang="en-US" sz="2000">
                <a:latin typeface="Eras Light ITC" panose="020B0402030504020804" pitchFamily="34" charset="0"/>
                <a:ea typeface="Ami R" panose="02030504000101010101" pitchFamily="18" charset="-127"/>
                <a:cs typeface="Bold Italic Art" panose="02010400000000000000" pitchFamily="2" charset="-78"/>
              </a:rPr>
              <a:t>Shaimaa </a:t>
            </a:r>
            <a:r>
              <a:rPr lang="en-US" sz="2000" err="1">
                <a:latin typeface="Eras Light ITC" panose="020B0402030504020804" pitchFamily="34" charset="0"/>
                <a:ea typeface="Ami R" panose="02030504000101010101" pitchFamily="18" charset="-127"/>
                <a:cs typeface="Bold Italic Art" panose="02010400000000000000" pitchFamily="2" charset="-78"/>
              </a:rPr>
              <a:t>Bashammakh</a:t>
            </a:r>
            <a:r>
              <a:rPr lang="en-US" sz="2000">
                <a:latin typeface="Eras Light ITC" panose="020B0402030504020804" pitchFamily="34" charset="0"/>
                <a:ea typeface="Ami R" panose="02030504000101010101" pitchFamily="18" charset="-127"/>
                <a:cs typeface="Bold Italic Art" panose="02010400000000000000" pitchFamily="2" charset="-78"/>
              </a:rPr>
              <a:t> 1914892</a:t>
            </a:r>
          </a:p>
        </p:txBody>
      </p:sp>
    </p:spTree>
    <p:extLst>
      <p:ext uri="{BB962C8B-B14F-4D97-AF65-F5344CB8AC3E}">
        <p14:creationId xmlns:p14="http://schemas.microsoft.com/office/powerpoint/2010/main" val="2737636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descr="دراسة جدوى مشروع الطاقة الشمسية وكيفية التسويق للمشروع وحساب أرباحه – صناع  المال">
            <a:extLst>
              <a:ext uri="{FF2B5EF4-FFF2-40B4-BE49-F238E27FC236}">
                <a16:creationId xmlns:a16="http://schemas.microsoft.com/office/drawing/2014/main" id="{4584EA1C-963C-4752-A77B-0146BC7C347C}"/>
              </a:ext>
            </a:extLst>
          </p:cNvPr>
          <p:cNvPicPr>
            <a:picLocks noChangeAspect="1" noChangeArrowheads="1"/>
          </p:cNvPicPr>
          <p:nvPr/>
        </p:nvPicPr>
        <p:blipFill rotWithShape="1">
          <a:blip r:embed="rId2">
            <a:alphaModFix amt="70000"/>
            <a:extLst>
              <a:ext uri="{28A0092B-C50C-407E-A947-70E740481C1C}">
                <a14:useLocalDpi xmlns:a14="http://schemas.microsoft.com/office/drawing/2010/main" val="0"/>
              </a:ext>
            </a:extLst>
          </a:blip>
          <a:srcRect l="9091" t="18182"/>
          <a:stretch/>
        </p:blipFill>
        <p:spPr bwMode="auto">
          <a:xfrm flipH="1">
            <a:off x="20" y="10"/>
            <a:ext cx="12191980" cy="6857989"/>
          </a:xfrm>
          <a:prstGeom prst="rect">
            <a:avLst/>
          </a:prstGeom>
          <a:noFill/>
          <a:extLst>
            <a:ext uri="{909E8E84-426E-40DD-AFC4-6F175D3DCCD1}">
              <a14:hiddenFill xmlns:a14="http://schemas.microsoft.com/office/drawing/2010/main">
                <a:solidFill>
                  <a:srgbClr val="FFFFFF"/>
                </a:solidFill>
              </a14:hiddenFill>
            </a:ext>
          </a:extLst>
        </p:spPr>
      </p:pic>
      <p:sp useBgFill="1">
        <p:nvSpPr>
          <p:cNvPr id="12" name="Freeform: Shape 11">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عنوان 1">
            <a:extLst>
              <a:ext uri="{FF2B5EF4-FFF2-40B4-BE49-F238E27FC236}">
                <a16:creationId xmlns:a16="http://schemas.microsoft.com/office/drawing/2014/main" id="{FF2298D0-27B3-4717-8BE9-F97C6FA3513B}"/>
              </a:ext>
            </a:extLst>
          </p:cNvPr>
          <p:cNvSpPr>
            <a:spLocks noGrp="1"/>
          </p:cNvSpPr>
          <p:nvPr>
            <p:ph type="title"/>
          </p:nvPr>
        </p:nvSpPr>
        <p:spPr>
          <a:xfrm>
            <a:off x="-268241" y="779663"/>
            <a:ext cx="5452533" cy="4792165"/>
          </a:xfrm>
          <a:effectLst/>
        </p:spPr>
        <p:txBody>
          <a:bodyPr vert="horz" lIns="91440" tIns="45720" rIns="91440" bIns="45720" rtlCol="0" anchor="ctr">
            <a:normAutofit/>
          </a:bodyPr>
          <a:lstStyle/>
          <a:p>
            <a:pPr algn="ctr"/>
            <a:r>
              <a:rPr lang="en-US" sz="66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Solar </a:t>
            </a:r>
            <a:br>
              <a:rPr lang="en-US" sz="66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US" sz="66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energy</a:t>
            </a:r>
            <a:endParaRPr lang="en-US" sz="66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277061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00C79768-9B11-4955-AE1E-5619454576FA}"/>
              </a:ext>
            </a:extLst>
          </p:cNvPr>
          <p:cNvSpPr>
            <a:spLocks noGrp="1"/>
          </p:cNvSpPr>
          <p:nvPr>
            <p:ph type="title"/>
          </p:nvPr>
        </p:nvSpPr>
        <p:spPr>
          <a:xfrm>
            <a:off x="810000" y="447188"/>
            <a:ext cx="10571998" cy="970450"/>
          </a:xfrm>
          <a:effectLst/>
        </p:spPr>
        <p:txBody>
          <a:bodyPr anchor="ctr">
            <a:normAutofit/>
          </a:bodyPr>
          <a:lstStyle/>
          <a:p>
            <a:pPr algn="ctr"/>
            <a:r>
              <a:rPr lang="ar-SA" sz="3600" dirty="0" err="1">
                <a:solidFill>
                  <a:schemeClr val="tx1"/>
                </a:solidFill>
                <a:cs typeface="Calibri"/>
              </a:rPr>
              <a:t>Solar</a:t>
            </a:r>
            <a:r>
              <a:rPr lang="ar-SA" sz="3600" dirty="0">
                <a:solidFill>
                  <a:schemeClr val="tx1"/>
                </a:solidFill>
                <a:cs typeface="Calibri"/>
              </a:rPr>
              <a:t> </a:t>
            </a:r>
            <a:r>
              <a:rPr lang="ar-SA" sz="3600" dirty="0" err="1">
                <a:solidFill>
                  <a:schemeClr val="tx1"/>
                </a:solidFill>
                <a:cs typeface="Calibri"/>
              </a:rPr>
              <a:t>Energy</a:t>
            </a:r>
            <a:endParaRPr lang="ar-SA" sz="3600" dirty="0">
              <a:solidFill>
                <a:schemeClr val="tx1"/>
              </a:solidFill>
              <a:cs typeface="Calibri"/>
            </a:endParaRPr>
          </a:p>
        </p:txBody>
      </p:sp>
      <p:sp>
        <p:nvSpPr>
          <p:cNvPr id="17" name="Freeform: Shape 16">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عنصر نائب للمحتوى 2">
            <a:extLst>
              <a:ext uri="{FF2B5EF4-FFF2-40B4-BE49-F238E27FC236}">
                <a16:creationId xmlns:a16="http://schemas.microsoft.com/office/drawing/2014/main" id="{E5A13DA3-338F-495D-A035-3D4FBE62EB2D}"/>
              </a:ext>
            </a:extLst>
          </p:cNvPr>
          <p:cNvSpPr>
            <a:spLocks noGrp="1"/>
          </p:cNvSpPr>
          <p:nvPr>
            <p:ph idx="1"/>
          </p:nvPr>
        </p:nvSpPr>
        <p:spPr>
          <a:xfrm>
            <a:off x="1115732" y="2222287"/>
            <a:ext cx="9966953" cy="3636511"/>
          </a:xfrm>
          <a:effectLst/>
        </p:spPr>
        <p:txBody>
          <a:bodyPr lIns="109728" tIns="109728" rIns="109728" bIns="91440">
            <a:normAutofit/>
          </a:bodyPr>
          <a:lstStyle/>
          <a:p>
            <a:pPr>
              <a:lnSpc>
                <a:spcPct val="150000"/>
              </a:lnSpc>
            </a:pPr>
            <a:r>
              <a:rPr lang="en-US" sz="2400" i="1" dirty="0">
                <a:ea typeface="+mn-lt"/>
                <a:cs typeface="+mn-lt"/>
              </a:rPr>
              <a:t>Solar energy</a:t>
            </a:r>
            <a:r>
              <a:rPr lang="en-US" sz="2400" dirty="0">
                <a:ea typeface="+mn-lt"/>
                <a:cs typeface="+mn-lt"/>
              </a:rPr>
              <a:t> is the energy radiating from the sun that is usually converted into thermal or electricity. Solar energy is one of the sufficient renewable energy sources available, and the United States of America owns part of the richest solar power resources in the whole world.</a:t>
            </a:r>
            <a:endParaRPr lang="en-US" sz="2400" dirty="0"/>
          </a:p>
        </p:txBody>
      </p:sp>
    </p:spTree>
    <p:extLst>
      <p:ext uri="{BB962C8B-B14F-4D97-AF65-F5344CB8AC3E}">
        <p14:creationId xmlns:p14="http://schemas.microsoft.com/office/powerpoint/2010/main" val="174333259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9A908B-227E-4E97-9B81-7A4D67EFF321}"/>
              </a:ext>
            </a:extLst>
          </p:cNvPr>
          <p:cNvSpPr>
            <a:spLocks noGrp="1"/>
          </p:cNvSpPr>
          <p:nvPr>
            <p:ph type="title"/>
          </p:nvPr>
        </p:nvSpPr>
        <p:spPr>
          <a:xfrm>
            <a:off x="810000" y="447188"/>
            <a:ext cx="10571998" cy="970450"/>
          </a:xfrm>
          <a:effectLst/>
        </p:spPr>
        <p:txBody>
          <a:bodyPr anchor="ctr">
            <a:normAutofit/>
          </a:bodyPr>
          <a:lstStyle/>
          <a:p>
            <a:pPr marL="342900" lvl="2" indent="-342900" algn="ctr">
              <a:buChar char="•"/>
            </a:pPr>
            <a:r>
              <a:rPr lang="en-US" sz="3600" b="1" dirty="0">
                <a:solidFill>
                  <a:schemeClr val="tx1"/>
                </a:solidFill>
                <a:latin typeface="+mj-lt"/>
                <a:ea typeface="+mj-lt"/>
                <a:cs typeface="+mj-lt"/>
              </a:rPr>
              <a:t>How dose solar energy work?</a:t>
            </a:r>
            <a:endParaRPr lang="en-US" sz="3600" b="1" dirty="0">
              <a:solidFill>
                <a:schemeClr val="tx1"/>
              </a:solidFill>
            </a:endParaRPr>
          </a:p>
          <a:p>
            <a:pPr algn="ctr"/>
            <a:endParaRPr lang="en-US" sz="3600" dirty="0">
              <a:solidFill>
                <a:schemeClr val="tx1"/>
              </a:solidFill>
              <a:cs typeface="Calibri"/>
            </a:endParaRP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53EFB61-5C07-4AA5-AEF3-2E36DCEE1C8E}"/>
              </a:ext>
            </a:extLst>
          </p:cNvPr>
          <p:cNvSpPr>
            <a:spLocks noGrp="1"/>
          </p:cNvSpPr>
          <p:nvPr>
            <p:ph idx="1"/>
          </p:nvPr>
        </p:nvSpPr>
        <p:spPr>
          <a:xfrm>
            <a:off x="1115732" y="2222287"/>
            <a:ext cx="9966953" cy="3636511"/>
          </a:xfrm>
          <a:effectLst/>
        </p:spPr>
        <p:txBody>
          <a:bodyPr lIns="109728" tIns="109728" rIns="109728" bIns="91440">
            <a:normAutofit lnSpcReduction="10000"/>
          </a:bodyPr>
          <a:lstStyle/>
          <a:p>
            <a:r>
              <a:rPr lang="en-US" sz="2000" dirty="0">
                <a:ea typeface="+mn-lt"/>
                <a:cs typeface="+mn-lt"/>
              </a:rPr>
              <a:t>The PV process works through the following broad steps : </a:t>
            </a:r>
            <a:endParaRPr lang="ar-SA" sz="2000" dirty="0">
              <a:ea typeface="+mn-lt"/>
              <a:cs typeface="+mn-lt"/>
            </a:endParaRPr>
          </a:p>
          <a:p>
            <a:pPr marL="0" indent="0">
              <a:buNone/>
            </a:pPr>
            <a:endParaRPr lang="en-US" sz="2000" dirty="0"/>
          </a:p>
          <a:p>
            <a:pPr marL="285750" indent="-285750">
              <a:lnSpc>
                <a:spcPct val="150000"/>
              </a:lnSpc>
              <a:buFont typeface="Arial"/>
              <a:buChar char="•"/>
            </a:pPr>
            <a:r>
              <a:rPr lang="en-US" sz="2000" dirty="0">
                <a:ea typeface="+mn-lt"/>
                <a:cs typeface="+mn-lt"/>
              </a:rPr>
              <a:t>The solar cells absorb the silicon photovoltaic (PV) from the solar radiation.</a:t>
            </a:r>
            <a:endParaRPr lang="en-US" sz="2000" dirty="0"/>
          </a:p>
          <a:p>
            <a:pPr marL="285750" indent="-285750">
              <a:lnSpc>
                <a:spcPct val="150000"/>
              </a:lnSpc>
              <a:buFont typeface="Arial"/>
              <a:buChar char="•"/>
            </a:pPr>
            <a:r>
              <a:rPr lang="en-US" sz="2000" dirty="0">
                <a:ea typeface="+mn-lt"/>
                <a:cs typeface="+mn-lt"/>
              </a:rPr>
              <a:t>When sunlight interacts with the silicon cell, the electrons begin to move, causing an electric current to flow.</a:t>
            </a:r>
            <a:endParaRPr lang="en-US" sz="2000" dirty="0"/>
          </a:p>
          <a:p>
            <a:pPr marL="285750" indent="-285750">
              <a:lnSpc>
                <a:spcPct val="150000"/>
              </a:lnSpc>
              <a:buFont typeface="Arial"/>
              <a:buChar char="•"/>
            </a:pPr>
            <a:r>
              <a:rPr lang="en-US" sz="2000" dirty="0">
                <a:cs typeface="Calibri"/>
              </a:rPr>
              <a:t>The wires pick up and feed this direct current (DC) into a solar inverter to be converted into alternating current (AC)</a:t>
            </a:r>
          </a:p>
          <a:p>
            <a:endParaRPr lang="en-US" sz="2000" dirty="0">
              <a:cs typeface="Calibri"/>
            </a:endParaRPr>
          </a:p>
        </p:txBody>
      </p:sp>
    </p:spTree>
    <p:extLst>
      <p:ext uri="{BB962C8B-B14F-4D97-AF65-F5344CB8AC3E}">
        <p14:creationId xmlns:p14="http://schemas.microsoft.com/office/powerpoint/2010/main" val="233337485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C1DA4CE5-BF27-4619-BFAB-940BD620DF14}"/>
              </a:ext>
            </a:extLst>
          </p:cNvPr>
          <p:cNvSpPr>
            <a:spLocks noGrp="1"/>
          </p:cNvSpPr>
          <p:nvPr>
            <p:ph type="title"/>
          </p:nvPr>
        </p:nvSpPr>
        <p:spPr>
          <a:xfrm>
            <a:off x="810000" y="447188"/>
            <a:ext cx="10571998" cy="970450"/>
          </a:xfrm>
          <a:effectLst/>
        </p:spPr>
        <p:txBody>
          <a:bodyPr anchor="ctr">
            <a:normAutofit/>
          </a:bodyPr>
          <a:lstStyle/>
          <a:p>
            <a:pPr algn="ctr"/>
            <a:r>
              <a:rPr lang="ar-SA" sz="2800" err="1">
                <a:solidFill>
                  <a:srgbClr val="000000"/>
                </a:solidFill>
                <a:cs typeface="Tahoma"/>
              </a:rPr>
              <a:t>Advantages</a:t>
            </a:r>
            <a:r>
              <a:rPr lang="ar-SA" sz="2800">
                <a:solidFill>
                  <a:srgbClr val="000000"/>
                </a:solidFill>
                <a:cs typeface="Tahoma"/>
              </a:rPr>
              <a:t> </a:t>
            </a:r>
            <a:r>
              <a:rPr lang="ar-SA" sz="2800" err="1">
                <a:solidFill>
                  <a:srgbClr val="000000"/>
                </a:solidFill>
                <a:cs typeface="Tahoma"/>
              </a:rPr>
              <a:t>and</a:t>
            </a:r>
            <a:r>
              <a:rPr lang="ar-SA" sz="2800">
                <a:solidFill>
                  <a:srgbClr val="000000"/>
                </a:solidFill>
                <a:cs typeface="Tahoma"/>
              </a:rPr>
              <a:t> </a:t>
            </a:r>
            <a:r>
              <a:rPr lang="ar-SA" sz="2800" err="1">
                <a:solidFill>
                  <a:srgbClr val="000000"/>
                </a:solidFill>
                <a:ea typeface="+mj-lt"/>
                <a:cs typeface="+mj-lt"/>
              </a:rPr>
              <a:t>Disadvantages</a:t>
            </a:r>
            <a:r>
              <a:rPr lang="ar-SA" sz="2800">
                <a:solidFill>
                  <a:srgbClr val="000000"/>
                </a:solidFill>
                <a:cs typeface="Tahoma"/>
              </a:rPr>
              <a:t> </a:t>
            </a:r>
            <a:r>
              <a:rPr lang="ar-SA" sz="2800" err="1">
                <a:solidFill>
                  <a:srgbClr val="000000"/>
                </a:solidFill>
                <a:cs typeface="Tahoma"/>
              </a:rPr>
              <a:t>of</a:t>
            </a:r>
            <a:r>
              <a:rPr lang="ar-SA" sz="2800">
                <a:solidFill>
                  <a:srgbClr val="000000"/>
                </a:solidFill>
                <a:cs typeface="Tahoma"/>
              </a:rPr>
              <a:t> </a:t>
            </a:r>
            <a:r>
              <a:rPr lang="ar-SA" sz="2800" err="1">
                <a:solidFill>
                  <a:srgbClr val="000000"/>
                </a:solidFill>
                <a:cs typeface="Tahoma"/>
              </a:rPr>
              <a:t>Solar</a:t>
            </a:r>
            <a:r>
              <a:rPr lang="ar-SA" sz="2800">
                <a:solidFill>
                  <a:srgbClr val="000000"/>
                </a:solidFill>
                <a:cs typeface="Tahoma"/>
              </a:rPr>
              <a:t> </a:t>
            </a:r>
            <a:r>
              <a:rPr lang="ar-SA" sz="2800" err="1">
                <a:solidFill>
                  <a:srgbClr val="000000"/>
                </a:solidFill>
                <a:cs typeface="Tahoma"/>
              </a:rPr>
              <a:t>Energy</a:t>
            </a:r>
            <a:endParaRPr lang="ar-SA" sz="2800">
              <a:solidFill>
                <a:srgbClr val="000000"/>
              </a:solidFill>
              <a:cs typeface="Tahoma"/>
            </a:endParaRPr>
          </a:p>
        </p:txBody>
      </p:sp>
      <p:sp>
        <p:nvSpPr>
          <p:cNvPr id="6"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Content Placeholder 9">
            <a:extLst>
              <a:ext uri="{FF2B5EF4-FFF2-40B4-BE49-F238E27FC236}">
                <a16:creationId xmlns:a16="http://schemas.microsoft.com/office/drawing/2014/main" id="{B06EB723-1E96-4C35-A1CC-50FF5ED88B17}"/>
              </a:ext>
            </a:extLst>
          </p:cNvPr>
          <p:cNvSpPr>
            <a:spLocks noGrp="1"/>
          </p:cNvSpPr>
          <p:nvPr>
            <p:ph idx="1"/>
          </p:nvPr>
        </p:nvSpPr>
        <p:spPr>
          <a:xfrm>
            <a:off x="1135014" y="2567343"/>
            <a:ext cx="5076801" cy="3636511"/>
          </a:xfrm>
        </p:spPr>
        <p:txBody>
          <a:bodyPr>
            <a:normAutofit/>
          </a:bodyPr>
          <a:lstStyle/>
          <a:p>
            <a:r>
              <a:rPr lang="en-US" sz="2400" dirty="0"/>
              <a:t>Renewable and Safe Energy Source</a:t>
            </a:r>
          </a:p>
          <a:p>
            <a:r>
              <a:rPr lang="en-US" sz="2400" dirty="0"/>
              <a:t>Reduces Electricity Bills</a:t>
            </a:r>
          </a:p>
          <a:p>
            <a:r>
              <a:rPr lang="en-US" sz="2400" dirty="0"/>
              <a:t>Diverse Applications</a:t>
            </a:r>
          </a:p>
          <a:p>
            <a:r>
              <a:rPr lang="en-US" sz="2400" dirty="0"/>
              <a:t>Low Maintenance Costs</a:t>
            </a:r>
          </a:p>
        </p:txBody>
      </p:sp>
      <p:sp>
        <p:nvSpPr>
          <p:cNvPr id="12" name="عنصر نائب للمحتوى 2">
            <a:extLst>
              <a:ext uri="{FF2B5EF4-FFF2-40B4-BE49-F238E27FC236}">
                <a16:creationId xmlns:a16="http://schemas.microsoft.com/office/drawing/2014/main" id="{38D436BE-8AF3-4DC1-A2D6-08F15E1F148F}"/>
              </a:ext>
            </a:extLst>
          </p:cNvPr>
          <p:cNvSpPr txBox="1">
            <a:spLocks/>
          </p:cNvSpPr>
          <p:nvPr/>
        </p:nvSpPr>
        <p:spPr>
          <a:xfrm>
            <a:off x="6636639" y="2567343"/>
            <a:ext cx="4446046" cy="3636511"/>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dirty="0"/>
              <a:t>High Cost</a:t>
            </a:r>
          </a:p>
          <a:p>
            <a:r>
              <a:rPr lang="en-US" sz="2400" dirty="0"/>
              <a:t>Weather-Dependent</a:t>
            </a:r>
          </a:p>
          <a:p>
            <a:r>
              <a:rPr lang="en-US" sz="2400" dirty="0"/>
              <a:t>Solar Energy Storage IS Expensive</a:t>
            </a:r>
          </a:p>
          <a:p>
            <a:r>
              <a:rPr lang="en-US" sz="2400" dirty="0"/>
              <a:t>Uses a Lot of Space</a:t>
            </a:r>
          </a:p>
        </p:txBody>
      </p:sp>
      <p:sp>
        <p:nvSpPr>
          <p:cNvPr id="13" name="TextBox 12">
            <a:extLst>
              <a:ext uri="{FF2B5EF4-FFF2-40B4-BE49-F238E27FC236}">
                <a16:creationId xmlns:a16="http://schemas.microsoft.com/office/drawing/2014/main" id="{FFCE980F-5629-4BDF-AF84-F1A24099C424}"/>
              </a:ext>
            </a:extLst>
          </p:cNvPr>
          <p:cNvSpPr txBox="1"/>
          <p:nvPr/>
        </p:nvSpPr>
        <p:spPr>
          <a:xfrm>
            <a:off x="1130061" y="2395268"/>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a:t>Advantages:</a:t>
            </a:r>
          </a:p>
        </p:txBody>
      </p:sp>
      <p:sp>
        <p:nvSpPr>
          <p:cNvPr id="14" name="TextBox 13">
            <a:extLst>
              <a:ext uri="{FF2B5EF4-FFF2-40B4-BE49-F238E27FC236}">
                <a16:creationId xmlns:a16="http://schemas.microsoft.com/office/drawing/2014/main" id="{859557A8-36CF-494D-9EC4-8B492DB5AE10}"/>
              </a:ext>
            </a:extLst>
          </p:cNvPr>
          <p:cNvSpPr txBox="1"/>
          <p:nvPr/>
        </p:nvSpPr>
        <p:spPr>
          <a:xfrm>
            <a:off x="6636589" y="2395267"/>
            <a:ext cx="32607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a:t>Disadvantages:</a:t>
            </a:r>
          </a:p>
        </p:txBody>
      </p:sp>
    </p:spTree>
    <p:extLst>
      <p:ext uri="{BB962C8B-B14F-4D97-AF65-F5344CB8AC3E}">
        <p14:creationId xmlns:p14="http://schemas.microsoft.com/office/powerpoint/2010/main" val="213010388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دراسة جدوى مشروع الطاقة الشمسية وكيفية التسويق للمشروع وحساب أرباحه – صناع  المال">
            <a:extLst>
              <a:ext uri="{FF2B5EF4-FFF2-40B4-BE49-F238E27FC236}">
                <a16:creationId xmlns:a16="http://schemas.microsoft.com/office/drawing/2014/main" id="{98384E7F-48C0-40AD-B5B7-476CDF9CA409}"/>
              </a:ext>
            </a:extLst>
          </p:cNvPr>
          <p:cNvPicPr>
            <a:picLocks noChangeAspect="1" noChangeArrowheads="1"/>
          </p:cNvPicPr>
          <p:nvPr/>
        </p:nvPicPr>
        <p:blipFill rotWithShape="1">
          <a:blip r:embed="rId2">
            <a:alphaModFix amt="70000"/>
            <a:extLst>
              <a:ext uri="{28A0092B-C50C-407E-A947-70E740481C1C}">
                <a14:useLocalDpi xmlns:a14="http://schemas.microsoft.com/office/drawing/2010/main" val="0"/>
              </a:ext>
            </a:extLst>
          </a:blip>
          <a:srcRect l="9091" t="18182"/>
          <a:stretch/>
        </p:blipFill>
        <p:spPr bwMode="auto">
          <a:xfrm flipH="1">
            <a:off x="20" y="10"/>
            <a:ext cx="12191980" cy="6857989"/>
          </a:xfrm>
          <a:prstGeom prst="rect">
            <a:avLst/>
          </a:prstGeom>
          <a:noFill/>
          <a:extLst>
            <a:ext uri="{909E8E84-426E-40DD-AFC4-6F175D3DCCD1}">
              <a14:hiddenFill xmlns:a14="http://schemas.microsoft.com/office/drawing/2010/main">
                <a:solidFill>
                  <a:srgbClr val="FFFFFF"/>
                </a:solidFill>
              </a14:hiddenFill>
            </a:ext>
          </a:extLst>
        </p:spPr>
      </p:pic>
      <p:sp useBgFill="1">
        <p:nvSpPr>
          <p:cNvPr id="12" name="Freeform: Shape 11">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عنوان 1">
            <a:extLst>
              <a:ext uri="{FF2B5EF4-FFF2-40B4-BE49-F238E27FC236}">
                <a16:creationId xmlns:a16="http://schemas.microsoft.com/office/drawing/2014/main" id="{FF2298D0-27B3-4717-8BE9-F97C6FA3513B}"/>
              </a:ext>
            </a:extLst>
          </p:cNvPr>
          <p:cNvSpPr>
            <a:spLocks noGrp="1"/>
          </p:cNvSpPr>
          <p:nvPr>
            <p:ph type="title"/>
          </p:nvPr>
        </p:nvSpPr>
        <p:spPr>
          <a:xfrm>
            <a:off x="-268241" y="779663"/>
            <a:ext cx="5452533" cy="4792165"/>
          </a:xfrm>
          <a:effectLst/>
        </p:spPr>
        <p:txBody>
          <a:bodyPr vert="horz" lIns="91440" tIns="45720" rIns="91440" bIns="45720" rtlCol="0" anchor="ctr">
            <a:normAutofit/>
          </a:bodyPr>
          <a:lstStyle/>
          <a:p>
            <a:pPr algn="ctr"/>
            <a:r>
              <a:rPr lang="en-US" sz="66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The secant</a:t>
            </a:r>
            <a:br>
              <a:rPr lang="en-US" sz="66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US" sz="66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method</a:t>
            </a:r>
          </a:p>
        </p:txBody>
      </p:sp>
    </p:spTree>
    <p:extLst>
      <p:ext uri="{BB962C8B-B14F-4D97-AF65-F5344CB8AC3E}">
        <p14:creationId xmlns:p14="http://schemas.microsoft.com/office/powerpoint/2010/main" val="935637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1">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عنوان 1">
            <a:extLst>
              <a:ext uri="{FF2B5EF4-FFF2-40B4-BE49-F238E27FC236}">
                <a16:creationId xmlns:a16="http://schemas.microsoft.com/office/drawing/2014/main" id="{E4194E1B-6BD0-4AEC-856F-891D81FFC45A}"/>
              </a:ext>
            </a:extLst>
          </p:cNvPr>
          <p:cNvSpPr>
            <a:spLocks noGrp="1"/>
          </p:cNvSpPr>
          <p:nvPr>
            <p:ph type="title"/>
          </p:nvPr>
        </p:nvSpPr>
        <p:spPr>
          <a:xfrm>
            <a:off x="810000" y="447188"/>
            <a:ext cx="10571998" cy="970450"/>
          </a:xfrm>
          <a:effectLst/>
        </p:spPr>
        <p:txBody>
          <a:bodyPr>
            <a:normAutofit/>
          </a:bodyPr>
          <a:lstStyle/>
          <a:p>
            <a:r>
              <a:rPr lang="en-US"/>
              <a:t>The secant method</a:t>
            </a:r>
            <a:endParaRPr lang="en-US" dirty="0"/>
          </a:p>
        </p:txBody>
      </p:sp>
      <mc:AlternateContent xmlns:mc="http://schemas.openxmlformats.org/markup-compatibility/2006">
        <mc:Choice xmlns:a14="http://schemas.microsoft.com/office/drawing/2010/main" Requires="a14">
          <p:sp>
            <p:nvSpPr>
              <p:cNvPr id="3" name="عنصر نائب للمحتوى 2">
                <a:extLst>
                  <a:ext uri="{FF2B5EF4-FFF2-40B4-BE49-F238E27FC236}">
                    <a16:creationId xmlns:a16="http://schemas.microsoft.com/office/drawing/2014/main" id="{57B7A12F-603B-487B-AE57-A533154F9A76}"/>
                  </a:ext>
                </a:extLst>
              </p:cNvPr>
              <p:cNvSpPr>
                <a:spLocks noGrp="1"/>
              </p:cNvSpPr>
              <p:nvPr>
                <p:ph idx="1"/>
              </p:nvPr>
            </p:nvSpPr>
            <p:spPr>
              <a:xfrm>
                <a:off x="863882" y="2185988"/>
                <a:ext cx="10268716" cy="4161546"/>
              </a:xfrm>
              <a:effectLst/>
            </p:spPr>
            <p:txBody>
              <a:bodyPr>
                <a:normAutofit/>
              </a:bodyPr>
              <a:lstStyle/>
              <a:p>
                <a:pPr>
                  <a:lnSpc>
                    <a:spcPct val="150000"/>
                  </a:lnSpc>
                  <a:spcAft>
                    <a:spcPts val="800"/>
                  </a:spcAft>
                </a:pPr>
                <a:r>
                  <a:rPr lang="en-US" sz="2000" dirty="0">
                    <a:ea typeface="+mn-lt"/>
                    <a:cs typeface="+mn-lt"/>
                  </a:rPr>
                  <a:t>the best way to apply for solar-energy collection by solve the equation for the geometrical concentration factor, which is the secant method.</a:t>
                </a:r>
              </a:p>
              <a:p>
                <a:pPr>
                  <a:lnSpc>
                    <a:spcPct val="150000"/>
                  </a:lnSpc>
                  <a:spcAft>
                    <a:spcPts val="800"/>
                  </a:spcAft>
                </a:pPr>
                <a:r>
                  <a:rPr lang="en-US" sz="2000" dirty="0">
                    <a:ea typeface="+mn-lt"/>
                    <a:cs typeface="+mn-lt"/>
                  </a:rPr>
                  <a:t>The secant method is using the secant line for solving a nonlinear equation is a known iterative process.</a:t>
                </a:r>
              </a:p>
              <a:p>
                <a:pPr marL="0" indent="0">
                  <a:lnSpc>
                    <a:spcPct val="150000"/>
                  </a:lnSpc>
                  <a:spcAft>
                    <a:spcPts val="800"/>
                  </a:spcAft>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mn-lt"/>
                              <a:cs typeface="+mn-lt"/>
                            </a:rPr>
                          </m:ctrlPr>
                        </m:sSubPr>
                        <m:e>
                          <m:r>
                            <a:rPr lang="en-US" sz="2000">
                              <a:latin typeface="Cambria Math" panose="02040503050406030204" pitchFamily="18" charset="0"/>
                              <a:ea typeface="+mn-lt"/>
                              <a:cs typeface="+mn-lt"/>
                            </a:rPr>
                            <m:t>𝑥</m:t>
                          </m:r>
                        </m:e>
                        <m:sub>
                          <m:r>
                            <a:rPr lang="en-US" sz="2000">
                              <a:latin typeface="Cambria Math" panose="02040503050406030204" pitchFamily="18" charset="0"/>
                              <a:ea typeface="+mn-lt"/>
                              <a:cs typeface="+mn-lt"/>
                            </a:rPr>
                            <m:t>𝑛</m:t>
                          </m:r>
                          <m:r>
                            <a:rPr lang="en-US" sz="2000">
                              <a:latin typeface="Cambria Math" panose="02040503050406030204" pitchFamily="18" charset="0"/>
                              <a:ea typeface="+mn-lt"/>
                              <a:cs typeface="+mn-lt"/>
                            </a:rPr>
                            <m:t>+</m:t>
                          </m:r>
                          <m:r>
                            <a:rPr lang="en-US" sz="2000">
                              <a:latin typeface="Cambria Math" panose="02040503050406030204" pitchFamily="18" charset="0"/>
                              <a:ea typeface="+mn-lt"/>
                              <a:cs typeface="+mn-lt"/>
                            </a:rPr>
                            <m:t>1</m:t>
                          </m:r>
                        </m:sub>
                      </m:sSub>
                      <m:r>
                        <a:rPr lang="en-US" sz="2000">
                          <a:latin typeface="Cambria Math" panose="02040503050406030204" pitchFamily="18" charset="0"/>
                          <a:ea typeface="+mn-lt"/>
                          <a:cs typeface="+mn-lt"/>
                        </a:rPr>
                        <m:t>= </m:t>
                      </m:r>
                      <m:sSub>
                        <m:sSubPr>
                          <m:ctrlPr>
                            <a:rPr lang="en-US" sz="2000" i="1">
                              <a:latin typeface="Cambria Math" panose="02040503050406030204" pitchFamily="18" charset="0"/>
                              <a:ea typeface="+mn-lt"/>
                              <a:cs typeface="+mn-lt"/>
                            </a:rPr>
                          </m:ctrlPr>
                        </m:sSubPr>
                        <m:e>
                          <m:r>
                            <a:rPr lang="en-US" sz="2000">
                              <a:latin typeface="Cambria Math" panose="02040503050406030204" pitchFamily="18" charset="0"/>
                              <a:ea typeface="+mn-lt"/>
                              <a:cs typeface="+mn-lt"/>
                            </a:rPr>
                            <m:t>𝑥</m:t>
                          </m:r>
                        </m:e>
                        <m:sub>
                          <m:r>
                            <a:rPr lang="en-US" sz="2000">
                              <a:latin typeface="Cambria Math" panose="02040503050406030204" pitchFamily="18" charset="0"/>
                              <a:ea typeface="+mn-lt"/>
                              <a:cs typeface="+mn-lt"/>
                            </a:rPr>
                            <m:t>𝑛</m:t>
                          </m:r>
                        </m:sub>
                      </m:sSub>
                      <m:r>
                        <a:rPr lang="en-US" sz="2000">
                          <a:latin typeface="Cambria Math" panose="02040503050406030204" pitchFamily="18" charset="0"/>
                          <a:ea typeface="+mn-lt"/>
                          <a:cs typeface="+mn-lt"/>
                        </a:rPr>
                        <m:t>−</m:t>
                      </m:r>
                      <m:r>
                        <a:rPr lang="en-US" sz="2000">
                          <a:latin typeface="Cambria Math" panose="02040503050406030204" pitchFamily="18" charset="0"/>
                          <a:ea typeface="+mn-lt"/>
                          <a:cs typeface="+mn-lt"/>
                        </a:rPr>
                        <m:t>𝑓</m:t>
                      </m:r>
                      <m:d>
                        <m:dPr>
                          <m:ctrlPr>
                            <a:rPr lang="en-US" sz="2000" i="1">
                              <a:latin typeface="Cambria Math" panose="02040503050406030204" pitchFamily="18" charset="0"/>
                              <a:ea typeface="+mn-lt"/>
                              <a:cs typeface="+mn-lt"/>
                            </a:rPr>
                          </m:ctrlPr>
                        </m:dPr>
                        <m:e>
                          <m:sSub>
                            <m:sSubPr>
                              <m:ctrlPr>
                                <a:rPr lang="en-US" sz="2000" i="1">
                                  <a:latin typeface="Cambria Math" panose="02040503050406030204" pitchFamily="18" charset="0"/>
                                  <a:ea typeface="+mn-lt"/>
                                  <a:cs typeface="+mn-lt"/>
                                </a:rPr>
                              </m:ctrlPr>
                            </m:sSubPr>
                            <m:e>
                              <m:r>
                                <a:rPr lang="en-US" sz="2000">
                                  <a:latin typeface="Cambria Math" panose="02040503050406030204" pitchFamily="18" charset="0"/>
                                  <a:ea typeface="+mn-lt"/>
                                  <a:cs typeface="+mn-lt"/>
                                </a:rPr>
                                <m:t>𝑥</m:t>
                              </m:r>
                            </m:e>
                            <m:sub>
                              <m:r>
                                <a:rPr lang="en-US" sz="2000">
                                  <a:latin typeface="Cambria Math" panose="02040503050406030204" pitchFamily="18" charset="0"/>
                                  <a:ea typeface="+mn-lt"/>
                                  <a:cs typeface="+mn-lt"/>
                                </a:rPr>
                                <m:t>𝑛</m:t>
                              </m:r>
                            </m:sub>
                          </m:sSub>
                        </m:e>
                      </m:d>
                      <m:d>
                        <m:dPr>
                          <m:begChr m:val="["/>
                          <m:endChr m:val="]"/>
                          <m:ctrlPr>
                            <a:rPr lang="en-US" sz="2000" i="1">
                              <a:latin typeface="Cambria Math" panose="02040503050406030204" pitchFamily="18" charset="0"/>
                              <a:ea typeface="+mn-lt"/>
                              <a:cs typeface="+mn-lt"/>
                            </a:rPr>
                          </m:ctrlPr>
                        </m:dPr>
                        <m:e>
                          <m:f>
                            <m:fPr>
                              <m:ctrlPr>
                                <a:rPr lang="en-US" sz="2000" i="1">
                                  <a:latin typeface="Cambria Math" panose="02040503050406030204" pitchFamily="18" charset="0"/>
                                  <a:ea typeface="+mn-lt"/>
                                  <a:cs typeface="+mn-lt"/>
                                </a:rPr>
                              </m:ctrlPr>
                            </m:fPr>
                            <m:num>
                              <m:sSub>
                                <m:sSubPr>
                                  <m:ctrlPr>
                                    <a:rPr lang="en-US" sz="2000" i="1">
                                      <a:latin typeface="Cambria Math" panose="02040503050406030204" pitchFamily="18" charset="0"/>
                                      <a:ea typeface="+mn-lt"/>
                                      <a:cs typeface="+mn-lt"/>
                                    </a:rPr>
                                  </m:ctrlPr>
                                </m:sSubPr>
                                <m:e>
                                  <m:r>
                                    <a:rPr lang="en-US" sz="2000">
                                      <a:latin typeface="Cambria Math" panose="02040503050406030204" pitchFamily="18" charset="0"/>
                                      <a:ea typeface="+mn-lt"/>
                                      <a:cs typeface="+mn-lt"/>
                                    </a:rPr>
                                    <m:t>𝑥</m:t>
                                  </m:r>
                                </m:e>
                                <m:sub>
                                  <m:r>
                                    <a:rPr lang="en-US" sz="2000">
                                      <a:latin typeface="Cambria Math" panose="02040503050406030204" pitchFamily="18" charset="0"/>
                                      <a:ea typeface="+mn-lt"/>
                                      <a:cs typeface="+mn-lt"/>
                                    </a:rPr>
                                    <m:t>𝑛</m:t>
                                  </m:r>
                                </m:sub>
                              </m:sSub>
                              <m:r>
                                <a:rPr lang="en-US" sz="2000">
                                  <a:latin typeface="Cambria Math" panose="02040503050406030204" pitchFamily="18" charset="0"/>
                                  <a:ea typeface="+mn-lt"/>
                                  <a:cs typeface="+mn-lt"/>
                                </a:rPr>
                                <m:t>− </m:t>
                              </m:r>
                              <m:sSub>
                                <m:sSubPr>
                                  <m:ctrlPr>
                                    <a:rPr lang="en-US" sz="2000" i="1">
                                      <a:latin typeface="Cambria Math" panose="02040503050406030204" pitchFamily="18" charset="0"/>
                                      <a:ea typeface="+mn-lt"/>
                                      <a:cs typeface="+mn-lt"/>
                                    </a:rPr>
                                  </m:ctrlPr>
                                </m:sSubPr>
                                <m:e>
                                  <m:r>
                                    <a:rPr lang="en-US" sz="2000">
                                      <a:latin typeface="Cambria Math" panose="02040503050406030204" pitchFamily="18" charset="0"/>
                                      <a:ea typeface="+mn-lt"/>
                                      <a:cs typeface="+mn-lt"/>
                                    </a:rPr>
                                    <m:t>𝑥</m:t>
                                  </m:r>
                                </m:e>
                                <m:sub>
                                  <m:r>
                                    <a:rPr lang="en-US" sz="2000">
                                      <a:latin typeface="Cambria Math" panose="02040503050406030204" pitchFamily="18" charset="0"/>
                                      <a:ea typeface="+mn-lt"/>
                                      <a:cs typeface="+mn-lt"/>
                                    </a:rPr>
                                    <m:t>𝑛</m:t>
                                  </m:r>
                                  <m:r>
                                    <a:rPr lang="en-US" sz="2000">
                                      <a:latin typeface="Cambria Math" panose="02040503050406030204" pitchFamily="18" charset="0"/>
                                      <a:ea typeface="+mn-lt"/>
                                      <a:cs typeface="+mn-lt"/>
                                    </a:rPr>
                                    <m:t>−</m:t>
                                  </m:r>
                                  <m:r>
                                    <a:rPr lang="en-US" sz="2000">
                                      <a:latin typeface="Cambria Math" panose="02040503050406030204" pitchFamily="18" charset="0"/>
                                      <a:ea typeface="+mn-lt"/>
                                      <a:cs typeface="+mn-lt"/>
                                    </a:rPr>
                                    <m:t>1</m:t>
                                  </m:r>
                                </m:sub>
                              </m:sSub>
                            </m:num>
                            <m:den>
                              <m:r>
                                <a:rPr lang="en-US" sz="2000">
                                  <a:latin typeface="Cambria Math" panose="02040503050406030204" pitchFamily="18" charset="0"/>
                                  <a:ea typeface="+mn-lt"/>
                                  <a:cs typeface="+mn-lt"/>
                                </a:rPr>
                                <m:t>𝑓</m:t>
                              </m:r>
                              <m:d>
                                <m:dPr>
                                  <m:ctrlPr>
                                    <a:rPr lang="en-US" sz="2000" i="1">
                                      <a:latin typeface="Cambria Math" panose="02040503050406030204" pitchFamily="18" charset="0"/>
                                      <a:ea typeface="+mn-lt"/>
                                      <a:cs typeface="+mn-lt"/>
                                    </a:rPr>
                                  </m:ctrlPr>
                                </m:dPr>
                                <m:e>
                                  <m:sSub>
                                    <m:sSubPr>
                                      <m:ctrlPr>
                                        <a:rPr lang="en-US" sz="2000" i="1">
                                          <a:latin typeface="Cambria Math" panose="02040503050406030204" pitchFamily="18" charset="0"/>
                                          <a:ea typeface="+mn-lt"/>
                                          <a:cs typeface="+mn-lt"/>
                                        </a:rPr>
                                      </m:ctrlPr>
                                    </m:sSubPr>
                                    <m:e>
                                      <m:r>
                                        <a:rPr lang="en-US" sz="2000">
                                          <a:latin typeface="Cambria Math" panose="02040503050406030204" pitchFamily="18" charset="0"/>
                                          <a:ea typeface="+mn-lt"/>
                                          <a:cs typeface="+mn-lt"/>
                                        </a:rPr>
                                        <m:t>𝑥</m:t>
                                      </m:r>
                                    </m:e>
                                    <m:sub>
                                      <m:r>
                                        <a:rPr lang="en-US" sz="2000">
                                          <a:latin typeface="Cambria Math" panose="02040503050406030204" pitchFamily="18" charset="0"/>
                                          <a:ea typeface="+mn-lt"/>
                                          <a:cs typeface="+mn-lt"/>
                                        </a:rPr>
                                        <m:t>𝑛</m:t>
                                      </m:r>
                                    </m:sub>
                                  </m:sSub>
                                </m:e>
                              </m:d>
                              <m:r>
                                <a:rPr lang="en-US" sz="2000">
                                  <a:latin typeface="Cambria Math" panose="02040503050406030204" pitchFamily="18" charset="0"/>
                                  <a:ea typeface="+mn-lt"/>
                                  <a:cs typeface="+mn-lt"/>
                                </a:rPr>
                                <m:t>−</m:t>
                              </m:r>
                              <m:r>
                                <a:rPr lang="en-US" sz="2000">
                                  <a:latin typeface="Cambria Math" panose="02040503050406030204" pitchFamily="18" charset="0"/>
                                  <a:ea typeface="+mn-lt"/>
                                  <a:cs typeface="+mn-lt"/>
                                </a:rPr>
                                <m:t>𝑓</m:t>
                              </m:r>
                              <m:r>
                                <a:rPr lang="en-US" sz="2000">
                                  <a:latin typeface="Cambria Math" panose="02040503050406030204" pitchFamily="18" charset="0"/>
                                  <a:ea typeface="+mn-lt"/>
                                  <a:cs typeface="+mn-lt"/>
                                </a:rPr>
                                <m:t>(</m:t>
                              </m:r>
                              <m:sSub>
                                <m:sSubPr>
                                  <m:ctrlPr>
                                    <a:rPr lang="en-US" sz="2000" i="1">
                                      <a:latin typeface="Cambria Math" panose="02040503050406030204" pitchFamily="18" charset="0"/>
                                      <a:ea typeface="+mn-lt"/>
                                      <a:cs typeface="+mn-lt"/>
                                    </a:rPr>
                                  </m:ctrlPr>
                                </m:sSubPr>
                                <m:e>
                                  <m:r>
                                    <a:rPr lang="en-US" sz="2000">
                                      <a:latin typeface="Cambria Math" panose="02040503050406030204" pitchFamily="18" charset="0"/>
                                      <a:ea typeface="+mn-lt"/>
                                      <a:cs typeface="+mn-lt"/>
                                    </a:rPr>
                                    <m:t>𝑥</m:t>
                                  </m:r>
                                </m:e>
                                <m:sub>
                                  <m:r>
                                    <a:rPr lang="en-US" sz="2000">
                                      <a:latin typeface="Cambria Math" panose="02040503050406030204" pitchFamily="18" charset="0"/>
                                      <a:ea typeface="+mn-lt"/>
                                      <a:cs typeface="+mn-lt"/>
                                    </a:rPr>
                                    <m:t>𝑛</m:t>
                                  </m:r>
                                  <m:r>
                                    <a:rPr lang="en-US" sz="2000">
                                      <a:latin typeface="Cambria Math" panose="02040503050406030204" pitchFamily="18" charset="0"/>
                                      <a:ea typeface="+mn-lt"/>
                                      <a:cs typeface="+mn-lt"/>
                                    </a:rPr>
                                    <m:t>−</m:t>
                                  </m:r>
                                  <m:r>
                                    <a:rPr lang="en-US" sz="2000">
                                      <a:latin typeface="Cambria Math" panose="02040503050406030204" pitchFamily="18" charset="0"/>
                                      <a:ea typeface="+mn-lt"/>
                                      <a:cs typeface="+mn-lt"/>
                                    </a:rPr>
                                    <m:t>1</m:t>
                                  </m:r>
                                </m:sub>
                              </m:sSub>
                              <m:r>
                                <a:rPr lang="en-US" sz="2000">
                                  <a:latin typeface="Cambria Math" panose="02040503050406030204" pitchFamily="18" charset="0"/>
                                  <a:ea typeface="+mn-lt"/>
                                  <a:cs typeface="+mn-lt"/>
                                </a:rPr>
                                <m:t>)</m:t>
                              </m:r>
                            </m:den>
                          </m:f>
                        </m:e>
                      </m:d>
                    </m:oMath>
                  </m:oMathPara>
                </a14:m>
                <a:endParaRPr lang="en-US" sz="2000" dirty="0">
                  <a:ea typeface="+mn-lt"/>
                  <a:cs typeface="+mn-lt"/>
                </a:endParaRPr>
              </a:p>
              <a:p>
                <a:pPr>
                  <a:spcAft>
                    <a:spcPts val="800"/>
                  </a:spcAft>
                </a:pPr>
                <a:r>
                  <a:rPr lang="en-US" sz="2000" dirty="0">
                    <a:ea typeface="+mn-lt"/>
                    <a:cs typeface="+mn-lt"/>
                  </a:rPr>
                  <a:t>Where n and n-1 are two guesses, let n+1 be the current iterate and n the previous iterate</a:t>
                </a:r>
                <a:r>
                  <a:rPr lang="en-US" sz="2000" dirty="0">
                    <a:effectLst/>
                    <a:latin typeface="Calibri" panose="020F0502020204030204" pitchFamily="34" charset="0"/>
                    <a:ea typeface="Calibri" panose="020F0502020204030204" pitchFamily="34" charset="0"/>
                    <a:cs typeface="Arial" panose="020B0604020202020204" pitchFamily="34" charset="0"/>
                  </a:rPr>
                  <a:t>.</a:t>
                </a:r>
                <a:endParaRPr lang="en-US" sz="2000" dirty="0"/>
              </a:p>
            </p:txBody>
          </p:sp>
        </mc:Choice>
        <mc:Fallback>
          <p:sp>
            <p:nvSpPr>
              <p:cNvPr id="3" name="عنصر نائب للمحتوى 2">
                <a:extLst>
                  <a:ext uri="{FF2B5EF4-FFF2-40B4-BE49-F238E27FC236}">
                    <a16:creationId xmlns:a16="http://schemas.microsoft.com/office/drawing/2014/main" id="{57B7A12F-603B-487B-AE57-A533154F9A76}"/>
                  </a:ext>
                </a:extLst>
              </p:cNvPr>
              <p:cNvSpPr>
                <a:spLocks noGrp="1" noRot="1" noChangeAspect="1" noMove="1" noResize="1" noEditPoints="1" noAdjustHandles="1" noChangeArrowheads="1" noChangeShapeType="1" noTextEdit="1"/>
              </p:cNvSpPr>
              <p:nvPr>
                <p:ph idx="1"/>
              </p:nvPr>
            </p:nvSpPr>
            <p:spPr>
              <a:xfrm>
                <a:off x="863882" y="2185988"/>
                <a:ext cx="10268716" cy="4161546"/>
              </a:xfrm>
              <a:blipFill>
                <a:blip r:embed="rId2"/>
                <a:stretch>
                  <a:fillRect l="-475" b="-440"/>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51702627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16">
            <a:extLst>
              <a:ext uri="{FF2B5EF4-FFF2-40B4-BE49-F238E27FC236}">
                <a16:creationId xmlns:a16="http://schemas.microsoft.com/office/drawing/2014/main" id="{24DFCA1B-EBDC-4E7D-A427-8ABCF4872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685C60B6-0810-4355-895B-4513096D3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عنوان 1">
            <a:extLst>
              <a:ext uri="{FF2B5EF4-FFF2-40B4-BE49-F238E27FC236}">
                <a16:creationId xmlns:a16="http://schemas.microsoft.com/office/drawing/2014/main" id="{F42C0551-B294-4519-823C-4CE1C9F5AF24}"/>
              </a:ext>
            </a:extLst>
          </p:cNvPr>
          <p:cNvSpPr>
            <a:spLocks noGrp="1"/>
          </p:cNvSpPr>
          <p:nvPr>
            <p:ph type="title"/>
          </p:nvPr>
        </p:nvSpPr>
        <p:spPr>
          <a:xfrm>
            <a:off x="451515" y="447188"/>
            <a:ext cx="3675318" cy="5468700"/>
          </a:xfrm>
          <a:effectLst/>
        </p:spPr>
        <p:txBody>
          <a:bodyPr anchor="ctr">
            <a:normAutofit/>
          </a:bodyPr>
          <a:lstStyle/>
          <a:p>
            <a:r>
              <a:rPr lang="ar-SA" sz="3600" dirty="0" err="1">
                <a:solidFill>
                  <a:schemeClr val="tx1"/>
                </a:solidFill>
                <a:ea typeface="+mj-lt"/>
                <a:cs typeface="+mj-lt"/>
              </a:rPr>
              <a:t>Secant</a:t>
            </a:r>
            <a:r>
              <a:rPr lang="ar-SA" sz="3600" dirty="0">
                <a:solidFill>
                  <a:schemeClr val="tx1"/>
                </a:solidFill>
                <a:ea typeface="+mj-lt"/>
                <a:cs typeface="+mj-lt"/>
              </a:rPr>
              <a:t> </a:t>
            </a:r>
            <a:r>
              <a:rPr lang="ar-SA" sz="3600" dirty="0" err="1">
                <a:solidFill>
                  <a:schemeClr val="tx1"/>
                </a:solidFill>
                <a:ea typeface="+mj-lt"/>
                <a:cs typeface="+mj-lt"/>
              </a:rPr>
              <a:t>Method</a:t>
            </a:r>
            <a:r>
              <a:rPr lang="ar-SA" sz="3600" dirty="0">
                <a:solidFill>
                  <a:schemeClr val="tx1"/>
                </a:solidFill>
                <a:ea typeface="+mj-lt"/>
                <a:cs typeface="+mj-lt"/>
              </a:rPr>
              <a:t> </a:t>
            </a:r>
            <a:r>
              <a:rPr lang="ar-SA" sz="3600" dirty="0" err="1">
                <a:solidFill>
                  <a:schemeClr val="tx1"/>
                </a:solidFill>
                <a:ea typeface="+mj-lt"/>
                <a:cs typeface="+mj-lt"/>
              </a:rPr>
              <a:t>Algorithm</a:t>
            </a:r>
            <a:r>
              <a:rPr lang="ar-SA" sz="3600" dirty="0">
                <a:solidFill>
                  <a:schemeClr val="tx1"/>
                </a:solidFill>
                <a:ea typeface="+mj-lt"/>
                <a:cs typeface="+mj-lt"/>
              </a:rPr>
              <a:t>:</a:t>
            </a:r>
            <a:endParaRPr lang="en-US" sz="3600" dirty="0">
              <a:solidFill>
                <a:schemeClr val="tx1"/>
              </a:solidFill>
            </a:endParaRPr>
          </a:p>
        </p:txBody>
      </p:sp>
      <p:sp>
        <p:nvSpPr>
          <p:cNvPr id="3" name="عنصر نائب للمحتوى 2">
            <a:extLst>
              <a:ext uri="{FF2B5EF4-FFF2-40B4-BE49-F238E27FC236}">
                <a16:creationId xmlns:a16="http://schemas.microsoft.com/office/drawing/2014/main" id="{B6089424-AE8C-4ADE-B7B9-EECB177E9284}"/>
              </a:ext>
            </a:extLst>
          </p:cNvPr>
          <p:cNvSpPr>
            <a:spLocks noGrp="1"/>
          </p:cNvSpPr>
          <p:nvPr>
            <p:ph idx="1"/>
          </p:nvPr>
        </p:nvSpPr>
        <p:spPr>
          <a:xfrm>
            <a:off x="4989144" y="541538"/>
            <a:ext cx="6751341" cy="5963160"/>
          </a:xfrm>
          <a:effectLst/>
        </p:spPr>
        <p:txBody>
          <a:bodyPr lIns="109728" tIns="109728" rIns="109728" bIns="91440">
            <a:normAutofit/>
          </a:bodyPr>
          <a:lstStyle/>
          <a:p>
            <a:r>
              <a:rPr lang="en-US" sz="2000" b="1" dirty="0">
                <a:solidFill>
                  <a:schemeClr val="bg1">
                    <a:lumMod val="85000"/>
                    <a:lumOff val="15000"/>
                  </a:schemeClr>
                </a:solidFill>
                <a:ea typeface="+mn-lt"/>
                <a:cs typeface="+mn-lt"/>
              </a:rPr>
              <a:t>Secant's method algorithm consists of three short steps:</a:t>
            </a:r>
            <a:r>
              <a:rPr lang="en-US" sz="2000" dirty="0">
                <a:solidFill>
                  <a:schemeClr val="bg1">
                    <a:lumMod val="85000"/>
                    <a:lumOff val="15000"/>
                  </a:schemeClr>
                </a:solidFill>
                <a:ea typeface="+mn-lt"/>
                <a:cs typeface="+mn-lt"/>
              </a:rPr>
              <a:t>  </a:t>
            </a:r>
          </a:p>
          <a:p>
            <a:pPr marL="285750" indent="-285750">
              <a:buFont typeface="Arial"/>
              <a:buChar char="•"/>
            </a:pPr>
            <a:r>
              <a:rPr lang="en-US" sz="2000" dirty="0">
                <a:solidFill>
                  <a:schemeClr val="bg1">
                    <a:lumMod val="85000"/>
                    <a:lumOff val="15000"/>
                  </a:schemeClr>
                </a:solidFill>
                <a:ea typeface="+mn-lt"/>
                <a:cs typeface="+mn-lt"/>
              </a:rPr>
              <a:t>The first step: use the given two initial guesses, xi-1, and xi, to calculate the estimate of the next value's root, xi+1.</a:t>
            </a:r>
            <a:endParaRPr lang="en-US" sz="2000" dirty="0">
              <a:solidFill>
                <a:schemeClr val="bg1">
                  <a:lumMod val="85000"/>
                  <a:lumOff val="15000"/>
                </a:schemeClr>
              </a:solidFill>
              <a:cs typeface="Calibri"/>
            </a:endParaRPr>
          </a:p>
          <a:p>
            <a:pPr marL="0" indent="0">
              <a:buNone/>
            </a:pPr>
            <a:endParaRPr lang="ar-SA" sz="2000" dirty="0">
              <a:solidFill>
                <a:schemeClr val="bg1">
                  <a:lumMod val="85000"/>
                  <a:lumOff val="15000"/>
                </a:schemeClr>
              </a:solidFill>
              <a:ea typeface="+mn-lt"/>
              <a:cs typeface="+mn-lt"/>
            </a:endParaRPr>
          </a:p>
          <a:p>
            <a:pPr marL="0" indent="0">
              <a:buNone/>
            </a:pPr>
            <a:endParaRPr lang="en-US" sz="2000" dirty="0">
              <a:solidFill>
                <a:schemeClr val="bg1">
                  <a:lumMod val="85000"/>
                  <a:lumOff val="15000"/>
                </a:schemeClr>
              </a:solidFill>
              <a:cs typeface="Calibri"/>
            </a:endParaRPr>
          </a:p>
          <a:p>
            <a:pPr marL="285750" indent="-285750">
              <a:buFont typeface="Arial"/>
              <a:buChar char="•"/>
            </a:pPr>
            <a:r>
              <a:rPr lang="en-US" sz="2000" dirty="0">
                <a:solidFill>
                  <a:schemeClr val="bg1">
                    <a:lumMod val="85000"/>
                    <a:lumOff val="15000"/>
                  </a:schemeClr>
                </a:solidFill>
                <a:ea typeface="+mn-lt"/>
                <a:cs typeface="+mn-lt"/>
              </a:rPr>
              <a:t>The second step: find the absolute relative approximate error. </a:t>
            </a:r>
            <a:endParaRPr lang="ar-SA" sz="2000" dirty="0">
              <a:solidFill>
                <a:schemeClr val="bg1">
                  <a:lumMod val="85000"/>
                  <a:lumOff val="15000"/>
                </a:schemeClr>
              </a:solidFill>
              <a:ea typeface="+mn-lt"/>
              <a:cs typeface="+mn-lt"/>
            </a:endParaRPr>
          </a:p>
          <a:p>
            <a:pPr marL="0" indent="0">
              <a:buNone/>
            </a:pPr>
            <a:endParaRPr lang="ar-SA" sz="2000" dirty="0">
              <a:solidFill>
                <a:schemeClr val="bg1">
                  <a:lumMod val="85000"/>
                  <a:lumOff val="15000"/>
                </a:schemeClr>
              </a:solidFill>
              <a:ea typeface="+mn-lt"/>
              <a:cs typeface="+mn-lt"/>
            </a:endParaRPr>
          </a:p>
          <a:p>
            <a:pPr marL="0" indent="0">
              <a:buNone/>
            </a:pPr>
            <a:endParaRPr lang="en-US" sz="2000" dirty="0">
              <a:solidFill>
                <a:schemeClr val="bg1">
                  <a:lumMod val="85000"/>
                  <a:lumOff val="15000"/>
                </a:schemeClr>
              </a:solidFill>
              <a:cs typeface="Calibri"/>
            </a:endParaRPr>
          </a:p>
          <a:p>
            <a:pPr marL="285750" indent="-285750">
              <a:buFont typeface="Arial"/>
              <a:buChar char="•"/>
            </a:pPr>
            <a:r>
              <a:rPr lang="en-US" sz="2000" dirty="0">
                <a:solidFill>
                  <a:schemeClr val="bg1">
                    <a:lumMod val="85000"/>
                    <a:lumOff val="15000"/>
                  </a:schemeClr>
                </a:solidFill>
                <a:ea typeface="+mn-lt"/>
                <a:cs typeface="+mn-lt"/>
              </a:rPr>
              <a:t>The third step: compare the absolute relative approximate error with the pre-specified error tolerance. </a:t>
            </a:r>
            <a:endParaRPr lang="en-US" sz="2000" dirty="0">
              <a:solidFill>
                <a:schemeClr val="bg1">
                  <a:lumMod val="85000"/>
                  <a:lumOff val="15000"/>
                </a:schemeClr>
              </a:solidFill>
              <a:cs typeface="Calibri"/>
            </a:endParaRPr>
          </a:p>
          <a:p>
            <a:endParaRPr lang="en-US" sz="2000" b="1" dirty="0">
              <a:solidFill>
                <a:schemeClr val="bg1">
                  <a:lumMod val="85000"/>
                  <a:lumOff val="15000"/>
                </a:schemeClr>
              </a:solidFill>
              <a:cs typeface="Calibri"/>
            </a:endParaRPr>
          </a:p>
        </p:txBody>
      </p:sp>
      <p:pic>
        <p:nvPicPr>
          <p:cNvPr id="7" name="Picture 7">
            <a:extLst>
              <a:ext uri="{FF2B5EF4-FFF2-40B4-BE49-F238E27FC236}">
                <a16:creationId xmlns:a16="http://schemas.microsoft.com/office/drawing/2014/main" id="{6887DE27-2C9A-4CAA-9D6F-63F1FE22301A}"/>
              </a:ext>
            </a:extLst>
          </p:cNvPr>
          <p:cNvPicPr>
            <a:picLocks noChangeAspect="1"/>
          </p:cNvPicPr>
          <p:nvPr/>
        </p:nvPicPr>
        <p:blipFill>
          <a:blip r:embed="rId2"/>
          <a:stretch>
            <a:fillRect/>
          </a:stretch>
        </p:blipFill>
        <p:spPr>
          <a:xfrm>
            <a:off x="8494174" y="3723076"/>
            <a:ext cx="2239142" cy="1009995"/>
          </a:xfrm>
          <a:prstGeom prst="roundRect">
            <a:avLst>
              <a:gd name="adj" fmla="val 3876"/>
            </a:avLst>
          </a:prstGeom>
          <a:ln>
            <a:noFill/>
          </a:ln>
          <a:effectLst/>
        </p:spPr>
      </p:pic>
      <p:pic>
        <p:nvPicPr>
          <p:cNvPr id="9" name="Picture 9" descr="Diagram&#10;&#10;Description automatically generated">
            <a:extLst>
              <a:ext uri="{FF2B5EF4-FFF2-40B4-BE49-F238E27FC236}">
                <a16:creationId xmlns:a16="http://schemas.microsoft.com/office/drawing/2014/main" id="{49A3FA69-E4BF-42CE-B4ED-06B48562D9E2}"/>
              </a:ext>
            </a:extLst>
          </p:cNvPr>
          <p:cNvPicPr>
            <a:picLocks noChangeAspect="1"/>
          </p:cNvPicPr>
          <p:nvPr/>
        </p:nvPicPr>
        <p:blipFill>
          <a:blip r:embed="rId3"/>
          <a:stretch>
            <a:fillRect/>
          </a:stretch>
        </p:blipFill>
        <p:spPr>
          <a:xfrm>
            <a:off x="7749264" y="5742001"/>
            <a:ext cx="3555819" cy="924512"/>
          </a:xfrm>
          <a:prstGeom prst="roundRect">
            <a:avLst>
              <a:gd name="adj" fmla="val 3876"/>
            </a:avLst>
          </a:prstGeom>
          <a:ln>
            <a:noFill/>
          </a:ln>
          <a:effectLst/>
        </p:spPr>
      </p:pic>
      <p:pic>
        <p:nvPicPr>
          <p:cNvPr id="5" name="Picture 5" descr="A picture containing text, watch&#10;&#10;Description automatically generated">
            <a:extLst>
              <a:ext uri="{FF2B5EF4-FFF2-40B4-BE49-F238E27FC236}">
                <a16:creationId xmlns:a16="http://schemas.microsoft.com/office/drawing/2014/main" id="{707D2652-718A-4152-B6BC-6B8D1F089C4D}"/>
              </a:ext>
            </a:extLst>
          </p:cNvPr>
          <p:cNvPicPr>
            <a:picLocks noChangeAspect="1"/>
          </p:cNvPicPr>
          <p:nvPr/>
        </p:nvPicPr>
        <p:blipFill>
          <a:blip r:embed="rId4"/>
          <a:stretch>
            <a:fillRect/>
          </a:stretch>
        </p:blipFill>
        <p:spPr>
          <a:xfrm>
            <a:off x="7971195" y="2241370"/>
            <a:ext cx="3111959" cy="940168"/>
          </a:xfrm>
          <a:prstGeom prst="roundRect">
            <a:avLst>
              <a:gd name="adj" fmla="val 3876"/>
            </a:avLst>
          </a:prstGeom>
          <a:ln>
            <a:noFill/>
          </a:ln>
          <a:effectLst/>
        </p:spPr>
      </p:pic>
    </p:spTree>
    <p:extLst>
      <p:ext uri="{BB962C8B-B14F-4D97-AF65-F5344CB8AC3E}">
        <p14:creationId xmlns:p14="http://schemas.microsoft.com/office/powerpoint/2010/main" val="82491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1">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443EE1F9-63C5-46DF-BA72-E9EE6ACCAA0A}"/>
              </a:ext>
            </a:extLst>
          </p:cNvPr>
          <p:cNvSpPr txBox="1">
            <a:spLocks/>
          </p:cNvSpPr>
          <p:nvPr/>
        </p:nvSpPr>
        <p:spPr>
          <a:xfrm>
            <a:off x="1205803" y="459288"/>
            <a:ext cx="9113220" cy="1126064"/>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ar-SA" sz="3600" dirty="0" err="1">
                <a:ea typeface="+mj-lt"/>
                <a:cs typeface="+mj-lt"/>
              </a:rPr>
              <a:t>Advantages</a:t>
            </a:r>
            <a:r>
              <a:rPr lang="ar-SA" sz="3600" dirty="0">
                <a:ea typeface="+mj-lt"/>
                <a:cs typeface="+mj-lt"/>
              </a:rPr>
              <a:t> </a:t>
            </a:r>
            <a:r>
              <a:rPr lang="ar-SA" sz="3600" dirty="0" err="1">
                <a:ea typeface="+mj-lt"/>
                <a:cs typeface="+mj-lt"/>
              </a:rPr>
              <a:t>and</a:t>
            </a:r>
            <a:r>
              <a:rPr lang="ar-SA" sz="3600" dirty="0">
                <a:ea typeface="+mj-lt"/>
                <a:cs typeface="+mj-lt"/>
              </a:rPr>
              <a:t> </a:t>
            </a:r>
            <a:r>
              <a:rPr lang="ar-SA" sz="3200" dirty="0" err="1">
                <a:ea typeface="+mj-lt"/>
                <a:cs typeface="+mj-lt"/>
              </a:rPr>
              <a:t>Disadvantages</a:t>
            </a:r>
            <a:r>
              <a:rPr lang="ar-SA" sz="3600" dirty="0">
                <a:ea typeface="+mj-lt"/>
                <a:cs typeface="+mj-lt"/>
              </a:rPr>
              <a:t> </a:t>
            </a:r>
            <a:r>
              <a:rPr lang="ar-SA" sz="3600" dirty="0" err="1">
                <a:ea typeface="+mj-lt"/>
                <a:cs typeface="+mj-lt"/>
              </a:rPr>
              <a:t>of</a:t>
            </a:r>
            <a:r>
              <a:rPr lang="ar-SA" sz="3600" dirty="0">
                <a:ea typeface="+mj-lt"/>
                <a:cs typeface="+mj-lt"/>
              </a:rPr>
              <a:t> </a:t>
            </a:r>
            <a:r>
              <a:rPr lang="ar-SA" sz="3600" dirty="0" err="1">
                <a:ea typeface="+mj-lt"/>
                <a:cs typeface="+mj-lt"/>
              </a:rPr>
              <a:t>Secant's</a:t>
            </a:r>
            <a:r>
              <a:rPr lang="ar-SA" sz="3600" dirty="0">
                <a:ea typeface="+mj-lt"/>
                <a:cs typeface="+mj-lt"/>
              </a:rPr>
              <a:t> </a:t>
            </a:r>
            <a:r>
              <a:rPr lang="ar-SA" sz="3600" dirty="0" err="1">
                <a:ea typeface="+mj-lt"/>
                <a:cs typeface="+mj-lt"/>
              </a:rPr>
              <a:t>Method</a:t>
            </a:r>
            <a:r>
              <a:rPr lang="ar-SA" sz="3600" dirty="0">
                <a:ea typeface="+mj-lt"/>
                <a:cs typeface="+mj-lt"/>
              </a:rPr>
              <a:t>:</a:t>
            </a:r>
            <a:r>
              <a:rPr lang="ar-SA" sz="3600" b="0" dirty="0">
                <a:ea typeface="+mj-lt"/>
                <a:cs typeface="+mj-lt"/>
              </a:rPr>
              <a:t> </a:t>
            </a:r>
            <a:endParaRPr lang="en-US" sz="3600" dirty="0"/>
          </a:p>
        </p:txBody>
      </p:sp>
      <p:sp>
        <p:nvSpPr>
          <p:cNvPr id="11" name="Content Placeholder 2">
            <a:extLst>
              <a:ext uri="{FF2B5EF4-FFF2-40B4-BE49-F238E27FC236}">
                <a16:creationId xmlns:a16="http://schemas.microsoft.com/office/drawing/2014/main" id="{01132C0D-54AF-47D0-8057-F8C75C5274F8}"/>
              </a:ext>
            </a:extLst>
          </p:cNvPr>
          <p:cNvSpPr txBox="1">
            <a:spLocks/>
          </p:cNvSpPr>
          <p:nvPr/>
        </p:nvSpPr>
        <p:spPr>
          <a:xfrm>
            <a:off x="1148793" y="2163562"/>
            <a:ext cx="4698274" cy="4116888"/>
          </a:xfrm>
          <a:prstGeom prst="rect">
            <a:avLst/>
          </a:prstGeom>
          <a:effectLst>
            <a:outerShdw blurRad="50800" dir="14400000">
              <a:srgbClr val="000000">
                <a:alpha val="40000"/>
              </a:srgbClr>
            </a:outerShdw>
          </a:effectLst>
        </p:spPr>
        <p:txBody>
          <a:bodyPr vert="horz" lIns="109728" tIns="109728" rIns="109728" bIns="9144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150000"/>
              </a:lnSpc>
            </a:pPr>
            <a:r>
              <a:rPr lang="en-US" sz="3200" b="1" dirty="0">
                <a:ea typeface="+mn-lt"/>
                <a:cs typeface="+mn-lt"/>
              </a:rPr>
              <a:t>Advantages:</a:t>
            </a:r>
            <a:endParaRPr lang="en-US" sz="3200" b="1" dirty="0">
              <a:cs typeface="Calibri"/>
            </a:endParaRPr>
          </a:p>
          <a:p>
            <a:pPr marL="457200" indent="-457200">
              <a:lnSpc>
                <a:spcPct val="150000"/>
              </a:lnSpc>
              <a:buFont typeface="Wingdings 2" charset="2"/>
              <a:buAutoNum type="arabicPeriod"/>
            </a:pPr>
            <a:r>
              <a:rPr lang="en-US" sz="2000" dirty="0">
                <a:ea typeface="+mn-lt"/>
                <a:cs typeface="+mn-lt"/>
              </a:rPr>
              <a:t>When it is converges, it will converge faster.</a:t>
            </a:r>
            <a:endParaRPr lang="en-US" sz="2000" dirty="0">
              <a:cs typeface="Calibri"/>
            </a:endParaRPr>
          </a:p>
          <a:p>
            <a:pPr marL="457200" indent="-457200">
              <a:lnSpc>
                <a:spcPct val="150000"/>
              </a:lnSpc>
              <a:buFont typeface="Wingdings 2" charset="2"/>
              <a:buAutoNum type="arabicPeriod"/>
            </a:pPr>
            <a:r>
              <a:rPr lang="en-US" sz="2000" dirty="0">
                <a:ea typeface="+mn-lt"/>
                <a:cs typeface="+mn-lt"/>
              </a:rPr>
              <a:t>Does not need to bracket the root.</a:t>
            </a:r>
          </a:p>
          <a:p>
            <a:pPr marL="457200" indent="-457200">
              <a:lnSpc>
                <a:spcPct val="150000"/>
              </a:lnSpc>
              <a:buFont typeface="Wingdings 2" charset="2"/>
              <a:buAutoNum type="arabicPeriod"/>
            </a:pPr>
            <a:r>
              <a:rPr lang="en-US" sz="2000" dirty="0">
                <a:ea typeface="+mn-lt"/>
                <a:cs typeface="+mn-lt"/>
              </a:rPr>
              <a:t> Does not need to evaluate the derivative of the function.</a:t>
            </a:r>
            <a:endParaRPr lang="en-US" sz="2000" dirty="0">
              <a:cs typeface="Calibri"/>
            </a:endParaRPr>
          </a:p>
        </p:txBody>
      </p:sp>
      <p:sp>
        <p:nvSpPr>
          <p:cNvPr id="12" name="Content Placeholder 3">
            <a:extLst>
              <a:ext uri="{FF2B5EF4-FFF2-40B4-BE49-F238E27FC236}">
                <a16:creationId xmlns:a16="http://schemas.microsoft.com/office/drawing/2014/main" id="{7C839CB9-1DC2-4053-B09B-691506B379CF}"/>
              </a:ext>
            </a:extLst>
          </p:cNvPr>
          <p:cNvSpPr txBox="1">
            <a:spLocks/>
          </p:cNvSpPr>
          <p:nvPr/>
        </p:nvSpPr>
        <p:spPr>
          <a:xfrm>
            <a:off x="6344935" y="2185988"/>
            <a:ext cx="4160520" cy="3657601"/>
          </a:xfrm>
          <a:prstGeom prst="rect">
            <a:avLst/>
          </a:prstGeom>
        </p:spPr>
        <p:txBody>
          <a:bodyPr lIns="109728" tIns="109728" rIns="109728" bIns="91440" anchor="t"/>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150000"/>
              </a:lnSpc>
            </a:pPr>
            <a:r>
              <a:rPr lang="ar-SA" sz="3200" b="1" dirty="0" err="1">
                <a:ea typeface="+mn-lt"/>
                <a:cs typeface="+mn-lt"/>
              </a:rPr>
              <a:t>Disadvantages</a:t>
            </a:r>
            <a:r>
              <a:rPr lang="ar-SA" sz="3200" b="1" dirty="0">
                <a:ea typeface="+mn-lt"/>
                <a:cs typeface="+mn-lt"/>
              </a:rPr>
              <a:t>:</a:t>
            </a:r>
            <a:endParaRPr lang="en-US" sz="3200" b="1" dirty="0">
              <a:ea typeface="+mn-lt"/>
              <a:cs typeface="+mn-lt"/>
            </a:endParaRPr>
          </a:p>
          <a:p>
            <a:pPr marL="457200" indent="-457200">
              <a:lnSpc>
                <a:spcPct val="150000"/>
              </a:lnSpc>
              <a:buFont typeface="Wingdings 2" charset="2"/>
              <a:buAutoNum type="arabicPeriod"/>
            </a:pPr>
            <a:r>
              <a:rPr lang="en-US" sz="2000" dirty="0">
                <a:ea typeface="+mn-lt"/>
                <a:cs typeface="+mn-lt"/>
              </a:rPr>
              <a:t>It may or may not converge.</a:t>
            </a:r>
          </a:p>
          <a:p>
            <a:pPr marL="457200" indent="-457200">
              <a:lnSpc>
                <a:spcPct val="150000"/>
              </a:lnSpc>
              <a:buFont typeface="Wingdings 2" charset="2"/>
              <a:buAutoNum type="arabicPeriod"/>
            </a:pPr>
            <a:r>
              <a:rPr lang="en-US" sz="2000" dirty="0">
                <a:ea typeface="+mn-lt"/>
                <a:cs typeface="+mn-lt"/>
              </a:rPr>
              <a:t>It need to two initial guesses not like the newton's method.</a:t>
            </a:r>
          </a:p>
          <a:p>
            <a:pPr>
              <a:lnSpc>
                <a:spcPct val="150000"/>
              </a:lnSpc>
            </a:pPr>
            <a:endParaRPr lang="en-US" sz="2000" dirty="0">
              <a:cs typeface="Calibri"/>
            </a:endParaRPr>
          </a:p>
        </p:txBody>
      </p:sp>
    </p:spTree>
    <p:extLst>
      <p:ext uri="{BB962C8B-B14F-4D97-AF65-F5344CB8AC3E}">
        <p14:creationId xmlns:p14="http://schemas.microsoft.com/office/powerpoint/2010/main" val="194531816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قابل للاقتباس">
  <a:themeElements>
    <a:clrScheme name="قابل للاقتباس">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قابل للاقتباس">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قابل للاقتباس">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BDB05ACAA44414EA8FDE999190442C0" ma:contentTypeVersion="4" ma:contentTypeDescription="Create a new document." ma:contentTypeScope="" ma:versionID="4fd3add9c805539bff632871ad18df81">
  <xsd:schema xmlns:xsd="http://www.w3.org/2001/XMLSchema" xmlns:xs="http://www.w3.org/2001/XMLSchema" xmlns:p="http://schemas.microsoft.com/office/2006/metadata/properties" xmlns:ns3="dc0e9f91-d170-4f5f-b31b-2350035d50b0" targetNamespace="http://schemas.microsoft.com/office/2006/metadata/properties" ma:root="true" ma:fieldsID="d4ceef5f197aca0807bb02ea9e3fa749" ns3:_="">
    <xsd:import namespace="dc0e9f91-d170-4f5f-b31b-2350035d50b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0e9f91-d170-4f5f-b31b-2350035d50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3BDC87-97B7-4F08-ABD4-DF3615B4CCB7}">
  <ds:schemaRefs>
    <ds:schemaRef ds:uri="http://schemas.microsoft.com/sharepoint/v3/contenttype/forms"/>
  </ds:schemaRefs>
</ds:datastoreItem>
</file>

<file path=customXml/itemProps2.xml><?xml version="1.0" encoding="utf-8"?>
<ds:datastoreItem xmlns:ds="http://schemas.openxmlformats.org/officeDocument/2006/customXml" ds:itemID="{463F4D07-FDDB-4189-83EE-B401CF6A0E92}">
  <ds:schemaRefs>
    <ds:schemaRef ds:uri="dc0e9f91-d170-4f5f-b31b-2350035d50b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07E47D94-C44C-47F2-8C3F-23FBF670335A}">
  <ds:schemaRefs>
    <ds:schemaRef ds:uri="http://purl.org/dc/dcmitype/"/>
    <ds:schemaRef ds:uri="http://schemas.microsoft.com/office/2006/documentManagement/types"/>
    <ds:schemaRef ds:uri="http://purl.org/dc/terms/"/>
    <ds:schemaRef ds:uri="dc0e9f91-d170-4f5f-b31b-2350035d50b0"/>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قابل للاقتباس</Template>
  <TotalTime>4484</TotalTime>
  <Words>596</Words>
  <Application>Microsoft Office PowerPoint</Application>
  <PresentationFormat>شاشة عريضة</PresentationFormat>
  <Paragraphs>63</Paragraphs>
  <Slides>18</Slides>
  <Notes>0</Notes>
  <HiddenSlides>0</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18</vt:i4>
      </vt:variant>
    </vt:vector>
  </HeadingPairs>
  <TitlesOfParts>
    <vt:vector size="25" baseType="lpstr">
      <vt:lpstr>Arial</vt:lpstr>
      <vt:lpstr>Calibri</vt:lpstr>
      <vt:lpstr>Cambria Math</vt:lpstr>
      <vt:lpstr>Century Gothic</vt:lpstr>
      <vt:lpstr>Eras Light ITC</vt:lpstr>
      <vt:lpstr>Wingdings 2</vt:lpstr>
      <vt:lpstr>قابل للاقتباس</vt:lpstr>
      <vt:lpstr>Solar Energy</vt:lpstr>
      <vt:lpstr>Solar  energy</vt:lpstr>
      <vt:lpstr>Solar Energy</vt:lpstr>
      <vt:lpstr>How dose solar energy work? </vt:lpstr>
      <vt:lpstr>Advantages and Disadvantages of Solar Energy</vt:lpstr>
      <vt:lpstr>The secant  method</vt:lpstr>
      <vt:lpstr>The secant method</vt:lpstr>
      <vt:lpstr>Secant Method Algorithm:</vt:lpstr>
      <vt:lpstr>عرض تقديمي في PowerPoint</vt:lpstr>
      <vt:lpstr>Problem  description</vt:lpstr>
      <vt:lpstr>Problem description</vt:lpstr>
      <vt:lpstr>عرض تقديمي في PowerPoint</vt:lpstr>
      <vt:lpstr>Solution</vt:lpstr>
      <vt:lpstr>Solution </vt:lpstr>
      <vt:lpstr>عرض تقديمي في PowerPoint</vt:lpstr>
      <vt:lpstr>عرض تقديمي في PowerPoint</vt:lpstr>
      <vt:lpstr>Solution Graph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Energy</dc:title>
  <dc:creator>KHADEGA SALEM ABDULRAHMAN BALFAQIH</dc:creator>
  <cp:lastModifiedBy>KHADEGA SALEM ABDULRAHMAN BALFAQIH</cp:lastModifiedBy>
  <cp:revision>5</cp:revision>
  <dcterms:created xsi:type="dcterms:W3CDTF">2021-04-04T21:18:54Z</dcterms:created>
  <dcterms:modified xsi:type="dcterms:W3CDTF">2021-04-08T00:03:47Z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0x0101009BDB05ACAA44414EA8FDE999190442C0</vt:lpwstr>
  </property>
</Properties>
</file>