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notesMasterIdLst>
    <p:notesMasterId r:id="rId12"/>
  </p:notesMasterIdLst>
  <p:handoutMasterIdLst>
    <p:handoutMasterId r:id="rId13"/>
  </p:handoutMasterIdLst>
  <p:sldIdLst>
    <p:sldId id="257" r:id="rId2"/>
    <p:sldId id="259" r:id="rId3"/>
    <p:sldId id="258" r:id="rId4"/>
    <p:sldId id="262" r:id="rId5"/>
    <p:sldId id="263" r:id="rId6"/>
    <p:sldId id="260" r:id="rId7"/>
    <p:sldId id="264" r:id="rId8"/>
    <p:sldId id="266" r:id="rId9"/>
    <p:sldId id="261" r:id="rId10"/>
    <p:sldId id="267" r:id="rId11"/>
  </p:sldIdLst>
  <p:sldSz cx="12192000" cy="6858000"/>
  <p:notesSz cx="6858000" cy="9144000"/>
  <p:defaultTextStyle>
    <a:defPPr algn="r" rtl="1">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نمط متوسط 3 - تميي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نمط متوسط 1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3" d="100"/>
          <a:sy n="123" d="100"/>
        </p:scale>
        <p:origin x="49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E8E428C6-C2CB-4D5B-A173-6BD7A1F72E74}" type="datetime1">
              <a:rPr lang="ar-SA" smtClean="0"/>
              <a:t>13/04/44</a:t>
            </a:fld>
            <a:endParaRPr lang="en-US" dirty="0"/>
          </a:p>
        </p:txBody>
      </p:sp>
      <p:sp>
        <p:nvSpPr>
          <p:cNvPr id="4" name="عنصر نائب للتذييل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1A8EE09-76CC-4000-B080-9F213DA7DCEF}" type="slidenum">
              <a:rPr lang="en-US" smtClean="0"/>
              <a:pPr algn="l" rtl="1"/>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F7FD9223-CC3D-4978-A4D9-A515C2AD7030}" type="datetime1">
              <a:rPr lang="ar-SA" smtClean="0"/>
              <a:t>12/04/44</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8E40627-AA7D-471F-B5F2-0BF9E4C68EB6}" type="slidenum">
              <a:rPr lang="en-US" smtClean="0"/>
              <a:pPr/>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العنوان">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904DB13E-F722-4ED6-BB00-556651E95281}"/>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p>
        </p:txBody>
      </p:sp>
      <p:sp useBgFill="1">
        <p:nvSpPr>
          <p:cNvPr id="10" name="مستطيل 9"/>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p>
        </p:txBody>
      </p:sp>
      <p:sp>
        <p:nvSpPr>
          <p:cNvPr id="11" name="مستطيل 10"/>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p>
        </p:txBody>
      </p:sp>
      <p:sp>
        <p:nvSpPr>
          <p:cNvPr id="15" name="مستطيل 14"/>
          <p:cNvSpPr/>
          <p:nvPr/>
        </p:nvSpPr>
        <p:spPr>
          <a:xfrm flipH="1">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grpSp>
        <p:nvGrpSpPr>
          <p:cNvPr id="7" name="المجموعة 6">
            <a:extLst>
              <a:ext uri="{FF2B5EF4-FFF2-40B4-BE49-F238E27FC236}">
                <a16:creationId xmlns:a16="http://schemas.microsoft.com/office/drawing/2014/main" id="{E26428D7-C6F3-473D-A360-A3F5C3E8728C}"/>
              </a:ext>
            </a:extLst>
          </p:cNvPr>
          <p:cNvGrpSpPr/>
          <p:nvPr/>
        </p:nvGrpSpPr>
        <p:grpSpPr>
          <a:xfrm flipH="1">
            <a:off x="5250180" y="1267730"/>
            <a:ext cx="1691640" cy="615934"/>
            <a:chOff x="5250180" y="1267730"/>
            <a:chExt cx="1691640" cy="615934"/>
          </a:xfrm>
        </p:grpSpPr>
        <p:cxnSp>
          <p:nvCxnSpPr>
            <p:cNvPr id="17" name="رابط مستقيم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موصل مستقيم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موصل مستقيم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العنوان 1"/>
          <p:cNvSpPr>
            <a:spLocks noGrp="1"/>
          </p:cNvSpPr>
          <p:nvPr>
            <p:ph type="ctrTitle"/>
          </p:nvPr>
        </p:nvSpPr>
        <p:spPr>
          <a:xfrm flipH="1">
            <a:off x="1629101" y="2244830"/>
            <a:ext cx="8933796" cy="2437232"/>
          </a:xfrm>
        </p:spPr>
        <p:txBody>
          <a:bodyPr tIns="45720" bIns="45720" rtlCol="1" anchor="ctr">
            <a:normAutofit/>
          </a:bodyPr>
          <a:lstStyle>
            <a:lvl1pPr algn="ctr" rtl="1">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1"/>
            <a:r>
              <a:rPr lang="ar-SA"/>
              <a:t>انقر لتحرير نمط عنوان الشكل الرئيسي</a:t>
            </a:r>
            <a:endParaRPr lang="en-US" dirty="0"/>
          </a:p>
        </p:txBody>
      </p:sp>
      <p:sp>
        <p:nvSpPr>
          <p:cNvPr id="3" name="العنوان الفرعي 2"/>
          <p:cNvSpPr>
            <a:spLocks noGrp="1"/>
          </p:cNvSpPr>
          <p:nvPr>
            <p:ph type="subTitle" idx="1"/>
          </p:nvPr>
        </p:nvSpPr>
        <p:spPr>
          <a:xfrm flipH="1">
            <a:off x="1626053" y="4682062"/>
            <a:ext cx="8936846" cy="457201"/>
          </a:xfrm>
        </p:spPr>
        <p:txBody>
          <a:bodyPr rtlCol="1">
            <a:normAutofit/>
          </a:bodyPr>
          <a:lstStyle>
            <a:lvl1pPr marL="0" indent="0" algn="ctr" rtl="1">
              <a:spcBef>
                <a:spcPts val="0"/>
              </a:spcBef>
              <a:buNone/>
              <a:defRPr sz="1800" spc="80" baseline="0">
                <a:solidFill>
                  <a:schemeClr val="tx1">
                    <a:lumMod val="95000"/>
                    <a:lumOff val="5000"/>
                  </a:schemeClr>
                </a:solidFill>
              </a:defRPr>
            </a:lvl1pPr>
            <a:lvl2pPr marL="457200" indent="0" algn="ctr" rtl="1">
              <a:buNone/>
              <a:defRPr sz="1600"/>
            </a:lvl2pPr>
            <a:lvl3pPr marL="914400" indent="0" algn="ctr" rtl="1">
              <a:buNone/>
              <a:defRPr sz="16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SA"/>
              <a:t>انقر لتحرير نمط العنوان الفرعي للشكل الرئيسي</a:t>
            </a:r>
            <a:endParaRPr lang="en-US" dirty="0"/>
          </a:p>
        </p:txBody>
      </p:sp>
      <p:sp>
        <p:nvSpPr>
          <p:cNvPr id="20" name="عنصر نائب للتاريخ 19"/>
          <p:cNvSpPr>
            <a:spLocks noGrp="1"/>
          </p:cNvSpPr>
          <p:nvPr>
            <p:ph type="dt" sz="half" idx="10"/>
          </p:nvPr>
        </p:nvSpPr>
        <p:spPr>
          <a:xfrm flipH="1">
            <a:off x="5318760" y="1341256"/>
            <a:ext cx="1554480" cy="485546"/>
          </a:xfrm>
        </p:spPr>
        <p:txBody>
          <a:bodyPr rtlCol="1"/>
          <a:lstStyle>
            <a:lvl1pPr algn="ctr" rtl="1">
              <a:defRPr sz="1300" spc="0" baseline="0">
                <a:solidFill>
                  <a:srgbClr val="FFFFFF"/>
                </a:solidFill>
                <a:latin typeface="+mn-lt"/>
                <a:cs typeface="+mj-cs"/>
              </a:defRPr>
            </a:lvl1pPr>
          </a:lstStyle>
          <a:p>
            <a:fld id="{FF5B1CE3-EC4C-4404-85CF-C947FEF4C82C}" type="datetime1">
              <a:rPr lang="ar-SA" smtClean="0"/>
              <a:t>12/04/44</a:t>
            </a:fld>
            <a:endParaRPr lang="ar-SA" dirty="0"/>
          </a:p>
        </p:txBody>
      </p:sp>
      <p:sp>
        <p:nvSpPr>
          <p:cNvPr id="21" name="عنصر نائب لتذييل الصفحة 20"/>
          <p:cNvSpPr>
            <a:spLocks noGrp="1"/>
          </p:cNvSpPr>
          <p:nvPr>
            <p:ph type="ftr" sz="quarter" idx="11"/>
          </p:nvPr>
        </p:nvSpPr>
        <p:spPr>
          <a:xfrm flipH="1">
            <a:off x="4832605" y="5177408"/>
            <a:ext cx="5730295" cy="228600"/>
          </a:xfrm>
        </p:spPr>
        <p:txBody>
          <a:bodyPr rtlCol="1"/>
          <a:lstStyle>
            <a:lvl1pPr algn="r" rtl="1">
              <a:defRPr>
                <a:solidFill>
                  <a:schemeClr val="tx1">
                    <a:lumMod val="85000"/>
                    <a:lumOff val="15000"/>
                  </a:schemeClr>
                </a:solidFill>
              </a:defRPr>
            </a:lvl1pPr>
          </a:lstStyle>
          <a:p>
            <a:pPr rtl="1"/>
            <a:endParaRPr lang="en-US" dirty="0"/>
          </a:p>
        </p:txBody>
      </p:sp>
      <p:sp>
        <p:nvSpPr>
          <p:cNvPr id="22" name="عنصر نائب لرقم الشريحة 21"/>
          <p:cNvSpPr>
            <a:spLocks noGrp="1"/>
          </p:cNvSpPr>
          <p:nvPr>
            <p:ph type="sldNum" sz="quarter" idx="12"/>
          </p:nvPr>
        </p:nvSpPr>
        <p:spPr>
          <a:xfrm flipH="1">
            <a:off x="1629100" y="5177408"/>
            <a:ext cx="1955980" cy="228600"/>
          </a:xfrm>
        </p:spPr>
        <p:txBody>
          <a:bodyPr rtlCol="1"/>
          <a:lstStyle>
            <a:lvl1pPr algn="r" rtl="1">
              <a:defRPr>
                <a:solidFill>
                  <a:schemeClr val="tx1">
                    <a:lumMod val="85000"/>
                    <a:lumOff val="15000"/>
                  </a:schemeClr>
                </a:solidFill>
              </a:defRPr>
            </a:lvl1pPr>
          </a:lstStyle>
          <a:p>
            <a:pPr rtl="1"/>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vl1pPr>
          </a:lstStyle>
          <a:p>
            <a:pPr rtl="1"/>
            <a:r>
              <a:rPr lang="ar-SA"/>
              <a:t>انقر لتحرير نمط عنوان الشكل الرئيسي</a:t>
            </a:r>
            <a:endParaRPr lang="en-US" dirty="0"/>
          </a:p>
        </p:txBody>
      </p:sp>
      <p:sp>
        <p:nvSpPr>
          <p:cNvPr id="3" name="العنصر النائب لنص عمودي 2"/>
          <p:cNvSpPr>
            <a:spLocks noGrp="1"/>
          </p:cNvSpPr>
          <p:nvPr>
            <p:ph type="body" orient="vert" idx="1"/>
          </p:nvPr>
        </p:nvSpPr>
        <p:spPr>
          <a:xfrm rot="10800000" flipH="1">
            <a:off x="1066800" y="2103120"/>
            <a:ext cx="10058400" cy="3849624"/>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lvl1pPr>
          </a:lstStyle>
          <a:p>
            <a:fld id="{CC69502E-EF0C-4066-85F5-00733DC41DC1}" type="datetime1">
              <a:rPr lang="ar-SA" smtClean="0"/>
              <a:t>12/04/44</a:t>
            </a:fld>
            <a:endParaRPr lang="ar-SA" dirty="0"/>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العنوان العمودي والنص">
    <p:spTree>
      <p:nvGrpSpPr>
        <p:cNvPr id="1" name=""/>
        <p:cNvGrpSpPr/>
        <p:nvPr/>
      </p:nvGrpSpPr>
      <p:grpSpPr>
        <a:xfrm>
          <a:off x="0" y="0"/>
          <a:ext cx="0" cy="0"/>
          <a:chOff x="0" y="0"/>
          <a:chExt cx="0" cy="0"/>
        </a:xfrm>
      </p:grpSpPr>
      <p:sp>
        <p:nvSpPr>
          <p:cNvPr id="2" name="العنوان العمودي 1"/>
          <p:cNvSpPr>
            <a:spLocks noGrp="1"/>
          </p:cNvSpPr>
          <p:nvPr>
            <p:ph type="title" orient="vert"/>
          </p:nvPr>
        </p:nvSpPr>
        <p:spPr>
          <a:xfrm rot="10800000" flipH="1">
            <a:off x="838200" y="762000"/>
            <a:ext cx="2362200" cy="5257800"/>
          </a:xfrm>
        </p:spPr>
        <p:txBody>
          <a:bodyPr vert="eaVert" rtlCol="1"/>
          <a:lstStyle>
            <a:lvl1pPr algn="r" rtl="1">
              <a:defRPr/>
            </a:lvl1pPr>
          </a:lstStyle>
          <a:p>
            <a:pPr rtl="1"/>
            <a:r>
              <a:rPr lang="ar-SA"/>
              <a:t>انقر لتحرير نمط عنوان الشكل الرئيسي</a:t>
            </a:r>
            <a:endParaRPr lang="en-US" dirty="0"/>
          </a:p>
        </p:txBody>
      </p:sp>
      <p:sp>
        <p:nvSpPr>
          <p:cNvPr id="3" name="العنصر النائب لنص عمودي 2"/>
          <p:cNvSpPr>
            <a:spLocks noGrp="1"/>
          </p:cNvSpPr>
          <p:nvPr>
            <p:ph type="body" orient="vert" idx="1"/>
          </p:nvPr>
        </p:nvSpPr>
        <p:spPr>
          <a:xfrm rot="10800000" flipH="1">
            <a:off x="3276600" y="762000"/>
            <a:ext cx="8077200" cy="5257800"/>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lvl1pPr>
          </a:lstStyle>
          <a:p>
            <a:fld id="{53FB430C-6BA2-43DB-B257-FD7925862609}" type="datetime1">
              <a:rPr lang="ar-SA" smtClean="0"/>
              <a:t>12/04/44</a:t>
            </a:fld>
            <a:endParaRPr lang="ar-SA" dirty="0"/>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cs typeface="+mj-cs"/>
              </a:defRPr>
            </a:lvl1pPr>
          </a:lstStyle>
          <a:p>
            <a:pPr rtl="1"/>
            <a:r>
              <a:rPr lang="ar-SA"/>
              <a:t>انقر لتحرير نمط عنوان الشكل الرئيسي</a:t>
            </a:r>
            <a:endParaRPr lang="en-US" dirty="0"/>
          </a:p>
        </p:txBody>
      </p:sp>
      <p:sp>
        <p:nvSpPr>
          <p:cNvPr id="3" name="عنصر نائب للمحتوى 2"/>
          <p:cNvSpPr>
            <a:spLocks noGrp="1"/>
          </p:cNvSpPr>
          <p:nvPr>
            <p:ph idx="1"/>
          </p:nvPr>
        </p:nvSpPr>
        <p:spPr>
          <a:xfrm flipH="1">
            <a:off x="1066800" y="2103120"/>
            <a:ext cx="10058400" cy="3849624"/>
          </a:xfrm>
        </p:spPr>
        <p:txBody>
          <a:bodyPr rtlCol="1"/>
          <a:lstStyle>
            <a:lvl1pPr algn="r" rtl="1">
              <a:defRPr>
                <a:cs typeface="+mj-cs"/>
              </a:defRPr>
            </a:lvl1pPr>
            <a:lvl2pPr algn="r" rtl="1">
              <a:defRPr>
                <a:cs typeface="+mj-cs"/>
              </a:defRPr>
            </a:lvl2pPr>
            <a:lvl3pPr algn="r" rtl="1">
              <a:defRPr>
                <a:cs typeface="+mj-cs"/>
              </a:defRPr>
            </a:lvl3pPr>
            <a:lvl4pPr algn="r" rtl="1">
              <a:defRPr>
                <a:cs typeface="+mj-cs"/>
              </a:defRPr>
            </a:lvl4pPr>
            <a:lvl5pPr algn="r" rtl="1">
              <a:defRPr>
                <a:cs typeface="+mj-cs"/>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cs typeface="+mj-cs"/>
              </a:defRPr>
            </a:lvl1pPr>
          </a:lstStyle>
          <a:p>
            <a:fld id="{3473CF75-F7B0-45E7-87CC-83841850FBDB}" type="datetime1">
              <a:rPr lang="ar-SA" smtClean="0"/>
              <a:t>12/04/44</a:t>
            </a:fld>
            <a:endParaRPr lang="ar-SA" dirty="0"/>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cs typeface="+mj-cs"/>
              </a:defRPr>
            </a:lvl1pPr>
          </a:lstStyle>
          <a:p>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cs typeface="+mj-cs"/>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رأس المقطع">
    <p:spTree>
      <p:nvGrpSpPr>
        <p:cNvPr id="1" name=""/>
        <p:cNvGrpSpPr/>
        <p:nvPr/>
      </p:nvGrpSpPr>
      <p:grpSpPr>
        <a:xfrm>
          <a:off x="0" y="0"/>
          <a:ext cx="0" cy="0"/>
          <a:chOff x="0" y="0"/>
          <a:chExt cx="0" cy="0"/>
        </a:xfrm>
      </p:grpSpPr>
      <p:sp>
        <p:nvSpPr>
          <p:cNvPr id="15" name="مستطيل 14">
            <a:extLst>
              <a:ext uri="{FF2B5EF4-FFF2-40B4-BE49-F238E27FC236}">
                <a16:creationId xmlns:a16="http://schemas.microsoft.com/office/drawing/2014/main" id="{0A4A1889-E37C-4EC3-9E41-9DAD221CF389}"/>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cs typeface="+mj-cs"/>
            </a:endParaRPr>
          </a:p>
        </p:txBody>
      </p:sp>
      <p:sp useBgFill="1">
        <p:nvSpPr>
          <p:cNvPr id="23" name="مستطيل 22"/>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cs typeface="+mj-cs"/>
            </a:endParaRPr>
          </a:p>
        </p:txBody>
      </p:sp>
      <p:sp>
        <p:nvSpPr>
          <p:cNvPr id="24" name="مستطيل 23"/>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cs typeface="+mj-cs"/>
            </a:endParaRPr>
          </a:p>
        </p:txBody>
      </p:sp>
      <p:sp>
        <p:nvSpPr>
          <p:cNvPr id="30" name="مستطيل 29"/>
          <p:cNvSpPr/>
          <p:nvPr/>
        </p:nvSpPr>
        <p:spPr>
          <a:xfrm flipH="1">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cs typeface="+mj-cs"/>
            </a:endParaRPr>
          </a:p>
        </p:txBody>
      </p:sp>
      <p:sp>
        <p:nvSpPr>
          <p:cNvPr id="2" name="العنوان 1"/>
          <p:cNvSpPr>
            <a:spLocks noGrp="1"/>
          </p:cNvSpPr>
          <p:nvPr>
            <p:ph type="title"/>
          </p:nvPr>
        </p:nvSpPr>
        <p:spPr>
          <a:xfrm flipH="1">
            <a:off x="1629156" y="2275165"/>
            <a:ext cx="8933688" cy="2406895"/>
          </a:xfrm>
        </p:spPr>
        <p:txBody>
          <a:bodyPr rtlCol="1" anchor="ctr">
            <a:normAutofit/>
          </a:bodyPr>
          <a:lstStyle>
            <a:lvl1pPr algn="ctr" rtl="1">
              <a:lnSpc>
                <a:spcPct val="83000"/>
              </a:lnSpc>
              <a:defRPr lang="en-US" sz="6800" kern="1200" cap="all" spc="-100" baseline="0" dirty="0">
                <a:solidFill>
                  <a:schemeClr val="tx1">
                    <a:lumMod val="85000"/>
                    <a:lumOff val="15000"/>
                  </a:schemeClr>
                </a:solidFill>
                <a:effectLst/>
                <a:latin typeface="+mj-lt"/>
                <a:ea typeface="+mn-ea"/>
                <a:cs typeface="+mj-cs"/>
              </a:defRPr>
            </a:lvl1pPr>
          </a:lstStyle>
          <a:p>
            <a:pPr rtl="1"/>
            <a:r>
              <a:rPr lang="ar-SA"/>
              <a:t>انقر لتحرير نمط عنوان الشكل الرئيسي</a:t>
            </a:r>
            <a:endParaRPr lang="en-US" dirty="0"/>
          </a:p>
        </p:txBody>
      </p:sp>
      <p:grpSp>
        <p:nvGrpSpPr>
          <p:cNvPr id="16" name="المجموعة 15">
            <a:extLst>
              <a:ext uri="{FF2B5EF4-FFF2-40B4-BE49-F238E27FC236}">
                <a16:creationId xmlns:a16="http://schemas.microsoft.com/office/drawing/2014/main" id="{1683EB04-C23E-490C-A1A6-030CF79D23C8}"/>
              </a:ext>
            </a:extLst>
          </p:cNvPr>
          <p:cNvGrpSpPr/>
          <p:nvPr/>
        </p:nvGrpSpPr>
        <p:grpSpPr>
          <a:xfrm flipH="1">
            <a:off x="5250180" y="1267730"/>
            <a:ext cx="1691640" cy="615934"/>
            <a:chOff x="5250180" y="1267730"/>
            <a:chExt cx="1691640" cy="615934"/>
          </a:xfrm>
        </p:grpSpPr>
        <p:cxnSp>
          <p:nvCxnSpPr>
            <p:cNvPr id="17" name="موصل مستقيم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موصل مستقيم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رابط مستقيم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عنصر نائب للنص 2"/>
          <p:cNvSpPr>
            <a:spLocks noGrp="1"/>
          </p:cNvSpPr>
          <p:nvPr>
            <p:ph type="body" idx="1"/>
          </p:nvPr>
        </p:nvSpPr>
        <p:spPr>
          <a:xfrm flipH="1">
            <a:off x="1623060" y="4682062"/>
            <a:ext cx="8939784" cy="457200"/>
          </a:xfrm>
        </p:spPr>
        <p:txBody>
          <a:bodyPr rtlCol="1" anchor="t">
            <a:normAutofit/>
          </a:bodyPr>
          <a:lstStyle>
            <a:lvl1pPr marL="0" indent="0" algn="ctr" rtl="1">
              <a:buNone/>
              <a:tabLst>
                <a:tab pos="2633663" algn="l"/>
              </a:tabLst>
              <a:defRPr sz="1800">
                <a:solidFill>
                  <a:schemeClr val="tx1">
                    <a:lumMod val="95000"/>
                    <a:lumOff val="5000"/>
                  </a:schemeClr>
                </a:solidFill>
                <a:effectLst/>
                <a:cs typeface="+mj-cs"/>
              </a:defRPr>
            </a:lvl1pPr>
            <a:lvl2pPr marL="457200" indent="0" algn="r" rtl="1">
              <a:buNone/>
              <a:defRPr sz="16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a:t>انقر لتحرير أنماط نص الشكل الرئيسي</a:t>
            </a:r>
          </a:p>
        </p:txBody>
      </p:sp>
      <p:sp>
        <p:nvSpPr>
          <p:cNvPr id="4" name="عنصر نائب للتاريخ 3"/>
          <p:cNvSpPr>
            <a:spLocks noGrp="1"/>
          </p:cNvSpPr>
          <p:nvPr>
            <p:ph type="dt" sz="half" idx="10"/>
          </p:nvPr>
        </p:nvSpPr>
        <p:spPr>
          <a:xfrm flipH="1">
            <a:off x="5318760" y="1344502"/>
            <a:ext cx="1554480" cy="498781"/>
          </a:xfrm>
        </p:spPr>
        <p:txBody>
          <a:bodyPr rtlCol="1"/>
          <a:lstStyle>
            <a:lvl1pPr algn="ctr" rtl="1">
              <a:defRPr lang="en-US" sz="1300" kern="1200" spc="0" baseline="0">
                <a:solidFill>
                  <a:srgbClr val="FFFFFF"/>
                </a:solidFill>
                <a:latin typeface="+mn-lt"/>
                <a:ea typeface="+mn-ea"/>
                <a:cs typeface="+mj-cs"/>
              </a:defRPr>
            </a:lvl1pPr>
          </a:lstStyle>
          <a:p>
            <a:fld id="{E43FCA21-B85B-4021-A222-604EFD713B4D}" type="datetime1">
              <a:rPr lang="ar-SA" smtClean="0"/>
              <a:t>12/04/44</a:t>
            </a:fld>
            <a:endParaRPr dirty="0"/>
          </a:p>
        </p:txBody>
      </p:sp>
      <p:sp>
        <p:nvSpPr>
          <p:cNvPr id="5" name="عنصر نائب لتذييل الصفحة 4"/>
          <p:cNvSpPr>
            <a:spLocks noGrp="1"/>
          </p:cNvSpPr>
          <p:nvPr>
            <p:ph type="ftr" sz="quarter" idx="11"/>
          </p:nvPr>
        </p:nvSpPr>
        <p:spPr>
          <a:xfrm flipH="1">
            <a:off x="4902709" y="5177408"/>
            <a:ext cx="5660134" cy="228600"/>
          </a:xfrm>
        </p:spPr>
        <p:txBody>
          <a:bodyPr rtlCol="1"/>
          <a:lstStyle>
            <a:lvl1pPr algn="r" rtl="1">
              <a:defRPr>
                <a:solidFill>
                  <a:schemeClr val="tx1">
                    <a:lumMod val="85000"/>
                    <a:lumOff val="15000"/>
                  </a:schemeClr>
                </a:solidFill>
                <a:cs typeface="+mj-cs"/>
              </a:defRPr>
            </a:lvl1pPr>
          </a:lstStyle>
          <a:p>
            <a:endParaRPr lang="en-US" dirty="0"/>
          </a:p>
        </p:txBody>
      </p:sp>
      <p:sp>
        <p:nvSpPr>
          <p:cNvPr id="6" name="عنصر نائب لرقم الشريحة 5"/>
          <p:cNvSpPr>
            <a:spLocks noGrp="1"/>
          </p:cNvSpPr>
          <p:nvPr>
            <p:ph type="sldNum" sz="quarter" idx="12"/>
          </p:nvPr>
        </p:nvSpPr>
        <p:spPr>
          <a:xfrm flipH="1">
            <a:off x="1629157" y="5177408"/>
            <a:ext cx="1958339" cy="228600"/>
          </a:xfrm>
        </p:spPr>
        <p:txBody>
          <a:bodyPr rtlCol="1"/>
          <a:lstStyle>
            <a:lvl1pPr algn="r" rtl="1">
              <a:defRPr>
                <a:solidFill>
                  <a:schemeClr val="tx1">
                    <a:lumMod val="85000"/>
                    <a:lumOff val="15000"/>
                  </a:schemeClr>
                </a:solidFill>
                <a:cs typeface="+mj-cs"/>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العنوان 7"/>
          <p:cNvSpPr>
            <a:spLocks noGrp="1"/>
          </p:cNvSpPr>
          <p:nvPr>
            <p:ph type="title"/>
          </p:nvPr>
        </p:nvSpPr>
        <p:spPr>
          <a:xfrm flipH="1">
            <a:off x="1066800" y="642594"/>
            <a:ext cx="10058400" cy="1371600"/>
          </a:xfrm>
        </p:spPr>
        <p:txBody>
          <a:bodyPr rtlCol="1"/>
          <a:lstStyle>
            <a:lvl1pPr algn="r" rtl="1">
              <a:defRPr/>
            </a:lvl1pPr>
          </a:lstStyle>
          <a:p>
            <a:pPr rtl="1"/>
            <a:r>
              <a:rPr lang="ar-SA"/>
              <a:t>انقر لتحرير نمط عنوان الشكل الرئيسي</a:t>
            </a:r>
            <a:endParaRPr lang="en-US" dirty="0"/>
          </a:p>
        </p:txBody>
      </p:sp>
      <p:sp>
        <p:nvSpPr>
          <p:cNvPr id="3" name="عنصر نائب للمحتوى 2"/>
          <p:cNvSpPr>
            <a:spLocks noGrp="1"/>
          </p:cNvSpPr>
          <p:nvPr>
            <p:ph sz="half" idx="1"/>
          </p:nvPr>
        </p:nvSpPr>
        <p:spPr>
          <a:xfrm flipH="1">
            <a:off x="6461760" y="2103120"/>
            <a:ext cx="4663440" cy="3749040"/>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4" name="عنصر نائب للمحتوى 3"/>
          <p:cNvSpPr>
            <a:spLocks noGrp="1"/>
          </p:cNvSpPr>
          <p:nvPr>
            <p:ph sz="half" idx="2"/>
          </p:nvPr>
        </p:nvSpPr>
        <p:spPr>
          <a:xfrm flipH="1">
            <a:off x="1066800" y="2103120"/>
            <a:ext cx="4663440" cy="3749040"/>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5" name="عنصر نائب للتاريخ 4"/>
          <p:cNvSpPr>
            <a:spLocks noGrp="1"/>
          </p:cNvSpPr>
          <p:nvPr>
            <p:ph type="dt" sz="half" idx="10"/>
          </p:nvPr>
        </p:nvSpPr>
        <p:spPr>
          <a:xfrm flipH="1">
            <a:off x="2042161" y="6035040"/>
            <a:ext cx="2893045" cy="365760"/>
          </a:xfrm>
        </p:spPr>
        <p:txBody>
          <a:bodyPr rtlCol="1"/>
          <a:lstStyle>
            <a:lvl1pPr algn="r" rtl="1">
              <a:defRPr/>
            </a:lvl1pPr>
          </a:lstStyle>
          <a:p>
            <a:fld id="{B93067B9-D735-4CC5-A170-9D6F1C2CB5B9}" type="datetime1">
              <a:rPr lang="ar-SA" smtClean="0"/>
              <a:t>12/04/44</a:t>
            </a:fld>
            <a:endParaRPr lang="ar-SA" dirty="0"/>
          </a:p>
        </p:txBody>
      </p:sp>
      <p:sp>
        <p:nvSpPr>
          <p:cNvPr id="6" name="عنصر نائب للتذييل 5"/>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7" name="عنصر نائب لرقم الشريحة 6"/>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vl1pPr>
          </a:lstStyle>
          <a:p>
            <a:pPr rtl="1"/>
            <a:r>
              <a:rPr lang="ar-SA"/>
              <a:t>انقر لتحرير نمط عنوان الشكل الرئيسي</a:t>
            </a:r>
            <a:endParaRPr lang="en-US" dirty="0"/>
          </a:p>
        </p:txBody>
      </p:sp>
      <p:sp>
        <p:nvSpPr>
          <p:cNvPr id="3" name="عنصر نائب للنص 2"/>
          <p:cNvSpPr>
            <a:spLocks noGrp="1"/>
          </p:cNvSpPr>
          <p:nvPr>
            <p:ph type="body" idx="1"/>
          </p:nvPr>
        </p:nvSpPr>
        <p:spPr>
          <a:xfrm flipH="1">
            <a:off x="6458712" y="2074334"/>
            <a:ext cx="4663440" cy="640080"/>
          </a:xfrm>
        </p:spPr>
        <p:txBody>
          <a:bodyPr rtlCol="1" anchor="ctr">
            <a:normAutofit/>
          </a:bodyPr>
          <a:lstStyle>
            <a:lvl1pPr marL="0" indent="0" algn="r" rtl="1">
              <a:spcBef>
                <a:spcPts val="0"/>
              </a:spcBef>
              <a:buNone/>
              <a:defRPr sz="1900" b="1" i="0">
                <a:solidFill>
                  <a:schemeClr val="tx1"/>
                </a:solidFill>
                <a:latin typeface="+mn-lt"/>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a:t>انقر لتحرير أنماط نص الشكل الرئيسي</a:t>
            </a:r>
          </a:p>
        </p:txBody>
      </p:sp>
      <p:sp>
        <p:nvSpPr>
          <p:cNvPr id="4" name="عنصر نائب للمحتوى 3"/>
          <p:cNvSpPr>
            <a:spLocks noGrp="1"/>
          </p:cNvSpPr>
          <p:nvPr>
            <p:ph sz="half" idx="2"/>
          </p:nvPr>
        </p:nvSpPr>
        <p:spPr>
          <a:xfrm flipH="1">
            <a:off x="6458712" y="2792472"/>
            <a:ext cx="4663440" cy="3163825"/>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ar"/>
          </a:p>
        </p:txBody>
      </p:sp>
      <p:sp>
        <p:nvSpPr>
          <p:cNvPr id="5" name="عنصر نائب للنص 4"/>
          <p:cNvSpPr>
            <a:spLocks noGrp="1"/>
          </p:cNvSpPr>
          <p:nvPr>
            <p:ph type="body" sz="quarter" idx="3"/>
          </p:nvPr>
        </p:nvSpPr>
        <p:spPr>
          <a:xfrm flipH="1">
            <a:off x="1069848" y="2074334"/>
            <a:ext cx="4663440" cy="640080"/>
          </a:xfrm>
        </p:spPr>
        <p:txBody>
          <a:bodyPr rtlCol="1" anchor="ctr">
            <a:normAutofit/>
          </a:bodyPr>
          <a:lstStyle>
            <a:lvl1pPr marL="0" indent="0" algn="r" rtl="1">
              <a:spcBef>
                <a:spcPts val="0"/>
              </a:spcBef>
              <a:buNone/>
              <a:defRPr sz="1900" b="1">
                <a:solidFill>
                  <a:schemeClr val="tx1"/>
                </a:solidFill>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a:t>انقر لتحرير أنماط نص الشكل الرئيسي</a:t>
            </a:r>
          </a:p>
        </p:txBody>
      </p:sp>
      <p:sp>
        <p:nvSpPr>
          <p:cNvPr id="6" name="عنصر نائب للمحتوى 5"/>
          <p:cNvSpPr>
            <a:spLocks noGrp="1"/>
          </p:cNvSpPr>
          <p:nvPr>
            <p:ph sz="quarter" idx="4"/>
          </p:nvPr>
        </p:nvSpPr>
        <p:spPr>
          <a:xfrm flipH="1">
            <a:off x="1069848" y="2792471"/>
            <a:ext cx="4663440" cy="3164509"/>
          </a:xfrm>
        </p:spPr>
        <p:txBody>
          <a:bodyPr rtlCol="1"/>
          <a:lstStyle>
            <a:lvl1pPr algn="r" rtl="1">
              <a:defRPr sz="18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ar"/>
          </a:p>
        </p:txBody>
      </p:sp>
      <p:sp>
        <p:nvSpPr>
          <p:cNvPr id="7" name="عنصر نائب للتاريخ 6"/>
          <p:cNvSpPr>
            <a:spLocks noGrp="1"/>
          </p:cNvSpPr>
          <p:nvPr>
            <p:ph type="dt" sz="half" idx="10"/>
          </p:nvPr>
        </p:nvSpPr>
        <p:spPr>
          <a:xfrm flipH="1">
            <a:off x="2042161" y="6035040"/>
            <a:ext cx="2893045" cy="365760"/>
          </a:xfrm>
        </p:spPr>
        <p:txBody>
          <a:bodyPr rtlCol="1"/>
          <a:lstStyle>
            <a:lvl1pPr algn="r" rtl="1">
              <a:defRPr/>
            </a:lvl1pPr>
          </a:lstStyle>
          <a:p>
            <a:fld id="{7E40DAAD-EC90-4C8B-8732-2AC123524BC1}" type="datetime1">
              <a:rPr lang="ar-SA" smtClean="0"/>
              <a:t>12/04/44</a:t>
            </a:fld>
            <a:endParaRPr lang="ar-SA" dirty="0"/>
          </a:p>
        </p:txBody>
      </p:sp>
      <p:sp>
        <p:nvSpPr>
          <p:cNvPr id="8" name="عنصر نائب للتذييل 7"/>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9" name="عنصر نائب لرقم الشريحة 8"/>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vl1pPr>
          </a:lstStyle>
          <a:p>
            <a:pPr rtl="1"/>
            <a:r>
              <a:rPr lang="ar-SA"/>
              <a:t>انقر لتحرير نمط عنوان الشكل الرئيسي</a:t>
            </a:r>
            <a:endParaRPr lang="en-US" dirty="0"/>
          </a:p>
        </p:txBody>
      </p:sp>
      <p:sp>
        <p:nvSpPr>
          <p:cNvPr id="3" name="عنصر نائب للتاريخ 2"/>
          <p:cNvSpPr>
            <a:spLocks noGrp="1"/>
          </p:cNvSpPr>
          <p:nvPr>
            <p:ph type="dt" sz="half" idx="10"/>
          </p:nvPr>
        </p:nvSpPr>
        <p:spPr>
          <a:xfrm flipH="1">
            <a:off x="2042161" y="6035040"/>
            <a:ext cx="2893045" cy="365760"/>
          </a:xfrm>
        </p:spPr>
        <p:txBody>
          <a:bodyPr rtlCol="1"/>
          <a:lstStyle>
            <a:lvl1pPr algn="r" rtl="1">
              <a:defRPr/>
            </a:lvl1pPr>
          </a:lstStyle>
          <a:p>
            <a:fld id="{64D4D0EC-8EEC-4AD2-8605-1ADC1DB795AB}" type="datetime1">
              <a:rPr lang="ar-SA" smtClean="0"/>
              <a:t>12/04/44</a:t>
            </a:fld>
            <a:endParaRPr lang="ar-SA" dirty="0"/>
          </a:p>
        </p:txBody>
      </p:sp>
      <p:sp>
        <p:nvSpPr>
          <p:cNvPr id="4" name="عنصر نائب للتذييل 3"/>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5" name="عنصر نائب لرقم الشريحة 4"/>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2042161" y="6035040"/>
            <a:ext cx="2893045" cy="365760"/>
          </a:xfrm>
        </p:spPr>
        <p:txBody>
          <a:bodyPr rtlCol="1"/>
          <a:lstStyle>
            <a:lvl1pPr algn="r" rtl="1">
              <a:defRPr/>
            </a:lvl1pPr>
          </a:lstStyle>
          <a:p>
            <a:fld id="{D82BA24A-1A51-443E-924D-77F5F6652CB2}" type="datetime1">
              <a:rPr lang="ar-SA" smtClean="0"/>
              <a:t>12/04/44</a:t>
            </a:fld>
            <a:endParaRPr lang="ar-SA" dirty="0"/>
          </a:p>
        </p:txBody>
      </p:sp>
      <p:sp>
        <p:nvSpPr>
          <p:cNvPr id="3" name="عنصر نائب للتذييل 2"/>
          <p:cNvSpPr>
            <a:spLocks noGrp="1"/>
          </p:cNvSpPr>
          <p:nvPr>
            <p:ph type="ftr" sz="quarter" idx="11"/>
          </p:nvPr>
        </p:nvSpPr>
        <p:spPr>
          <a:xfrm flipH="1">
            <a:off x="5308600" y="6035040"/>
            <a:ext cx="5816600" cy="365760"/>
          </a:xfrm>
        </p:spPr>
        <p:txBody>
          <a:bodyPr rtlCol="1"/>
          <a:lstStyle>
            <a:lvl1pPr algn="r" rtl="1">
              <a:defRPr/>
            </a:lvl1pPr>
          </a:lstStyle>
          <a:p>
            <a:pPr rtl="1"/>
            <a:endParaRPr lang="en-US"/>
          </a:p>
        </p:txBody>
      </p:sp>
      <p:sp>
        <p:nvSpPr>
          <p:cNvPr id="4" name="عنصر نائب لرقم الشريحة 3"/>
          <p:cNvSpPr>
            <a:spLocks noGrp="1"/>
          </p:cNvSpPr>
          <p:nvPr>
            <p:ph type="sldNum" sz="quarter" idx="12"/>
          </p:nvPr>
        </p:nvSpPr>
        <p:spPr>
          <a:xfrm flipH="1">
            <a:off x="1066800" y="6035040"/>
            <a:ext cx="838200" cy="365760"/>
          </a:xfrm>
        </p:spPr>
        <p:txBody>
          <a:bodyPr rtlCol="1"/>
          <a:lstStyle>
            <a:lvl1pPr algn="r" rtl="1">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10" name="مستطيل 9">
            <a:extLst>
              <a:ext uri="{FF2B5EF4-FFF2-40B4-BE49-F238E27FC236}">
                <a16:creationId xmlns:a16="http://schemas.microsoft.com/office/drawing/2014/main" id="{D5E1BBF9-8BEF-4353-BA68-30AAF9EBD8D8}"/>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13" name="مستطيل 12">
            <a:extLst>
              <a:ext uri="{FF2B5EF4-FFF2-40B4-BE49-F238E27FC236}">
                <a16:creationId xmlns:a16="http://schemas.microsoft.com/office/drawing/2014/main" id="{5B941C21-2A5D-4912-AB06-1BB0C0EB6AE1}"/>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العنوان 1"/>
          <p:cNvSpPr>
            <a:spLocks noGrp="1"/>
          </p:cNvSpPr>
          <p:nvPr>
            <p:ph type="title"/>
          </p:nvPr>
        </p:nvSpPr>
        <p:spPr>
          <a:xfrm flipH="1">
            <a:off x="571837" y="607392"/>
            <a:ext cx="3161963" cy="1645920"/>
          </a:xfrm>
        </p:spPr>
        <p:txBody>
          <a:bodyPr rtlCol="1" anchor="b">
            <a:normAutofit/>
          </a:bodyPr>
          <a:lstStyle>
            <a:lvl1pPr algn="r" defTabSz="914400" rtl="1"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1"/>
            <a:r>
              <a:rPr lang="ar-SA"/>
              <a:t>انقر لتحرير نمط عنوان الشكل الرئيسي</a:t>
            </a:r>
            <a:endParaRPr lang="en-US" dirty="0"/>
          </a:p>
        </p:txBody>
      </p:sp>
      <p:sp>
        <p:nvSpPr>
          <p:cNvPr id="3" name="عنصر نائب للمحتوى 2"/>
          <p:cNvSpPr>
            <a:spLocks noGrp="1"/>
          </p:cNvSpPr>
          <p:nvPr>
            <p:ph idx="1"/>
          </p:nvPr>
        </p:nvSpPr>
        <p:spPr>
          <a:xfrm flipH="1">
            <a:off x="4648200" y="609600"/>
            <a:ext cx="6858000" cy="5334000"/>
          </a:xfrm>
        </p:spPr>
        <p:txBody>
          <a:bodyPr rtlCol="1"/>
          <a:lstStyle>
            <a:lvl1pPr algn="r" rtl="1">
              <a:defRPr sz="1900"/>
            </a:lvl1pPr>
            <a:lvl2pPr algn="r" rtl="1">
              <a:defRPr sz="1600"/>
            </a:lvl2pPr>
            <a:lvl3pPr algn="r" rtl="1">
              <a:defRPr sz="14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dirty="0"/>
          </a:p>
        </p:txBody>
      </p:sp>
      <p:sp>
        <p:nvSpPr>
          <p:cNvPr id="4" name="عنصر نائب للنص 3"/>
          <p:cNvSpPr>
            <a:spLocks noGrp="1"/>
          </p:cNvSpPr>
          <p:nvPr>
            <p:ph type="body" sz="half" idx="2"/>
          </p:nvPr>
        </p:nvSpPr>
        <p:spPr>
          <a:xfrm flipH="1">
            <a:off x="571837" y="2336800"/>
            <a:ext cx="3161963" cy="3606800"/>
          </a:xfrm>
        </p:spPr>
        <p:txBody>
          <a:bodyPr rtlCol="1">
            <a:normAutofit/>
          </a:bodyPr>
          <a:lstStyle>
            <a:lvl1pPr marL="0" indent="0" algn="r" rtl="1">
              <a:lnSpc>
                <a:spcPct val="110000"/>
              </a:lnSpc>
              <a:spcBef>
                <a:spcPts val="800"/>
              </a:spcBef>
              <a:buNone/>
              <a:defRPr sz="1800">
                <a:solidFill>
                  <a:schemeClr val="tx1"/>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a:t>انقر لتحرير أنماط نص الشكل الرئيسي</a:t>
            </a:r>
          </a:p>
        </p:txBody>
      </p:sp>
      <p:sp>
        <p:nvSpPr>
          <p:cNvPr id="8" name="عنصر نائب للتاريخ 7"/>
          <p:cNvSpPr>
            <a:spLocks noGrp="1"/>
          </p:cNvSpPr>
          <p:nvPr>
            <p:ph type="dt" sz="half" idx="10"/>
          </p:nvPr>
        </p:nvSpPr>
        <p:spPr>
          <a:xfrm flipH="1">
            <a:off x="4648200" y="6035040"/>
            <a:ext cx="1955800" cy="365760"/>
          </a:xfrm>
        </p:spPr>
        <p:txBody>
          <a:bodyPr rtlCol="1"/>
          <a:lstStyle>
            <a:lvl1pPr algn="r" rtl="1">
              <a:defRPr>
                <a:solidFill>
                  <a:schemeClr val="tx1">
                    <a:lumMod val="85000"/>
                    <a:lumOff val="15000"/>
                  </a:schemeClr>
                </a:solidFill>
              </a:defRPr>
            </a:lvl1pPr>
          </a:lstStyle>
          <a:p>
            <a:fld id="{F9CC7754-FA34-4288-8F1D-AB920FD4893F}" type="datetime1">
              <a:rPr lang="ar-SA" smtClean="0"/>
              <a:t>12/04/44</a:t>
            </a:fld>
            <a:endParaRPr lang="ar-SA" dirty="0"/>
          </a:p>
        </p:txBody>
      </p:sp>
      <p:sp>
        <p:nvSpPr>
          <p:cNvPr id="9" name="عنصر نائب للتذييل 8"/>
          <p:cNvSpPr>
            <a:spLocks noGrp="1"/>
          </p:cNvSpPr>
          <p:nvPr>
            <p:ph type="ftr" sz="quarter" idx="11"/>
          </p:nvPr>
        </p:nvSpPr>
        <p:spPr>
          <a:xfrm flipH="1">
            <a:off x="6921499" y="6035040"/>
            <a:ext cx="4584700" cy="365760"/>
          </a:xfrm>
        </p:spPr>
        <p:txBody>
          <a:bodyPr rtlCol="1"/>
          <a:lstStyle>
            <a:lvl1pPr algn="r" rtl="1">
              <a:defRPr/>
            </a:lvl1pPr>
          </a:lstStyle>
          <a:p>
            <a:pPr rtl="1"/>
            <a:endParaRPr lang="en-US"/>
          </a:p>
        </p:txBody>
      </p:sp>
      <p:sp>
        <p:nvSpPr>
          <p:cNvPr id="11" name="عنصر نائب لرقم الشريحة 10"/>
          <p:cNvSpPr>
            <a:spLocks noGrp="1"/>
          </p:cNvSpPr>
          <p:nvPr>
            <p:ph type="sldNum" sz="quarter" idx="12"/>
          </p:nvPr>
        </p:nvSpPr>
        <p:spPr>
          <a:xfrm flipH="1">
            <a:off x="571837" y="6035040"/>
            <a:ext cx="1223435" cy="365760"/>
          </a:xfrm>
        </p:spPr>
        <p:txBody>
          <a:bodyPr rtlCol="1"/>
          <a:lstStyle>
            <a:lvl1pPr algn="r" rtl="1">
              <a:defRPr>
                <a:solidFill>
                  <a:schemeClr val="tx1">
                    <a:lumMod val="85000"/>
                    <a:lumOff val="15000"/>
                  </a:schemeClr>
                </a:solidFill>
              </a:defRPr>
            </a:lvl1p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1" name="مستطيل 10">
            <a:extLst>
              <a:ext uri="{FF2B5EF4-FFF2-40B4-BE49-F238E27FC236}">
                <a16:creationId xmlns:a16="http://schemas.microsoft.com/office/drawing/2014/main" id="{E687CA98-D9C7-497F-A1DA-7D22F8753BCE}"/>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cs typeface="+mj-cs"/>
            </a:endParaRPr>
          </a:p>
        </p:txBody>
      </p:sp>
      <p:sp>
        <p:nvSpPr>
          <p:cNvPr id="3" name="عنصر نائب للصورة 2"/>
          <p:cNvSpPr>
            <a:spLocks noGrp="1" noChangeAspect="1"/>
          </p:cNvSpPr>
          <p:nvPr>
            <p:ph type="pic" idx="1"/>
          </p:nvPr>
        </p:nvSpPr>
        <p:spPr>
          <a:xfrm flipH="1">
            <a:off x="4267200" y="237744"/>
            <a:ext cx="7696201" cy="6382512"/>
          </a:xfrm>
          <a:solidFill>
            <a:schemeClr val="accent1">
              <a:lumMod val="60000"/>
              <a:lumOff val="40000"/>
            </a:schemeClr>
          </a:solidFill>
          <a:ln>
            <a:noFill/>
          </a:ln>
        </p:spPr>
        <p:txBody>
          <a:bodyPr rtlCol="1" anchor="t"/>
          <a:lstStyle>
            <a:lvl1pPr marL="0" indent="0" algn="r" rtl="1">
              <a:buNone/>
              <a:defRPr sz="3200">
                <a:cs typeface="+mj-cs"/>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ar-SA"/>
              <a:t>انقر فوق الأيقونة لإضافة صورة</a:t>
            </a:r>
            <a:endParaRPr lang="en-US" dirty="0"/>
          </a:p>
        </p:txBody>
      </p:sp>
      <p:sp>
        <p:nvSpPr>
          <p:cNvPr id="5" name="عنصر نائب للتاريخ 4"/>
          <p:cNvSpPr>
            <a:spLocks noGrp="1"/>
          </p:cNvSpPr>
          <p:nvPr>
            <p:ph type="dt" sz="half" idx="10"/>
          </p:nvPr>
        </p:nvSpPr>
        <p:spPr>
          <a:xfrm flipH="1">
            <a:off x="4457700" y="6035040"/>
            <a:ext cx="2071963" cy="365760"/>
          </a:xfrm>
        </p:spPr>
        <p:txBody>
          <a:bodyPr rtlCol="1"/>
          <a:lstStyle>
            <a:lvl1pPr algn="r" rtl="1">
              <a:defRPr b="1">
                <a:solidFill>
                  <a:srgbClr val="FFFFFF"/>
                </a:solidFill>
                <a:effectLst>
                  <a:outerShdw blurRad="19050" dist="6350" dir="2700000" algn="tl" rotWithShape="0">
                    <a:prstClr val="black">
                      <a:alpha val="40000"/>
                    </a:prstClr>
                  </a:outerShdw>
                </a:effectLst>
                <a:cs typeface="+mj-cs"/>
              </a:defRPr>
            </a:lvl1pPr>
          </a:lstStyle>
          <a:p>
            <a:fld id="{008574CA-B868-4C19-8D61-F29DC4D3619D}" type="datetime1">
              <a:rPr lang="ar-SA" smtClean="0"/>
              <a:t>12/04/44</a:t>
            </a:fld>
            <a:endParaRPr lang="ar-SA" dirty="0"/>
          </a:p>
        </p:txBody>
      </p:sp>
      <p:sp>
        <p:nvSpPr>
          <p:cNvPr id="6" name="عنصر نائب للتذييل 5"/>
          <p:cNvSpPr>
            <a:spLocks noGrp="1"/>
          </p:cNvSpPr>
          <p:nvPr>
            <p:ph type="ftr" sz="quarter" idx="11"/>
          </p:nvPr>
        </p:nvSpPr>
        <p:spPr>
          <a:xfrm flipH="1">
            <a:off x="6991350" y="6035040"/>
            <a:ext cx="4588002" cy="365760"/>
          </a:xfrm>
        </p:spPr>
        <p:txBody>
          <a:bodyPr rtlCol="1"/>
          <a:lstStyle>
            <a:lvl1pPr marL="0" algn="r" defTabSz="914400" rtl="1"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j-cs"/>
              </a:defRPr>
            </a:lvl1pPr>
          </a:lstStyle>
          <a:p>
            <a:endParaRPr lang="ar-SA"/>
          </a:p>
        </p:txBody>
      </p:sp>
      <p:sp>
        <p:nvSpPr>
          <p:cNvPr id="7" name="عنصر نائب لرقم الشريحة 6"/>
          <p:cNvSpPr>
            <a:spLocks noGrp="1"/>
          </p:cNvSpPr>
          <p:nvPr>
            <p:ph type="sldNum" sz="quarter" idx="12"/>
          </p:nvPr>
        </p:nvSpPr>
        <p:spPr>
          <a:xfrm flipH="1">
            <a:off x="569976" y="6035040"/>
            <a:ext cx="1225296" cy="365760"/>
          </a:xfrm>
        </p:spPr>
        <p:txBody>
          <a:bodyPr rtlCol="1"/>
          <a:lstStyle>
            <a:lvl1pPr algn="r" rtl="1">
              <a:defRPr>
                <a:cs typeface="+mj-cs"/>
              </a:defRPr>
            </a:lvl1pPr>
          </a:lstStyle>
          <a:p>
            <a:fld id="{34B7E4EF-A1BD-40F4-AB7B-04F084DD991D}" type="slidenum">
              <a:rPr lang="en-US" smtClean="0"/>
              <a:pPr/>
              <a:t>‹#›</a:t>
            </a:fld>
            <a:endParaRPr lang="en-US"/>
          </a:p>
        </p:txBody>
      </p:sp>
      <p:sp>
        <p:nvSpPr>
          <p:cNvPr id="12" name="مستطيل 11">
            <a:extLst>
              <a:ext uri="{FF2B5EF4-FFF2-40B4-BE49-F238E27FC236}">
                <a16:creationId xmlns:a16="http://schemas.microsoft.com/office/drawing/2014/main" id="{F8B3D8CC-BB13-41A5-8F34-B8E84A4F9534}"/>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cs typeface="+mj-cs"/>
            </a:endParaRPr>
          </a:p>
        </p:txBody>
      </p:sp>
      <p:sp>
        <p:nvSpPr>
          <p:cNvPr id="2" name="العنوان 1"/>
          <p:cNvSpPr>
            <a:spLocks noGrp="1"/>
          </p:cNvSpPr>
          <p:nvPr>
            <p:ph type="title"/>
          </p:nvPr>
        </p:nvSpPr>
        <p:spPr>
          <a:xfrm flipH="1">
            <a:off x="569976" y="603504"/>
            <a:ext cx="3144774" cy="1645920"/>
          </a:xfrm>
        </p:spPr>
        <p:txBody>
          <a:bodyPr rtlCol="1" anchor="b">
            <a:noAutofit/>
          </a:bodyPr>
          <a:lstStyle>
            <a:lvl1pPr algn="r" rtl="1">
              <a:lnSpc>
                <a:spcPct val="100000"/>
              </a:lnSpc>
              <a:defRPr sz="3200" b="0">
                <a:solidFill>
                  <a:schemeClr val="tx1"/>
                </a:solidFill>
                <a:latin typeface="+mj-lt"/>
                <a:cs typeface="+mj-cs"/>
              </a:defRPr>
            </a:lvl1pPr>
          </a:lstStyle>
          <a:p>
            <a:pPr rtl="1"/>
            <a:r>
              <a:rPr lang="ar-SA"/>
              <a:t>انقر لتحرير نمط عنوان الشكل الرئيسي</a:t>
            </a:r>
            <a:endParaRPr lang="en-US" dirty="0"/>
          </a:p>
        </p:txBody>
      </p:sp>
      <p:sp>
        <p:nvSpPr>
          <p:cNvPr id="4" name="عنصر نائب للنص 3"/>
          <p:cNvSpPr>
            <a:spLocks noGrp="1"/>
          </p:cNvSpPr>
          <p:nvPr>
            <p:ph type="body" sz="half" idx="2"/>
          </p:nvPr>
        </p:nvSpPr>
        <p:spPr>
          <a:xfrm flipH="1">
            <a:off x="569976" y="2386584"/>
            <a:ext cx="3144774" cy="3511296"/>
          </a:xfrm>
        </p:spPr>
        <p:txBody>
          <a:bodyPr rtlCol="1">
            <a:normAutofit/>
          </a:bodyPr>
          <a:lstStyle>
            <a:lvl1pPr marL="0" indent="0" algn="r" rtl="1">
              <a:lnSpc>
                <a:spcPct val="110000"/>
              </a:lnSpc>
              <a:spcBef>
                <a:spcPts val="800"/>
              </a:spcBef>
              <a:buNone/>
              <a:defRPr sz="1800">
                <a:solidFill>
                  <a:schemeClr val="tx1"/>
                </a:solidFill>
                <a:cs typeface="+mj-cs"/>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a:t>انقر لتحرير أنماط نص الشكل الرئيسي</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مستطيل 8">
            <a:extLst>
              <a:ext uri="{FF2B5EF4-FFF2-40B4-BE49-F238E27FC236}">
                <a16:creationId xmlns:a16="http://schemas.microsoft.com/office/drawing/2014/main" id="{1E94681D-2A4C-4A8D-B9B5-31D440D0328D}"/>
              </a:ext>
            </a:extLst>
          </p:cNvPr>
          <p:cNvSpPr/>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cs typeface="+mj-cs"/>
            </a:endParaRPr>
          </a:p>
        </p:txBody>
      </p:sp>
      <p:sp>
        <p:nvSpPr>
          <p:cNvPr id="7" name="المستطيل 6"/>
          <p:cNvSpPr/>
          <p:nvPr/>
        </p:nvSpPr>
        <p:spPr>
          <a:xfrm flipH="1">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مستطيل 7"/>
          <p:cNvSpPr/>
          <p:nvPr/>
        </p:nvSpPr>
        <p:spPr>
          <a:xfrm flipH="1">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عنصر نائب للعنوان 1"/>
          <p:cNvSpPr>
            <a:spLocks noGrp="1"/>
          </p:cNvSpPr>
          <p:nvPr>
            <p:ph type="title"/>
          </p:nvPr>
        </p:nvSpPr>
        <p:spPr>
          <a:xfrm flipH="1">
            <a:off x="1066800" y="642594"/>
            <a:ext cx="10058400" cy="1371600"/>
          </a:xfrm>
          <a:prstGeom prst="rect">
            <a:avLst/>
          </a:prstGeom>
        </p:spPr>
        <p:txBody>
          <a:bodyPr vert="horz" lIns="91440" tIns="45720" rIns="91440" bIns="45720" rtlCol="1" anchor="ctr">
            <a:normAutofit/>
          </a:bodyPr>
          <a:lstStyle/>
          <a:p>
            <a:pPr rtl="1"/>
            <a:r>
              <a:rPr lang="ar"/>
              <a:t>انقر لتحرير نمط العنوان الرئيسي</a:t>
            </a:r>
            <a:endParaRPr lang="en-US" dirty="0"/>
          </a:p>
        </p:txBody>
      </p:sp>
      <p:sp>
        <p:nvSpPr>
          <p:cNvPr id="3" name="عنصر نائب للنص 2"/>
          <p:cNvSpPr>
            <a:spLocks noGrp="1"/>
          </p:cNvSpPr>
          <p:nvPr>
            <p:ph type="body" idx="1"/>
          </p:nvPr>
        </p:nvSpPr>
        <p:spPr>
          <a:xfrm flipH="1">
            <a:off x="1066800" y="2103120"/>
            <a:ext cx="10058400" cy="3849624"/>
          </a:xfrm>
          <a:prstGeom prst="rect">
            <a:avLst/>
          </a:prstGeom>
        </p:spPr>
        <p:txBody>
          <a:bodyPr vert="horz" lIns="91440" tIns="45720" rIns="91440" bIns="45720" rtlCol="1">
            <a:normAutofit/>
          </a:bodyPr>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endParaRPr lang="en-US" dirty="0"/>
          </a:p>
        </p:txBody>
      </p:sp>
      <p:sp>
        <p:nvSpPr>
          <p:cNvPr id="4" name="عنصر نائب للتاريخ 3"/>
          <p:cNvSpPr>
            <a:spLocks noGrp="1"/>
          </p:cNvSpPr>
          <p:nvPr>
            <p:ph type="dt" sz="half" idx="2"/>
          </p:nvPr>
        </p:nvSpPr>
        <p:spPr>
          <a:xfrm flipH="1">
            <a:off x="2042161" y="6035040"/>
            <a:ext cx="2893045" cy="365760"/>
          </a:xfrm>
          <a:prstGeom prst="rect">
            <a:avLst/>
          </a:prstGeom>
        </p:spPr>
        <p:txBody>
          <a:bodyPr vert="horz" lIns="91440" tIns="45720" rIns="91440" bIns="45720" rtlCol="1" anchor="b"/>
          <a:lstStyle>
            <a:lvl1pPr algn="r" rtl="1">
              <a:defRPr sz="800">
                <a:solidFill>
                  <a:schemeClr val="tx1">
                    <a:lumMod val="75000"/>
                    <a:lumOff val="25000"/>
                  </a:schemeClr>
                </a:solidFill>
                <a:cs typeface="+mj-cs"/>
              </a:defRPr>
            </a:lvl1pPr>
          </a:lstStyle>
          <a:p>
            <a:fld id="{DFBDBC0C-4A4F-4E62-9AE6-460388A29098}" type="datetime1">
              <a:rPr lang="ar-SA" smtClean="0"/>
              <a:t>12/04/44</a:t>
            </a:fld>
            <a:endParaRPr lang="ar-SA" dirty="0"/>
          </a:p>
        </p:txBody>
      </p:sp>
      <p:sp>
        <p:nvSpPr>
          <p:cNvPr id="5" name="عنصر نائب للتذييل 4"/>
          <p:cNvSpPr>
            <a:spLocks noGrp="1"/>
          </p:cNvSpPr>
          <p:nvPr>
            <p:ph type="ftr" sz="quarter" idx="3"/>
          </p:nvPr>
        </p:nvSpPr>
        <p:spPr>
          <a:xfrm flipH="1">
            <a:off x="5308600" y="6035040"/>
            <a:ext cx="5816600" cy="365760"/>
          </a:xfrm>
          <a:prstGeom prst="rect">
            <a:avLst/>
          </a:prstGeom>
        </p:spPr>
        <p:txBody>
          <a:bodyPr vert="horz" lIns="91440" tIns="45720" rIns="91440" bIns="45720" rtlCol="1" anchor="b"/>
          <a:lstStyle>
            <a:lvl1pPr algn="r" rtl="1">
              <a:defRPr sz="800">
                <a:solidFill>
                  <a:schemeClr val="tx1">
                    <a:lumMod val="85000"/>
                    <a:lumOff val="15000"/>
                  </a:schemeClr>
                </a:solidFill>
                <a:cs typeface="+mj-cs"/>
              </a:defRPr>
            </a:lvl1pPr>
          </a:lstStyle>
          <a:p>
            <a:endParaRPr lang="en-US" dirty="0"/>
          </a:p>
        </p:txBody>
      </p:sp>
      <p:sp>
        <p:nvSpPr>
          <p:cNvPr id="6" name="عنصر نائب لرقم الشريحة 5"/>
          <p:cNvSpPr>
            <a:spLocks noGrp="1"/>
          </p:cNvSpPr>
          <p:nvPr>
            <p:ph type="sldNum" sz="quarter" idx="4"/>
          </p:nvPr>
        </p:nvSpPr>
        <p:spPr>
          <a:xfrm flipH="1">
            <a:off x="1066800" y="6035040"/>
            <a:ext cx="838200" cy="365760"/>
          </a:xfrm>
          <a:prstGeom prst="rect">
            <a:avLst/>
          </a:prstGeom>
        </p:spPr>
        <p:txBody>
          <a:bodyPr vert="horz" lIns="91440" tIns="45720" rIns="91440" bIns="45720" rtlCol="1" anchor="b"/>
          <a:lstStyle>
            <a:lvl1pPr algn="r" rtl="1">
              <a:defRPr sz="800">
                <a:solidFill>
                  <a:schemeClr val="tx1">
                    <a:lumMod val="75000"/>
                    <a:lumOff val="25000"/>
                  </a:schemeClr>
                </a:solidFill>
                <a:cs typeface="+mj-cs"/>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r" defTabSz="914400"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j-cs"/>
        </a:defRPr>
      </a:lvl1pPr>
    </p:titleStyle>
    <p:bodyStyle>
      <a:lvl1pPr marL="182880" indent="-182880" algn="r" defTabSz="914400"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j-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j-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j-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j-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j-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الصورة 4" descr="صورة تحتوي على طاولة مغطاة بقماش أحمر&#10;&#10;الوصف الذي تم إنشاؤه تلقائياً">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10"/>
            <a:ext cx="12191979" cy="6857990"/>
          </a:xfrm>
          <a:prstGeom prst="rect">
            <a:avLst/>
          </a:prstGeom>
        </p:spPr>
      </p:pic>
      <p:sp>
        <p:nvSpPr>
          <p:cNvPr id="64" name="مستطيل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02144" y="1808532"/>
            <a:ext cx="5452527" cy="3240936"/>
          </a:xfrm>
          <a:prstGeom prst="rect">
            <a:avLst/>
          </a:prstGeom>
          <a:solidFill>
            <a:schemeClr val="bg1">
              <a:lumMod val="75000"/>
              <a:lumOff val="25000"/>
            </a:schemeClr>
          </a:solidFill>
          <a:ln w="6350" cap="sq" cmpd="sng" algn="ctr">
            <a:noFill/>
            <a:prstDash val="solid"/>
            <a:miter lim="800000"/>
          </a:ln>
          <a:effectLst/>
        </p:spPr>
        <p:txBody>
          <a:bodyPr rtlCol="1"/>
          <a:lstStyle/>
          <a:p>
            <a:pPr algn="r" rtl="1"/>
            <a:endParaRPr lang="en-US">
              <a:cs typeface="+mj-cs"/>
            </a:endParaRPr>
          </a:p>
        </p:txBody>
      </p:sp>
      <p:sp>
        <p:nvSpPr>
          <p:cNvPr id="65" name="مستطيل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68088" y="1975104"/>
            <a:ext cx="5120640" cy="2907792"/>
          </a:xfrm>
          <a:prstGeom prst="rect">
            <a:avLst/>
          </a:prstGeom>
          <a:noFill/>
          <a:ln w="6350" cap="sq" cmpd="sng" algn="ctr">
            <a:solidFill>
              <a:schemeClr val="tx1"/>
            </a:solidFill>
            <a:prstDash val="solid"/>
            <a:miter lim="800000"/>
          </a:ln>
          <a:effectLst>
            <a:softEdge rad="0"/>
          </a:effectLst>
        </p:spPr>
        <p:txBody>
          <a:bodyPr rtlCol="1"/>
          <a:lstStyle/>
          <a:p>
            <a:pPr algn="r" rtl="1"/>
            <a:endParaRPr lang="en-US">
              <a:cs typeface="+mj-cs"/>
            </a:endParaRPr>
          </a:p>
        </p:txBody>
      </p:sp>
      <p:grpSp>
        <p:nvGrpSpPr>
          <p:cNvPr id="7" name="مجموعة 6">
            <a:extLst>
              <a:ext uri="{FF2B5EF4-FFF2-40B4-BE49-F238E27FC236}">
                <a16:creationId xmlns:a16="http://schemas.microsoft.com/office/drawing/2014/main" id="{066D3A00-AD0C-6407-5503-BD27CB37EAD4}"/>
              </a:ext>
            </a:extLst>
          </p:cNvPr>
          <p:cNvGrpSpPr/>
          <p:nvPr/>
        </p:nvGrpSpPr>
        <p:grpSpPr>
          <a:xfrm>
            <a:off x="3854593" y="1808532"/>
            <a:ext cx="7234135" cy="3240936"/>
            <a:chOff x="2959911" y="1251751"/>
            <a:chExt cx="27589099" cy="4323426"/>
          </a:xfrm>
        </p:grpSpPr>
        <p:sp>
          <p:nvSpPr>
            <p:cNvPr id="8" name="مستطيل 7">
              <a:extLst>
                <a:ext uri="{FF2B5EF4-FFF2-40B4-BE49-F238E27FC236}">
                  <a16:creationId xmlns:a16="http://schemas.microsoft.com/office/drawing/2014/main" id="{E48C7741-F1A5-2B3C-3772-20CE0DD216E6}"/>
                </a:ext>
              </a:extLst>
            </p:cNvPr>
            <p:cNvSpPr/>
            <p:nvPr/>
          </p:nvSpPr>
          <p:spPr>
            <a:xfrm>
              <a:off x="2959911" y="1251751"/>
              <a:ext cx="9587884" cy="432342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مستطيل 8">
              <a:extLst>
                <a:ext uri="{FF2B5EF4-FFF2-40B4-BE49-F238E27FC236}">
                  <a16:creationId xmlns:a16="http://schemas.microsoft.com/office/drawing/2014/main" id="{CE4D599F-7BFA-6841-5638-5930A71C7808}"/>
                </a:ext>
              </a:extLst>
            </p:cNvPr>
            <p:cNvSpPr/>
            <p:nvPr/>
          </p:nvSpPr>
          <p:spPr>
            <a:xfrm>
              <a:off x="3541788" y="1473959"/>
              <a:ext cx="27007222" cy="3885211"/>
            </a:xfrm>
            <a:prstGeom prst="rect">
              <a:avLst/>
            </a:prstGeom>
            <a:ln w="3175">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 name="العنوان 1">
            <a:extLst>
              <a:ext uri="{FF2B5EF4-FFF2-40B4-BE49-F238E27FC236}">
                <a16:creationId xmlns:a16="http://schemas.microsoft.com/office/drawing/2014/main" id="{18C3B467-088C-4F3D-A9A7-105C4E1E20CD}"/>
              </a:ext>
            </a:extLst>
          </p:cNvPr>
          <p:cNvSpPr>
            <a:spLocks noGrp="1"/>
          </p:cNvSpPr>
          <p:nvPr>
            <p:ph type="ctrTitle"/>
          </p:nvPr>
        </p:nvSpPr>
        <p:spPr>
          <a:xfrm flipH="1">
            <a:off x="6095989" y="2323252"/>
            <a:ext cx="4775077" cy="1939059"/>
          </a:xfrm>
        </p:spPr>
        <p:txBody>
          <a:bodyPr rtlCol="1">
            <a:normAutofit/>
          </a:bodyPr>
          <a:lstStyle/>
          <a:p>
            <a:pPr rtl="1"/>
            <a:r>
              <a:rPr lang="en-US" sz="4400" dirty="0">
                <a:solidFill>
                  <a:schemeClr val="tx1"/>
                </a:solidFill>
                <a:cs typeface="+mj-cs"/>
              </a:rPr>
              <a:t>Cubic³</a:t>
            </a:r>
            <a:br>
              <a:rPr lang="en-US" sz="4400" dirty="0">
                <a:solidFill>
                  <a:schemeClr val="tx1"/>
                </a:solidFill>
                <a:cs typeface="+mj-cs"/>
              </a:rPr>
            </a:br>
            <a:r>
              <a:rPr lang="en-US" sz="4400" dirty="0">
                <a:solidFill>
                  <a:schemeClr val="tx1"/>
                </a:solidFill>
                <a:cs typeface="+mj-cs"/>
              </a:rPr>
              <a:t> Programming Language</a:t>
            </a:r>
            <a:endParaRPr lang="ar" sz="4400" dirty="0">
              <a:solidFill>
                <a:schemeClr val="tx1"/>
              </a:solidFill>
              <a:cs typeface="+mj-cs"/>
            </a:endParaRPr>
          </a:p>
        </p:txBody>
      </p:sp>
      <p:pic>
        <p:nvPicPr>
          <p:cNvPr id="6" name="Picture 1">
            <a:extLst>
              <a:ext uri="{FF2B5EF4-FFF2-40B4-BE49-F238E27FC236}">
                <a16:creationId xmlns:a16="http://schemas.microsoft.com/office/drawing/2014/main" id="{597A3E75-7B33-61F0-F1AE-93AAB84AF4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923" t="29764" r="51353" b="28470"/>
          <a:stretch/>
        </p:blipFill>
        <p:spPr bwMode="auto">
          <a:xfrm>
            <a:off x="4109512" y="1979752"/>
            <a:ext cx="2135595" cy="2903144"/>
          </a:xfrm>
          <a:prstGeom prst="rect">
            <a:avLst/>
          </a:prstGeom>
          <a:ln>
            <a:noFill/>
          </a:ln>
          <a:extLst>
            <a:ext uri="{53640926-AAD7-44D8-BBD7-CCE9431645EC}">
              <a14:shadowObscured xmlns:a14="http://schemas.microsoft.com/office/drawing/2010/main"/>
            </a:ext>
          </a:extLst>
        </p:spPr>
      </p:pic>
      <p:sp>
        <p:nvSpPr>
          <p:cNvPr id="3" name="عنوان فرعي 2">
            <a:extLst>
              <a:ext uri="{FF2B5EF4-FFF2-40B4-BE49-F238E27FC236}">
                <a16:creationId xmlns:a16="http://schemas.microsoft.com/office/drawing/2014/main" id="{C8722DDC-8EEE-4A06-8DFE-B44871EAA2CF}"/>
              </a:ext>
            </a:extLst>
          </p:cNvPr>
          <p:cNvSpPr>
            <a:spLocks noGrp="1"/>
          </p:cNvSpPr>
          <p:nvPr>
            <p:ph type="subTitle" idx="1"/>
          </p:nvPr>
        </p:nvSpPr>
        <p:spPr>
          <a:xfrm flipH="1">
            <a:off x="6140869" y="4262311"/>
            <a:ext cx="4775075" cy="559656"/>
          </a:xfrm>
        </p:spPr>
        <p:txBody>
          <a:bodyPr rtlCol="1">
            <a:normAutofit/>
          </a:bodyPr>
          <a:lstStyle/>
          <a:p>
            <a:pPr rtl="1"/>
            <a:r>
              <a:rPr lang="en-US" dirty="0">
                <a:solidFill>
                  <a:schemeClr val="tx1"/>
                </a:solidFill>
                <a:cs typeface="+mj-cs"/>
              </a:rPr>
              <a:t>CPCS302 – Group 1</a:t>
            </a:r>
            <a:endParaRPr lang="ar" dirty="0">
              <a:solidFill>
                <a:schemeClr val="tx1"/>
              </a:solidFill>
              <a:cs typeface="+mj-cs"/>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الصورة 3" descr="صورة تحتوي على طاولة مغطاة بقماش أحمر&#10;&#10;الوصف الذي تم إنشاؤه تلقائياً">
            <a:extLst>
              <a:ext uri="{FF2B5EF4-FFF2-40B4-BE49-F238E27FC236}">
                <a16:creationId xmlns:a16="http://schemas.microsoft.com/office/drawing/2014/main" id="{3416C16B-C0B7-C1D1-1EBD-A18E2D9F60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13" name="مستطيل 12">
            <a:extLst>
              <a:ext uri="{FF2B5EF4-FFF2-40B4-BE49-F238E27FC236}">
                <a16:creationId xmlns:a16="http://schemas.microsoft.com/office/drawing/2014/main" id="{E891D6E9-7CC8-7889-415B-C6AB9B714607}"/>
              </a:ext>
            </a:extLst>
          </p:cNvPr>
          <p:cNvSpPr/>
          <p:nvPr/>
        </p:nvSpPr>
        <p:spPr>
          <a:xfrm>
            <a:off x="2854959" y="2885440"/>
            <a:ext cx="6461761" cy="3230880"/>
          </a:xfrm>
          <a:prstGeom prst="rect">
            <a:avLst/>
          </a:prstGeom>
          <a:solidFill>
            <a:schemeClr val="lt1">
              <a:alpha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aphicFrame>
        <p:nvGraphicFramePr>
          <p:cNvPr id="4" name="جدول 3">
            <a:extLst>
              <a:ext uri="{FF2B5EF4-FFF2-40B4-BE49-F238E27FC236}">
                <a16:creationId xmlns:a16="http://schemas.microsoft.com/office/drawing/2014/main" id="{452FBB21-27F7-5385-2175-41BACD3B97D7}"/>
              </a:ext>
            </a:extLst>
          </p:cNvPr>
          <p:cNvGraphicFramePr>
            <a:graphicFrameLocks noGrp="1"/>
          </p:cNvGraphicFramePr>
          <p:nvPr>
            <p:extLst>
              <p:ext uri="{D42A27DB-BD31-4B8C-83A1-F6EECF244321}">
                <p14:modId xmlns:p14="http://schemas.microsoft.com/office/powerpoint/2010/main" val="2542061201"/>
              </p:ext>
            </p:extLst>
          </p:nvPr>
        </p:nvGraphicFramePr>
        <p:xfrm>
          <a:off x="3047518" y="3059181"/>
          <a:ext cx="6096941" cy="2889448"/>
        </p:xfrm>
        <a:graphic>
          <a:graphicData uri="http://schemas.openxmlformats.org/drawingml/2006/table">
            <a:tbl>
              <a:tblPr firstRow="1" firstCol="1" bandRow="1">
                <a:tableStyleId>{1E171933-4619-4E11-9A3F-F7608DF75F80}</a:tableStyleId>
              </a:tblPr>
              <a:tblGrid>
                <a:gridCol w="3855580">
                  <a:extLst>
                    <a:ext uri="{9D8B030D-6E8A-4147-A177-3AD203B41FA5}">
                      <a16:colId xmlns:a16="http://schemas.microsoft.com/office/drawing/2014/main" val="1272946982"/>
                    </a:ext>
                  </a:extLst>
                </a:gridCol>
                <a:gridCol w="2241361">
                  <a:extLst>
                    <a:ext uri="{9D8B030D-6E8A-4147-A177-3AD203B41FA5}">
                      <a16:colId xmlns:a16="http://schemas.microsoft.com/office/drawing/2014/main" val="2704217227"/>
                    </a:ext>
                  </a:extLst>
                </a:gridCol>
              </a:tblGrid>
              <a:tr h="344982">
                <a:tc>
                  <a:txBody>
                    <a:bodyPr/>
                    <a:lstStyle/>
                    <a:p>
                      <a:pPr algn="ctr" rtl="0">
                        <a:lnSpc>
                          <a:spcPct val="107000"/>
                        </a:lnSpc>
                        <a:spcAft>
                          <a:spcPts val="800"/>
                        </a:spcAft>
                      </a:pPr>
                      <a:r>
                        <a:rPr lang="en-US" sz="1600" kern="1200" dirty="0">
                          <a:solidFill>
                            <a:schemeClr val="bg1"/>
                          </a:solidFill>
                        </a:rPr>
                        <a:t>Member Name</a:t>
                      </a:r>
                      <a:endParaRPr lang="en-US" sz="1600" kern="1200" dirty="0">
                        <a:solidFill>
                          <a:schemeClr val="bg1"/>
                        </a:solidFill>
                        <a:latin typeface="+mj-lt"/>
                        <a:ea typeface="+mn-ea"/>
                        <a:cs typeface="+mj-cs"/>
                      </a:endParaRPr>
                    </a:p>
                  </a:txBody>
                  <a:tcPr marL="68580" marR="68580" marT="0" marB="0">
                    <a:lnB w="12700" cmpd="sng">
                      <a:noFill/>
                    </a:lnB>
                    <a:solidFill>
                      <a:schemeClr val="accent4">
                        <a:alpha val="88000"/>
                      </a:schemeClr>
                    </a:solidFill>
                  </a:tcPr>
                </a:tc>
                <a:tc>
                  <a:txBody>
                    <a:bodyPr/>
                    <a:lstStyle/>
                    <a:p>
                      <a:pPr algn="ctr" rtl="0">
                        <a:lnSpc>
                          <a:spcPct val="107000"/>
                        </a:lnSpc>
                        <a:spcAft>
                          <a:spcPts val="800"/>
                        </a:spcAft>
                      </a:pPr>
                      <a:r>
                        <a:rPr lang="en-US" sz="1600" kern="1200" dirty="0">
                          <a:solidFill>
                            <a:schemeClr val="bg1"/>
                          </a:solidFill>
                        </a:rPr>
                        <a:t>Member ID</a:t>
                      </a:r>
                      <a:endParaRPr lang="en-US" sz="1600" kern="1200" dirty="0">
                        <a:solidFill>
                          <a:schemeClr val="bg1"/>
                        </a:solidFill>
                        <a:latin typeface="+mj-lt"/>
                        <a:ea typeface="+mn-ea"/>
                        <a:cs typeface="+mj-cs"/>
                      </a:endParaRPr>
                    </a:p>
                  </a:txBody>
                  <a:tcPr marL="68580" marR="68580" marT="0" marB="0">
                    <a:lnB w="12700" cmpd="sng">
                      <a:noFill/>
                    </a:lnB>
                    <a:solidFill>
                      <a:schemeClr val="accent4">
                        <a:alpha val="88000"/>
                      </a:schemeClr>
                    </a:solidFill>
                  </a:tcPr>
                </a:tc>
                <a:extLst>
                  <a:ext uri="{0D108BD9-81ED-4DB2-BD59-A6C34878D82A}">
                    <a16:rowId xmlns:a16="http://schemas.microsoft.com/office/drawing/2014/main" val="2347087844"/>
                  </a:ext>
                </a:extLst>
              </a:tr>
              <a:tr h="655269">
                <a:tc>
                  <a:txBody>
                    <a:bodyPr/>
                    <a:lstStyle/>
                    <a:p>
                      <a:pPr algn="ctr" rtl="0">
                        <a:lnSpc>
                          <a:spcPct val="200000"/>
                        </a:lnSpc>
                        <a:spcAft>
                          <a:spcPts val="800"/>
                        </a:spcAft>
                      </a:pPr>
                      <a:r>
                        <a:rPr lang="en-US" sz="1800" b="0" kern="1200" dirty="0" err="1">
                          <a:solidFill>
                            <a:schemeClr val="tx1"/>
                          </a:solidFill>
                        </a:rPr>
                        <a:t>Randa</a:t>
                      </a:r>
                      <a:r>
                        <a:rPr lang="en-US" sz="1800" b="0" kern="1200" dirty="0">
                          <a:solidFill>
                            <a:schemeClr val="tx1"/>
                          </a:solidFill>
                        </a:rPr>
                        <a:t> Abdullah </a:t>
                      </a:r>
                      <a:r>
                        <a:rPr lang="en-US" sz="1800" b="0" kern="1200" dirty="0" err="1">
                          <a:solidFill>
                            <a:schemeClr val="tx1"/>
                          </a:solidFill>
                        </a:rPr>
                        <a:t>Nahhas</a:t>
                      </a:r>
                      <a:endParaRPr lang="en-US" sz="1800" b="0" kern="1200" dirty="0">
                        <a:solidFill>
                          <a:schemeClr val="tx1"/>
                        </a:solidFill>
                        <a:latin typeface="+mj-lt"/>
                        <a:ea typeface="+mn-ea"/>
                        <a:cs typeface="+mj-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4">
                        <a:tint val="20000"/>
                        <a:alpha val="88000"/>
                      </a:schemeClr>
                    </a:solidFill>
                  </a:tcPr>
                </a:tc>
                <a:tc>
                  <a:txBody>
                    <a:bodyPr/>
                    <a:lstStyle/>
                    <a:p>
                      <a:pPr algn="ctr" rtl="0">
                        <a:lnSpc>
                          <a:spcPct val="200000"/>
                        </a:lnSpc>
                        <a:spcAft>
                          <a:spcPts val="800"/>
                        </a:spcAft>
                      </a:pPr>
                      <a:r>
                        <a:rPr lang="en-US" sz="1800" b="0" kern="1200" dirty="0">
                          <a:solidFill>
                            <a:schemeClr val="tx1"/>
                          </a:solidFill>
                        </a:rPr>
                        <a:t>1906161</a:t>
                      </a:r>
                      <a:endParaRPr lang="en-US" sz="1800" b="0" kern="1200" dirty="0">
                        <a:solidFill>
                          <a:schemeClr val="tx1"/>
                        </a:solidFill>
                        <a:latin typeface="+mj-lt"/>
                        <a:ea typeface="+mn-ea"/>
                        <a:cs typeface="+mj-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4">
                        <a:tint val="20000"/>
                        <a:alpha val="88000"/>
                      </a:schemeClr>
                    </a:solidFill>
                  </a:tcPr>
                </a:tc>
                <a:extLst>
                  <a:ext uri="{0D108BD9-81ED-4DB2-BD59-A6C34878D82A}">
                    <a16:rowId xmlns:a16="http://schemas.microsoft.com/office/drawing/2014/main" val="2395267822"/>
                  </a:ext>
                </a:extLst>
              </a:tr>
              <a:tr h="655269">
                <a:tc>
                  <a:txBody>
                    <a:bodyPr/>
                    <a:lstStyle/>
                    <a:p>
                      <a:pPr algn="ctr" rtl="0">
                        <a:lnSpc>
                          <a:spcPct val="200000"/>
                        </a:lnSpc>
                        <a:spcAft>
                          <a:spcPts val="800"/>
                        </a:spcAft>
                      </a:pPr>
                      <a:r>
                        <a:rPr lang="en-US" sz="1800" b="0" kern="1200" dirty="0" err="1">
                          <a:solidFill>
                            <a:schemeClr val="tx1"/>
                          </a:solidFill>
                        </a:rPr>
                        <a:t>Shaima</a:t>
                      </a:r>
                      <a:r>
                        <a:rPr lang="en-US" sz="1800" b="0" kern="1200" dirty="0">
                          <a:solidFill>
                            <a:schemeClr val="tx1"/>
                          </a:solidFill>
                        </a:rPr>
                        <a:t> Abdullah </a:t>
                      </a:r>
                      <a:r>
                        <a:rPr lang="en-US" sz="1800" b="0" kern="1200" dirty="0" err="1">
                          <a:solidFill>
                            <a:schemeClr val="tx1"/>
                          </a:solidFill>
                        </a:rPr>
                        <a:t>Bashammakh</a:t>
                      </a:r>
                      <a:endParaRPr lang="en-US" sz="1800" b="0" kern="1200" dirty="0">
                        <a:solidFill>
                          <a:schemeClr val="tx1"/>
                        </a:solidFill>
                        <a:latin typeface="+mj-lt"/>
                        <a:ea typeface="+mn-ea"/>
                        <a:cs typeface="+mj-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lt1">
                        <a:alpha val="88000"/>
                      </a:schemeClr>
                    </a:solidFill>
                  </a:tcPr>
                </a:tc>
                <a:tc>
                  <a:txBody>
                    <a:bodyPr/>
                    <a:lstStyle/>
                    <a:p>
                      <a:pPr algn="ctr" rtl="0">
                        <a:lnSpc>
                          <a:spcPct val="200000"/>
                        </a:lnSpc>
                        <a:spcAft>
                          <a:spcPts val="800"/>
                        </a:spcAft>
                      </a:pPr>
                      <a:r>
                        <a:rPr lang="en-US" sz="1800" b="0" kern="1200">
                          <a:solidFill>
                            <a:schemeClr val="tx1"/>
                          </a:solidFill>
                        </a:rPr>
                        <a:t>1914892</a:t>
                      </a:r>
                      <a:endParaRPr lang="en-US" sz="1800" b="0" kern="1200">
                        <a:solidFill>
                          <a:schemeClr val="tx1"/>
                        </a:solidFill>
                        <a:latin typeface="+mj-lt"/>
                        <a:ea typeface="+mn-ea"/>
                        <a:cs typeface="+mj-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lt1">
                        <a:alpha val="88000"/>
                      </a:schemeClr>
                    </a:solidFill>
                  </a:tcPr>
                </a:tc>
                <a:extLst>
                  <a:ext uri="{0D108BD9-81ED-4DB2-BD59-A6C34878D82A}">
                    <a16:rowId xmlns:a16="http://schemas.microsoft.com/office/drawing/2014/main" val="1633175120"/>
                  </a:ext>
                </a:extLst>
              </a:tr>
              <a:tr h="578659">
                <a:tc>
                  <a:txBody>
                    <a:bodyPr/>
                    <a:lstStyle/>
                    <a:p>
                      <a:pPr algn="ctr" rtl="0">
                        <a:lnSpc>
                          <a:spcPct val="200000"/>
                        </a:lnSpc>
                        <a:spcAft>
                          <a:spcPts val="800"/>
                        </a:spcAft>
                      </a:pPr>
                      <a:r>
                        <a:rPr lang="en-US" sz="1800" b="0" kern="1200" dirty="0">
                          <a:solidFill>
                            <a:schemeClr val="tx1"/>
                          </a:solidFill>
                        </a:rPr>
                        <a:t>Khadija Salem Balfagih</a:t>
                      </a: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4">
                        <a:tint val="20000"/>
                        <a:alpha val="88000"/>
                      </a:schemeClr>
                    </a:solidFill>
                  </a:tcPr>
                </a:tc>
                <a:tc>
                  <a:txBody>
                    <a:bodyPr/>
                    <a:lstStyle/>
                    <a:p>
                      <a:pPr algn="ctr" rtl="0">
                        <a:lnSpc>
                          <a:spcPct val="200000"/>
                        </a:lnSpc>
                        <a:spcAft>
                          <a:spcPts val="800"/>
                        </a:spcAft>
                      </a:pPr>
                      <a:r>
                        <a:rPr lang="en-US" sz="1800" b="0" kern="1200" dirty="0">
                          <a:solidFill>
                            <a:schemeClr val="tx1"/>
                          </a:solidFill>
                        </a:rPr>
                        <a:t>1914895</a:t>
                      </a:r>
                      <a:endParaRPr lang="en-US" sz="1800" b="0" kern="1200" dirty="0">
                        <a:solidFill>
                          <a:schemeClr val="tx1"/>
                        </a:solidFill>
                        <a:latin typeface="+mj-lt"/>
                        <a:ea typeface="+mn-ea"/>
                        <a:cs typeface="+mj-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4">
                        <a:tint val="20000"/>
                        <a:alpha val="88000"/>
                      </a:schemeClr>
                    </a:solidFill>
                  </a:tcPr>
                </a:tc>
                <a:extLst>
                  <a:ext uri="{0D108BD9-81ED-4DB2-BD59-A6C34878D82A}">
                    <a16:rowId xmlns:a16="http://schemas.microsoft.com/office/drawing/2014/main" val="3030287589"/>
                  </a:ext>
                </a:extLst>
              </a:tr>
              <a:tr h="655269">
                <a:tc>
                  <a:txBody>
                    <a:bodyPr/>
                    <a:lstStyle/>
                    <a:p>
                      <a:pPr algn="ctr" rtl="0">
                        <a:lnSpc>
                          <a:spcPct val="200000"/>
                        </a:lnSpc>
                        <a:spcAft>
                          <a:spcPts val="800"/>
                        </a:spcAft>
                      </a:pPr>
                      <a:r>
                        <a:rPr lang="en-US" sz="1800" b="0" kern="1200" dirty="0" err="1">
                          <a:solidFill>
                            <a:schemeClr val="tx1"/>
                          </a:solidFill>
                        </a:rPr>
                        <a:t>Manar</a:t>
                      </a:r>
                      <a:r>
                        <a:rPr lang="en-US" sz="1800" b="0" kern="1200" dirty="0">
                          <a:solidFill>
                            <a:schemeClr val="tx1"/>
                          </a:solidFill>
                        </a:rPr>
                        <a:t> Abdulrahman Saleh</a:t>
                      </a:r>
                      <a:endParaRPr lang="en-US" sz="1800" b="0" kern="1200" dirty="0">
                        <a:solidFill>
                          <a:schemeClr val="tx1"/>
                        </a:solidFill>
                        <a:latin typeface="+mj-lt"/>
                        <a:ea typeface="+mn-ea"/>
                        <a:cs typeface="+mj-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lt1">
                        <a:alpha val="88000"/>
                      </a:schemeClr>
                    </a:solidFill>
                  </a:tcPr>
                </a:tc>
                <a:tc>
                  <a:txBody>
                    <a:bodyPr/>
                    <a:lstStyle/>
                    <a:p>
                      <a:pPr algn="ctr" rtl="0">
                        <a:lnSpc>
                          <a:spcPct val="200000"/>
                        </a:lnSpc>
                        <a:spcAft>
                          <a:spcPts val="800"/>
                        </a:spcAft>
                      </a:pPr>
                      <a:r>
                        <a:rPr lang="en-US" sz="1800" b="0" kern="1200" dirty="0">
                          <a:solidFill>
                            <a:schemeClr val="tx1"/>
                          </a:solidFill>
                        </a:rPr>
                        <a:t>1914943</a:t>
                      </a:r>
                      <a:endParaRPr lang="en-US" sz="1800" b="0" kern="1200" dirty="0">
                        <a:solidFill>
                          <a:schemeClr val="tx1"/>
                        </a:solidFill>
                        <a:latin typeface="+mj-lt"/>
                        <a:ea typeface="+mn-ea"/>
                        <a:cs typeface="+mj-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lt1">
                        <a:alpha val="88000"/>
                      </a:schemeClr>
                    </a:solidFill>
                  </a:tcPr>
                </a:tc>
                <a:extLst>
                  <a:ext uri="{0D108BD9-81ED-4DB2-BD59-A6C34878D82A}">
                    <a16:rowId xmlns:a16="http://schemas.microsoft.com/office/drawing/2014/main" val="3759431247"/>
                  </a:ext>
                </a:extLst>
              </a:tr>
            </a:tbl>
          </a:graphicData>
        </a:graphic>
      </p:graphicFrame>
      <p:sp>
        <p:nvSpPr>
          <p:cNvPr id="8" name="مربع نص 7">
            <a:extLst>
              <a:ext uri="{FF2B5EF4-FFF2-40B4-BE49-F238E27FC236}">
                <a16:creationId xmlns:a16="http://schemas.microsoft.com/office/drawing/2014/main" id="{7B6C20A1-897C-E9C5-34C0-0E209406FAE7}"/>
              </a:ext>
            </a:extLst>
          </p:cNvPr>
          <p:cNvSpPr txBox="1"/>
          <p:nvPr/>
        </p:nvSpPr>
        <p:spPr>
          <a:xfrm>
            <a:off x="1686548" y="1074253"/>
            <a:ext cx="8818880" cy="1015663"/>
          </a:xfrm>
          <a:prstGeom prst="rect">
            <a:avLst/>
          </a:prstGeom>
          <a:noFill/>
        </p:spPr>
        <p:txBody>
          <a:bodyPr wrap="square">
            <a:spAutoFit/>
          </a:bodyPr>
          <a:lstStyle/>
          <a:p>
            <a:pPr algn="ctr"/>
            <a:r>
              <a:rPr lang="en-US" sz="6000" dirty="0">
                <a:solidFill>
                  <a:schemeClr val="bg1"/>
                </a:solidFill>
                <a:latin typeface="+mj-lt"/>
                <a:cs typeface="+mj-cs"/>
              </a:rPr>
              <a:t>Thank you for listening</a:t>
            </a:r>
          </a:p>
        </p:txBody>
      </p:sp>
    </p:spTree>
    <p:extLst>
      <p:ext uri="{BB962C8B-B14F-4D97-AF65-F5344CB8AC3E}">
        <p14:creationId xmlns:p14="http://schemas.microsoft.com/office/powerpoint/2010/main" val="416318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الصورة 4" descr="صورة تحتوي على طاولة مغطاة بقماش أحمر&#10;&#10;الوصف الذي تم إنشاؤه تلقائياً">
            <a:extLst>
              <a:ext uri="{FF2B5EF4-FFF2-40B4-BE49-F238E27FC236}">
                <a16:creationId xmlns:a16="http://schemas.microsoft.com/office/drawing/2014/main" id="{86C2C6D8-C398-0CD2-655D-20870E81A16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flipH="1">
            <a:off x="0" y="10"/>
            <a:ext cx="12191979" cy="6857990"/>
          </a:xfrm>
          <a:prstGeom prst="rect">
            <a:avLst/>
          </a:prstGeom>
        </p:spPr>
      </p:pic>
      <p:grpSp>
        <p:nvGrpSpPr>
          <p:cNvPr id="15" name="مجموعة 14">
            <a:extLst>
              <a:ext uri="{FF2B5EF4-FFF2-40B4-BE49-F238E27FC236}">
                <a16:creationId xmlns:a16="http://schemas.microsoft.com/office/drawing/2014/main" id="{29FDEE9B-E9CC-B3BD-19D8-DE8664D71AA3}"/>
              </a:ext>
            </a:extLst>
          </p:cNvPr>
          <p:cNvGrpSpPr/>
          <p:nvPr/>
        </p:nvGrpSpPr>
        <p:grpSpPr>
          <a:xfrm>
            <a:off x="1302058" y="1267287"/>
            <a:ext cx="9587884" cy="4323426"/>
            <a:chOff x="1287262" y="1251751"/>
            <a:chExt cx="9587884" cy="4323426"/>
          </a:xfrm>
        </p:grpSpPr>
        <p:sp>
          <p:nvSpPr>
            <p:cNvPr id="13" name="مستطيل 12">
              <a:extLst>
                <a:ext uri="{FF2B5EF4-FFF2-40B4-BE49-F238E27FC236}">
                  <a16:creationId xmlns:a16="http://schemas.microsoft.com/office/drawing/2014/main" id="{E94F4E64-0A70-3330-0B81-93AB2AD09E2B}"/>
                </a:ext>
              </a:extLst>
            </p:cNvPr>
            <p:cNvSpPr/>
            <p:nvPr/>
          </p:nvSpPr>
          <p:spPr>
            <a:xfrm>
              <a:off x="1287262" y="1251751"/>
              <a:ext cx="9587884" cy="4323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مستطيل 13">
              <a:extLst>
                <a:ext uri="{FF2B5EF4-FFF2-40B4-BE49-F238E27FC236}">
                  <a16:creationId xmlns:a16="http://schemas.microsoft.com/office/drawing/2014/main" id="{DC0D5DBA-786E-CAF4-3186-654A88442A3B}"/>
                </a:ext>
              </a:extLst>
            </p:cNvPr>
            <p:cNvSpPr/>
            <p:nvPr/>
          </p:nvSpPr>
          <p:spPr>
            <a:xfrm>
              <a:off x="1444101" y="1418208"/>
              <a:ext cx="9271247" cy="398829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75A84270-FDB3-E907-D2F4-B732F2428DDC}"/>
              </a:ext>
            </a:extLst>
          </p:cNvPr>
          <p:cNvSpPr>
            <a:spLocks noGrp="1"/>
          </p:cNvSpPr>
          <p:nvPr>
            <p:ph type="ctrTitle"/>
          </p:nvPr>
        </p:nvSpPr>
        <p:spPr>
          <a:xfrm>
            <a:off x="1629101" y="2244830"/>
            <a:ext cx="8933796" cy="2437232"/>
          </a:xfrm>
        </p:spPr>
        <p:txBody>
          <a:bodyPr/>
          <a:lstStyle/>
          <a:p>
            <a:r>
              <a:rPr lang="en-US" sz="5400" dirty="0">
                <a:solidFill>
                  <a:srgbClr val="FFC000"/>
                </a:solidFill>
              </a:rPr>
              <a:t>Phase 1:</a:t>
            </a:r>
            <a:br>
              <a:rPr lang="en-US" sz="5400" dirty="0"/>
            </a:br>
            <a:r>
              <a:rPr lang="en-US" sz="5400" dirty="0"/>
              <a:t> </a:t>
            </a:r>
            <a:r>
              <a:rPr lang="en-US" dirty="0"/>
              <a:t>Lexical Analyzer</a:t>
            </a:r>
          </a:p>
        </p:txBody>
      </p:sp>
    </p:spTree>
    <p:extLst>
      <p:ext uri="{BB962C8B-B14F-4D97-AF65-F5344CB8AC3E}">
        <p14:creationId xmlns:p14="http://schemas.microsoft.com/office/powerpoint/2010/main" val="191764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الصورة 3" descr="صورة تحتوي على طاولة مغطاة بقماش أحمر&#10;&#10;الوصف الذي تم إنشاؤه تلقائياً">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29" name="مستطيل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9080"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30" name="مستطيل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741"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العنوان 1">
            <a:extLst>
              <a:ext uri="{FF2B5EF4-FFF2-40B4-BE49-F238E27FC236}">
                <a16:creationId xmlns:a16="http://schemas.microsoft.com/office/drawing/2014/main" id="{92C9295F-E638-4F61-AFE2-CF3E40556031}"/>
              </a:ext>
            </a:extLst>
          </p:cNvPr>
          <p:cNvSpPr>
            <a:spLocks noGrp="1"/>
          </p:cNvSpPr>
          <p:nvPr>
            <p:ph type="title"/>
          </p:nvPr>
        </p:nvSpPr>
        <p:spPr>
          <a:xfrm flipH="1">
            <a:off x="732815" y="642594"/>
            <a:ext cx="6718433" cy="751200"/>
          </a:xfrm>
        </p:spPr>
        <p:txBody>
          <a:bodyPr rtlCol="1">
            <a:normAutofit/>
          </a:bodyPr>
          <a:lstStyle/>
          <a:p>
            <a:pPr algn="ctr" rtl="1"/>
            <a:r>
              <a:rPr lang="en-US" dirty="0">
                <a:solidFill>
                  <a:schemeClr val="tx1">
                    <a:lumMod val="75000"/>
                    <a:lumOff val="25000"/>
                  </a:schemeClr>
                </a:solidFill>
                <a:cs typeface="+mj-cs"/>
              </a:rPr>
              <a:t>Introduction</a:t>
            </a:r>
          </a:p>
        </p:txBody>
      </p:sp>
      <p:sp>
        <p:nvSpPr>
          <p:cNvPr id="5" name="مربع نص 4">
            <a:extLst>
              <a:ext uri="{FF2B5EF4-FFF2-40B4-BE49-F238E27FC236}">
                <a16:creationId xmlns:a16="http://schemas.microsoft.com/office/drawing/2014/main" id="{D3DFB462-B727-B556-4AFB-F031B1ACB4A1}"/>
              </a:ext>
            </a:extLst>
          </p:cNvPr>
          <p:cNvSpPr txBox="1"/>
          <p:nvPr/>
        </p:nvSpPr>
        <p:spPr>
          <a:xfrm>
            <a:off x="811868" y="1660583"/>
            <a:ext cx="6639380" cy="2308324"/>
          </a:xfrm>
          <a:prstGeom prst="rect">
            <a:avLst/>
          </a:prstGeom>
          <a:noFill/>
        </p:spPr>
        <p:txBody>
          <a:bodyPr wrap="square">
            <a:spAutoFit/>
          </a:bodyPr>
          <a:lstStyle/>
          <a:p>
            <a:pPr algn="l" rtl="0"/>
            <a:r>
              <a:rPr lang="en-US" sz="2400" dirty="0">
                <a:solidFill>
                  <a:schemeClr val="tx1">
                    <a:lumMod val="75000"/>
                    <a:lumOff val="25000"/>
                  </a:schemeClr>
                </a:solidFill>
                <a:latin typeface="+mj-lt"/>
                <a:cs typeface="+mj-cs"/>
              </a:rPr>
              <a:t>The main purpose of Cubic³ project to building new high-level language that conduct simple lines of code that most of  Regular Expression contain only the first three letters of token name making it easy to use and easy to remember in creating projects.</a:t>
            </a:r>
          </a:p>
        </p:txBody>
      </p:sp>
      <p:sp>
        <p:nvSpPr>
          <p:cNvPr id="7" name="مربع نص 6">
            <a:extLst>
              <a:ext uri="{FF2B5EF4-FFF2-40B4-BE49-F238E27FC236}">
                <a16:creationId xmlns:a16="http://schemas.microsoft.com/office/drawing/2014/main" id="{48DF9610-E23D-4A74-B669-50F924B43ED2}"/>
              </a:ext>
            </a:extLst>
          </p:cNvPr>
          <p:cNvSpPr txBox="1"/>
          <p:nvPr/>
        </p:nvSpPr>
        <p:spPr>
          <a:xfrm>
            <a:off x="811868" y="4435624"/>
            <a:ext cx="4585755" cy="1580754"/>
          </a:xfrm>
          <a:prstGeom prst="rect">
            <a:avLst/>
          </a:prstGeom>
          <a:noFill/>
        </p:spPr>
        <p:txBody>
          <a:bodyPr wrap="square">
            <a:spAutoFit/>
          </a:bodyPr>
          <a:lstStyle/>
          <a:p>
            <a:pPr algn="l">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$x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LOP {10 LTE 20}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PRT:" COMPILER CONSTRUCTION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END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الصورة 3" descr="صورة تحتوي على طاولة مغطاة بقماش أحمر&#10;&#10;الوصف الذي تم إنشاؤه تلقائياً">
            <a:extLst>
              <a:ext uri="{FF2B5EF4-FFF2-40B4-BE49-F238E27FC236}">
                <a16:creationId xmlns:a16="http://schemas.microsoft.com/office/drawing/2014/main" id="{3416C16B-C0B7-C1D1-1EBD-A18E2D9F60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graphicFrame>
        <p:nvGraphicFramePr>
          <p:cNvPr id="5" name="جدول 4">
            <a:extLst>
              <a:ext uri="{FF2B5EF4-FFF2-40B4-BE49-F238E27FC236}">
                <a16:creationId xmlns:a16="http://schemas.microsoft.com/office/drawing/2014/main" id="{64F40FFC-9B44-7DFA-CD59-A5DF245CE956}"/>
              </a:ext>
            </a:extLst>
          </p:cNvPr>
          <p:cNvGraphicFramePr>
            <a:graphicFrameLocks noGrp="1"/>
          </p:cNvGraphicFramePr>
          <p:nvPr>
            <p:extLst>
              <p:ext uri="{D42A27DB-BD31-4B8C-83A1-F6EECF244321}">
                <p14:modId xmlns:p14="http://schemas.microsoft.com/office/powerpoint/2010/main" val="3571652015"/>
              </p:ext>
            </p:extLst>
          </p:nvPr>
        </p:nvGraphicFramePr>
        <p:xfrm>
          <a:off x="400987" y="829136"/>
          <a:ext cx="5365082" cy="5128260"/>
        </p:xfrm>
        <a:graphic>
          <a:graphicData uri="http://schemas.openxmlformats.org/drawingml/2006/table">
            <a:tbl>
              <a:tblPr firstRow="1" firstCol="1" bandRow="1">
                <a:tableStyleId>{85BE263C-DBD7-4A20-BB59-AAB30ACAA65A}</a:tableStyleId>
              </a:tblPr>
              <a:tblGrid>
                <a:gridCol w="2183907">
                  <a:extLst>
                    <a:ext uri="{9D8B030D-6E8A-4147-A177-3AD203B41FA5}">
                      <a16:colId xmlns:a16="http://schemas.microsoft.com/office/drawing/2014/main" val="4008474442"/>
                    </a:ext>
                  </a:extLst>
                </a:gridCol>
                <a:gridCol w="1500326">
                  <a:extLst>
                    <a:ext uri="{9D8B030D-6E8A-4147-A177-3AD203B41FA5}">
                      <a16:colId xmlns:a16="http://schemas.microsoft.com/office/drawing/2014/main" val="3438934105"/>
                    </a:ext>
                  </a:extLst>
                </a:gridCol>
                <a:gridCol w="1680849">
                  <a:extLst>
                    <a:ext uri="{9D8B030D-6E8A-4147-A177-3AD203B41FA5}">
                      <a16:colId xmlns:a16="http://schemas.microsoft.com/office/drawing/2014/main" val="2897347796"/>
                    </a:ext>
                  </a:extLst>
                </a:gridCol>
              </a:tblGrid>
              <a:tr h="0">
                <a:tc>
                  <a:txBody>
                    <a:bodyPr/>
                    <a:lstStyle/>
                    <a:p>
                      <a:pPr algn="l">
                        <a:lnSpc>
                          <a:spcPct val="107000"/>
                        </a:lnSpc>
                        <a:spcAft>
                          <a:spcPts val="800"/>
                        </a:spcAft>
                      </a:pPr>
                      <a:r>
                        <a:rPr lang="en-US" sz="1100" dirty="0">
                          <a:effectLst/>
                        </a:rPr>
                        <a:t>Token 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Token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Regular Expression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49336101"/>
                  </a:ext>
                </a:extLst>
              </a:tr>
              <a:tr h="120671">
                <a:tc rowSpan="2">
                  <a:txBody>
                    <a:bodyPr/>
                    <a:lstStyle/>
                    <a:p>
                      <a:pPr algn="l">
                        <a:lnSpc>
                          <a:spcPct val="107000"/>
                        </a:lnSpc>
                        <a:spcAft>
                          <a:spcPts val="800"/>
                        </a:spcAft>
                      </a:pPr>
                      <a:r>
                        <a:rPr lang="en-US" sz="1100">
                          <a:effectLst/>
                        </a:rPr>
                        <a:t>Arithmetic Unary Operations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Increment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PLSPLS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56335685"/>
                  </a:ext>
                </a:extLst>
              </a:tr>
              <a:tr h="120671">
                <a:tc vMerge="1">
                  <a:txBody>
                    <a:bodyPr/>
                    <a:lstStyle/>
                    <a:p>
                      <a:endParaRPr lang="en-US"/>
                    </a:p>
                  </a:txBody>
                  <a:tcPr/>
                </a:tc>
                <a:tc>
                  <a:txBody>
                    <a:bodyPr/>
                    <a:lstStyle/>
                    <a:p>
                      <a:pPr algn="l">
                        <a:lnSpc>
                          <a:spcPct val="107000"/>
                        </a:lnSpc>
                        <a:spcAft>
                          <a:spcPts val="800"/>
                        </a:spcAft>
                      </a:pPr>
                      <a:r>
                        <a:rPr lang="en-US" sz="1100">
                          <a:effectLst/>
                        </a:rPr>
                        <a:t>Decrement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MISMIS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698365075"/>
                  </a:ext>
                </a:extLst>
              </a:tr>
              <a:tr h="120671">
                <a:tc rowSpan="5">
                  <a:txBody>
                    <a:bodyPr/>
                    <a:lstStyle/>
                    <a:p>
                      <a:pPr algn="l">
                        <a:lnSpc>
                          <a:spcPct val="107000"/>
                        </a:lnSpc>
                        <a:spcAft>
                          <a:spcPts val="800"/>
                        </a:spcAft>
                      </a:pPr>
                      <a:r>
                        <a:rPr lang="en-US" sz="1100">
                          <a:effectLst/>
                        </a:rPr>
                        <a:t>Arithmetic Binary Operations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Plus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PLS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500072363"/>
                  </a:ext>
                </a:extLst>
              </a:tr>
              <a:tr h="120671">
                <a:tc vMerge="1">
                  <a:txBody>
                    <a:bodyPr/>
                    <a:lstStyle/>
                    <a:p>
                      <a:endParaRPr lang="en-US"/>
                    </a:p>
                  </a:txBody>
                  <a:tcPr/>
                </a:tc>
                <a:tc>
                  <a:txBody>
                    <a:bodyPr/>
                    <a:lstStyle/>
                    <a:p>
                      <a:pPr algn="l">
                        <a:lnSpc>
                          <a:spcPct val="107000"/>
                        </a:lnSpc>
                        <a:spcAft>
                          <a:spcPts val="800"/>
                        </a:spcAft>
                      </a:pPr>
                      <a:r>
                        <a:rPr lang="en-US" sz="1100">
                          <a:effectLst/>
                        </a:rPr>
                        <a:t>Minus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MIS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099059605"/>
                  </a:ext>
                </a:extLst>
              </a:tr>
              <a:tr h="120671">
                <a:tc vMerge="1">
                  <a:txBody>
                    <a:bodyPr/>
                    <a:lstStyle/>
                    <a:p>
                      <a:endParaRPr lang="en-US"/>
                    </a:p>
                  </a:txBody>
                  <a:tcPr/>
                </a:tc>
                <a:tc>
                  <a:txBody>
                    <a:bodyPr/>
                    <a:lstStyle/>
                    <a:p>
                      <a:pPr algn="l">
                        <a:lnSpc>
                          <a:spcPct val="107000"/>
                        </a:lnSpc>
                        <a:spcAft>
                          <a:spcPts val="800"/>
                        </a:spcAft>
                      </a:pPr>
                      <a:r>
                        <a:rPr lang="en-US" sz="1100">
                          <a:effectLst/>
                        </a:rPr>
                        <a:t>DivIDe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DEV</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545070964"/>
                  </a:ext>
                </a:extLst>
              </a:tr>
              <a:tr h="120671">
                <a:tc vMerge="1">
                  <a:txBody>
                    <a:bodyPr/>
                    <a:lstStyle/>
                    <a:p>
                      <a:endParaRPr lang="en-US"/>
                    </a:p>
                  </a:txBody>
                  <a:tcPr/>
                </a:tc>
                <a:tc>
                  <a:txBody>
                    <a:bodyPr/>
                    <a:lstStyle/>
                    <a:p>
                      <a:pPr algn="l">
                        <a:lnSpc>
                          <a:spcPct val="107000"/>
                        </a:lnSpc>
                        <a:spcAft>
                          <a:spcPts val="800"/>
                        </a:spcAft>
                      </a:pPr>
                      <a:r>
                        <a:rPr lang="en-US" sz="1100">
                          <a:effectLst/>
                        </a:rPr>
                        <a:t>Reminder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REM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123167528"/>
                  </a:ext>
                </a:extLst>
              </a:tr>
              <a:tr h="120671">
                <a:tc vMerge="1">
                  <a:txBody>
                    <a:bodyPr/>
                    <a:lstStyle/>
                    <a:p>
                      <a:endParaRPr lang="en-US"/>
                    </a:p>
                  </a:txBody>
                  <a:tcPr/>
                </a:tc>
                <a:tc>
                  <a:txBody>
                    <a:bodyPr/>
                    <a:lstStyle/>
                    <a:p>
                      <a:pPr algn="l">
                        <a:lnSpc>
                          <a:spcPct val="107000"/>
                        </a:lnSpc>
                        <a:spcAft>
                          <a:spcPts val="800"/>
                        </a:spcAft>
                      </a:pPr>
                      <a:r>
                        <a:rPr lang="en-US" sz="1100">
                          <a:effectLst/>
                        </a:rPr>
                        <a:t>Multiply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MUL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67774689"/>
                  </a:ext>
                </a:extLst>
              </a:tr>
              <a:tr h="120671">
                <a:tc>
                  <a:txBody>
                    <a:bodyPr/>
                    <a:lstStyle/>
                    <a:p>
                      <a:pPr algn="l">
                        <a:lnSpc>
                          <a:spcPct val="107000"/>
                        </a:lnSpc>
                        <a:spcAft>
                          <a:spcPts val="800"/>
                        </a:spcAft>
                      </a:pPr>
                      <a:r>
                        <a:rPr lang="en-US" sz="1100">
                          <a:effectLst/>
                        </a:rPr>
                        <a:t>Assignment Operation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Assign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dirty="0">
                          <a:effectLst/>
                        </a:rPr>
                        <a:t>ASS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972482099"/>
                  </a:ext>
                </a:extLst>
              </a:tr>
              <a:tr h="146145">
                <a:tc rowSpan="6">
                  <a:txBody>
                    <a:bodyPr/>
                    <a:lstStyle/>
                    <a:p>
                      <a:pPr algn="l">
                        <a:lnSpc>
                          <a:spcPct val="107000"/>
                        </a:lnSpc>
                        <a:spcAft>
                          <a:spcPts val="800"/>
                        </a:spcAft>
                      </a:pPr>
                      <a:r>
                        <a:rPr lang="en-US" sz="1100">
                          <a:effectLst/>
                        </a:rPr>
                        <a:t>Relational Operations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Equality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dirty="0">
                          <a:effectLst/>
                        </a:rPr>
                        <a:t>EQU</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736261464"/>
                  </a:ext>
                </a:extLst>
              </a:tr>
              <a:tr h="120671">
                <a:tc vMerge="1">
                  <a:txBody>
                    <a:bodyPr/>
                    <a:lstStyle/>
                    <a:p>
                      <a:endParaRPr lang="en-US"/>
                    </a:p>
                  </a:txBody>
                  <a:tcPr/>
                </a:tc>
                <a:tc>
                  <a:txBody>
                    <a:bodyPr/>
                    <a:lstStyle/>
                    <a:p>
                      <a:pPr algn="l">
                        <a:lnSpc>
                          <a:spcPct val="107000"/>
                        </a:lnSpc>
                        <a:spcAft>
                          <a:spcPts val="800"/>
                        </a:spcAft>
                      </a:pPr>
                      <a:r>
                        <a:rPr lang="en-US" sz="1100">
                          <a:effectLst/>
                        </a:rPr>
                        <a:t>Inequality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dirty="0">
                          <a:effectLst/>
                        </a:rPr>
                        <a:t>NEQ</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124983666"/>
                  </a:ext>
                </a:extLst>
              </a:tr>
              <a:tr h="120671">
                <a:tc vMerge="1">
                  <a:txBody>
                    <a:bodyPr/>
                    <a:lstStyle/>
                    <a:p>
                      <a:endParaRPr lang="en-US"/>
                    </a:p>
                  </a:txBody>
                  <a:tcPr/>
                </a:tc>
                <a:tc>
                  <a:txBody>
                    <a:bodyPr/>
                    <a:lstStyle/>
                    <a:p>
                      <a:pPr algn="l">
                        <a:lnSpc>
                          <a:spcPct val="107000"/>
                        </a:lnSpc>
                        <a:spcAft>
                          <a:spcPts val="800"/>
                        </a:spcAft>
                      </a:pPr>
                      <a:r>
                        <a:rPr lang="en-US" sz="1100">
                          <a:effectLst/>
                        </a:rPr>
                        <a:t>GreaterThan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dirty="0">
                          <a:effectLst/>
                        </a:rPr>
                        <a:t>GRT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556049417"/>
                  </a:ext>
                </a:extLst>
              </a:tr>
              <a:tr h="120671">
                <a:tc vMerge="1">
                  <a:txBody>
                    <a:bodyPr/>
                    <a:lstStyle/>
                    <a:p>
                      <a:endParaRPr lang="en-US"/>
                    </a:p>
                  </a:txBody>
                  <a:tcPr/>
                </a:tc>
                <a:tc>
                  <a:txBody>
                    <a:bodyPr/>
                    <a:lstStyle/>
                    <a:p>
                      <a:pPr algn="l">
                        <a:lnSpc>
                          <a:spcPct val="107000"/>
                        </a:lnSpc>
                        <a:spcAft>
                          <a:spcPts val="800"/>
                        </a:spcAft>
                      </a:pPr>
                      <a:r>
                        <a:rPr lang="en-US" sz="1100">
                          <a:effectLst/>
                        </a:rPr>
                        <a:t>GreaterThanOrEqual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GTE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032882824"/>
                  </a:ext>
                </a:extLst>
              </a:tr>
              <a:tr h="120671">
                <a:tc vMerge="1">
                  <a:txBody>
                    <a:bodyPr/>
                    <a:lstStyle/>
                    <a:p>
                      <a:endParaRPr lang="en-US"/>
                    </a:p>
                  </a:txBody>
                  <a:tcPr/>
                </a:tc>
                <a:tc>
                  <a:txBody>
                    <a:bodyPr/>
                    <a:lstStyle/>
                    <a:p>
                      <a:pPr algn="l">
                        <a:lnSpc>
                          <a:spcPct val="107000"/>
                        </a:lnSpc>
                        <a:spcAft>
                          <a:spcPts val="800"/>
                        </a:spcAft>
                      </a:pPr>
                      <a:r>
                        <a:rPr lang="en-US" sz="1100">
                          <a:effectLst/>
                        </a:rPr>
                        <a:t>LessThan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LET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786493041"/>
                  </a:ext>
                </a:extLst>
              </a:tr>
              <a:tr h="120671">
                <a:tc vMerge="1">
                  <a:txBody>
                    <a:bodyPr/>
                    <a:lstStyle/>
                    <a:p>
                      <a:endParaRPr lang="en-US"/>
                    </a:p>
                  </a:txBody>
                  <a:tcPr/>
                </a:tc>
                <a:tc>
                  <a:txBody>
                    <a:bodyPr/>
                    <a:lstStyle/>
                    <a:p>
                      <a:pPr algn="l">
                        <a:lnSpc>
                          <a:spcPct val="107000"/>
                        </a:lnSpc>
                        <a:spcAft>
                          <a:spcPts val="800"/>
                        </a:spcAft>
                      </a:pPr>
                      <a:r>
                        <a:rPr lang="en-US" sz="1100">
                          <a:effectLst/>
                        </a:rPr>
                        <a:t>LessThanOrEqual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LTE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919619932"/>
                  </a:ext>
                </a:extLst>
              </a:tr>
              <a:tr h="120671">
                <a:tc rowSpan="3">
                  <a:txBody>
                    <a:bodyPr/>
                    <a:lstStyle/>
                    <a:p>
                      <a:pPr algn="l">
                        <a:lnSpc>
                          <a:spcPct val="107000"/>
                        </a:lnSpc>
                        <a:spcAft>
                          <a:spcPts val="800"/>
                        </a:spcAft>
                      </a:pPr>
                      <a:r>
                        <a:rPr lang="en-US" sz="1100">
                          <a:effectLst/>
                        </a:rPr>
                        <a:t>Logical Operations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And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AND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80715240"/>
                  </a:ext>
                </a:extLst>
              </a:tr>
              <a:tr h="120671">
                <a:tc vMerge="1">
                  <a:txBody>
                    <a:bodyPr/>
                    <a:lstStyle/>
                    <a:p>
                      <a:endParaRPr lang="en-US"/>
                    </a:p>
                  </a:txBody>
                  <a:tcPr/>
                </a:tc>
                <a:tc>
                  <a:txBody>
                    <a:bodyPr/>
                    <a:lstStyle/>
                    <a:p>
                      <a:pPr algn="l">
                        <a:lnSpc>
                          <a:spcPct val="107000"/>
                        </a:lnSpc>
                        <a:spcAft>
                          <a:spcPts val="800"/>
                        </a:spcAft>
                      </a:pPr>
                      <a:r>
                        <a:rPr lang="en-US" sz="1100">
                          <a:effectLst/>
                        </a:rPr>
                        <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418606976"/>
                  </a:ext>
                </a:extLst>
              </a:tr>
              <a:tr h="120671">
                <a:tc vMerge="1">
                  <a:txBody>
                    <a:bodyPr/>
                    <a:lstStyle/>
                    <a:p>
                      <a:endParaRPr lang="en-US"/>
                    </a:p>
                  </a:txBody>
                  <a:tcPr/>
                </a:tc>
                <a:tc>
                  <a:txBody>
                    <a:bodyPr/>
                    <a:lstStyle/>
                    <a:p>
                      <a:pPr algn="l">
                        <a:lnSpc>
                          <a:spcPct val="107000"/>
                        </a:lnSpc>
                        <a:spcAft>
                          <a:spcPts val="800"/>
                        </a:spcAft>
                      </a:pPr>
                      <a:r>
                        <a:rPr lang="en-US" sz="1100">
                          <a:effectLst/>
                        </a:rPr>
                        <a:t>Not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NOT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620026762"/>
                  </a:ext>
                </a:extLst>
              </a:tr>
              <a:tr h="120671">
                <a:tc rowSpan="3">
                  <a:txBody>
                    <a:bodyPr/>
                    <a:lstStyle/>
                    <a:p>
                      <a:pPr algn="l">
                        <a:lnSpc>
                          <a:spcPct val="107000"/>
                        </a:lnSpc>
                        <a:spcAft>
                          <a:spcPts val="800"/>
                        </a:spcAft>
                      </a:pPr>
                      <a:r>
                        <a:rPr lang="en-US" sz="1100">
                          <a:effectLst/>
                        </a:rPr>
                        <a:t>Alphabets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Digits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67775158"/>
                  </a:ext>
                </a:extLst>
              </a:tr>
              <a:tr h="120671">
                <a:tc vMerge="1">
                  <a:txBody>
                    <a:bodyPr/>
                    <a:lstStyle/>
                    <a:p>
                      <a:endParaRPr lang="en-US"/>
                    </a:p>
                  </a:txBody>
                  <a:tcPr/>
                </a:tc>
                <a:tc>
                  <a:txBody>
                    <a:bodyPr/>
                    <a:lstStyle/>
                    <a:p>
                      <a:pPr algn="l">
                        <a:lnSpc>
                          <a:spcPct val="107000"/>
                        </a:lnSpc>
                        <a:spcAft>
                          <a:spcPts val="800"/>
                        </a:spcAft>
                      </a:pPr>
                      <a:r>
                        <a:rPr lang="en-US" sz="1100">
                          <a:effectLst/>
                        </a:rPr>
                        <a:t>Letters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[A-Z] | [a-z]</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760826831"/>
                  </a:ext>
                </a:extLst>
              </a:tr>
              <a:tr h="120671">
                <a:tc vMerge="1">
                  <a:txBody>
                    <a:bodyPr/>
                    <a:lstStyle/>
                    <a:p>
                      <a:endParaRPr lang="en-US"/>
                    </a:p>
                  </a:txBody>
                  <a:tcPr/>
                </a:tc>
                <a:tc>
                  <a:txBody>
                    <a:bodyPr/>
                    <a:lstStyle/>
                    <a:p>
                      <a:pPr algn="l">
                        <a:lnSpc>
                          <a:spcPct val="107000"/>
                        </a:lnSpc>
                        <a:spcAft>
                          <a:spcPts val="800"/>
                        </a:spcAft>
                      </a:pPr>
                      <a:r>
                        <a:rPr lang="en-US" sz="1100">
                          <a:effectLst/>
                        </a:rPr>
                        <a:t>Symbols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 | ) | , | ; | # | @ | _ | : |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987989733"/>
                  </a:ext>
                </a:extLst>
              </a:tr>
              <a:tr h="120671">
                <a:tc rowSpan="9">
                  <a:txBody>
                    <a:bodyPr/>
                    <a:lstStyle/>
                    <a:p>
                      <a:pPr algn="l">
                        <a:lnSpc>
                          <a:spcPct val="107000"/>
                        </a:lnSpc>
                        <a:spcAft>
                          <a:spcPts val="800"/>
                        </a:spcAft>
                      </a:pPr>
                      <a:r>
                        <a:rPr lang="en-US" sz="1100">
                          <a:effectLst/>
                        </a:rPr>
                        <a:t>Keywords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Print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PRT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353081295"/>
                  </a:ext>
                </a:extLst>
              </a:tr>
              <a:tr h="120671">
                <a:tc vMerge="1">
                  <a:txBody>
                    <a:bodyPr/>
                    <a:lstStyle/>
                    <a:p>
                      <a:endParaRPr lang="en-US"/>
                    </a:p>
                  </a:txBody>
                  <a:tcPr/>
                </a:tc>
                <a:tc>
                  <a:txBody>
                    <a:bodyPr/>
                    <a:lstStyle/>
                    <a:p>
                      <a:pPr algn="l">
                        <a:lnSpc>
                          <a:spcPct val="107000"/>
                        </a:lnSpc>
                        <a:spcAft>
                          <a:spcPts val="800"/>
                        </a:spcAft>
                      </a:pPr>
                      <a:r>
                        <a:rPr lang="en-US" sz="11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IF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686076138"/>
                  </a:ext>
                </a:extLst>
              </a:tr>
              <a:tr h="120671">
                <a:tc vMerge="1">
                  <a:txBody>
                    <a:bodyPr/>
                    <a:lstStyle/>
                    <a:p>
                      <a:endParaRPr lang="en-US"/>
                    </a:p>
                  </a:txBody>
                  <a:tcPr/>
                </a:tc>
                <a:tc>
                  <a:txBody>
                    <a:bodyPr/>
                    <a:lstStyle/>
                    <a:p>
                      <a:pPr algn="l">
                        <a:lnSpc>
                          <a:spcPct val="107000"/>
                        </a:lnSpc>
                        <a:spcAft>
                          <a:spcPts val="800"/>
                        </a:spcAft>
                      </a:pPr>
                      <a:r>
                        <a:rPr lang="en-US" sz="1100">
                          <a:effectLst/>
                        </a:rPr>
                        <a:t>Else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ELS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579571239"/>
                  </a:ext>
                </a:extLst>
              </a:tr>
              <a:tr h="120671">
                <a:tc vMerge="1">
                  <a:txBody>
                    <a:bodyPr/>
                    <a:lstStyle/>
                    <a:p>
                      <a:endParaRPr lang="en-US"/>
                    </a:p>
                  </a:txBody>
                  <a:tcPr/>
                </a:tc>
                <a:tc>
                  <a:txBody>
                    <a:bodyPr/>
                    <a:lstStyle/>
                    <a:p>
                      <a:pPr algn="l">
                        <a:lnSpc>
                          <a:spcPct val="107000"/>
                        </a:lnSpc>
                        <a:spcAft>
                          <a:spcPts val="800"/>
                        </a:spcAft>
                      </a:pPr>
                      <a:r>
                        <a:rPr lang="en-US" sz="1100">
                          <a:effectLst/>
                        </a:rPr>
                        <a:t>Then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THN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28345916"/>
                  </a:ext>
                </a:extLst>
              </a:tr>
              <a:tr h="120671">
                <a:tc vMerge="1">
                  <a:txBody>
                    <a:bodyPr/>
                    <a:lstStyle/>
                    <a:p>
                      <a:endParaRPr lang="en-US"/>
                    </a:p>
                  </a:txBody>
                  <a:tcPr/>
                </a:tc>
                <a:tc>
                  <a:txBody>
                    <a:bodyPr/>
                    <a:lstStyle/>
                    <a:p>
                      <a:pPr algn="l">
                        <a:lnSpc>
                          <a:spcPct val="107000"/>
                        </a:lnSpc>
                        <a:spcAft>
                          <a:spcPts val="800"/>
                        </a:spcAft>
                      </a:pPr>
                      <a:r>
                        <a:rPr lang="en-US" sz="1100">
                          <a:effectLst/>
                        </a:rPr>
                        <a:t>Loop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LOP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491365040"/>
                  </a:ext>
                </a:extLst>
              </a:tr>
              <a:tr h="120671">
                <a:tc vMerge="1">
                  <a:txBody>
                    <a:bodyPr/>
                    <a:lstStyle/>
                    <a:p>
                      <a:endParaRPr lang="en-US"/>
                    </a:p>
                  </a:txBody>
                  <a:tcPr/>
                </a:tc>
                <a:tc>
                  <a:txBody>
                    <a:bodyPr/>
                    <a:lstStyle/>
                    <a:p>
                      <a:pPr algn="l">
                        <a:lnSpc>
                          <a:spcPct val="107000"/>
                        </a:lnSpc>
                        <a:spcAft>
                          <a:spcPts val="800"/>
                        </a:spcAft>
                      </a:pPr>
                      <a:r>
                        <a:rPr lang="en-US" sz="1100">
                          <a:effectLst/>
                        </a:rPr>
                        <a:t>Exit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EXT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579255798"/>
                  </a:ext>
                </a:extLst>
              </a:tr>
              <a:tr h="120671">
                <a:tc vMerge="1">
                  <a:txBody>
                    <a:bodyPr/>
                    <a:lstStyle/>
                    <a:p>
                      <a:endParaRPr lang="en-US"/>
                    </a:p>
                  </a:txBody>
                  <a:tcPr/>
                </a:tc>
                <a:tc>
                  <a:txBody>
                    <a:bodyPr/>
                    <a:lstStyle/>
                    <a:p>
                      <a:pPr algn="l">
                        <a:lnSpc>
                          <a:spcPct val="107000"/>
                        </a:lnSpc>
                        <a:spcAft>
                          <a:spcPts val="800"/>
                        </a:spcAft>
                      </a:pPr>
                      <a:r>
                        <a:rPr lang="en-US" sz="1100">
                          <a:effectLst/>
                        </a:rPr>
                        <a:t>End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END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505053153"/>
                  </a:ext>
                </a:extLst>
              </a:tr>
              <a:tr h="120671">
                <a:tc vMerge="1">
                  <a:txBody>
                    <a:bodyPr/>
                    <a:lstStyle/>
                    <a:p>
                      <a:endParaRPr lang="en-US"/>
                    </a:p>
                  </a:txBody>
                  <a:tcPr/>
                </a:tc>
                <a:tc>
                  <a:txBody>
                    <a:bodyPr/>
                    <a:lstStyle/>
                    <a:p>
                      <a:pPr algn="l">
                        <a:lnSpc>
                          <a:spcPct val="107000"/>
                        </a:lnSpc>
                        <a:spcAft>
                          <a:spcPts val="800"/>
                        </a:spcAft>
                      </a:pPr>
                      <a:r>
                        <a:rPr lang="en-US" sz="1100">
                          <a:effectLst/>
                        </a:rPr>
                        <a:t>True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a:effectLst/>
                        </a:rPr>
                        <a:t>TRU</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000147545"/>
                  </a:ext>
                </a:extLst>
              </a:tr>
              <a:tr h="120671">
                <a:tc vMerge="1">
                  <a:txBody>
                    <a:bodyPr/>
                    <a:lstStyle/>
                    <a:p>
                      <a:endParaRPr lang="en-US"/>
                    </a:p>
                  </a:txBody>
                  <a:tcPr/>
                </a:tc>
                <a:tc>
                  <a:txBody>
                    <a:bodyPr/>
                    <a:lstStyle/>
                    <a:p>
                      <a:pPr algn="l">
                        <a:lnSpc>
                          <a:spcPct val="107000"/>
                        </a:lnSpc>
                        <a:spcAft>
                          <a:spcPts val="800"/>
                        </a:spcAft>
                      </a:pPr>
                      <a:r>
                        <a:rPr lang="en-US" sz="1100" dirty="0">
                          <a:effectLst/>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tc>
                  <a:txBody>
                    <a:bodyPr/>
                    <a:lstStyle/>
                    <a:p>
                      <a:pPr algn="l">
                        <a:lnSpc>
                          <a:spcPct val="107000"/>
                        </a:lnSpc>
                        <a:spcAft>
                          <a:spcPts val="800"/>
                        </a:spcAft>
                      </a:pPr>
                      <a:r>
                        <a:rPr lang="en-US" sz="1100" dirty="0">
                          <a:effectLst/>
                        </a:rPr>
                        <a:t>FLS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361484415"/>
                  </a:ext>
                </a:extLst>
              </a:tr>
            </a:tbl>
          </a:graphicData>
        </a:graphic>
      </p:graphicFrame>
      <p:graphicFrame>
        <p:nvGraphicFramePr>
          <p:cNvPr id="7" name="جدول 6">
            <a:extLst>
              <a:ext uri="{FF2B5EF4-FFF2-40B4-BE49-F238E27FC236}">
                <a16:creationId xmlns:a16="http://schemas.microsoft.com/office/drawing/2014/main" id="{A9F24B47-BC4D-FC8F-5ACA-B61E6168441D}"/>
              </a:ext>
            </a:extLst>
          </p:cNvPr>
          <p:cNvGraphicFramePr>
            <a:graphicFrameLocks noGrp="1"/>
          </p:cNvGraphicFramePr>
          <p:nvPr>
            <p:extLst>
              <p:ext uri="{D42A27DB-BD31-4B8C-83A1-F6EECF244321}">
                <p14:modId xmlns:p14="http://schemas.microsoft.com/office/powerpoint/2010/main" val="1271785536"/>
              </p:ext>
            </p:extLst>
          </p:nvPr>
        </p:nvGraphicFramePr>
        <p:xfrm>
          <a:off x="5851855" y="1814177"/>
          <a:ext cx="5992426" cy="4143219"/>
        </p:xfrm>
        <a:graphic>
          <a:graphicData uri="http://schemas.openxmlformats.org/drawingml/2006/table">
            <a:tbl>
              <a:tblPr firstRow="1" firstCol="1" bandRow="1">
                <a:tableStyleId>{85BE263C-DBD7-4A20-BB59-AAB30ACAA65A}</a:tableStyleId>
              </a:tblPr>
              <a:tblGrid>
                <a:gridCol w="1109710">
                  <a:extLst>
                    <a:ext uri="{9D8B030D-6E8A-4147-A177-3AD203B41FA5}">
                      <a16:colId xmlns:a16="http://schemas.microsoft.com/office/drawing/2014/main" val="4017952634"/>
                    </a:ext>
                  </a:extLst>
                </a:gridCol>
                <a:gridCol w="1074197">
                  <a:extLst>
                    <a:ext uri="{9D8B030D-6E8A-4147-A177-3AD203B41FA5}">
                      <a16:colId xmlns:a16="http://schemas.microsoft.com/office/drawing/2014/main" val="672539547"/>
                    </a:ext>
                  </a:extLst>
                </a:gridCol>
                <a:gridCol w="1500326">
                  <a:extLst>
                    <a:ext uri="{9D8B030D-6E8A-4147-A177-3AD203B41FA5}">
                      <a16:colId xmlns:a16="http://schemas.microsoft.com/office/drawing/2014/main" val="2572281059"/>
                    </a:ext>
                  </a:extLst>
                </a:gridCol>
                <a:gridCol w="2308193">
                  <a:extLst>
                    <a:ext uri="{9D8B030D-6E8A-4147-A177-3AD203B41FA5}">
                      <a16:colId xmlns:a16="http://schemas.microsoft.com/office/drawing/2014/main" val="917142376"/>
                    </a:ext>
                  </a:extLst>
                </a:gridCol>
              </a:tblGrid>
              <a:tr h="120671">
                <a:tc rowSpan="4">
                  <a:txBody>
                    <a:bodyPr/>
                    <a:lstStyle/>
                    <a:p>
                      <a:pPr algn="l">
                        <a:lnSpc>
                          <a:spcPct val="107000"/>
                        </a:lnSpc>
                        <a:spcAft>
                          <a:spcPts val="800"/>
                        </a:spcAft>
                      </a:pPr>
                      <a:r>
                        <a:rPr lang="en-US" sz="1100" dirty="0">
                          <a:effectLst/>
                        </a:rPr>
                        <a:t>Data 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w="25400" cmpd="sng">
                      <a:noFill/>
                    </a:lnB>
                    <a:lnTlToBr w="12700" cmpd="sng">
                      <a:noFill/>
                      <a:prstDash val="solid"/>
                    </a:lnTlToBr>
                    <a:lnBlToTr w="12700" cmpd="sng">
                      <a:noFill/>
                      <a:prstDash val="solid"/>
                    </a:lnBlToTr>
                  </a:tcPr>
                </a:tc>
                <a:tc>
                  <a:txBody>
                    <a:bodyPr/>
                    <a:lstStyle/>
                    <a:p>
                      <a:pPr indent="457200" algn="l" rtl="1">
                        <a:lnSpc>
                          <a:spcPct val="107000"/>
                        </a:lnSpc>
                        <a:spcAft>
                          <a:spcPts val="800"/>
                        </a:spcAft>
                      </a:pPr>
                      <a:r>
                        <a:rPr lang="en-US" sz="1100" b="1" dirty="0">
                          <a:effectLst/>
                        </a:rPr>
                        <a:t>Integer</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w="25400" cmpd="sng">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b="0" dirty="0">
                          <a:solidFill>
                            <a:sysClr val="windowText" lastClr="000000"/>
                          </a:solidFill>
                          <a:effectLst/>
                        </a:rPr>
                        <a:t>INT</a:t>
                      </a:r>
                      <a:endParaRPr lang="en-US" sz="1100" b="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w="25400" cmpd="sng">
                      <a:noFill/>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b="0" dirty="0">
                          <a:solidFill>
                            <a:sysClr val="windowText" lastClr="000000"/>
                          </a:solidFill>
                          <a:effectLst/>
                        </a:rPr>
                        <a:t>( Digit )+</a:t>
                      </a:r>
                      <a:endParaRPr lang="en-US" sz="1100" b="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3208170"/>
                  </a:ext>
                </a:extLst>
              </a:tr>
              <a:tr h="120671">
                <a:tc vMerge="1">
                  <a:txBody>
                    <a:bodyPr/>
                    <a:lstStyle/>
                    <a:p>
                      <a:endParaRPr lang="en-US"/>
                    </a:p>
                  </a:txBody>
                  <a:tcPr/>
                </a:tc>
                <a:tc>
                  <a:txBody>
                    <a:bodyPr/>
                    <a:lstStyle/>
                    <a:p>
                      <a:pPr algn="l">
                        <a:lnSpc>
                          <a:spcPct val="107000"/>
                        </a:lnSpc>
                        <a:spcAft>
                          <a:spcPts val="800"/>
                        </a:spcAft>
                      </a:pPr>
                      <a:r>
                        <a:rPr lang="en-US" sz="1100" b="1" dirty="0">
                          <a:solidFill>
                            <a:schemeClr val="bg1"/>
                          </a:solidFill>
                          <a:effectLst/>
                        </a:rPr>
                        <a:t>Float</a:t>
                      </a:r>
                      <a:endParaRPr lang="en-US" sz="11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w="25400" cmpd="sng">
                      <a:noFill/>
                    </a:lnL>
                    <a:lnR>
                      <a:noFill/>
                    </a:lnR>
                    <a:lnT w="25400" cmpd="sng">
                      <a:noFill/>
                    </a:lnT>
                    <a:lnB>
                      <a:noFill/>
                    </a:lnB>
                    <a:lnTlToBr w="12700" cmpd="sng">
                      <a:noFill/>
                      <a:prstDash val="solid"/>
                    </a:lnTlToBr>
                    <a:lnBlToTr w="12700" cmpd="sng">
                      <a:noFill/>
                      <a:prstDash val="solid"/>
                    </a:lnBlToTr>
                    <a:solidFill>
                      <a:schemeClr val="accent2"/>
                    </a:solidFill>
                  </a:tcPr>
                </a:tc>
                <a:tc>
                  <a:txBody>
                    <a:bodyPr/>
                    <a:lstStyle/>
                    <a:p>
                      <a:pPr algn="l">
                        <a:lnSpc>
                          <a:spcPct val="107000"/>
                        </a:lnSpc>
                        <a:spcAft>
                          <a:spcPts val="800"/>
                        </a:spcAft>
                      </a:pPr>
                      <a:r>
                        <a:rPr lang="en-US" sz="1100" dirty="0">
                          <a:effectLst/>
                        </a:rPr>
                        <a:t>FLO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dirty="0">
                          <a:effectLst/>
                        </a:rPr>
                        <a:t>( Digit )+ Dot  ( Digit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49261035"/>
                  </a:ext>
                </a:extLst>
              </a:tr>
              <a:tr h="120671">
                <a:tc vMerge="1">
                  <a:txBody>
                    <a:bodyPr/>
                    <a:lstStyle/>
                    <a:p>
                      <a:endParaRPr lang="en-US"/>
                    </a:p>
                  </a:txBody>
                  <a:tcPr/>
                </a:tc>
                <a:tc>
                  <a:txBody>
                    <a:bodyPr/>
                    <a:lstStyle/>
                    <a:p>
                      <a:pPr algn="l">
                        <a:lnSpc>
                          <a:spcPct val="107000"/>
                        </a:lnSpc>
                        <a:spcAft>
                          <a:spcPts val="800"/>
                        </a:spcAft>
                      </a:pPr>
                      <a:r>
                        <a:rPr lang="en-US" sz="1100" b="1" dirty="0">
                          <a:solidFill>
                            <a:schemeClr val="bg1"/>
                          </a:solidFill>
                          <a:effectLst/>
                        </a:rPr>
                        <a:t>Boolean</a:t>
                      </a:r>
                      <a:endParaRPr lang="en-US" sz="11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w="25400" cmpd="sng">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l">
                        <a:lnSpc>
                          <a:spcPct val="107000"/>
                        </a:lnSpc>
                        <a:spcAft>
                          <a:spcPts val="800"/>
                        </a:spcAft>
                      </a:pPr>
                      <a:r>
                        <a:rPr lang="en-US" sz="1100" dirty="0">
                          <a:effectLst/>
                        </a:rPr>
                        <a:t>BOL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dirty="0">
                          <a:effectLst/>
                        </a:rPr>
                        <a:t>TRU | FLS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243276773"/>
                  </a:ext>
                </a:extLst>
              </a:tr>
              <a:tr h="374049">
                <a:tc vMerge="1">
                  <a:txBody>
                    <a:bodyPr/>
                    <a:lstStyle/>
                    <a:p>
                      <a:endParaRPr lang="en-US"/>
                    </a:p>
                  </a:txBody>
                  <a:tcPr/>
                </a:tc>
                <a:tc>
                  <a:txBody>
                    <a:bodyPr/>
                    <a:lstStyle/>
                    <a:p>
                      <a:pPr algn="l">
                        <a:lnSpc>
                          <a:spcPct val="107000"/>
                        </a:lnSpc>
                        <a:spcAft>
                          <a:spcPts val="800"/>
                        </a:spcAft>
                      </a:pPr>
                      <a:r>
                        <a:rPr lang="en-US" sz="1100" b="1" dirty="0">
                          <a:solidFill>
                            <a:schemeClr val="bg1"/>
                          </a:solidFill>
                          <a:effectLst/>
                        </a:rPr>
                        <a:t>String</a:t>
                      </a:r>
                      <a:endParaRPr lang="en-US" sz="11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w="25400" cmpd="sng">
                      <a:noFill/>
                    </a:lnL>
                    <a:lnR>
                      <a:noFill/>
                    </a:lnR>
                    <a:lnT>
                      <a:noFill/>
                    </a:lnT>
                    <a:lnB>
                      <a:noFill/>
                    </a:lnB>
                    <a:lnTlToBr w="12700" cmpd="sng">
                      <a:noFill/>
                      <a:prstDash val="solid"/>
                    </a:lnTlToBr>
                    <a:lnBlToTr w="12700" cmpd="sng">
                      <a:noFill/>
                      <a:prstDash val="solid"/>
                    </a:lnBlToTr>
                    <a:solidFill>
                      <a:schemeClr val="accent2"/>
                    </a:solidFill>
                  </a:tcPr>
                </a:tc>
                <a:tc>
                  <a:txBody>
                    <a:bodyPr/>
                    <a:lstStyle/>
                    <a:p>
                      <a:pPr algn="l">
                        <a:lnSpc>
                          <a:spcPct val="107000"/>
                        </a:lnSpc>
                        <a:spcAft>
                          <a:spcPts val="800"/>
                        </a:spcAft>
                      </a:pPr>
                      <a:r>
                        <a:rPr lang="en-US" sz="1100">
                          <a:effectLst/>
                        </a:rPr>
                        <a:t>STR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dirty="0" err="1">
                          <a:effectLst/>
                        </a:rPr>
                        <a:t>DoubleQuotation</a:t>
                      </a:r>
                      <a:r>
                        <a:rPr lang="en-US" sz="1100" dirty="0">
                          <a:effectLst/>
                        </a:rPr>
                        <a:t> (Letter | Digit | Symbols)* </a:t>
                      </a:r>
                      <a:r>
                        <a:rPr lang="en-US" sz="1100" dirty="0" err="1">
                          <a:effectLst/>
                        </a:rPr>
                        <a:t>DoubleQuotation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6558210"/>
                  </a:ext>
                </a:extLst>
              </a:tr>
              <a:tr h="120671">
                <a:tc gridSpan="2">
                  <a:txBody>
                    <a:bodyPr/>
                    <a:lstStyle/>
                    <a:p>
                      <a:pPr algn="l">
                        <a:lnSpc>
                          <a:spcPct val="107000"/>
                        </a:lnSpc>
                        <a:spcAft>
                          <a:spcPts val="800"/>
                        </a:spcAft>
                      </a:pPr>
                      <a:r>
                        <a:rPr lang="en-US" sz="1100" dirty="0">
                          <a:effectLst/>
                        </a:rPr>
                        <a:t>Identifiers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w="25400" cmpd="sng">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spcAft>
                          <a:spcPts val="800"/>
                        </a:spcAft>
                      </a:pPr>
                      <a:r>
                        <a:rPr lang="en-US" sz="11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T>
                      <a:noFill/>
                    </a:lnT>
                  </a:tcPr>
                </a:tc>
                <a:tc>
                  <a:txBody>
                    <a:bodyPr/>
                    <a:lstStyle/>
                    <a:p>
                      <a:pPr algn="l">
                        <a:lnSpc>
                          <a:spcPct val="107000"/>
                        </a:lnSpc>
                        <a:spcAft>
                          <a:spcPts val="800"/>
                        </a:spcAft>
                      </a:pPr>
                      <a:r>
                        <a:rPr lang="en-US" sz="1100">
                          <a:effectLst/>
                        </a:rPr>
                        <a:t>$ ( Letter )+( Letter | Digit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T>
                      <a:noFill/>
                    </a:lnT>
                  </a:tcPr>
                </a:tc>
                <a:extLst>
                  <a:ext uri="{0D108BD9-81ED-4DB2-BD59-A6C34878D82A}">
                    <a16:rowId xmlns:a16="http://schemas.microsoft.com/office/drawing/2014/main" val="2482095481"/>
                  </a:ext>
                </a:extLst>
              </a:tr>
              <a:tr h="120671">
                <a:tc gridSpan="2">
                  <a:txBody>
                    <a:bodyPr/>
                    <a:lstStyle/>
                    <a:p>
                      <a:pPr algn="l">
                        <a:lnSpc>
                          <a:spcPct val="107000"/>
                        </a:lnSpc>
                        <a:spcAft>
                          <a:spcPts val="800"/>
                        </a:spcAft>
                      </a:pPr>
                      <a:r>
                        <a:rPr lang="en-US" sz="1100" dirty="0">
                          <a:effectLst/>
                        </a:rPr>
                        <a:t>Constants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spcAft>
                          <a:spcPts val="800"/>
                        </a:spcAft>
                      </a:pPr>
                      <a:r>
                        <a:rPr lang="en-US" sz="1100">
                          <a:effectLst/>
                        </a:rPr>
                        <a:t>Constant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CON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896626982"/>
                  </a:ext>
                </a:extLst>
              </a:tr>
              <a:tr h="120671">
                <a:tc gridSpan="2">
                  <a:txBody>
                    <a:bodyPr/>
                    <a:lstStyle/>
                    <a:p>
                      <a:pPr algn="l">
                        <a:lnSpc>
                          <a:spcPct val="107000"/>
                        </a:lnSpc>
                        <a:spcAft>
                          <a:spcPts val="800"/>
                        </a:spcAft>
                      </a:pPr>
                      <a:r>
                        <a:rPr lang="en-US" sz="1100" dirty="0">
                          <a:effectLst/>
                        </a:rPr>
                        <a:t>Data Structure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spcAft>
                          <a:spcPts val="800"/>
                        </a:spcAft>
                      </a:pPr>
                      <a:r>
                        <a:rPr lang="en-US" sz="1100">
                          <a:effectLst/>
                        </a:rPr>
                        <a:t>Array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ARR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244597396"/>
                  </a:ext>
                </a:extLst>
              </a:tr>
              <a:tr h="120671">
                <a:tc rowSpan="8" gridSpan="2">
                  <a:txBody>
                    <a:bodyPr/>
                    <a:lstStyle/>
                    <a:p>
                      <a:pPr algn="l">
                        <a:lnSpc>
                          <a:spcPct val="107000"/>
                        </a:lnSpc>
                        <a:spcAft>
                          <a:spcPts val="800"/>
                        </a:spcAft>
                      </a:pPr>
                      <a:r>
                        <a:rPr lang="en-US" sz="1100">
                          <a:effectLst/>
                        </a:rPr>
                        <a:t>Punctuation Marks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rowSpan="8" hMerge="1">
                  <a:txBody>
                    <a:bodyPr/>
                    <a:lstStyle/>
                    <a:p>
                      <a:endParaRPr lang="en-US"/>
                    </a:p>
                  </a:txBody>
                  <a:tcPr/>
                </a:tc>
                <a:tc>
                  <a:txBody>
                    <a:bodyPr/>
                    <a:lstStyle/>
                    <a:p>
                      <a:pPr algn="l">
                        <a:lnSpc>
                          <a:spcPct val="107000"/>
                        </a:lnSpc>
                        <a:spcAft>
                          <a:spcPts val="800"/>
                        </a:spcAft>
                      </a:pPr>
                      <a:r>
                        <a:rPr lang="en-US" sz="1100">
                          <a:effectLst/>
                        </a:rPr>
                        <a:t>DoubleQuotation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030467723"/>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dirty="0">
                          <a:effectLst/>
                        </a:rPr>
                        <a:t>Dot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095084427"/>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DollarSign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4227557775"/>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dirty="0">
                          <a:effectLst/>
                        </a:rPr>
                        <a:t>Colon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167615025"/>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Separator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649033048"/>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LeftSquareBracket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194621829"/>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dirty="0" err="1">
                          <a:effectLst/>
                        </a:rPr>
                        <a:t>RightSquareBracket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888754944"/>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LeftCurlyBracket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601746854"/>
                  </a:ext>
                </a:extLst>
              </a:tr>
              <a:tr h="120671">
                <a:tc gridSpan="2">
                  <a:txBody>
                    <a:bodyPr/>
                    <a:lstStyle/>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spcAft>
                          <a:spcPts val="800"/>
                        </a:spcAft>
                      </a:pPr>
                      <a:r>
                        <a:rPr lang="en-US" sz="1100">
                          <a:effectLst/>
                        </a:rPr>
                        <a:t>RightCurlyBracket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74175775"/>
                  </a:ext>
                </a:extLst>
              </a:tr>
              <a:tr h="120671">
                <a:tc gridSpan="2">
                  <a:txBody>
                    <a:bodyPr/>
                    <a:lstStyle/>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hMerge="1">
                  <a:txBody>
                    <a:bodyPr/>
                    <a:lstStyle/>
                    <a:p>
                      <a:endParaRPr lang="en-US"/>
                    </a:p>
                  </a:txBody>
                  <a:tcPr/>
                </a:tc>
                <a:tc>
                  <a:txBody>
                    <a:bodyPr/>
                    <a:lstStyle/>
                    <a:p>
                      <a:pPr algn="l">
                        <a:lnSpc>
                          <a:spcPct val="107000"/>
                        </a:lnSpc>
                        <a:spcAft>
                          <a:spcPts val="800"/>
                        </a:spcAft>
                      </a:pPr>
                      <a:r>
                        <a:rPr lang="en-US" sz="1100" dirty="0">
                          <a:effectLst/>
                        </a:rPr>
                        <a:t>Hash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3388252842"/>
                  </a:ext>
                </a:extLst>
              </a:tr>
              <a:tr h="120671">
                <a:tc rowSpan="3" gridSpan="2">
                  <a:txBody>
                    <a:bodyPr/>
                    <a:lstStyle/>
                    <a:p>
                      <a:pPr algn="l">
                        <a:lnSpc>
                          <a:spcPct val="107000"/>
                        </a:lnSpc>
                        <a:spcAft>
                          <a:spcPts val="800"/>
                        </a:spcAft>
                      </a:pPr>
                      <a:r>
                        <a:rPr lang="en-US" sz="1100" dirty="0">
                          <a:effectLst/>
                        </a:rPr>
                        <a:t>White Spaces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a:noFill/>
                    </a:lnB>
                    <a:lnTlToBr w="12700" cmpd="sng">
                      <a:noFill/>
                      <a:prstDash val="solid"/>
                    </a:lnTlToBr>
                    <a:lnBlToTr w="12700" cmpd="sng">
                      <a:noFill/>
                      <a:prstDash val="solid"/>
                    </a:lnBlToTr>
                  </a:tcPr>
                </a:tc>
                <a:tc rowSpan="3" hMerge="1">
                  <a:txBody>
                    <a:bodyPr/>
                    <a:lstStyle/>
                    <a:p>
                      <a:endParaRPr lang="en-US"/>
                    </a:p>
                  </a:txBody>
                  <a:tcPr/>
                </a:tc>
                <a:tc>
                  <a:txBody>
                    <a:bodyPr/>
                    <a:lstStyle/>
                    <a:p>
                      <a:pPr algn="l">
                        <a:lnSpc>
                          <a:spcPct val="107000"/>
                        </a:lnSpc>
                        <a:spcAft>
                          <a:spcPts val="800"/>
                        </a:spcAft>
                      </a:pPr>
                      <a:r>
                        <a:rPr lang="en-US" sz="1100">
                          <a:effectLst/>
                        </a:rPr>
                        <a:t>Space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561185712"/>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Tab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a:effectLst/>
                        </a:rPr>
                        <a:t>\t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1923036966"/>
                  </a:ext>
                </a:extLst>
              </a:tr>
              <a:tr h="120671">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a:effectLst/>
                        </a:rPr>
                        <a:t>NewLine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dirty="0">
                          <a:effectLst/>
                        </a:rPr>
                        <a:t>\n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987189185"/>
                  </a:ext>
                </a:extLst>
              </a:tr>
              <a:tr h="120671">
                <a:tc rowSpan="2" gridSpan="2">
                  <a:txBody>
                    <a:bodyPr/>
                    <a:lstStyle/>
                    <a:p>
                      <a:pPr algn="l">
                        <a:lnSpc>
                          <a:spcPct val="107000"/>
                        </a:lnSpc>
                        <a:spcAft>
                          <a:spcPts val="800"/>
                        </a:spcAft>
                      </a:pPr>
                      <a:r>
                        <a:rPr lang="en-US" sz="1100" dirty="0">
                          <a:effectLst/>
                        </a:rPr>
                        <a:t>Comments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R>
                      <a:noFill/>
                    </a:lnR>
                    <a:lnT>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tc>
                  <a:txBody>
                    <a:bodyPr/>
                    <a:lstStyle/>
                    <a:p>
                      <a:pPr algn="l">
                        <a:lnSpc>
                          <a:spcPct val="107000"/>
                        </a:lnSpc>
                        <a:spcAft>
                          <a:spcPts val="800"/>
                        </a:spcAft>
                      </a:pPr>
                      <a:r>
                        <a:rPr lang="en-US" sz="1100">
                          <a:effectLst/>
                        </a:rPr>
                        <a:t>SingleLineComment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tcPr>
                </a:tc>
                <a:tc>
                  <a:txBody>
                    <a:bodyPr/>
                    <a:lstStyle/>
                    <a:p>
                      <a:pPr algn="l">
                        <a:lnSpc>
                          <a:spcPct val="107000"/>
                        </a:lnSpc>
                        <a:spcAft>
                          <a:spcPts val="800"/>
                        </a:spcAft>
                      </a:pPr>
                      <a:r>
                        <a:rPr lang="en-US" sz="1100" dirty="0">
                          <a:effectLst/>
                        </a:rPr>
                        <a:t>CMT (~"\n")+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tc>
                <a:extLst>
                  <a:ext uri="{0D108BD9-81ED-4DB2-BD59-A6C34878D82A}">
                    <a16:rowId xmlns:a16="http://schemas.microsoft.com/office/drawing/2014/main" val="2462509108"/>
                  </a:ext>
                </a:extLst>
              </a:tr>
              <a:tr h="247360">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800"/>
                        </a:spcAft>
                      </a:pPr>
                      <a:r>
                        <a:rPr lang="en-US" sz="1100" dirty="0" err="1">
                          <a:effectLst/>
                        </a:rPr>
                        <a:t>MultipleLineComment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L>
                      <a:noFill/>
                    </a:lnL>
                    <a:lnB w="381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US" sz="1100" dirty="0">
                          <a:effectLst/>
                        </a:rPr>
                        <a:t>CMS (&lt; Letter &gt;| &lt; Digit &gt;| &lt; Symbol &gt;|"\n")+ CMS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8295" marR="28295" marT="0" marB="0">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406476"/>
                  </a:ext>
                </a:extLst>
              </a:tr>
            </a:tbl>
          </a:graphicData>
        </a:graphic>
      </p:graphicFrame>
      <p:sp>
        <p:nvSpPr>
          <p:cNvPr id="10" name="مربع نص 9">
            <a:extLst>
              <a:ext uri="{FF2B5EF4-FFF2-40B4-BE49-F238E27FC236}">
                <a16:creationId xmlns:a16="http://schemas.microsoft.com/office/drawing/2014/main" id="{4D74AE6C-BBDF-2483-A681-3EBDA4DCFF3A}"/>
              </a:ext>
            </a:extLst>
          </p:cNvPr>
          <p:cNvSpPr txBox="1"/>
          <p:nvPr/>
        </p:nvSpPr>
        <p:spPr>
          <a:xfrm>
            <a:off x="5765298" y="900604"/>
            <a:ext cx="6165540" cy="707886"/>
          </a:xfrm>
          <a:prstGeom prst="rect">
            <a:avLst/>
          </a:prstGeom>
          <a:noFill/>
        </p:spPr>
        <p:txBody>
          <a:bodyPr wrap="square">
            <a:spAutoFit/>
          </a:bodyPr>
          <a:lstStyle/>
          <a:p>
            <a:pPr algn="ctr"/>
            <a:r>
              <a:rPr lang="en-US" sz="4000" dirty="0">
                <a:solidFill>
                  <a:schemeClr val="bg1"/>
                </a:solidFill>
                <a:latin typeface="+mj-lt"/>
                <a:cs typeface="+mj-cs"/>
              </a:rPr>
              <a:t>Tokens</a:t>
            </a:r>
          </a:p>
        </p:txBody>
      </p:sp>
    </p:spTree>
    <p:extLst>
      <p:ext uri="{BB962C8B-B14F-4D97-AF65-F5344CB8AC3E}">
        <p14:creationId xmlns:p14="http://schemas.microsoft.com/office/powerpoint/2010/main" val="361629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الصورة 3" descr="صورة تحتوي على طاولة مغطاة بقماش أحمر&#10;&#10;الوصف الذي تم إنشاؤه تلقائياً">
            <a:extLst>
              <a:ext uri="{FF2B5EF4-FFF2-40B4-BE49-F238E27FC236}">
                <a16:creationId xmlns:a16="http://schemas.microsoft.com/office/drawing/2014/main" id="{3416C16B-C0B7-C1D1-1EBD-A18E2D9F60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10" name="مربع نص 9">
            <a:extLst>
              <a:ext uri="{FF2B5EF4-FFF2-40B4-BE49-F238E27FC236}">
                <a16:creationId xmlns:a16="http://schemas.microsoft.com/office/drawing/2014/main" id="{4D74AE6C-BBDF-2483-A681-3EBDA4DCFF3A}"/>
              </a:ext>
            </a:extLst>
          </p:cNvPr>
          <p:cNvSpPr txBox="1"/>
          <p:nvPr/>
        </p:nvSpPr>
        <p:spPr>
          <a:xfrm>
            <a:off x="270020" y="918359"/>
            <a:ext cx="6165540" cy="707886"/>
          </a:xfrm>
          <a:prstGeom prst="rect">
            <a:avLst/>
          </a:prstGeom>
          <a:noFill/>
        </p:spPr>
        <p:txBody>
          <a:bodyPr wrap="square">
            <a:spAutoFit/>
          </a:bodyPr>
          <a:lstStyle/>
          <a:p>
            <a:pPr algn="ctr"/>
            <a:r>
              <a:rPr lang="en-US" sz="4000" dirty="0">
                <a:solidFill>
                  <a:schemeClr val="bg1"/>
                </a:solidFill>
                <a:latin typeface="+mj-lt"/>
                <a:cs typeface="+mj-cs"/>
              </a:rPr>
              <a:t>Statements</a:t>
            </a:r>
          </a:p>
        </p:txBody>
      </p:sp>
      <p:graphicFrame>
        <p:nvGraphicFramePr>
          <p:cNvPr id="2" name="جدول 1">
            <a:extLst>
              <a:ext uri="{FF2B5EF4-FFF2-40B4-BE49-F238E27FC236}">
                <a16:creationId xmlns:a16="http://schemas.microsoft.com/office/drawing/2014/main" id="{393D1E25-E378-C33F-AB53-3D17D22D7EDE}"/>
              </a:ext>
            </a:extLst>
          </p:cNvPr>
          <p:cNvGraphicFramePr>
            <a:graphicFrameLocks noGrp="1"/>
          </p:cNvGraphicFramePr>
          <p:nvPr>
            <p:extLst>
              <p:ext uri="{D42A27DB-BD31-4B8C-83A1-F6EECF244321}">
                <p14:modId xmlns:p14="http://schemas.microsoft.com/office/powerpoint/2010/main" val="634628639"/>
              </p:ext>
            </p:extLst>
          </p:nvPr>
        </p:nvGraphicFramePr>
        <p:xfrm>
          <a:off x="511983" y="1828230"/>
          <a:ext cx="5315460" cy="4251580"/>
        </p:xfrm>
        <a:graphic>
          <a:graphicData uri="http://schemas.openxmlformats.org/drawingml/2006/table">
            <a:tbl>
              <a:tblPr firstRow="1" firstCol="1" bandRow="1">
                <a:tableStyleId>{85BE263C-DBD7-4A20-BB59-AAB30ACAA65A}</a:tableStyleId>
              </a:tblPr>
              <a:tblGrid>
                <a:gridCol w="1609780">
                  <a:extLst>
                    <a:ext uri="{9D8B030D-6E8A-4147-A177-3AD203B41FA5}">
                      <a16:colId xmlns:a16="http://schemas.microsoft.com/office/drawing/2014/main" val="1856328553"/>
                    </a:ext>
                  </a:extLst>
                </a:gridCol>
                <a:gridCol w="2027894">
                  <a:extLst>
                    <a:ext uri="{9D8B030D-6E8A-4147-A177-3AD203B41FA5}">
                      <a16:colId xmlns:a16="http://schemas.microsoft.com/office/drawing/2014/main" val="4111553721"/>
                    </a:ext>
                  </a:extLst>
                </a:gridCol>
                <a:gridCol w="1677786">
                  <a:extLst>
                    <a:ext uri="{9D8B030D-6E8A-4147-A177-3AD203B41FA5}">
                      <a16:colId xmlns:a16="http://schemas.microsoft.com/office/drawing/2014/main" val="4094629830"/>
                    </a:ext>
                  </a:extLst>
                </a:gridCol>
              </a:tblGrid>
              <a:tr h="97278">
                <a:tc>
                  <a:txBody>
                    <a:bodyPr/>
                    <a:lstStyle/>
                    <a:p>
                      <a:pPr algn="l">
                        <a:lnSpc>
                          <a:spcPct val="107000"/>
                        </a:lnSpc>
                        <a:spcAft>
                          <a:spcPts val="800"/>
                        </a:spcAft>
                      </a:pPr>
                      <a:r>
                        <a:rPr lang="en-US" sz="1100" dirty="0">
                          <a:effectLst/>
                        </a:rPr>
                        <a:t>Statement Type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Regular Expression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Example of Code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654246562"/>
                  </a:ext>
                </a:extLst>
              </a:tr>
              <a:tr h="103714">
                <a:tc rowSpan="5">
                  <a:txBody>
                    <a:bodyPr/>
                    <a:lstStyle/>
                    <a:p>
                      <a:pPr algn="l">
                        <a:lnSpc>
                          <a:spcPct val="107000"/>
                        </a:lnSpc>
                        <a:spcAft>
                          <a:spcPts val="800"/>
                        </a:spcAft>
                      </a:pPr>
                      <a:r>
                        <a:rPr lang="en-US" sz="1100">
                          <a:effectLst/>
                        </a:rPr>
                        <a:t>Variable Declaration Statement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IntDeclare ID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INT $X#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3784529045"/>
                  </a:ext>
                </a:extLst>
              </a:tr>
              <a:tr h="103714">
                <a:tc vMerge="1">
                  <a:txBody>
                    <a:bodyPr/>
                    <a:lstStyle/>
                    <a:p>
                      <a:endParaRPr lang="en-US"/>
                    </a:p>
                  </a:txBody>
                  <a:tcPr/>
                </a:tc>
                <a:tc>
                  <a:txBody>
                    <a:bodyPr/>
                    <a:lstStyle/>
                    <a:p>
                      <a:pPr algn="l">
                        <a:lnSpc>
                          <a:spcPct val="107000"/>
                        </a:lnSpc>
                        <a:spcAft>
                          <a:spcPts val="800"/>
                        </a:spcAft>
                      </a:pPr>
                      <a:r>
                        <a:rPr lang="en-US" sz="1100">
                          <a:effectLst/>
                        </a:rPr>
                        <a:t>FloatDeclare ID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FLO $Y#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1698712073"/>
                  </a:ext>
                </a:extLst>
              </a:tr>
              <a:tr h="103714">
                <a:tc vMerge="1">
                  <a:txBody>
                    <a:bodyPr/>
                    <a:lstStyle/>
                    <a:p>
                      <a:endParaRPr lang="en-US"/>
                    </a:p>
                  </a:txBody>
                  <a:tcPr/>
                </a:tc>
                <a:tc>
                  <a:txBody>
                    <a:bodyPr/>
                    <a:lstStyle/>
                    <a:p>
                      <a:pPr algn="l">
                        <a:lnSpc>
                          <a:spcPct val="107000"/>
                        </a:lnSpc>
                        <a:spcAft>
                          <a:spcPts val="800"/>
                        </a:spcAft>
                      </a:pPr>
                      <a:r>
                        <a:rPr lang="en-US" sz="1100">
                          <a:effectLst/>
                        </a:rPr>
                        <a:t>BooleanDeclare ID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BOL $IsRight#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411147302"/>
                  </a:ext>
                </a:extLst>
              </a:tr>
              <a:tr h="103714">
                <a:tc vMerge="1">
                  <a:txBody>
                    <a:bodyPr/>
                    <a:lstStyle/>
                    <a:p>
                      <a:endParaRPr lang="en-US"/>
                    </a:p>
                  </a:txBody>
                  <a:tcPr/>
                </a:tc>
                <a:tc>
                  <a:txBody>
                    <a:bodyPr/>
                    <a:lstStyle/>
                    <a:p>
                      <a:pPr algn="l">
                        <a:lnSpc>
                          <a:spcPct val="107000"/>
                        </a:lnSpc>
                        <a:spcAft>
                          <a:spcPts val="800"/>
                        </a:spcAft>
                      </a:pPr>
                      <a:r>
                        <a:rPr lang="en-US" sz="1100">
                          <a:effectLst/>
                        </a:rPr>
                        <a:t>StringDeclare ID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STR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3559925188"/>
                  </a:ext>
                </a:extLst>
              </a:tr>
              <a:tr h="103714">
                <a:tc vMerge="1">
                  <a:txBody>
                    <a:bodyPr/>
                    <a:lstStyle/>
                    <a:p>
                      <a:endParaRPr lang="en-US"/>
                    </a:p>
                  </a:txBody>
                  <a:tcPr/>
                </a:tc>
                <a:tc>
                  <a:txBody>
                    <a:bodyPr/>
                    <a:lstStyle/>
                    <a:p>
                      <a:pPr algn="l">
                        <a:lnSpc>
                          <a:spcPct val="107000"/>
                        </a:lnSpc>
                        <a:spcAft>
                          <a:spcPts val="800"/>
                        </a:spcAft>
                      </a:pPr>
                      <a:r>
                        <a:rPr lang="en-US" sz="1100">
                          <a:effectLst/>
                        </a:rPr>
                        <a:t>Constant DataType ID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CON INT $size#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3860210381"/>
                  </a:ext>
                </a:extLst>
              </a:tr>
              <a:tr h="556065">
                <a:tc>
                  <a:txBody>
                    <a:bodyPr/>
                    <a:lstStyle/>
                    <a:p>
                      <a:pPr algn="l">
                        <a:lnSpc>
                          <a:spcPct val="107000"/>
                        </a:lnSpc>
                        <a:spcAft>
                          <a:spcPts val="800"/>
                        </a:spcAft>
                      </a:pPr>
                      <a:r>
                        <a:rPr lang="en-US" sz="1100" dirty="0">
                          <a:effectLst/>
                        </a:rPr>
                        <a:t>Assignment Statement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ID Assign (INT|FLO|BOL| STR)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$name ASS “Khadija”#</a:t>
                      </a:r>
                    </a:p>
                    <a:p>
                      <a:pPr algn="l">
                        <a:lnSpc>
                          <a:spcPct val="107000"/>
                        </a:lnSpc>
                        <a:spcAft>
                          <a:spcPts val="800"/>
                        </a:spcAft>
                      </a:pPr>
                      <a:r>
                        <a:rPr lang="en-US" sz="1100">
                          <a:effectLst/>
                        </a:rPr>
                        <a:t>$X ASS 7#</a:t>
                      </a:r>
                    </a:p>
                    <a:p>
                      <a:pPr algn="l">
                        <a:lnSpc>
                          <a:spcPct val="107000"/>
                        </a:lnSpc>
                        <a:spcAft>
                          <a:spcPts val="800"/>
                        </a:spcAft>
                      </a:pPr>
                      <a:r>
                        <a:rPr lang="en-US" sz="1100">
                          <a:effectLst/>
                        </a:rPr>
                        <a:t>$IsRight ASS Tru#</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1141528211"/>
                  </a:ext>
                </a:extLst>
              </a:tr>
              <a:tr h="326672">
                <a:tc rowSpan="2">
                  <a:txBody>
                    <a:bodyPr/>
                    <a:lstStyle/>
                    <a:p>
                      <a:pPr algn="l">
                        <a:lnSpc>
                          <a:spcPct val="107000"/>
                        </a:lnSpc>
                        <a:spcAft>
                          <a:spcPts val="800"/>
                        </a:spcAft>
                      </a:pPr>
                      <a:r>
                        <a:rPr lang="en-US" sz="1100">
                          <a:effectLst/>
                        </a:rPr>
                        <a:t>Arithmetic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(ID | INT | FLO) BinaryOperations (ID | INT | FLO)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$X PLS $Y#</a:t>
                      </a:r>
                    </a:p>
                    <a:p>
                      <a:pPr algn="l">
                        <a:lnSpc>
                          <a:spcPct val="107000"/>
                        </a:lnSpc>
                        <a:spcAft>
                          <a:spcPts val="800"/>
                        </a:spcAft>
                      </a:pPr>
                      <a:r>
                        <a:rPr lang="en-US" sz="1100">
                          <a:effectLst/>
                        </a:rPr>
                        <a:t>5 MIS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3174909749"/>
                  </a:ext>
                </a:extLst>
              </a:tr>
              <a:tr h="326672">
                <a:tc vMerge="1">
                  <a:txBody>
                    <a:bodyPr/>
                    <a:lstStyle/>
                    <a:p>
                      <a:endParaRPr lang="en-US"/>
                    </a:p>
                  </a:txBody>
                  <a:tcPr/>
                </a:tc>
                <a:tc>
                  <a:txBody>
                    <a:bodyPr/>
                    <a:lstStyle/>
                    <a:p>
                      <a:pPr algn="l">
                        <a:lnSpc>
                          <a:spcPct val="107000"/>
                        </a:lnSpc>
                        <a:spcAft>
                          <a:spcPts val="800"/>
                        </a:spcAft>
                      </a:pPr>
                      <a:r>
                        <a:rPr lang="en-US" sz="1100">
                          <a:effectLst/>
                        </a:rPr>
                        <a:t>(ID | INT) UnaryOperations Hash | UnaryOperations (ID | INT)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$Y ++#</a:t>
                      </a:r>
                    </a:p>
                    <a:p>
                      <a:pPr algn="l">
                        <a:lnSpc>
                          <a:spcPct val="107000"/>
                        </a:lnSpc>
                        <a:spcAft>
                          <a:spcPts val="800"/>
                        </a:spcAft>
                      </a:pPr>
                      <a:r>
                        <a:rPr lang="en-US" sz="1100">
                          <a:effectLst/>
                        </a:rPr>
                        <a:t>++ $X#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895504453"/>
                  </a:ext>
                </a:extLst>
              </a:tr>
              <a:tr h="326672">
                <a:tc>
                  <a:txBody>
                    <a:bodyPr/>
                    <a:lstStyle/>
                    <a:p>
                      <a:pPr algn="l">
                        <a:lnSpc>
                          <a:spcPct val="107000"/>
                        </a:lnSpc>
                        <a:spcAft>
                          <a:spcPts val="800"/>
                        </a:spcAft>
                      </a:pPr>
                      <a:r>
                        <a:rPr lang="en-US" sz="1100">
                          <a:effectLst/>
                        </a:rPr>
                        <a:t>Logical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BOL LogicalOperations BOL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FLS OR TRU#</a:t>
                      </a:r>
                    </a:p>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12150069"/>
                  </a:ext>
                </a:extLst>
              </a:tr>
              <a:tr h="326672">
                <a:tc>
                  <a:txBody>
                    <a:bodyPr/>
                    <a:lstStyle/>
                    <a:p>
                      <a:pPr algn="l">
                        <a:lnSpc>
                          <a:spcPct val="107000"/>
                        </a:lnSpc>
                        <a:spcAft>
                          <a:spcPts val="800"/>
                        </a:spcAft>
                      </a:pPr>
                      <a:r>
                        <a:rPr lang="en-US" sz="1100">
                          <a:effectLst/>
                        </a:rPr>
                        <a:t>Relational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(ID | INT | FLO) RelationalOperations (ID | INT | FLO)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$X LET $Y#</a:t>
                      </a:r>
                    </a:p>
                    <a:p>
                      <a:pPr algn="l">
                        <a:lnSpc>
                          <a:spcPct val="107000"/>
                        </a:lnSpc>
                        <a:spcAft>
                          <a:spcPts val="800"/>
                        </a:spcAft>
                      </a:pPr>
                      <a:r>
                        <a:rPr lang="en-US" sz="1100">
                          <a:effectLst/>
                        </a:rPr>
                        <a:t>10 GTE 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830008957"/>
                  </a:ext>
                </a:extLst>
              </a:tr>
              <a:tr h="326672">
                <a:tc>
                  <a:txBody>
                    <a:bodyPr/>
                    <a:lstStyle/>
                    <a:p>
                      <a:pPr algn="l">
                        <a:lnSpc>
                          <a:spcPct val="107000"/>
                        </a:lnSpc>
                        <a:spcAft>
                          <a:spcPts val="800"/>
                        </a:spcAft>
                      </a:pPr>
                      <a:r>
                        <a:rPr lang="en-US" sz="1100">
                          <a:effectLst/>
                        </a:rPr>
                        <a:t>Print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Print Colon STR Hash</a:t>
                      </a:r>
                    </a:p>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dirty="0">
                          <a:effectLst/>
                        </a:rPr>
                        <a:t>PRT: “Hi World”#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382329688"/>
                  </a:ext>
                </a:extLst>
              </a:tr>
            </a:tbl>
          </a:graphicData>
        </a:graphic>
      </p:graphicFrame>
      <p:graphicFrame>
        <p:nvGraphicFramePr>
          <p:cNvPr id="3" name="جدول 2">
            <a:extLst>
              <a:ext uri="{FF2B5EF4-FFF2-40B4-BE49-F238E27FC236}">
                <a16:creationId xmlns:a16="http://schemas.microsoft.com/office/drawing/2014/main" id="{61155E11-7B90-1C62-9325-74FAAA16D3CB}"/>
              </a:ext>
            </a:extLst>
          </p:cNvPr>
          <p:cNvGraphicFramePr>
            <a:graphicFrameLocks noGrp="1"/>
          </p:cNvGraphicFramePr>
          <p:nvPr>
            <p:extLst>
              <p:ext uri="{D42A27DB-BD31-4B8C-83A1-F6EECF244321}">
                <p14:modId xmlns:p14="http://schemas.microsoft.com/office/powerpoint/2010/main" val="2765951176"/>
              </p:ext>
            </p:extLst>
          </p:nvPr>
        </p:nvGraphicFramePr>
        <p:xfrm>
          <a:off x="6215138" y="1828230"/>
          <a:ext cx="5315460" cy="4288982"/>
        </p:xfrm>
        <a:graphic>
          <a:graphicData uri="http://schemas.openxmlformats.org/drawingml/2006/table">
            <a:tbl>
              <a:tblPr firstRow="1" firstCol="1" bandRow="1">
                <a:tableStyleId>{85BE263C-DBD7-4A20-BB59-AAB30ACAA65A}</a:tableStyleId>
              </a:tblPr>
              <a:tblGrid>
                <a:gridCol w="1609780">
                  <a:extLst>
                    <a:ext uri="{9D8B030D-6E8A-4147-A177-3AD203B41FA5}">
                      <a16:colId xmlns:a16="http://schemas.microsoft.com/office/drawing/2014/main" val="596145247"/>
                    </a:ext>
                  </a:extLst>
                </a:gridCol>
                <a:gridCol w="2027894">
                  <a:extLst>
                    <a:ext uri="{9D8B030D-6E8A-4147-A177-3AD203B41FA5}">
                      <a16:colId xmlns:a16="http://schemas.microsoft.com/office/drawing/2014/main" val="3186853765"/>
                    </a:ext>
                  </a:extLst>
                </a:gridCol>
                <a:gridCol w="1677786">
                  <a:extLst>
                    <a:ext uri="{9D8B030D-6E8A-4147-A177-3AD203B41FA5}">
                      <a16:colId xmlns:a16="http://schemas.microsoft.com/office/drawing/2014/main" val="2436450313"/>
                    </a:ext>
                  </a:extLst>
                </a:gridCol>
              </a:tblGrid>
              <a:tr h="813064">
                <a:tc>
                  <a:txBody>
                    <a:bodyPr/>
                    <a:lstStyle/>
                    <a:p>
                      <a:pPr algn="l">
                        <a:lnSpc>
                          <a:spcPct val="107000"/>
                        </a:lnSpc>
                        <a:spcAft>
                          <a:spcPts val="800"/>
                        </a:spcAft>
                      </a:pPr>
                      <a:r>
                        <a:rPr lang="en-US" sz="1100" dirty="0">
                          <a:effectLst/>
                        </a:rPr>
                        <a:t>Array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L>
                      <a:noFill/>
                    </a:lnL>
                    <a:lnR>
                      <a:noFill/>
                    </a:lnR>
                    <a:lnT w="25400" cmpd="sng">
                      <a:noFill/>
                    </a:lnT>
                    <a:lnB w="25400" cmpd="sng">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b="0">
                          <a:solidFill>
                            <a:schemeClr val="tx1"/>
                          </a:solidFill>
                          <a:effectLst/>
                        </a:rPr>
                        <a:t>Array ID Assign LeftSquareBracket ((ID | INT | FLO | BOL | STR)( Separator (ID | INT | FLO | BOL | STR))*)* RightSquareBracket Hash</a:t>
                      </a:r>
                      <a:endParaRPr lang="en-US" sz="11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L>
                      <a:noFill/>
                    </a:lnL>
                    <a:lnR>
                      <a:noFill/>
                    </a:lnR>
                    <a:lnT w="25400" cmpd="sng">
                      <a:noFill/>
                    </a:lnT>
                    <a:lnB w="25400" cmpd="sng">
                      <a:noFill/>
                    </a:lnB>
                    <a:lnTlToBr w="12700" cmpd="sng">
                      <a:noFill/>
                      <a:prstDash val="solid"/>
                    </a:lnTlToBr>
                    <a:lnBlToTr w="12700" cmpd="sng">
                      <a:noFill/>
                      <a:prstDash val="solid"/>
                    </a:lnBlToTr>
                    <a:solidFill>
                      <a:schemeClr val="bg1"/>
                    </a:solidFill>
                  </a:tcPr>
                </a:tc>
                <a:tc>
                  <a:txBody>
                    <a:bodyPr/>
                    <a:lstStyle/>
                    <a:p>
                      <a:pPr algn="l">
                        <a:lnSpc>
                          <a:spcPct val="107000"/>
                        </a:lnSpc>
                        <a:spcAft>
                          <a:spcPts val="800"/>
                        </a:spcAft>
                      </a:pPr>
                      <a:r>
                        <a:rPr lang="en-US" sz="1100" b="0" dirty="0">
                          <a:solidFill>
                            <a:schemeClr val="tx1"/>
                          </a:solidFill>
                          <a:effectLst/>
                        </a:rPr>
                        <a:t>ARR $array [5.1|7|2|4.6|”alaa”]#</a:t>
                      </a:r>
                    </a:p>
                    <a:p>
                      <a:pPr algn="l">
                        <a:lnSpc>
                          <a:spcPct val="107000"/>
                        </a:lnSpc>
                        <a:spcAft>
                          <a:spcPts val="800"/>
                        </a:spcAft>
                      </a:pPr>
                      <a:r>
                        <a:rPr lang="en-US" sz="1100" b="0" dirty="0">
                          <a:solidFill>
                            <a:schemeClr val="tx1"/>
                          </a:solidFill>
                          <a:effectLst/>
                        </a:rPr>
                        <a:t>ARR $size [40|37|34]#</a:t>
                      </a:r>
                      <a:endParaRPr lang="en-US"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L>
                      <a:noFill/>
                    </a:lnL>
                    <a:lnR>
                      <a:noFill/>
                    </a:lnR>
                    <a:lnT w="25400" cmpd="sng">
                      <a:noFill/>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3386555"/>
                  </a:ext>
                </a:extLst>
              </a:tr>
              <a:tr h="927830">
                <a:tc>
                  <a:txBody>
                    <a:bodyPr/>
                    <a:lstStyle/>
                    <a:p>
                      <a:pPr algn="l">
                        <a:lnSpc>
                          <a:spcPct val="107000"/>
                        </a:lnSpc>
                        <a:spcAft>
                          <a:spcPts val="800"/>
                        </a:spcAft>
                      </a:pPr>
                      <a:r>
                        <a:rPr lang="en-US" sz="1100" dirty="0">
                          <a:effectLst/>
                        </a:rPr>
                        <a:t>Conditional Statement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L>
                      <a:noFill/>
                    </a:lnL>
                    <a:lnR>
                      <a:noFill/>
                    </a:lnR>
                    <a:lnT w="25400" cmpd="sng">
                      <a:noFill/>
                    </a:lnT>
                    <a:lnB>
                      <a:noFill/>
                    </a:lnB>
                    <a:lnTlToBr w="12700" cmpd="sng">
                      <a:noFill/>
                      <a:prstDash val="solid"/>
                    </a:lnTlToBr>
                    <a:lnBlToTr w="12700" cmpd="sng">
                      <a:noFill/>
                      <a:prstDash val="solid"/>
                    </a:lnBlToTr>
                  </a:tcPr>
                </a:tc>
                <a:tc>
                  <a:txBody>
                    <a:bodyPr/>
                    <a:lstStyle/>
                    <a:p>
                      <a:pPr algn="l">
                        <a:lnSpc>
                          <a:spcPct val="107000"/>
                        </a:lnSpc>
                        <a:spcAft>
                          <a:spcPts val="800"/>
                        </a:spcAft>
                      </a:pPr>
                      <a:r>
                        <a:rPr lang="en-US" sz="1100">
                          <a:effectLst/>
                        </a:rPr>
                        <a:t>If LeftCurlyBracket BooleanExpression RightCurlyBracket Then (Stmts)+ End</a:t>
                      </a:r>
                    </a:p>
                    <a:p>
                      <a:pPr algn="l">
                        <a:lnSpc>
                          <a:spcPct val="107000"/>
                        </a:lnSpc>
                        <a:spcAft>
                          <a:spcPts val="800"/>
                        </a:spcAft>
                      </a:pPr>
                      <a:r>
                        <a:rPr lang="en-US" sz="1100">
                          <a:effectLst/>
                        </a:rPr>
                        <a:t>End Hash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L>
                      <a:noFill/>
                    </a:lnL>
                    <a:lnT w="25400" cmpd="sng">
                      <a:noFill/>
                    </a:lnT>
                  </a:tcPr>
                </a:tc>
                <a:tc>
                  <a:txBody>
                    <a:bodyPr/>
                    <a:lstStyle/>
                    <a:p>
                      <a:pPr algn="l">
                        <a:lnSpc>
                          <a:spcPct val="107000"/>
                        </a:lnSpc>
                        <a:spcAft>
                          <a:spcPts val="800"/>
                        </a:spcAft>
                      </a:pPr>
                      <a:r>
                        <a:rPr lang="en-US" sz="1100">
                          <a:effectLst/>
                        </a:rPr>
                        <a:t>IF {$X&lt;2}</a:t>
                      </a:r>
                    </a:p>
                    <a:p>
                      <a:pPr algn="l">
                        <a:lnSpc>
                          <a:spcPct val="107000"/>
                        </a:lnSpc>
                        <a:spcAft>
                          <a:spcPts val="800"/>
                        </a:spcAft>
                      </a:pPr>
                      <a:r>
                        <a:rPr lang="en-US" sz="1100">
                          <a:effectLst/>
                        </a:rPr>
                        <a:t>   THN PRT: “Hi World”</a:t>
                      </a:r>
                    </a:p>
                    <a:p>
                      <a:pPr algn="l">
                        <a:lnSpc>
                          <a:spcPct val="107000"/>
                        </a:lnSpc>
                        <a:spcAft>
                          <a:spcPts val="800"/>
                        </a:spcAft>
                      </a:pPr>
                      <a:r>
                        <a:rPr lang="en-US" sz="1100">
                          <a:effectLst/>
                        </a:rPr>
                        <a:t>   END</a:t>
                      </a:r>
                    </a:p>
                    <a:p>
                      <a:pPr algn="l">
                        <a:lnSpc>
                          <a:spcPct val="107000"/>
                        </a:lnSpc>
                        <a:spcAft>
                          <a:spcPts val="800"/>
                        </a:spcAft>
                      </a:pPr>
                      <a:r>
                        <a:rPr lang="en-US" sz="1100">
                          <a:effectLst/>
                        </a:rPr>
                        <a:t>END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T w="25400" cmpd="sng">
                      <a:noFill/>
                    </a:lnT>
                  </a:tcPr>
                </a:tc>
                <a:extLst>
                  <a:ext uri="{0D108BD9-81ED-4DB2-BD59-A6C34878D82A}">
                    <a16:rowId xmlns:a16="http://schemas.microsoft.com/office/drawing/2014/main" val="3504187220"/>
                  </a:ext>
                </a:extLst>
              </a:tr>
              <a:tr h="1100546">
                <a:tc>
                  <a:txBody>
                    <a:bodyPr/>
                    <a:lstStyle/>
                    <a:p>
                      <a:pPr algn="l">
                        <a:lnSpc>
                          <a:spcPct val="107000"/>
                        </a:lnSpc>
                        <a:spcAft>
                          <a:spcPts val="80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lnT>
                      <a:noFill/>
                    </a:lnT>
                  </a:tcPr>
                </a:tc>
                <a:tc>
                  <a:txBody>
                    <a:bodyPr/>
                    <a:lstStyle/>
                    <a:p>
                      <a:pPr algn="l">
                        <a:lnSpc>
                          <a:spcPct val="107000"/>
                        </a:lnSpc>
                        <a:spcAft>
                          <a:spcPts val="800"/>
                        </a:spcAft>
                      </a:pPr>
                      <a:r>
                        <a:rPr lang="en-US" sz="1100" dirty="0">
                          <a:effectLst/>
                        </a:rPr>
                        <a:t>If </a:t>
                      </a:r>
                      <a:r>
                        <a:rPr lang="en-US" sz="1100" dirty="0" err="1">
                          <a:effectLst/>
                        </a:rPr>
                        <a:t>LeftCurlyBracket</a:t>
                      </a:r>
                      <a:r>
                        <a:rPr lang="en-US" sz="1100" dirty="0">
                          <a:effectLst/>
                        </a:rPr>
                        <a:t> </a:t>
                      </a:r>
                      <a:r>
                        <a:rPr lang="en-US" sz="1100" dirty="0" err="1">
                          <a:effectLst/>
                        </a:rPr>
                        <a:t>BooleanExpression</a:t>
                      </a:r>
                      <a:r>
                        <a:rPr lang="en-US" sz="1100" dirty="0">
                          <a:effectLst/>
                        </a:rPr>
                        <a:t> </a:t>
                      </a:r>
                      <a:r>
                        <a:rPr lang="en-US" sz="1100" dirty="0" err="1">
                          <a:effectLst/>
                        </a:rPr>
                        <a:t>RightCurlyBracket</a:t>
                      </a:r>
                      <a:r>
                        <a:rPr lang="en-US" sz="1100" dirty="0">
                          <a:effectLst/>
                        </a:rPr>
                        <a:t> Then (</a:t>
                      </a:r>
                      <a:r>
                        <a:rPr lang="en-US" sz="1100" dirty="0" err="1">
                          <a:effectLst/>
                        </a:rPr>
                        <a:t>Stmts</a:t>
                      </a:r>
                      <a:r>
                        <a:rPr lang="en-US" sz="1100" dirty="0">
                          <a:effectLst/>
                        </a:rPr>
                        <a:t>)+ End</a:t>
                      </a:r>
                    </a:p>
                    <a:p>
                      <a:pPr algn="l">
                        <a:lnSpc>
                          <a:spcPct val="107000"/>
                        </a:lnSpc>
                        <a:spcAft>
                          <a:spcPts val="800"/>
                        </a:spcAft>
                      </a:pPr>
                      <a:r>
                        <a:rPr lang="en-US" sz="1100" dirty="0">
                          <a:effectLst/>
                        </a:rPr>
                        <a:t>Else (</a:t>
                      </a:r>
                      <a:r>
                        <a:rPr lang="en-US" sz="1100" dirty="0" err="1">
                          <a:effectLst/>
                        </a:rPr>
                        <a:t>Stmts</a:t>
                      </a:r>
                      <a:r>
                        <a:rPr lang="en-US" sz="1100" dirty="0">
                          <a:effectLst/>
                        </a:rPr>
                        <a:t>)* End</a:t>
                      </a:r>
                    </a:p>
                    <a:p>
                      <a:pPr algn="l">
                        <a:lnSpc>
                          <a:spcPct val="107000"/>
                        </a:lnSpc>
                        <a:spcAft>
                          <a:spcPts val="800"/>
                        </a:spcAft>
                      </a:pPr>
                      <a:r>
                        <a:rPr lang="en-US" sz="1100" dirty="0">
                          <a:effectLst/>
                        </a:rPr>
                        <a:t>End Hash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a:effectLst/>
                        </a:rPr>
                        <a:t>IF {$X&lt;2}</a:t>
                      </a:r>
                    </a:p>
                    <a:p>
                      <a:pPr algn="l">
                        <a:lnSpc>
                          <a:spcPct val="107000"/>
                        </a:lnSpc>
                        <a:spcAft>
                          <a:spcPts val="800"/>
                        </a:spcAft>
                      </a:pPr>
                      <a:r>
                        <a:rPr lang="en-US" sz="1100">
                          <a:effectLst/>
                        </a:rPr>
                        <a:t>   THN PRT: “Hi World”</a:t>
                      </a:r>
                    </a:p>
                    <a:p>
                      <a:pPr algn="l">
                        <a:lnSpc>
                          <a:spcPct val="107000"/>
                        </a:lnSpc>
                        <a:spcAft>
                          <a:spcPts val="800"/>
                        </a:spcAft>
                      </a:pPr>
                      <a:r>
                        <a:rPr lang="en-US" sz="1100">
                          <a:effectLst/>
                        </a:rPr>
                        <a:t>   END</a:t>
                      </a:r>
                    </a:p>
                    <a:p>
                      <a:pPr algn="l">
                        <a:lnSpc>
                          <a:spcPct val="107000"/>
                        </a:lnSpc>
                        <a:spcAft>
                          <a:spcPts val="800"/>
                        </a:spcAft>
                      </a:pPr>
                      <a:r>
                        <a:rPr lang="en-US" sz="1100">
                          <a:effectLst/>
                        </a:rPr>
                        <a:t>   ELS PRT: ”Welcome”</a:t>
                      </a:r>
                    </a:p>
                    <a:p>
                      <a:pPr algn="l">
                        <a:lnSpc>
                          <a:spcPct val="107000"/>
                        </a:lnSpc>
                        <a:spcAft>
                          <a:spcPts val="800"/>
                        </a:spcAft>
                      </a:pPr>
                      <a:r>
                        <a:rPr lang="en-US" sz="1100">
                          <a:effectLst/>
                        </a:rPr>
                        <a:t>   END</a:t>
                      </a:r>
                    </a:p>
                    <a:p>
                      <a:pPr algn="l">
                        <a:lnSpc>
                          <a:spcPct val="107000"/>
                        </a:lnSpc>
                        <a:spcAft>
                          <a:spcPts val="800"/>
                        </a:spcAft>
                      </a:pPr>
                      <a:r>
                        <a:rPr lang="en-US" sz="1100">
                          <a:effectLst/>
                        </a:rPr>
                        <a:t>END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1577893296"/>
                  </a:ext>
                </a:extLst>
              </a:tr>
              <a:tr h="741880">
                <a:tc>
                  <a:txBody>
                    <a:bodyPr/>
                    <a:lstStyle/>
                    <a:p>
                      <a:pPr algn="l">
                        <a:lnSpc>
                          <a:spcPct val="107000"/>
                        </a:lnSpc>
                        <a:spcAft>
                          <a:spcPts val="800"/>
                        </a:spcAft>
                      </a:pPr>
                      <a:r>
                        <a:rPr lang="en-US" sz="1100">
                          <a:effectLst/>
                        </a:rPr>
                        <a:t>Iterative Statement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dirty="0">
                          <a:effectLst/>
                        </a:rPr>
                        <a:t>Loop </a:t>
                      </a:r>
                      <a:r>
                        <a:rPr lang="en-US" sz="1100" dirty="0" err="1">
                          <a:effectLst/>
                        </a:rPr>
                        <a:t>LeftCurlyBracket</a:t>
                      </a:r>
                      <a:r>
                        <a:rPr lang="en-US" sz="1100" dirty="0">
                          <a:effectLst/>
                        </a:rPr>
                        <a:t> </a:t>
                      </a:r>
                      <a:r>
                        <a:rPr lang="en-US" sz="1100" dirty="0" err="1">
                          <a:effectLst/>
                        </a:rPr>
                        <a:t>BooleanExpression</a:t>
                      </a:r>
                      <a:r>
                        <a:rPr lang="en-US" sz="1100" dirty="0">
                          <a:effectLst/>
                        </a:rPr>
                        <a:t> </a:t>
                      </a:r>
                      <a:r>
                        <a:rPr lang="en-US" sz="1100" dirty="0" err="1">
                          <a:effectLst/>
                        </a:rPr>
                        <a:t>RightCurlyBracket</a:t>
                      </a:r>
                      <a:r>
                        <a:rPr lang="en-US" sz="1100" dirty="0">
                          <a:effectLst/>
                        </a:rPr>
                        <a:t> (</a:t>
                      </a:r>
                      <a:r>
                        <a:rPr lang="en-US" sz="1100" dirty="0" err="1">
                          <a:effectLst/>
                        </a:rPr>
                        <a:t>Stmts</a:t>
                      </a:r>
                      <a:r>
                        <a:rPr lang="en-US" sz="1100" dirty="0">
                          <a:effectLst/>
                        </a:rPr>
                        <a:t>)+</a:t>
                      </a:r>
                    </a:p>
                    <a:p>
                      <a:pPr algn="l">
                        <a:lnSpc>
                          <a:spcPct val="107000"/>
                        </a:lnSpc>
                        <a:spcAft>
                          <a:spcPts val="800"/>
                        </a:spcAft>
                      </a:pPr>
                      <a:r>
                        <a:rPr lang="en-US" sz="1100" dirty="0">
                          <a:effectLst/>
                        </a:rPr>
                        <a:t>End Hash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tc>
                  <a:txBody>
                    <a:bodyPr/>
                    <a:lstStyle/>
                    <a:p>
                      <a:pPr algn="l">
                        <a:lnSpc>
                          <a:spcPct val="107000"/>
                        </a:lnSpc>
                        <a:spcAft>
                          <a:spcPts val="800"/>
                        </a:spcAft>
                      </a:pPr>
                      <a:r>
                        <a:rPr lang="en-US" sz="1100" dirty="0">
                          <a:effectLst/>
                        </a:rPr>
                        <a:t>LOP {$X&gt;=3}</a:t>
                      </a:r>
                    </a:p>
                    <a:p>
                      <a:pPr algn="l">
                        <a:lnSpc>
                          <a:spcPct val="107000"/>
                        </a:lnSpc>
                        <a:spcAft>
                          <a:spcPts val="800"/>
                        </a:spcAft>
                      </a:pPr>
                      <a:r>
                        <a:rPr lang="en-US" sz="1100" dirty="0">
                          <a:effectLst/>
                        </a:rPr>
                        <a:t>   PRT : “Hi World”</a:t>
                      </a:r>
                    </a:p>
                    <a:p>
                      <a:pPr algn="l">
                        <a:lnSpc>
                          <a:spcPct val="107000"/>
                        </a:lnSpc>
                        <a:spcAft>
                          <a:spcPts val="800"/>
                        </a:spcAft>
                      </a:pPr>
                      <a:r>
                        <a:rPr lang="en-US" sz="1100" dirty="0">
                          <a:effectLst/>
                        </a:rPr>
                        <a:t>END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3120" marR="33120" marT="0" marB="0"/>
                </a:tc>
                <a:extLst>
                  <a:ext uri="{0D108BD9-81ED-4DB2-BD59-A6C34878D82A}">
                    <a16:rowId xmlns:a16="http://schemas.microsoft.com/office/drawing/2014/main" val="2933783056"/>
                  </a:ext>
                </a:extLst>
              </a:tr>
            </a:tbl>
          </a:graphicData>
        </a:graphic>
      </p:graphicFrame>
    </p:spTree>
    <p:extLst>
      <p:ext uri="{BB962C8B-B14F-4D97-AF65-F5344CB8AC3E}">
        <p14:creationId xmlns:p14="http://schemas.microsoft.com/office/powerpoint/2010/main" val="131973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الصورة 4" descr="صورة تحتوي على طاولة مغطاة بقماش أحمر&#10;&#10;الوصف الذي تم إنشاؤه تلقائياً">
            <a:extLst>
              <a:ext uri="{FF2B5EF4-FFF2-40B4-BE49-F238E27FC236}">
                <a16:creationId xmlns:a16="http://schemas.microsoft.com/office/drawing/2014/main" id="{86C2C6D8-C398-0CD2-655D-20870E81A16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flipH="1">
            <a:off x="1" y="10"/>
            <a:ext cx="12191979" cy="6857990"/>
          </a:xfrm>
          <a:prstGeom prst="rect">
            <a:avLst/>
          </a:prstGeom>
        </p:spPr>
      </p:pic>
      <p:grpSp>
        <p:nvGrpSpPr>
          <p:cNvPr id="2" name="مجموعة 1">
            <a:extLst>
              <a:ext uri="{FF2B5EF4-FFF2-40B4-BE49-F238E27FC236}">
                <a16:creationId xmlns:a16="http://schemas.microsoft.com/office/drawing/2014/main" id="{FE01C0FF-F748-115B-EABF-4D5C2E58E160}"/>
              </a:ext>
            </a:extLst>
          </p:cNvPr>
          <p:cNvGrpSpPr/>
          <p:nvPr/>
        </p:nvGrpSpPr>
        <p:grpSpPr>
          <a:xfrm>
            <a:off x="1302058" y="1267287"/>
            <a:ext cx="9587884" cy="4323426"/>
            <a:chOff x="1287262" y="1251751"/>
            <a:chExt cx="9587884" cy="4323426"/>
          </a:xfrm>
        </p:grpSpPr>
        <p:sp>
          <p:nvSpPr>
            <p:cNvPr id="3" name="مستطيل 2">
              <a:extLst>
                <a:ext uri="{FF2B5EF4-FFF2-40B4-BE49-F238E27FC236}">
                  <a16:creationId xmlns:a16="http://schemas.microsoft.com/office/drawing/2014/main" id="{52C6E2CB-AF6F-1C4F-6430-D0F258E9CB52}"/>
                </a:ext>
              </a:extLst>
            </p:cNvPr>
            <p:cNvSpPr/>
            <p:nvPr/>
          </p:nvSpPr>
          <p:spPr>
            <a:xfrm>
              <a:off x="1287262" y="1251751"/>
              <a:ext cx="9587884" cy="4323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مستطيل 3">
              <a:extLst>
                <a:ext uri="{FF2B5EF4-FFF2-40B4-BE49-F238E27FC236}">
                  <a16:creationId xmlns:a16="http://schemas.microsoft.com/office/drawing/2014/main" id="{04758A3D-A0D4-7A14-2E70-A5458CB39CFC}"/>
                </a:ext>
              </a:extLst>
            </p:cNvPr>
            <p:cNvSpPr/>
            <p:nvPr/>
          </p:nvSpPr>
          <p:spPr>
            <a:xfrm>
              <a:off x="1444101" y="1418208"/>
              <a:ext cx="9271247" cy="398829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75A84270-FDB3-E907-D2F4-B732F2428DDC}"/>
              </a:ext>
            </a:extLst>
          </p:cNvPr>
          <p:cNvSpPr>
            <a:spLocks noGrp="1"/>
          </p:cNvSpPr>
          <p:nvPr>
            <p:ph type="ctrTitle"/>
          </p:nvPr>
        </p:nvSpPr>
        <p:spPr>
          <a:xfrm>
            <a:off x="1629101" y="2244830"/>
            <a:ext cx="8933796" cy="2437232"/>
          </a:xfrm>
        </p:spPr>
        <p:txBody>
          <a:bodyPr/>
          <a:lstStyle/>
          <a:p>
            <a:r>
              <a:rPr lang="en-US" sz="5400" dirty="0">
                <a:solidFill>
                  <a:srgbClr val="FFC000"/>
                </a:solidFill>
              </a:rPr>
              <a:t>Phase 2:</a:t>
            </a:r>
            <a:br>
              <a:rPr lang="en-US" sz="5400" dirty="0"/>
            </a:br>
            <a:r>
              <a:rPr lang="en-US" sz="5400" dirty="0"/>
              <a:t> </a:t>
            </a:r>
            <a:r>
              <a:rPr lang="en-US" dirty="0"/>
              <a:t>Syntax Analysis </a:t>
            </a:r>
          </a:p>
        </p:txBody>
      </p:sp>
    </p:spTree>
    <p:extLst>
      <p:ext uri="{BB962C8B-B14F-4D97-AF65-F5344CB8AC3E}">
        <p14:creationId xmlns:p14="http://schemas.microsoft.com/office/powerpoint/2010/main" val="184973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الصورة 3" descr="صورة تحتوي على طاولة مغطاة بقماش أحمر&#10;&#10;الوصف الذي تم إنشاؤه تلقائياً">
            <a:extLst>
              <a:ext uri="{FF2B5EF4-FFF2-40B4-BE49-F238E27FC236}">
                <a16:creationId xmlns:a16="http://schemas.microsoft.com/office/drawing/2014/main" id="{3416C16B-C0B7-C1D1-1EBD-A18E2D9F60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10" name="مربع نص 9">
            <a:extLst>
              <a:ext uri="{FF2B5EF4-FFF2-40B4-BE49-F238E27FC236}">
                <a16:creationId xmlns:a16="http://schemas.microsoft.com/office/drawing/2014/main" id="{4D74AE6C-BBDF-2483-A681-3EBDA4DCFF3A}"/>
              </a:ext>
            </a:extLst>
          </p:cNvPr>
          <p:cNvSpPr txBox="1"/>
          <p:nvPr/>
        </p:nvSpPr>
        <p:spPr>
          <a:xfrm>
            <a:off x="10129422" y="2606719"/>
            <a:ext cx="1920515" cy="1323439"/>
          </a:xfrm>
          <a:prstGeom prst="rect">
            <a:avLst/>
          </a:prstGeom>
          <a:noFill/>
        </p:spPr>
        <p:txBody>
          <a:bodyPr wrap="square">
            <a:spAutoFit/>
          </a:bodyPr>
          <a:lstStyle/>
          <a:p>
            <a:pPr algn="ctr"/>
            <a:r>
              <a:rPr lang="en-US" sz="4000" dirty="0">
                <a:solidFill>
                  <a:schemeClr val="bg1"/>
                </a:solidFill>
                <a:latin typeface="+mj-lt"/>
                <a:cs typeface="+mj-cs"/>
              </a:rPr>
              <a:t>BNF forms</a:t>
            </a:r>
          </a:p>
        </p:txBody>
      </p:sp>
      <p:grpSp>
        <p:nvGrpSpPr>
          <p:cNvPr id="14" name="مجموعة 13">
            <a:extLst>
              <a:ext uri="{FF2B5EF4-FFF2-40B4-BE49-F238E27FC236}">
                <a16:creationId xmlns:a16="http://schemas.microsoft.com/office/drawing/2014/main" id="{90380922-6113-C7ED-B5A2-69B4B2A81AB9}"/>
              </a:ext>
            </a:extLst>
          </p:cNvPr>
          <p:cNvGrpSpPr/>
          <p:nvPr/>
        </p:nvGrpSpPr>
        <p:grpSpPr>
          <a:xfrm>
            <a:off x="37147" y="56769"/>
            <a:ext cx="9861456" cy="6744462"/>
            <a:chOff x="1287262" y="1251751"/>
            <a:chExt cx="9587884" cy="4323426"/>
          </a:xfrm>
        </p:grpSpPr>
        <p:sp>
          <p:nvSpPr>
            <p:cNvPr id="15" name="مستطيل 14">
              <a:extLst>
                <a:ext uri="{FF2B5EF4-FFF2-40B4-BE49-F238E27FC236}">
                  <a16:creationId xmlns:a16="http://schemas.microsoft.com/office/drawing/2014/main" id="{D801CDB7-C359-F74E-82E2-76CBC1CCD43E}"/>
                </a:ext>
              </a:extLst>
            </p:cNvPr>
            <p:cNvSpPr/>
            <p:nvPr/>
          </p:nvSpPr>
          <p:spPr>
            <a:xfrm>
              <a:off x="1287262" y="1251751"/>
              <a:ext cx="9587884" cy="4323426"/>
            </a:xfrm>
            <a:prstGeom prst="rect">
              <a:avLst/>
            </a:prstGeom>
            <a:solidFill>
              <a:schemeClr val="lt1">
                <a:alpha val="83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مستطيل 15">
              <a:extLst>
                <a:ext uri="{FF2B5EF4-FFF2-40B4-BE49-F238E27FC236}">
                  <a16:creationId xmlns:a16="http://schemas.microsoft.com/office/drawing/2014/main" id="{422F0A1A-42A9-1042-B4AB-40126FF8E1C8}"/>
                </a:ext>
              </a:extLst>
            </p:cNvPr>
            <p:cNvSpPr/>
            <p:nvPr/>
          </p:nvSpPr>
          <p:spPr>
            <a:xfrm>
              <a:off x="1444101" y="1370128"/>
              <a:ext cx="9258417" cy="4107704"/>
            </a:xfrm>
            <a:prstGeom prst="rect">
              <a:avLst/>
            </a:prstGeom>
            <a:solidFill>
              <a:schemeClr val="lt1">
                <a:alpha val="69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3" name="مربع نص 12">
            <a:extLst>
              <a:ext uri="{FF2B5EF4-FFF2-40B4-BE49-F238E27FC236}">
                <a16:creationId xmlns:a16="http://schemas.microsoft.com/office/drawing/2014/main" id="{509A4D21-491A-21A0-B2D1-FF338945D22C}"/>
              </a:ext>
            </a:extLst>
          </p:cNvPr>
          <p:cNvSpPr txBox="1"/>
          <p:nvPr/>
        </p:nvSpPr>
        <p:spPr>
          <a:xfrm>
            <a:off x="284087" y="330728"/>
            <a:ext cx="9703293" cy="6555641"/>
          </a:xfrm>
          <a:prstGeom prst="rect">
            <a:avLst/>
          </a:prstGeom>
          <a:noFill/>
        </p:spPr>
        <p:txBody>
          <a:bodyPr wrap="square">
            <a:spAutoFit/>
          </a:bodyPr>
          <a:lstStyle/>
          <a:p>
            <a:pPr algn="l" rtl="0"/>
            <a:r>
              <a:rPr lang="en-US" sz="1200" dirty="0"/>
              <a:t>1.   </a:t>
            </a:r>
            <a:r>
              <a:rPr lang="en-US" sz="1200" b="1" dirty="0"/>
              <a:t>Start</a:t>
            </a:r>
            <a:r>
              <a:rPr lang="en-US" sz="1200" dirty="0"/>
              <a:t> → </a:t>
            </a:r>
            <a:r>
              <a:rPr lang="en-US" sz="1200" dirty="0" err="1"/>
              <a:t>Stmts</a:t>
            </a:r>
            <a:r>
              <a:rPr lang="en-US" sz="1200" dirty="0"/>
              <a:t> Hash| Exit</a:t>
            </a:r>
          </a:p>
          <a:p>
            <a:pPr algn="l" rtl="0"/>
            <a:r>
              <a:rPr lang="en-US" sz="1200" dirty="0"/>
              <a:t>2.   </a:t>
            </a:r>
            <a:r>
              <a:rPr lang="en-US" sz="1200" b="1" dirty="0" err="1"/>
              <a:t>Stmts</a:t>
            </a:r>
            <a:r>
              <a:rPr lang="en-US" sz="1200" dirty="0"/>
              <a:t> → Declaration | Assignment | Arithmetic | Relational | logical | Array | Print | Conditional | Iterative </a:t>
            </a:r>
          </a:p>
          <a:p>
            <a:pPr algn="l" rtl="0"/>
            <a:r>
              <a:rPr lang="en-US" sz="1200" dirty="0"/>
              <a:t>3.   </a:t>
            </a:r>
            <a:r>
              <a:rPr lang="en-US" sz="1200" b="1" dirty="0"/>
              <a:t>Declaration</a:t>
            </a:r>
            <a:r>
              <a:rPr lang="en-US" sz="1200" dirty="0"/>
              <a:t> → </a:t>
            </a:r>
            <a:r>
              <a:rPr lang="ar-SA" sz="1200" dirty="0"/>
              <a:t>)</a:t>
            </a:r>
            <a:r>
              <a:rPr lang="en-US" sz="1200" dirty="0"/>
              <a:t>Constant</a:t>
            </a:r>
            <a:r>
              <a:rPr lang="ar-SA" sz="1200" dirty="0"/>
              <a:t>(</a:t>
            </a:r>
            <a:r>
              <a:rPr lang="en-US" sz="1200" dirty="0"/>
              <a:t>? </a:t>
            </a:r>
            <a:r>
              <a:rPr lang="en-US" sz="1200" dirty="0" err="1"/>
              <a:t>DataType</a:t>
            </a:r>
            <a:r>
              <a:rPr lang="en-US" sz="1200" dirty="0"/>
              <a:t> ID</a:t>
            </a:r>
          </a:p>
          <a:p>
            <a:pPr algn="l" rtl="0"/>
            <a:r>
              <a:rPr lang="en-US" sz="1200" dirty="0"/>
              <a:t>4.   </a:t>
            </a:r>
            <a:r>
              <a:rPr lang="en-US" sz="1200" b="1" dirty="0" err="1"/>
              <a:t>DataType</a:t>
            </a:r>
            <a:r>
              <a:rPr lang="en-US" sz="1200" dirty="0"/>
              <a:t> → </a:t>
            </a:r>
            <a:r>
              <a:rPr lang="en-US" sz="1200" dirty="0" err="1"/>
              <a:t>Int_declare</a:t>
            </a:r>
            <a:r>
              <a:rPr lang="en-US" sz="1200" dirty="0"/>
              <a:t> | </a:t>
            </a:r>
            <a:r>
              <a:rPr lang="en-US" sz="1200" dirty="0" err="1"/>
              <a:t>Float_declare</a:t>
            </a:r>
            <a:r>
              <a:rPr lang="en-US" sz="1200" dirty="0"/>
              <a:t> | </a:t>
            </a:r>
            <a:r>
              <a:rPr lang="en-US" sz="1200" dirty="0" err="1"/>
              <a:t>Boolean_declare</a:t>
            </a:r>
            <a:r>
              <a:rPr lang="en-US" sz="1200" dirty="0"/>
              <a:t> | </a:t>
            </a:r>
            <a:r>
              <a:rPr lang="en-US" sz="1200" dirty="0" err="1"/>
              <a:t>String_declare</a:t>
            </a:r>
            <a:endParaRPr lang="en-US" sz="1200" dirty="0"/>
          </a:p>
          <a:p>
            <a:pPr algn="l" rtl="0"/>
            <a:r>
              <a:rPr lang="en-US" sz="1200" dirty="0"/>
              <a:t>5.   </a:t>
            </a:r>
            <a:r>
              <a:rPr lang="en-US" sz="1200" b="1" dirty="0"/>
              <a:t>Assignment</a:t>
            </a:r>
            <a:r>
              <a:rPr lang="en-US" sz="1200" dirty="0"/>
              <a:t> → ID Assign (INT|FLO|BOL| STR)</a:t>
            </a:r>
          </a:p>
          <a:p>
            <a:pPr algn="l" rtl="0"/>
            <a:r>
              <a:rPr lang="en-US" sz="1200" dirty="0"/>
              <a:t>6.   </a:t>
            </a:r>
            <a:r>
              <a:rPr lang="en-US" sz="1200" b="1" dirty="0"/>
              <a:t>Arithmetic</a:t>
            </a:r>
            <a:r>
              <a:rPr lang="en-US" sz="1200" dirty="0"/>
              <a:t> → (ID | INT | FLO) </a:t>
            </a:r>
            <a:r>
              <a:rPr lang="en-US" sz="1200" dirty="0" err="1"/>
              <a:t>BinaryOperations</a:t>
            </a:r>
            <a:r>
              <a:rPr lang="en-US" sz="1200" dirty="0"/>
              <a:t> (ID | INT | FLO) l (ID | INT) </a:t>
            </a:r>
            <a:r>
              <a:rPr lang="en-US" sz="1200" dirty="0" err="1"/>
              <a:t>UnaryOperations</a:t>
            </a:r>
            <a:r>
              <a:rPr lang="en-US" sz="1200" dirty="0"/>
              <a:t> | </a:t>
            </a:r>
            <a:r>
              <a:rPr lang="en-US" sz="1200" dirty="0" err="1"/>
              <a:t>UnaryOperations</a:t>
            </a:r>
            <a:r>
              <a:rPr lang="en-US" sz="1200" dirty="0"/>
              <a:t> (ID | INT)</a:t>
            </a:r>
          </a:p>
          <a:p>
            <a:pPr algn="l" rtl="0"/>
            <a:r>
              <a:rPr lang="en-US" sz="1200" dirty="0"/>
              <a:t>7.   </a:t>
            </a:r>
            <a:r>
              <a:rPr lang="en-US" sz="1200" b="1" dirty="0"/>
              <a:t>Relational</a:t>
            </a:r>
            <a:r>
              <a:rPr lang="en-US" sz="1200" dirty="0"/>
              <a:t> → (ID | INT | FLO) </a:t>
            </a:r>
            <a:r>
              <a:rPr lang="en-US" sz="1200" dirty="0" err="1"/>
              <a:t>RelationalOperations</a:t>
            </a:r>
            <a:r>
              <a:rPr lang="en-US" sz="1200" dirty="0"/>
              <a:t> (ID | INT | FLO)</a:t>
            </a:r>
          </a:p>
          <a:p>
            <a:pPr algn="l" rtl="0"/>
            <a:r>
              <a:rPr lang="en-US" sz="1200" dirty="0"/>
              <a:t>8.   </a:t>
            </a:r>
            <a:r>
              <a:rPr lang="en-US" sz="1200" b="1" dirty="0"/>
              <a:t>Logical</a:t>
            </a:r>
            <a:r>
              <a:rPr lang="en-US" sz="1200" dirty="0"/>
              <a:t> →   BOL </a:t>
            </a:r>
            <a:r>
              <a:rPr lang="en-US" sz="1200" dirty="0" err="1"/>
              <a:t>LogicalOperations</a:t>
            </a:r>
            <a:r>
              <a:rPr lang="en-US" sz="1200" dirty="0"/>
              <a:t> BOL</a:t>
            </a:r>
          </a:p>
          <a:p>
            <a:pPr algn="l" rtl="0"/>
            <a:r>
              <a:rPr lang="en-US" sz="1200" dirty="0"/>
              <a:t>9.   </a:t>
            </a:r>
            <a:r>
              <a:rPr lang="en-US" sz="1200" b="1" dirty="0"/>
              <a:t>Array</a:t>
            </a:r>
            <a:r>
              <a:rPr lang="en-US" sz="1200" dirty="0"/>
              <a:t> → Array ID Assign </a:t>
            </a:r>
            <a:r>
              <a:rPr lang="en-US" sz="1200" dirty="0" err="1"/>
              <a:t>LeftSquareBracket</a:t>
            </a:r>
            <a:r>
              <a:rPr lang="en-US" sz="1200" dirty="0"/>
              <a:t> ((ID | INT | FLO | BOL | STR)( Separator (ID | INT | FLO | BOL | STR))*)* </a:t>
            </a:r>
            <a:r>
              <a:rPr lang="en-US" sz="1200" dirty="0" err="1"/>
              <a:t>RightSquareBracket</a:t>
            </a:r>
            <a:endParaRPr lang="en-US" sz="1200" dirty="0"/>
          </a:p>
          <a:p>
            <a:pPr algn="l" rtl="0"/>
            <a:r>
              <a:rPr lang="en-US" sz="1200" dirty="0"/>
              <a:t>10.   </a:t>
            </a:r>
            <a:r>
              <a:rPr lang="en-US" sz="1200" b="1" dirty="0"/>
              <a:t>Print</a:t>
            </a:r>
            <a:r>
              <a:rPr lang="en-US" sz="1200" dirty="0"/>
              <a:t> → Print Colon STR </a:t>
            </a:r>
          </a:p>
          <a:p>
            <a:pPr algn="l" rtl="0"/>
            <a:r>
              <a:rPr lang="en-US" sz="1200" dirty="0"/>
              <a:t>11.   </a:t>
            </a:r>
            <a:r>
              <a:rPr lang="en-US" sz="1200" b="1" dirty="0"/>
              <a:t>Conditional</a:t>
            </a:r>
            <a:r>
              <a:rPr lang="en-US" sz="1200" dirty="0"/>
              <a:t> →  If </a:t>
            </a:r>
            <a:r>
              <a:rPr lang="en-US" sz="1200" dirty="0" err="1"/>
              <a:t>LeftCurlyBracket</a:t>
            </a:r>
            <a:r>
              <a:rPr lang="en-US" sz="1200" dirty="0"/>
              <a:t> </a:t>
            </a:r>
            <a:r>
              <a:rPr lang="en-US" sz="1200" dirty="0" err="1"/>
              <a:t>BooleanExpression</a:t>
            </a:r>
            <a:r>
              <a:rPr lang="en-US" sz="1200" dirty="0"/>
              <a:t> </a:t>
            </a:r>
            <a:r>
              <a:rPr lang="en-US" sz="1200" dirty="0" err="1"/>
              <a:t>RightCurlyBracket</a:t>
            </a:r>
            <a:r>
              <a:rPr lang="en-US" sz="1200" dirty="0"/>
              <a:t> Then (</a:t>
            </a:r>
            <a:r>
              <a:rPr lang="en-US" sz="1200" dirty="0" err="1"/>
              <a:t>Stmts</a:t>
            </a:r>
            <a:r>
              <a:rPr lang="en-US" sz="1200" dirty="0"/>
              <a:t>)+ End (Else (</a:t>
            </a:r>
            <a:r>
              <a:rPr lang="en-US" sz="1200" dirty="0" err="1"/>
              <a:t>Stmts</a:t>
            </a:r>
            <a:r>
              <a:rPr lang="en-US" sz="1200" dirty="0"/>
              <a:t>)+ End)? End</a:t>
            </a:r>
          </a:p>
          <a:p>
            <a:pPr algn="l" rtl="0"/>
            <a:r>
              <a:rPr lang="en-US" sz="1200" dirty="0"/>
              <a:t>12.   </a:t>
            </a:r>
            <a:r>
              <a:rPr lang="en-US" sz="1200" b="1" dirty="0"/>
              <a:t>Iterative</a:t>
            </a:r>
            <a:r>
              <a:rPr lang="en-US" sz="1200" dirty="0"/>
              <a:t> → Loop </a:t>
            </a:r>
            <a:r>
              <a:rPr lang="en-US" sz="1200" dirty="0" err="1"/>
              <a:t>LeftCurlyBracket</a:t>
            </a:r>
            <a:r>
              <a:rPr lang="en-US" sz="1200" dirty="0"/>
              <a:t> </a:t>
            </a:r>
            <a:r>
              <a:rPr lang="en-US" sz="1200" dirty="0" err="1"/>
              <a:t>BooleanExpression</a:t>
            </a:r>
            <a:r>
              <a:rPr lang="en-US" sz="1200" dirty="0"/>
              <a:t> </a:t>
            </a:r>
            <a:r>
              <a:rPr lang="en-US" sz="1200" dirty="0" err="1"/>
              <a:t>RightCurlyBracket</a:t>
            </a:r>
            <a:r>
              <a:rPr lang="en-US" sz="1200" dirty="0"/>
              <a:t> (</a:t>
            </a:r>
            <a:r>
              <a:rPr lang="en-US" sz="1200" dirty="0" err="1"/>
              <a:t>Stmts</a:t>
            </a:r>
            <a:r>
              <a:rPr lang="en-US" sz="1200" dirty="0"/>
              <a:t>)+ End</a:t>
            </a:r>
          </a:p>
          <a:p>
            <a:pPr algn="l" rtl="0"/>
            <a:r>
              <a:rPr lang="en-US" sz="1200" dirty="0"/>
              <a:t>13.   </a:t>
            </a:r>
            <a:r>
              <a:rPr lang="en-US" sz="1200" b="1" dirty="0" err="1"/>
              <a:t>RelationalOperations</a:t>
            </a:r>
            <a:r>
              <a:rPr lang="en-US" sz="1200" dirty="0"/>
              <a:t> → Equality l Inequality l </a:t>
            </a:r>
            <a:r>
              <a:rPr lang="en-US" sz="1200" dirty="0" err="1"/>
              <a:t>GreaterThan</a:t>
            </a:r>
            <a:r>
              <a:rPr lang="en-US" sz="1200" dirty="0"/>
              <a:t> l </a:t>
            </a:r>
            <a:r>
              <a:rPr lang="en-US" sz="1200" dirty="0" err="1"/>
              <a:t>GreaterThanOrEqual</a:t>
            </a:r>
            <a:r>
              <a:rPr lang="en-US" sz="1200" dirty="0"/>
              <a:t> l </a:t>
            </a:r>
            <a:r>
              <a:rPr lang="en-US" sz="1200" dirty="0" err="1"/>
              <a:t>LessThan</a:t>
            </a:r>
            <a:r>
              <a:rPr lang="en-US" sz="1200" dirty="0"/>
              <a:t> l </a:t>
            </a:r>
            <a:r>
              <a:rPr lang="en-US" sz="1200" dirty="0" err="1"/>
              <a:t>LessThanOrEqual</a:t>
            </a:r>
            <a:endParaRPr lang="en-US" sz="1200" dirty="0"/>
          </a:p>
          <a:p>
            <a:pPr algn="l" rtl="0"/>
            <a:r>
              <a:rPr lang="en-US" sz="1200" dirty="0"/>
              <a:t>14.   </a:t>
            </a:r>
            <a:r>
              <a:rPr lang="en-US" sz="1200" b="1" dirty="0" err="1"/>
              <a:t>LogicalOperations</a:t>
            </a:r>
            <a:r>
              <a:rPr lang="en-US" sz="1200" dirty="0"/>
              <a:t> → And l Or l Not</a:t>
            </a:r>
          </a:p>
          <a:p>
            <a:pPr algn="l" rtl="0"/>
            <a:r>
              <a:rPr lang="en-US" sz="1200" dirty="0"/>
              <a:t>15.   </a:t>
            </a:r>
            <a:r>
              <a:rPr lang="en-US" sz="1200" b="1" dirty="0" err="1"/>
              <a:t>BinaryOperations</a:t>
            </a:r>
            <a:r>
              <a:rPr lang="en-US" sz="1200" dirty="0"/>
              <a:t> → Plus l Minus l Multiply l Divide l Reminder </a:t>
            </a:r>
          </a:p>
          <a:p>
            <a:pPr algn="l" rtl="0"/>
            <a:r>
              <a:rPr lang="en-US" sz="1200" dirty="0"/>
              <a:t>16.   </a:t>
            </a:r>
            <a:r>
              <a:rPr lang="en-US" sz="1200" b="1" dirty="0" err="1"/>
              <a:t>UnaryOperations</a:t>
            </a:r>
            <a:r>
              <a:rPr lang="en-US" sz="1200" dirty="0"/>
              <a:t> → Increment l Decrement</a:t>
            </a:r>
          </a:p>
          <a:p>
            <a:pPr algn="l" rtl="0"/>
            <a:r>
              <a:rPr lang="en-US" sz="1200" dirty="0"/>
              <a:t>17.   </a:t>
            </a:r>
            <a:r>
              <a:rPr lang="en-US" sz="1200" b="1" dirty="0" err="1"/>
              <a:t>BooleanExpression</a:t>
            </a:r>
            <a:r>
              <a:rPr lang="en-US" sz="1200" dirty="0"/>
              <a:t> → Logical | Relational | BOL</a:t>
            </a:r>
          </a:p>
          <a:p>
            <a:pPr algn="l" rtl="0"/>
            <a:endParaRPr lang="en-US" sz="1200" dirty="0"/>
          </a:p>
          <a:p>
            <a:pPr algn="l" rtl="0"/>
            <a:r>
              <a:rPr lang="en-US" sz="1200" dirty="0"/>
              <a:t>18.   </a:t>
            </a:r>
            <a:r>
              <a:rPr lang="en-US" sz="1200" b="1" dirty="0"/>
              <a:t>ID</a:t>
            </a:r>
            <a:r>
              <a:rPr lang="en-US" sz="1200" dirty="0"/>
              <a:t> → </a:t>
            </a:r>
            <a:r>
              <a:rPr lang="en-US" sz="1200" dirty="0" err="1"/>
              <a:t>DollarSign</a:t>
            </a:r>
            <a:r>
              <a:rPr lang="en-US" sz="1200" dirty="0"/>
              <a:t> ( Letter )+ (Letter | Digit)*</a:t>
            </a:r>
          </a:p>
          <a:p>
            <a:pPr algn="l" rtl="0"/>
            <a:r>
              <a:rPr lang="en-US" sz="1200" dirty="0"/>
              <a:t>19.   </a:t>
            </a:r>
            <a:r>
              <a:rPr lang="en-US" sz="1200" b="1" dirty="0"/>
              <a:t>Letters</a:t>
            </a:r>
            <a:r>
              <a:rPr lang="en-US" sz="1200" dirty="0"/>
              <a:t>→ [A-Z] | [a-z]</a:t>
            </a:r>
          </a:p>
          <a:p>
            <a:pPr algn="l" rtl="0"/>
            <a:r>
              <a:rPr lang="en-US" sz="1200" dirty="0"/>
              <a:t>20.   </a:t>
            </a:r>
            <a:r>
              <a:rPr lang="en-US" sz="1200" b="1" dirty="0"/>
              <a:t>Digit</a:t>
            </a:r>
            <a:r>
              <a:rPr lang="en-US" sz="1200" dirty="0"/>
              <a:t> → [0-9]</a:t>
            </a:r>
          </a:p>
          <a:p>
            <a:pPr algn="l" rtl="0"/>
            <a:r>
              <a:rPr lang="en-US" sz="1200" dirty="0"/>
              <a:t>21.   </a:t>
            </a:r>
            <a:r>
              <a:rPr lang="en-US" sz="1200" b="1" dirty="0"/>
              <a:t>INT</a:t>
            </a:r>
            <a:r>
              <a:rPr lang="en-US" sz="1200" dirty="0"/>
              <a:t>→ (Digit)+</a:t>
            </a:r>
          </a:p>
          <a:p>
            <a:pPr algn="l" rtl="0"/>
            <a:r>
              <a:rPr lang="en-US" sz="1200" dirty="0"/>
              <a:t>22.   </a:t>
            </a:r>
            <a:r>
              <a:rPr lang="en-US" sz="1200" b="1" dirty="0"/>
              <a:t>FLO</a:t>
            </a:r>
            <a:r>
              <a:rPr lang="en-US" sz="1200" dirty="0"/>
              <a:t>→ (Digit)+ Dot (Digit)+</a:t>
            </a:r>
          </a:p>
          <a:p>
            <a:pPr algn="l" rtl="0"/>
            <a:r>
              <a:rPr lang="en-US" sz="1200" dirty="0"/>
              <a:t>23.   </a:t>
            </a:r>
            <a:r>
              <a:rPr lang="en-US" sz="1200" b="1" dirty="0"/>
              <a:t>BOL</a:t>
            </a:r>
            <a:r>
              <a:rPr lang="en-US" sz="1200" dirty="0"/>
              <a:t>→ TRU | FLS</a:t>
            </a:r>
          </a:p>
          <a:p>
            <a:pPr algn="l" rtl="0"/>
            <a:r>
              <a:rPr lang="en-US" sz="1200" dirty="0"/>
              <a:t>24.   </a:t>
            </a:r>
            <a:r>
              <a:rPr lang="en-US" sz="1200" b="1" dirty="0"/>
              <a:t>STR</a:t>
            </a:r>
            <a:r>
              <a:rPr lang="en-US" sz="1200" dirty="0"/>
              <a:t>→ </a:t>
            </a:r>
            <a:r>
              <a:rPr lang="en-US" sz="1200" dirty="0" err="1"/>
              <a:t>DoubleQuotation</a:t>
            </a:r>
            <a:r>
              <a:rPr lang="en-US" sz="1200" dirty="0"/>
              <a:t>  (Letter | Digit | Symbols)* </a:t>
            </a:r>
            <a:r>
              <a:rPr lang="en-US" sz="1200" dirty="0" err="1"/>
              <a:t>DoubleQuotation</a:t>
            </a:r>
            <a:endParaRPr lang="en-US" sz="1200" dirty="0"/>
          </a:p>
          <a:p>
            <a:pPr algn="l" rtl="0"/>
            <a:r>
              <a:rPr lang="en-US" sz="1200" dirty="0"/>
              <a:t>25.   </a:t>
            </a:r>
            <a:r>
              <a:rPr lang="en-US" sz="1200" b="1" dirty="0"/>
              <a:t>If</a:t>
            </a:r>
            <a:r>
              <a:rPr lang="en-US" sz="1200" dirty="0"/>
              <a:t>→ IF</a:t>
            </a:r>
          </a:p>
          <a:p>
            <a:pPr algn="l" rtl="0"/>
            <a:r>
              <a:rPr lang="en-US" sz="1200" dirty="0"/>
              <a:t>26.   </a:t>
            </a:r>
            <a:r>
              <a:rPr lang="en-US" sz="1200" b="1" dirty="0"/>
              <a:t>Then</a:t>
            </a:r>
            <a:r>
              <a:rPr lang="en-US" sz="1200" dirty="0"/>
              <a:t>→ THN</a:t>
            </a:r>
          </a:p>
          <a:p>
            <a:pPr algn="l" rtl="0"/>
            <a:r>
              <a:rPr lang="en-US" sz="1200" dirty="0"/>
              <a:t>27.   </a:t>
            </a:r>
            <a:r>
              <a:rPr lang="en-US" sz="1200" b="1" dirty="0"/>
              <a:t>Else</a:t>
            </a:r>
            <a:r>
              <a:rPr lang="en-US" sz="1200" dirty="0"/>
              <a:t>→ ELS</a:t>
            </a:r>
          </a:p>
          <a:p>
            <a:pPr algn="l" rtl="0"/>
            <a:r>
              <a:rPr lang="en-US" sz="1200" dirty="0"/>
              <a:t>28.   </a:t>
            </a:r>
            <a:r>
              <a:rPr lang="en-US" sz="1200" b="1" dirty="0"/>
              <a:t>Loop</a:t>
            </a:r>
            <a:r>
              <a:rPr lang="en-US" sz="1200" dirty="0"/>
              <a:t>→ LOP</a:t>
            </a:r>
          </a:p>
          <a:p>
            <a:pPr algn="l" rtl="0"/>
            <a:r>
              <a:rPr lang="en-US" sz="1200" dirty="0"/>
              <a:t>29.   </a:t>
            </a:r>
            <a:r>
              <a:rPr lang="en-US" sz="1200" b="1" dirty="0"/>
              <a:t>Exit</a:t>
            </a:r>
            <a:r>
              <a:rPr lang="en-US" sz="1200" dirty="0"/>
              <a:t>→ EXT</a:t>
            </a:r>
          </a:p>
          <a:p>
            <a:pPr algn="l" rtl="0"/>
            <a:r>
              <a:rPr lang="en-US" sz="1200" dirty="0"/>
              <a:t>30.   </a:t>
            </a:r>
            <a:r>
              <a:rPr lang="en-US" sz="1200" b="1" dirty="0"/>
              <a:t>End</a:t>
            </a:r>
            <a:r>
              <a:rPr lang="en-US" sz="1200" dirty="0"/>
              <a:t>→ END</a:t>
            </a:r>
          </a:p>
          <a:p>
            <a:pPr algn="l" rtl="0"/>
            <a:r>
              <a:rPr lang="en-US" sz="1200" dirty="0"/>
              <a:t>31.   </a:t>
            </a:r>
            <a:r>
              <a:rPr lang="en-US" sz="1200" b="1" dirty="0"/>
              <a:t>Print</a:t>
            </a:r>
            <a:r>
              <a:rPr lang="en-US" sz="1200" dirty="0"/>
              <a:t>→ PRT</a:t>
            </a:r>
          </a:p>
          <a:p>
            <a:pPr algn="l" rtl="0"/>
            <a:r>
              <a:rPr lang="en-US" sz="1200" dirty="0"/>
              <a:t>32.   </a:t>
            </a:r>
            <a:r>
              <a:rPr lang="en-US" sz="1200" b="1" dirty="0" err="1"/>
              <a:t>StringDeclare</a:t>
            </a:r>
            <a:r>
              <a:rPr lang="en-US" sz="1200" dirty="0"/>
              <a:t>→ STR</a:t>
            </a:r>
          </a:p>
          <a:p>
            <a:pPr algn="l" rtl="0"/>
            <a:r>
              <a:rPr lang="en-US" sz="1200" dirty="0"/>
              <a:t>33.   </a:t>
            </a:r>
            <a:r>
              <a:rPr lang="en-US" sz="1200" b="1" dirty="0" err="1"/>
              <a:t>BooleanDeclare</a:t>
            </a:r>
            <a:r>
              <a:rPr lang="en-US" sz="1200" dirty="0"/>
              <a:t>→ BOL</a:t>
            </a:r>
          </a:p>
        </p:txBody>
      </p:sp>
    </p:spTree>
    <p:extLst>
      <p:ext uri="{BB962C8B-B14F-4D97-AF65-F5344CB8AC3E}">
        <p14:creationId xmlns:p14="http://schemas.microsoft.com/office/powerpoint/2010/main" val="354488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الصورة 3" descr="صورة تحتوي على طاولة مغطاة بقماش أحمر&#10;&#10;الوصف الذي تم إنشاؤه تلقائياً">
            <a:extLst>
              <a:ext uri="{FF2B5EF4-FFF2-40B4-BE49-F238E27FC236}">
                <a16:creationId xmlns:a16="http://schemas.microsoft.com/office/drawing/2014/main" id="{3416C16B-C0B7-C1D1-1EBD-A18E2D9F608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10" name="مربع نص 9">
            <a:extLst>
              <a:ext uri="{FF2B5EF4-FFF2-40B4-BE49-F238E27FC236}">
                <a16:creationId xmlns:a16="http://schemas.microsoft.com/office/drawing/2014/main" id="{4D74AE6C-BBDF-2483-A681-3EBDA4DCFF3A}"/>
              </a:ext>
            </a:extLst>
          </p:cNvPr>
          <p:cNvSpPr txBox="1"/>
          <p:nvPr/>
        </p:nvSpPr>
        <p:spPr>
          <a:xfrm>
            <a:off x="10129422" y="2606719"/>
            <a:ext cx="1920515" cy="1323439"/>
          </a:xfrm>
          <a:prstGeom prst="rect">
            <a:avLst/>
          </a:prstGeom>
          <a:noFill/>
        </p:spPr>
        <p:txBody>
          <a:bodyPr wrap="square">
            <a:spAutoFit/>
          </a:bodyPr>
          <a:lstStyle/>
          <a:p>
            <a:pPr algn="ctr"/>
            <a:r>
              <a:rPr lang="en-US" sz="4000" dirty="0">
                <a:solidFill>
                  <a:schemeClr val="bg1"/>
                </a:solidFill>
                <a:latin typeface="+mj-lt"/>
                <a:cs typeface="+mj-cs"/>
              </a:rPr>
              <a:t>BNF forms</a:t>
            </a:r>
          </a:p>
        </p:txBody>
      </p:sp>
      <p:grpSp>
        <p:nvGrpSpPr>
          <p:cNvPr id="14" name="مجموعة 13">
            <a:extLst>
              <a:ext uri="{FF2B5EF4-FFF2-40B4-BE49-F238E27FC236}">
                <a16:creationId xmlns:a16="http://schemas.microsoft.com/office/drawing/2014/main" id="{90380922-6113-C7ED-B5A2-69B4B2A81AB9}"/>
              </a:ext>
            </a:extLst>
          </p:cNvPr>
          <p:cNvGrpSpPr/>
          <p:nvPr/>
        </p:nvGrpSpPr>
        <p:grpSpPr>
          <a:xfrm>
            <a:off x="2829335" y="56769"/>
            <a:ext cx="4628105" cy="6744462"/>
            <a:chOff x="1145443" y="1251751"/>
            <a:chExt cx="9881553" cy="4323426"/>
          </a:xfrm>
        </p:grpSpPr>
        <p:sp>
          <p:nvSpPr>
            <p:cNvPr id="15" name="مستطيل 14">
              <a:extLst>
                <a:ext uri="{FF2B5EF4-FFF2-40B4-BE49-F238E27FC236}">
                  <a16:creationId xmlns:a16="http://schemas.microsoft.com/office/drawing/2014/main" id="{D801CDB7-C359-F74E-82E2-76CBC1CCD43E}"/>
                </a:ext>
              </a:extLst>
            </p:cNvPr>
            <p:cNvSpPr/>
            <p:nvPr/>
          </p:nvSpPr>
          <p:spPr>
            <a:xfrm>
              <a:off x="1145443" y="1251751"/>
              <a:ext cx="9881553" cy="4323426"/>
            </a:xfrm>
            <a:prstGeom prst="rect">
              <a:avLst/>
            </a:prstGeom>
            <a:solidFill>
              <a:schemeClr val="lt1">
                <a:alpha val="77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مستطيل 15">
              <a:extLst>
                <a:ext uri="{FF2B5EF4-FFF2-40B4-BE49-F238E27FC236}">
                  <a16:creationId xmlns:a16="http://schemas.microsoft.com/office/drawing/2014/main" id="{422F0A1A-42A9-1042-B4AB-40126FF8E1C8}"/>
                </a:ext>
              </a:extLst>
            </p:cNvPr>
            <p:cNvSpPr/>
            <p:nvPr/>
          </p:nvSpPr>
          <p:spPr>
            <a:xfrm>
              <a:off x="1444101" y="1370128"/>
              <a:ext cx="9258417" cy="4107704"/>
            </a:xfrm>
            <a:prstGeom prst="rect">
              <a:avLst/>
            </a:prstGeom>
            <a:solidFill>
              <a:schemeClr val="lt1">
                <a:alpha val="79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 name="مربع نص 1">
            <a:extLst>
              <a:ext uri="{FF2B5EF4-FFF2-40B4-BE49-F238E27FC236}">
                <a16:creationId xmlns:a16="http://schemas.microsoft.com/office/drawing/2014/main" id="{BD83BD62-CFB8-28CB-D8AB-64C6EB96499D}"/>
              </a:ext>
            </a:extLst>
          </p:cNvPr>
          <p:cNvSpPr txBox="1"/>
          <p:nvPr/>
        </p:nvSpPr>
        <p:spPr>
          <a:xfrm>
            <a:off x="3197125" y="428173"/>
            <a:ext cx="6165540" cy="6001643"/>
          </a:xfrm>
          <a:prstGeom prst="rect">
            <a:avLst/>
          </a:prstGeom>
          <a:noFill/>
        </p:spPr>
        <p:txBody>
          <a:bodyPr wrap="square">
            <a:spAutoFit/>
          </a:bodyPr>
          <a:lstStyle/>
          <a:p>
            <a:pPr algn="l" rtl="0"/>
            <a:r>
              <a:rPr lang="en-US" sz="1200" dirty="0"/>
              <a:t>34.	</a:t>
            </a:r>
            <a:r>
              <a:rPr lang="en-US" sz="1200" b="1" dirty="0" err="1"/>
              <a:t>IntDeclare</a:t>
            </a:r>
            <a:r>
              <a:rPr lang="en-US" sz="1200" dirty="0"/>
              <a:t>→ INT</a:t>
            </a:r>
          </a:p>
          <a:p>
            <a:pPr algn="l" rtl="0"/>
            <a:r>
              <a:rPr lang="en-US" sz="1200" dirty="0"/>
              <a:t>35.	</a:t>
            </a:r>
            <a:r>
              <a:rPr lang="en-US" sz="1200" b="1" dirty="0" err="1"/>
              <a:t>FloatDeclare</a:t>
            </a:r>
            <a:r>
              <a:rPr lang="en-US" sz="1200" dirty="0"/>
              <a:t>→ FLO</a:t>
            </a:r>
          </a:p>
          <a:p>
            <a:pPr algn="l" rtl="0"/>
            <a:r>
              <a:rPr lang="en-US" sz="1200" dirty="0"/>
              <a:t>36.	</a:t>
            </a:r>
            <a:r>
              <a:rPr lang="en-US" sz="1200" b="1" dirty="0"/>
              <a:t>Constant</a:t>
            </a:r>
            <a:r>
              <a:rPr lang="en-US" sz="1200" dirty="0"/>
              <a:t>→ CON</a:t>
            </a:r>
          </a:p>
          <a:p>
            <a:pPr algn="l" rtl="0"/>
            <a:r>
              <a:rPr lang="en-US" sz="1200" dirty="0"/>
              <a:t>37.	</a:t>
            </a:r>
            <a:r>
              <a:rPr lang="en-US" sz="1200" b="1" dirty="0"/>
              <a:t>Array</a:t>
            </a:r>
            <a:r>
              <a:rPr lang="en-US" sz="1200" dirty="0"/>
              <a:t>→ ARR</a:t>
            </a:r>
          </a:p>
          <a:p>
            <a:pPr algn="l" rtl="0"/>
            <a:r>
              <a:rPr lang="en-US" sz="1200" dirty="0"/>
              <a:t>38.	</a:t>
            </a:r>
            <a:r>
              <a:rPr lang="en-US" sz="1200" b="1" dirty="0"/>
              <a:t>Increment</a:t>
            </a:r>
            <a:r>
              <a:rPr lang="en-US" sz="1200" dirty="0"/>
              <a:t> → PLSPLS</a:t>
            </a:r>
          </a:p>
          <a:p>
            <a:pPr algn="l" rtl="0"/>
            <a:r>
              <a:rPr lang="en-US" sz="1200" dirty="0"/>
              <a:t>39.	</a:t>
            </a:r>
            <a:r>
              <a:rPr lang="en-US" sz="1200" b="1" dirty="0"/>
              <a:t>Decrement</a:t>
            </a:r>
            <a:r>
              <a:rPr lang="en-US" sz="1200" dirty="0"/>
              <a:t> → MISMIS</a:t>
            </a:r>
          </a:p>
          <a:p>
            <a:pPr algn="l" rtl="0"/>
            <a:r>
              <a:rPr lang="en-US" sz="1200" dirty="0"/>
              <a:t>40.	</a:t>
            </a:r>
            <a:r>
              <a:rPr lang="en-US" sz="1200" b="1" dirty="0"/>
              <a:t>Plus</a:t>
            </a:r>
            <a:r>
              <a:rPr lang="en-US" sz="1200" dirty="0"/>
              <a:t> →	PLS</a:t>
            </a:r>
          </a:p>
          <a:p>
            <a:pPr algn="l" rtl="0"/>
            <a:r>
              <a:rPr lang="en-US" sz="1200" dirty="0"/>
              <a:t>41.	</a:t>
            </a:r>
            <a:r>
              <a:rPr lang="en-US" sz="1200" b="1" dirty="0"/>
              <a:t>Minus</a:t>
            </a:r>
            <a:r>
              <a:rPr lang="en-US" sz="1200" dirty="0"/>
              <a:t>→ MIS</a:t>
            </a:r>
          </a:p>
          <a:p>
            <a:pPr algn="l" rtl="0"/>
            <a:r>
              <a:rPr lang="en-US" sz="1200" dirty="0"/>
              <a:t>42.	</a:t>
            </a:r>
            <a:r>
              <a:rPr lang="en-US" sz="1200" b="1" dirty="0"/>
              <a:t>Divide</a:t>
            </a:r>
            <a:r>
              <a:rPr lang="en-US" sz="1200" dirty="0"/>
              <a:t>→ DEV</a:t>
            </a:r>
          </a:p>
          <a:p>
            <a:pPr algn="l" rtl="0"/>
            <a:r>
              <a:rPr lang="en-US" sz="1200" dirty="0"/>
              <a:t>43.	</a:t>
            </a:r>
            <a:r>
              <a:rPr lang="en-US" sz="1200" b="1" dirty="0"/>
              <a:t>Multiply</a:t>
            </a:r>
            <a:r>
              <a:rPr lang="en-US" sz="1200" dirty="0"/>
              <a:t>→ MUL</a:t>
            </a:r>
          </a:p>
          <a:p>
            <a:pPr algn="l" rtl="0"/>
            <a:r>
              <a:rPr lang="en-US" sz="1200" dirty="0"/>
              <a:t>44.	</a:t>
            </a:r>
            <a:r>
              <a:rPr lang="en-US" sz="1200" b="1" dirty="0"/>
              <a:t>Reminder</a:t>
            </a:r>
            <a:r>
              <a:rPr lang="en-US" sz="1200" dirty="0"/>
              <a:t>→ REM</a:t>
            </a:r>
          </a:p>
          <a:p>
            <a:pPr algn="l" rtl="0"/>
            <a:r>
              <a:rPr lang="en-US" sz="1200" dirty="0"/>
              <a:t>45.	</a:t>
            </a:r>
            <a:r>
              <a:rPr lang="en-US" sz="1200" b="1" dirty="0"/>
              <a:t>Assign</a:t>
            </a:r>
            <a:r>
              <a:rPr lang="en-US" sz="1200" dirty="0"/>
              <a:t>→ ASS</a:t>
            </a:r>
          </a:p>
          <a:p>
            <a:pPr algn="l" rtl="0"/>
            <a:r>
              <a:rPr lang="en-US" sz="1200" dirty="0"/>
              <a:t>46.	</a:t>
            </a:r>
            <a:r>
              <a:rPr lang="en-US" sz="1200" b="1" dirty="0"/>
              <a:t>Equality</a:t>
            </a:r>
            <a:r>
              <a:rPr lang="en-US" sz="1200" dirty="0"/>
              <a:t>→ EQU</a:t>
            </a:r>
          </a:p>
          <a:p>
            <a:pPr algn="l" rtl="0"/>
            <a:r>
              <a:rPr lang="en-US" sz="1200" dirty="0"/>
              <a:t>47.	</a:t>
            </a:r>
            <a:r>
              <a:rPr lang="en-US" sz="1200" b="1" dirty="0"/>
              <a:t>Inequality</a:t>
            </a:r>
            <a:r>
              <a:rPr lang="en-US" sz="1200" dirty="0"/>
              <a:t>→ NEQ</a:t>
            </a:r>
          </a:p>
          <a:p>
            <a:pPr algn="l" rtl="0"/>
            <a:r>
              <a:rPr lang="en-US" sz="1200" dirty="0"/>
              <a:t>48.	</a:t>
            </a:r>
            <a:r>
              <a:rPr lang="en-US" sz="1200" b="1" dirty="0" err="1"/>
              <a:t>GreaterThan</a:t>
            </a:r>
            <a:r>
              <a:rPr lang="en-US" sz="1200" dirty="0"/>
              <a:t>→ GRT</a:t>
            </a:r>
          </a:p>
          <a:p>
            <a:pPr algn="l" rtl="0"/>
            <a:r>
              <a:rPr lang="en-US" sz="1200" dirty="0"/>
              <a:t>49.	</a:t>
            </a:r>
            <a:r>
              <a:rPr lang="en-US" sz="1200" b="1" dirty="0" err="1"/>
              <a:t>GreaterThanOrEqual</a:t>
            </a:r>
            <a:r>
              <a:rPr lang="en-US" sz="1200" dirty="0"/>
              <a:t>→ GTE</a:t>
            </a:r>
          </a:p>
          <a:p>
            <a:pPr algn="l" rtl="0"/>
            <a:r>
              <a:rPr lang="en-US" sz="1200" dirty="0"/>
              <a:t>50.	</a:t>
            </a:r>
            <a:r>
              <a:rPr lang="en-US" sz="1200" b="1" dirty="0" err="1"/>
              <a:t>LessThan</a:t>
            </a:r>
            <a:r>
              <a:rPr lang="en-US" sz="1200" dirty="0"/>
              <a:t>→ LET </a:t>
            </a:r>
          </a:p>
          <a:p>
            <a:pPr algn="l" rtl="0"/>
            <a:r>
              <a:rPr lang="en-US" sz="1200" dirty="0"/>
              <a:t>51.	</a:t>
            </a:r>
            <a:r>
              <a:rPr lang="en-US" sz="1200" b="1" dirty="0" err="1"/>
              <a:t>LessThanOrEqual</a:t>
            </a:r>
            <a:r>
              <a:rPr lang="en-US" sz="1200" dirty="0"/>
              <a:t>→ LTE</a:t>
            </a:r>
          </a:p>
          <a:p>
            <a:pPr algn="l" rtl="0"/>
            <a:r>
              <a:rPr lang="en-US" sz="1200" dirty="0"/>
              <a:t>52.	</a:t>
            </a:r>
            <a:r>
              <a:rPr lang="en-US" sz="1200" b="1" dirty="0"/>
              <a:t>And</a:t>
            </a:r>
            <a:r>
              <a:rPr lang="en-US" sz="1200" dirty="0"/>
              <a:t>→ AND</a:t>
            </a:r>
          </a:p>
          <a:p>
            <a:pPr algn="l" rtl="0"/>
            <a:r>
              <a:rPr lang="en-US" sz="1200" dirty="0"/>
              <a:t>53.	</a:t>
            </a:r>
            <a:r>
              <a:rPr lang="en-US" sz="1200" b="1" dirty="0"/>
              <a:t>Or</a:t>
            </a:r>
            <a:r>
              <a:rPr lang="en-US" sz="1200" dirty="0"/>
              <a:t>→ OR</a:t>
            </a:r>
          </a:p>
          <a:p>
            <a:pPr algn="l" rtl="0"/>
            <a:r>
              <a:rPr lang="en-US" sz="1200" dirty="0"/>
              <a:t>54.	</a:t>
            </a:r>
            <a:r>
              <a:rPr lang="en-US" sz="1200" b="1" dirty="0"/>
              <a:t>Not</a:t>
            </a:r>
            <a:r>
              <a:rPr lang="en-US" sz="1200" dirty="0"/>
              <a:t>→ NOT</a:t>
            </a:r>
          </a:p>
          <a:p>
            <a:pPr algn="l" rtl="0"/>
            <a:r>
              <a:rPr lang="en-US" sz="1200" dirty="0"/>
              <a:t>55.	</a:t>
            </a:r>
            <a:r>
              <a:rPr lang="en-US" sz="1200" b="1" dirty="0" err="1"/>
              <a:t>DoubleQuotation</a:t>
            </a:r>
            <a:r>
              <a:rPr lang="en-US" sz="1200" dirty="0"/>
              <a:t>→ “</a:t>
            </a:r>
          </a:p>
          <a:p>
            <a:pPr algn="l" rtl="0"/>
            <a:r>
              <a:rPr lang="en-US" sz="1200" dirty="0"/>
              <a:t>56.	</a:t>
            </a:r>
            <a:r>
              <a:rPr lang="en-US" sz="1200" b="1" dirty="0"/>
              <a:t>Dot</a:t>
            </a:r>
            <a:r>
              <a:rPr lang="en-US" sz="1200" dirty="0"/>
              <a:t>→.</a:t>
            </a:r>
          </a:p>
          <a:p>
            <a:pPr algn="l" rtl="0"/>
            <a:r>
              <a:rPr lang="en-US" sz="1200" dirty="0"/>
              <a:t>57.	</a:t>
            </a:r>
            <a:r>
              <a:rPr lang="en-US" sz="1200" b="1" dirty="0" err="1"/>
              <a:t>DollarSign</a:t>
            </a:r>
            <a:r>
              <a:rPr lang="en-US" sz="1200" dirty="0"/>
              <a:t>→ $</a:t>
            </a:r>
          </a:p>
          <a:p>
            <a:pPr algn="l" rtl="0"/>
            <a:r>
              <a:rPr lang="en-US" sz="1200" dirty="0"/>
              <a:t>58.	</a:t>
            </a:r>
            <a:r>
              <a:rPr lang="en-US" sz="1200" b="1" dirty="0"/>
              <a:t>Colon</a:t>
            </a:r>
            <a:r>
              <a:rPr lang="en-US" sz="1200" dirty="0"/>
              <a:t>→:</a:t>
            </a:r>
          </a:p>
          <a:p>
            <a:pPr algn="l" rtl="0"/>
            <a:r>
              <a:rPr lang="en-US" sz="1200" dirty="0"/>
              <a:t>59.	</a:t>
            </a:r>
            <a:r>
              <a:rPr lang="en-US" sz="1200" b="1" dirty="0"/>
              <a:t>Separator</a:t>
            </a:r>
            <a:r>
              <a:rPr lang="en-US" sz="1200" dirty="0"/>
              <a:t>→ |</a:t>
            </a:r>
          </a:p>
          <a:p>
            <a:pPr algn="l" rtl="0"/>
            <a:r>
              <a:rPr lang="en-US" sz="1200" dirty="0"/>
              <a:t>60.	</a:t>
            </a:r>
            <a:r>
              <a:rPr lang="en-US" sz="1200" b="1" dirty="0" err="1"/>
              <a:t>LeftSquareBracket</a:t>
            </a:r>
            <a:r>
              <a:rPr lang="en-US" sz="1200" dirty="0"/>
              <a:t>→ [ </a:t>
            </a:r>
          </a:p>
          <a:p>
            <a:pPr algn="l" rtl="0"/>
            <a:r>
              <a:rPr lang="en-US" sz="1200" dirty="0"/>
              <a:t>61.	</a:t>
            </a:r>
            <a:r>
              <a:rPr lang="en-US" sz="1200" b="1" dirty="0" err="1"/>
              <a:t>RightSquareBracket</a:t>
            </a:r>
            <a:r>
              <a:rPr lang="en-US" sz="1200" dirty="0"/>
              <a:t>→]</a:t>
            </a:r>
          </a:p>
          <a:p>
            <a:pPr algn="l" rtl="0"/>
            <a:r>
              <a:rPr lang="en-US" sz="1200" dirty="0"/>
              <a:t>62.	</a:t>
            </a:r>
            <a:r>
              <a:rPr lang="en-US" sz="1200" b="1" dirty="0" err="1"/>
              <a:t>LeftCurlyBracket</a:t>
            </a:r>
            <a:r>
              <a:rPr lang="en-US" sz="1200" dirty="0"/>
              <a:t>→ { </a:t>
            </a:r>
          </a:p>
          <a:p>
            <a:pPr algn="l" rtl="0"/>
            <a:r>
              <a:rPr lang="en-US" sz="1200" dirty="0"/>
              <a:t>63.	</a:t>
            </a:r>
            <a:r>
              <a:rPr lang="en-US" sz="1200" b="1" dirty="0" err="1"/>
              <a:t>RightCurlyBracket</a:t>
            </a:r>
            <a:r>
              <a:rPr lang="en-US" sz="1200" dirty="0"/>
              <a:t>→ }</a:t>
            </a:r>
          </a:p>
          <a:p>
            <a:pPr algn="l" rtl="0"/>
            <a:r>
              <a:rPr lang="en-US" sz="1200" dirty="0"/>
              <a:t>64.	</a:t>
            </a:r>
            <a:r>
              <a:rPr lang="en-US" sz="1200" b="1" dirty="0"/>
              <a:t>Hash</a:t>
            </a:r>
            <a:r>
              <a:rPr lang="en-US" sz="1200" dirty="0"/>
              <a:t>→ #</a:t>
            </a:r>
          </a:p>
          <a:p>
            <a:pPr algn="l" rtl="0"/>
            <a:r>
              <a:rPr lang="en-US" sz="1200" dirty="0"/>
              <a:t>65.	</a:t>
            </a:r>
            <a:r>
              <a:rPr lang="en-US" sz="1200" b="1" dirty="0"/>
              <a:t>Symbols</a:t>
            </a:r>
            <a:r>
              <a:rPr lang="en-US" sz="1200" dirty="0"/>
              <a:t>→ ( | ) | , | ; | # | @ | _ | : |  | ? </a:t>
            </a:r>
          </a:p>
        </p:txBody>
      </p:sp>
    </p:spTree>
    <p:extLst>
      <p:ext uri="{BB962C8B-B14F-4D97-AF65-F5344CB8AC3E}">
        <p14:creationId xmlns:p14="http://schemas.microsoft.com/office/powerpoint/2010/main" val="414179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الصورة 4" descr="صورة تحتوي على طاولة مغطاة بقماش أحمر&#10;&#10;الوصف الذي تم إنشاؤه تلقائياً">
            <a:extLst>
              <a:ext uri="{FF2B5EF4-FFF2-40B4-BE49-F238E27FC236}">
                <a16:creationId xmlns:a16="http://schemas.microsoft.com/office/drawing/2014/main" id="{86C2C6D8-C398-0CD2-655D-20870E81A16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flipH="1">
            <a:off x="1" y="10"/>
            <a:ext cx="12191979" cy="6857990"/>
          </a:xfrm>
          <a:prstGeom prst="rect">
            <a:avLst/>
          </a:prstGeom>
        </p:spPr>
      </p:pic>
      <p:grpSp>
        <p:nvGrpSpPr>
          <p:cNvPr id="2" name="مجموعة 1">
            <a:extLst>
              <a:ext uri="{FF2B5EF4-FFF2-40B4-BE49-F238E27FC236}">
                <a16:creationId xmlns:a16="http://schemas.microsoft.com/office/drawing/2014/main" id="{8BB336C7-5008-B0C0-3BFD-899E26BCF779}"/>
              </a:ext>
            </a:extLst>
          </p:cNvPr>
          <p:cNvGrpSpPr/>
          <p:nvPr/>
        </p:nvGrpSpPr>
        <p:grpSpPr>
          <a:xfrm>
            <a:off x="1302058" y="1267287"/>
            <a:ext cx="9587884" cy="4323426"/>
            <a:chOff x="1287262" y="1251751"/>
            <a:chExt cx="9587884" cy="4323426"/>
          </a:xfrm>
        </p:grpSpPr>
        <p:sp>
          <p:nvSpPr>
            <p:cNvPr id="3" name="مستطيل 2">
              <a:extLst>
                <a:ext uri="{FF2B5EF4-FFF2-40B4-BE49-F238E27FC236}">
                  <a16:creationId xmlns:a16="http://schemas.microsoft.com/office/drawing/2014/main" id="{7604C2AE-D683-45D4-8261-245F1E259288}"/>
                </a:ext>
              </a:extLst>
            </p:cNvPr>
            <p:cNvSpPr/>
            <p:nvPr/>
          </p:nvSpPr>
          <p:spPr>
            <a:xfrm>
              <a:off x="1287262" y="1251751"/>
              <a:ext cx="9587884" cy="4323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مستطيل 3">
              <a:extLst>
                <a:ext uri="{FF2B5EF4-FFF2-40B4-BE49-F238E27FC236}">
                  <a16:creationId xmlns:a16="http://schemas.microsoft.com/office/drawing/2014/main" id="{44043979-B182-F572-5141-7C7ED9C05A97}"/>
                </a:ext>
              </a:extLst>
            </p:cNvPr>
            <p:cNvSpPr/>
            <p:nvPr/>
          </p:nvSpPr>
          <p:spPr>
            <a:xfrm>
              <a:off x="1444101" y="1418208"/>
              <a:ext cx="9271247" cy="398829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9" name="Title 1">
            <a:extLst>
              <a:ext uri="{FF2B5EF4-FFF2-40B4-BE49-F238E27FC236}">
                <a16:creationId xmlns:a16="http://schemas.microsoft.com/office/drawing/2014/main" id="{75A84270-FDB3-E907-D2F4-B732F2428DDC}"/>
              </a:ext>
            </a:extLst>
          </p:cNvPr>
          <p:cNvSpPr>
            <a:spLocks noGrp="1"/>
          </p:cNvSpPr>
          <p:nvPr>
            <p:ph type="ctrTitle"/>
          </p:nvPr>
        </p:nvSpPr>
        <p:spPr>
          <a:xfrm>
            <a:off x="1629101" y="2244830"/>
            <a:ext cx="8933796" cy="2437232"/>
          </a:xfrm>
        </p:spPr>
        <p:txBody>
          <a:bodyPr/>
          <a:lstStyle/>
          <a:p>
            <a:r>
              <a:rPr lang="en-US" sz="5400" dirty="0">
                <a:solidFill>
                  <a:srgbClr val="FFC000"/>
                </a:solidFill>
              </a:rPr>
              <a:t>Phase 3:</a:t>
            </a:r>
            <a:br>
              <a:rPr lang="en-US" sz="5400" dirty="0"/>
            </a:br>
            <a:r>
              <a:rPr lang="en-US" sz="5400" dirty="0"/>
              <a:t> </a:t>
            </a:r>
            <a:r>
              <a:rPr lang="en-US" dirty="0"/>
              <a:t>Semantic Analysis</a:t>
            </a:r>
          </a:p>
        </p:txBody>
      </p:sp>
    </p:spTree>
    <p:extLst>
      <p:ext uri="{BB962C8B-B14F-4D97-AF65-F5344CB8AC3E}">
        <p14:creationId xmlns:p14="http://schemas.microsoft.com/office/powerpoint/2010/main" val="118608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02_TF56410444" id="{C8863820-EB57-4192-B87E-984B21760F92}" vid="{B64E6A36-53A7-4DC6-BE63-6947276DA8AC}"/>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{195FD940-0B34-4EF4-B06E-3683A4DB1C34}tf56410444_win32</Template>
  <TotalTime>3829</TotalTime>
  <Words>1233</Words>
  <Application>Microsoft Office PowerPoint</Application>
  <PresentationFormat>شاشة عريضة</PresentationFormat>
  <Paragraphs>282</Paragraphs>
  <Slides>10</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10</vt:i4>
      </vt:variant>
    </vt:vector>
  </HeadingPairs>
  <TitlesOfParts>
    <vt:vector size="16" baseType="lpstr">
      <vt:lpstr>Avenir Next LT Pro</vt:lpstr>
      <vt:lpstr>Avenir Next LT Pro Light</vt:lpstr>
      <vt:lpstr>Calibri</vt:lpstr>
      <vt:lpstr>Courier New</vt:lpstr>
      <vt:lpstr>Garamond</vt:lpstr>
      <vt:lpstr>SavonVTI</vt:lpstr>
      <vt:lpstr>Cubic³  Programming Language</vt:lpstr>
      <vt:lpstr>Phase 1:  Lexical Analyzer</vt:lpstr>
      <vt:lpstr>Introduction</vt:lpstr>
      <vt:lpstr>عرض تقديمي في PowerPoint</vt:lpstr>
      <vt:lpstr>عرض تقديمي في PowerPoint</vt:lpstr>
      <vt:lpstr>Phase 2:  Syntax Analysis </vt:lpstr>
      <vt:lpstr>عرض تقديمي في PowerPoint</vt:lpstr>
      <vt:lpstr>عرض تقديمي في PowerPoint</vt:lpstr>
      <vt:lpstr>Phase 3:  Semantic Analysis</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Cubic³  Programming Language</dc:title>
  <dc:creator>KHADEGA SALEM ABDULRAHMAN BALFAQIH</dc:creator>
  <cp:lastModifiedBy>KHADEGA SALEM ABDULRAHMAN BALFAQIH</cp:lastModifiedBy>
  <cp:revision>3</cp:revision>
  <dcterms:created xsi:type="dcterms:W3CDTF">2022-11-02T18:43:40Z</dcterms:created>
  <dcterms:modified xsi:type="dcterms:W3CDTF">2022-11-08T02:13:33Z</dcterms:modified>
</cp:coreProperties>
</file>