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37"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70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3284890-85D2-4D7B-8EF5-15A9C1DB8F42}" type="datetimeFigureOut">
              <a:rPr lang="en-US" smtClean="0"/>
              <a:t>9/30/2021</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6324699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51543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4602315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1818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5737323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1483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9/30/2021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67852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9/30/2021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24674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9/30/2021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33304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83691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32574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8664C608-40B1-4030-A28D-5B74BC98ADCE}" type="datetimeFigureOut">
              <a:rPr lang="en-US" smtClean="0"/>
              <a:t>9/30/2021</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46594246"/>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6430" y="710390"/>
            <a:ext cx="11145328" cy="2878199"/>
          </a:xfrm>
        </p:spPr>
        <p:txBody>
          <a:bodyPr>
            <a:normAutofit fontScale="90000"/>
          </a:bodyPr>
          <a:lstStyle/>
          <a:p>
            <a:r>
              <a:rPr lang="en-US" dirty="0" smtClean="0"/>
              <a:t>FAKE NEWS DETECTION  USING MACHINE  LEARNING</a:t>
            </a:r>
            <a:endParaRPr lang="en-IN" dirty="0"/>
          </a:p>
        </p:txBody>
      </p:sp>
      <p:sp>
        <p:nvSpPr>
          <p:cNvPr id="5" name="AutoShape 4" descr="Fake News Detection using NLP and Machine Learning in Python — Wisdom ML |  by Manu Siddhartha | Medium"/>
          <p:cNvSpPr>
            <a:spLocks noChangeAspect="1" noChangeArrowheads="1"/>
          </p:cNvSpPr>
          <p:nvPr/>
        </p:nvSpPr>
        <p:spPr bwMode="auto">
          <a:xfrm>
            <a:off x="-1172893" y="-619125"/>
            <a:ext cx="3705225" cy="1238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2" descr="Fake news detection: This lab is using NLP and linguistics to identify  misinformation- Technology News, Firstpost"/>
          <p:cNvSpPr>
            <a:spLocks noChangeAspect="1" noChangeArrowheads="1"/>
          </p:cNvSpPr>
          <p:nvPr/>
        </p:nvSpPr>
        <p:spPr bwMode="auto">
          <a:xfrm flipH="1" flipV="1">
            <a:off x="3013075" y="839787"/>
            <a:ext cx="4726394" cy="26625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Snip Diagonal Corner Rectangle 3"/>
          <p:cNvSpPr/>
          <p:nvPr/>
        </p:nvSpPr>
        <p:spPr>
          <a:xfrm>
            <a:off x="9523562" y="3752491"/>
            <a:ext cx="2303253" cy="295023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ANJALI </a:t>
            </a:r>
            <a:r>
              <a:rPr lang="en-US" sz="2000" dirty="0" smtClean="0"/>
              <a:t>GAUR</a:t>
            </a:r>
            <a:endParaRPr lang="en-US" sz="2000" dirty="0" smtClean="0"/>
          </a:p>
        </p:txBody>
      </p:sp>
    </p:spTree>
    <p:extLst>
      <p:ext uri="{BB962C8B-B14F-4D97-AF65-F5344CB8AC3E}">
        <p14:creationId xmlns:p14="http://schemas.microsoft.com/office/powerpoint/2010/main" val="346499084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9909" y="583978"/>
            <a:ext cx="3866458" cy="785004"/>
          </a:xfrm>
        </p:spPr>
        <p:txBody>
          <a:bodyPr>
            <a:normAutofit fontScale="90000"/>
          </a:bodyPr>
          <a:lstStyle/>
          <a:p>
            <a:r>
              <a:rPr lang="en-US" dirty="0" smtClean="0"/>
              <a:t>RESULT</a:t>
            </a:r>
            <a:endParaRPr lang="en-IN" dirty="0"/>
          </a:p>
        </p:txBody>
      </p:sp>
      <p:pic>
        <p:nvPicPr>
          <p:cNvPr id="3073" name="Picture 13"/>
          <p:cNvPicPr>
            <a:picLocks noChangeAspect="1" noChangeArrowheads="1"/>
          </p:cNvPicPr>
          <p:nvPr/>
        </p:nvPicPr>
        <p:blipFill>
          <a:blip r:embed="rId2">
            <a:extLst>
              <a:ext uri="{28A0092B-C50C-407E-A947-70E740481C1C}">
                <a14:useLocalDpi xmlns:a14="http://schemas.microsoft.com/office/drawing/2010/main" val="0"/>
              </a:ext>
            </a:extLst>
          </a:blip>
          <a:srcRect t="69591" b="17274"/>
          <a:stretch>
            <a:fillRect/>
          </a:stretch>
        </p:blipFill>
        <p:spPr bwMode="auto">
          <a:xfrm>
            <a:off x="2541658" y="2473650"/>
            <a:ext cx="5889063" cy="1452139"/>
          </a:xfrm>
          <a:prstGeom prst="rect">
            <a:avLst/>
          </a:prstGeom>
          <a:noFill/>
        </p:spPr>
      </p:pic>
      <p:sp>
        <p:nvSpPr>
          <p:cNvPr id="5" name="Rectangle 3"/>
          <p:cNvSpPr>
            <a:spLocks noChangeArrowheads="1"/>
          </p:cNvSpPr>
          <p:nvPr/>
        </p:nvSpPr>
        <p:spPr bwMode="auto">
          <a:xfrm flipV="1">
            <a:off x="2527438" y="2624526"/>
            <a:ext cx="1145012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7" name="Rectangle 6"/>
          <p:cNvSpPr/>
          <p:nvPr/>
        </p:nvSpPr>
        <p:spPr>
          <a:xfrm>
            <a:off x="2719916" y="1641618"/>
            <a:ext cx="2986291" cy="369332"/>
          </a:xfrm>
          <a:prstGeom prst="rect">
            <a:avLst/>
          </a:prstGeom>
        </p:spPr>
        <p:txBody>
          <a:bodyPr wrap="square">
            <a:spAutoFit/>
          </a:bodyPr>
          <a:lstStyle/>
          <a:p>
            <a:r>
              <a:rPr lang="en-IN" b="1" dirty="0">
                <a:latin typeface="Times New Roman" panose="02020603050405020304" pitchFamily="18" charset="0"/>
                <a:ea typeface="Calibri" panose="020F0502020204030204" pitchFamily="34" charset="0"/>
              </a:rPr>
              <a:t>Static System</a:t>
            </a:r>
            <a:endParaRPr lang="en-IN" dirty="0"/>
          </a:p>
        </p:txBody>
      </p:sp>
      <p:sp>
        <p:nvSpPr>
          <p:cNvPr id="8" name="Rectangle 7"/>
          <p:cNvSpPr/>
          <p:nvPr/>
        </p:nvSpPr>
        <p:spPr>
          <a:xfrm>
            <a:off x="1232686" y="1272286"/>
            <a:ext cx="6601261" cy="369332"/>
          </a:xfrm>
          <a:prstGeom prst="rect">
            <a:avLst/>
          </a:prstGeom>
        </p:spPr>
        <p:txBody>
          <a:bodyPr wrap="square">
            <a:spAutoFit/>
          </a:bodyPr>
          <a:lstStyle/>
          <a:p>
            <a:r>
              <a:rPr lang="en-IN" dirty="0">
                <a:latin typeface="Times New Roman" panose="02020603050405020304" pitchFamily="18" charset="0"/>
                <a:ea typeface="Times New Roman" panose="02020603050405020304" pitchFamily="18" charset="0"/>
              </a:rPr>
              <a:t>Implementation was done using the above algorithms </a:t>
            </a:r>
            <a:endParaRPr lang="en-IN" dirty="0"/>
          </a:p>
        </p:txBody>
      </p:sp>
    </p:spTree>
    <p:extLst>
      <p:ext uri="{BB962C8B-B14F-4D97-AF65-F5344CB8AC3E}">
        <p14:creationId xmlns:p14="http://schemas.microsoft.com/office/powerpoint/2010/main" val="353402103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rotWithShape="1">
          <a:blip r:embed="rId2">
            <a:extLst>
              <a:ext uri="{28A0092B-C50C-407E-A947-70E740481C1C}">
                <a14:useLocalDpi xmlns:a14="http://schemas.microsoft.com/office/drawing/2010/main" val="0"/>
              </a:ext>
            </a:extLst>
          </a:blip>
          <a:srcRect t="23185" b="10539"/>
          <a:stretch/>
        </p:blipFill>
        <p:spPr bwMode="auto">
          <a:xfrm>
            <a:off x="1816509" y="301492"/>
            <a:ext cx="7820192" cy="3131820"/>
          </a:xfrm>
          <a:prstGeom prst="rect">
            <a:avLst/>
          </a:prstGeom>
          <a:noFill/>
          <a:ln>
            <a:noFill/>
          </a:ln>
          <a:extLst>
            <a:ext uri="{53640926-AAD7-44D8-BBD7-CCE9431645EC}">
              <a14:shadowObscured xmlns:a14="http://schemas.microsoft.com/office/drawing/2010/main"/>
            </a:ext>
          </a:extLst>
        </p:spPr>
      </p:pic>
      <p:sp>
        <p:nvSpPr>
          <p:cNvPr id="6" name="Rectangle 5"/>
          <p:cNvSpPr/>
          <p:nvPr/>
        </p:nvSpPr>
        <p:spPr>
          <a:xfrm>
            <a:off x="3019245" y="3433312"/>
            <a:ext cx="5012541" cy="587148"/>
          </a:xfrm>
          <a:prstGeom prst="rect">
            <a:avLst/>
          </a:prstGeom>
        </p:spPr>
        <p:txBody>
          <a:bodyPr wrap="square">
            <a:spAutoFit/>
          </a:bodyPr>
          <a:lstStyle/>
          <a:p>
            <a:pPr marL="342900" lvl="0" indent="-342900">
              <a:lnSpc>
                <a:spcPct val="150000"/>
              </a:lnSpc>
              <a:spcAft>
                <a:spcPts val="800"/>
              </a:spcAft>
              <a:buFont typeface="+mj-lt"/>
              <a:buAutoNum type="alphaUcPeriod"/>
            </a:pPr>
            <a:r>
              <a:rPr lang="en-US" sz="2400" b="1" dirty="0">
                <a:latin typeface="Times New Roman" panose="02020603050405020304" pitchFamily="18" charset="0"/>
                <a:ea typeface="Calibri" panose="020F0502020204030204" pitchFamily="34" charset="0"/>
                <a:cs typeface="Times New Roman" panose="02020603050405020304" pitchFamily="18" charset="0"/>
              </a:rPr>
              <a:t>Static output that it is a fake news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11741886"/>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cstate="print">
            <a:extLst>
              <a:ext uri="{28A0092B-C50C-407E-A947-70E740481C1C}">
                <a14:useLocalDpi xmlns:a14="http://schemas.microsoft.com/office/drawing/2010/main" val="0"/>
              </a:ext>
            </a:extLst>
          </a:blip>
          <a:srcRect l="1329" t="20563" r="-1329" b="6165"/>
          <a:stretch/>
        </p:blipFill>
        <p:spPr bwMode="auto">
          <a:xfrm>
            <a:off x="2281651" y="189781"/>
            <a:ext cx="7628698" cy="3614468"/>
          </a:xfrm>
          <a:prstGeom prst="rect">
            <a:avLst/>
          </a:prstGeom>
          <a:noFill/>
          <a:ln>
            <a:noFill/>
          </a:ln>
          <a:extLst>
            <a:ext uri="{53640926-AAD7-44D8-BBD7-CCE9431645EC}">
              <a14:shadowObscured xmlns:a14="http://schemas.microsoft.com/office/drawing/2010/main"/>
            </a:ext>
          </a:extLst>
        </p:spPr>
      </p:pic>
      <p:sp>
        <p:nvSpPr>
          <p:cNvPr id="5" name="Rectangle 4"/>
          <p:cNvSpPr/>
          <p:nvPr/>
        </p:nvSpPr>
        <p:spPr>
          <a:xfrm>
            <a:off x="3063005" y="4063605"/>
            <a:ext cx="5891214" cy="507831"/>
          </a:xfrm>
          <a:prstGeom prst="rect">
            <a:avLst/>
          </a:prstGeom>
        </p:spPr>
        <p:txBody>
          <a:bodyPr wrap="square">
            <a:spAutoFit/>
          </a:bodyPr>
          <a:lstStyle/>
          <a:p>
            <a:pPr marL="342900" lvl="0" indent="-342900">
              <a:lnSpc>
                <a:spcPct val="150000"/>
              </a:lnSpc>
              <a:spcAft>
                <a:spcPts val="800"/>
              </a:spcAft>
              <a:buFont typeface="+mj-lt"/>
              <a:buAutoNum type="alphaUcPeriod"/>
            </a:pPr>
            <a:r>
              <a:rPr lang="en-US" b="1" dirty="0">
                <a:latin typeface="Times New Roman" panose="02020603050405020304" pitchFamily="18" charset="0"/>
                <a:ea typeface="Calibri" panose="020F0502020204030204" pitchFamily="34" charset="0"/>
                <a:cs typeface="Times New Roman" panose="02020603050405020304" pitchFamily="18" charset="0"/>
              </a:rPr>
              <a:t>Static output is that it is not a fake news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2777183"/>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3279" y="103518"/>
            <a:ext cx="4354442" cy="948905"/>
          </a:xfrm>
        </p:spPr>
        <p:txBody>
          <a:bodyPr>
            <a:normAutofit/>
          </a:bodyPr>
          <a:lstStyle/>
          <a:p>
            <a:r>
              <a:rPr lang="en-US" sz="4000" dirty="0" smtClean="0"/>
              <a:t>CONCLUSION</a:t>
            </a:r>
            <a:endParaRPr lang="en-IN" sz="4000" dirty="0"/>
          </a:p>
        </p:txBody>
      </p:sp>
      <p:sp>
        <p:nvSpPr>
          <p:cNvPr id="3" name="Text Placeholder 2"/>
          <p:cNvSpPr>
            <a:spLocks noGrp="1"/>
          </p:cNvSpPr>
          <p:nvPr>
            <p:ph type="body" idx="1"/>
          </p:nvPr>
        </p:nvSpPr>
        <p:spPr>
          <a:xfrm>
            <a:off x="2165774" y="1052423"/>
            <a:ext cx="8824279" cy="5055079"/>
          </a:xfrm>
        </p:spPr>
        <p:txBody>
          <a:bodyPr>
            <a:normAutofit fontScale="92500" lnSpcReduction="20000"/>
          </a:bodyPr>
          <a:lstStyle/>
          <a:p>
            <a:r>
              <a:rPr lang="en-US" dirty="0"/>
              <a:t>The task of classifying news manually requires in-depth knowledge of the domain and expertise to identify anomalies in the text. </a:t>
            </a:r>
            <a:r>
              <a:rPr lang="en-US" dirty="0" smtClean="0"/>
              <a:t>Here , we </a:t>
            </a:r>
            <a:r>
              <a:rPr lang="en-US" dirty="0"/>
              <a:t>discussed the problem of classifying fake news articles using machine learning models and ensemble techniques. The data we used in our work is collected from the World Wide Web and contains news articles from various domains to cover most of the news rather than specifically classifying political news. The primary aim </a:t>
            </a:r>
            <a:r>
              <a:rPr lang="en-US" dirty="0" smtClean="0"/>
              <a:t> </a:t>
            </a:r>
            <a:r>
              <a:rPr lang="en-US" dirty="0"/>
              <a:t>is to identify patterns in text that differentiate fake articles from true news. We extracted different textual features from the articles using an LIWC tool and used the feature set as an input to the models. The learning models were trained and parameter-tuned to obtain optimal accuracy. Some models have achieved comparatively higher accuracy than others. We used multiple performance metrics to compare the results for each algorithm. The ensemble learners have shown an overall better score on all performance metrics as compared to the individual learners.</a:t>
            </a:r>
          </a:p>
          <a:p>
            <a:r>
              <a:rPr lang="en-US" dirty="0"/>
              <a:t>Fake news detection has many open issues that require attention of researchers. For instance, in order to reduce the spread of fake news, identifying key elements involved in the spread of news is an important step. Graph theory and machine learning techniques can be employed to identify the key sources involved in spread of fake news. </a:t>
            </a:r>
            <a:endParaRPr lang="en-IN" dirty="0"/>
          </a:p>
        </p:txBody>
      </p:sp>
    </p:spTree>
    <p:extLst>
      <p:ext uri="{BB962C8B-B14F-4D97-AF65-F5344CB8AC3E}">
        <p14:creationId xmlns:p14="http://schemas.microsoft.com/office/powerpoint/2010/main" val="3642932557"/>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027" y="1725282"/>
            <a:ext cx="9418320" cy="1755475"/>
          </a:xfrm>
        </p:spPr>
        <p:txBody>
          <a:bodyPr/>
          <a:lstStyle/>
          <a:p>
            <a:r>
              <a:rPr lang="en-US" dirty="0" smtClean="0"/>
              <a:t>     THANK  YOU</a:t>
            </a:r>
            <a:endParaRPr lang="en-IN" dirty="0"/>
          </a:p>
        </p:txBody>
      </p:sp>
      <p:sp>
        <p:nvSpPr>
          <p:cNvPr id="3" name="Text Placeholder 2"/>
          <p:cNvSpPr>
            <a:spLocks noGrp="1"/>
          </p:cNvSpPr>
          <p:nvPr>
            <p:ph type="body" idx="1"/>
          </p:nvPr>
        </p:nvSpPr>
        <p:spPr>
          <a:xfrm>
            <a:off x="8937656" y="4140680"/>
            <a:ext cx="1923691" cy="2248044"/>
          </a:xfrm>
        </p:spPr>
        <p:txBody>
          <a:bodyPr>
            <a:normAutofit/>
          </a:bodyPr>
          <a:lstStyle/>
          <a:p>
            <a:r>
              <a:rPr lang="en-US" sz="1600" dirty="0" smtClean="0"/>
              <a:t>ANJALI    </a:t>
            </a:r>
            <a:r>
              <a:rPr lang="en-US" sz="1600" dirty="0" smtClean="0"/>
              <a:t>GAUR</a:t>
            </a:r>
            <a:endParaRPr lang="en-US" sz="1600" dirty="0" smtClean="0"/>
          </a:p>
        </p:txBody>
      </p:sp>
    </p:spTree>
    <p:extLst>
      <p:ext uri="{BB962C8B-B14F-4D97-AF65-F5344CB8AC3E}">
        <p14:creationId xmlns:p14="http://schemas.microsoft.com/office/powerpoint/2010/main" val="36178814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7174" y="241886"/>
            <a:ext cx="4972584" cy="577624"/>
          </a:xfrm>
        </p:spPr>
        <p:txBody>
          <a:bodyPr>
            <a:normAutofit fontScale="90000"/>
          </a:bodyPr>
          <a:lstStyle/>
          <a:p>
            <a:r>
              <a:rPr lang="en-US" u="sng" dirty="0" smtClean="0"/>
              <a:t/>
            </a:r>
            <a:br>
              <a:rPr lang="en-US" u="sng" dirty="0" smtClean="0"/>
            </a:br>
            <a:r>
              <a:rPr lang="en-US" u="sng" dirty="0"/>
              <a:t/>
            </a:r>
            <a:br>
              <a:rPr lang="en-US" u="sng" dirty="0"/>
            </a:br>
            <a:r>
              <a:rPr lang="en-US" u="sng" dirty="0" smtClean="0"/>
              <a:t/>
            </a:r>
            <a:br>
              <a:rPr lang="en-US" u="sng" dirty="0" smtClean="0"/>
            </a:br>
            <a:r>
              <a:rPr lang="en-US" u="sng" dirty="0"/>
              <a:t/>
            </a:r>
            <a:br>
              <a:rPr lang="en-US" u="sng" dirty="0"/>
            </a:br>
            <a:r>
              <a:rPr lang="en-US" u="sng" dirty="0" smtClean="0"/>
              <a:t/>
            </a:r>
            <a:br>
              <a:rPr lang="en-US" u="sng" dirty="0" smtClean="0"/>
            </a:br>
            <a:r>
              <a:rPr lang="en-US" u="sng" dirty="0"/>
              <a:t/>
            </a:r>
            <a:br>
              <a:rPr lang="en-US" u="sng" dirty="0"/>
            </a:br>
            <a:endParaRPr lang="en-IN" u="sng" dirty="0"/>
          </a:p>
        </p:txBody>
      </p:sp>
      <p:sp>
        <p:nvSpPr>
          <p:cNvPr id="3" name="Text Placeholder 2"/>
          <p:cNvSpPr>
            <a:spLocks noGrp="1"/>
          </p:cNvSpPr>
          <p:nvPr>
            <p:ph type="body" idx="1"/>
          </p:nvPr>
        </p:nvSpPr>
        <p:spPr>
          <a:xfrm>
            <a:off x="1398023" y="2372265"/>
            <a:ext cx="9052560" cy="3528204"/>
          </a:xfrm>
        </p:spPr>
        <p:txBody>
          <a:bodyPr>
            <a:normAutofit lnSpcReduction="10000"/>
          </a:bodyPr>
          <a:lstStyle/>
          <a:p>
            <a:r>
              <a:rPr lang="en-US" dirty="0"/>
              <a:t>The advent of the World Wide Web and the rapid adoption of social media platforms (such as Facebook and Twitter) paved the way for information dissemination that has never been witnessed in the human history before. With the current usage of social media platforms, consumers are creating and sharing more information than ever before, some of which are misleading with no relevance to reality. Automated classification of a text article as misinformation or disinformation is a challenging task. Even an expert in a particular domain has to explore multiple aspects before giving a verdict on the truthfulness of an article. In this work, we propose to use machine learning ensemble approach for automated classification of news articles. </a:t>
            </a:r>
            <a:endParaRPr lang="en-IN" dirty="0"/>
          </a:p>
        </p:txBody>
      </p:sp>
      <p:sp>
        <p:nvSpPr>
          <p:cNvPr id="5" name="Rectangle 4"/>
          <p:cNvSpPr/>
          <p:nvPr/>
        </p:nvSpPr>
        <p:spPr>
          <a:xfrm>
            <a:off x="2521789" y="1363299"/>
            <a:ext cx="6096000" cy="1200329"/>
          </a:xfrm>
          <a:prstGeom prst="rect">
            <a:avLst/>
          </a:prstGeom>
        </p:spPr>
        <p:txBody>
          <a:bodyPr>
            <a:spAutoFit/>
          </a:bodyPr>
          <a:lstStyle/>
          <a:p>
            <a:r>
              <a:rPr lang="en-US" sz="3600" u="sng" dirty="0"/>
              <a:t>INTRODUCTION</a:t>
            </a:r>
            <a:br>
              <a:rPr lang="en-US" sz="3600" u="sng" dirty="0"/>
            </a:br>
            <a:endParaRPr lang="en-IN" sz="3600" dirty="0"/>
          </a:p>
        </p:txBody>
      </p:sp>
    </p:spTree>
    <p:extLst>
      <p:ext uri="{BB962C8B-B14F-4D97-AF65-F5344CB8AC3E}">
        <p14:creationId xmlns:p14="http://schemas.microsoft.com/office/powerpoint/2010/main" val="84692314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7944928" y="715992"/>
            <a:ext cx="3053751" cy="40757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n w="0"/>
                <a:solidFill>
                  <a:schemeClr val="tx1"/>
                </a:solidFill>
                <a:effectLst>
                  <a:outerShdw blurRad="38100" dist="19050" dir="2700000" algn="tl" rotWithShape="0">
                    <a:schemeClr val="dk1">
                      <a:alpha val="40000"/>
                    </a:schemeClr>
                  </a:outerShdw>
                </a:effectLst>
              </a:rPr>
              <a:t>OBJECTIVE</a:t>
            </a:r>
          </a:p>
          <a:p>
            <a:pPr algn="ctr"/>
            <a:r>
              <a:rPr lang="en-US" dirty="0" smtClean="0">
                <a:ln w="0"/>
                <a:solidFill>
                  <a:schemeClr val="tx1"/>
                </a:solidFill>
                <a:effectLst>
                  <a:outerShdw blurRad="38100" dist="19050" dir="2700000" algn="tl" rotWithShape="0">
                    <a:schemeClr val="dk1">
                      <a:alpha val="40000"/>
                    </a:schemeClr>
                  </a:outerShdw>
                </a:effectLst>
              </a:rPr>
              <a:t>&gt;To  identify  the fake news using data mining perspective</a:t>
            </a:r>
          </a:p>
          <a:p>
            <a:pPr algn="ctr"/>
            <a:r>
              <a:rPr lang="en-US" dirty="0" smtClean="0">
                <a:ln w="0"/>
                <a:solidFill>
                  <a:schemeClr val="tx1"/>
                </a:solidFill>
                <a:effectLst>
                  <a:outerShdw blurRad="38100" dist="19050" dir="2700000" algn="tl" rotWithShape="0">
                    <a:schemeClr val="dk1">
                      <a:alpha val="40000"/>
                    </a:schemeClr>
                  </a:outerShdw>
                </a:effectLst>
              </a:rPr>
              <a:t>&gt;To learn and apply the various machine learning algorithms</a:t>
            </a:r>
          </a:p>
          <a:p>
            <a:pPr algn="ctr"/>
            <a:r>
              <a:rPr lang="en-US" dirty="0" smtClean="0">
                <a:ln w="0"/>
                <a:solidFill>
                  <a:schemeClr val="tx1"/>
                </a:solidFill>
                <a:effectLst>
                  <a:outerShdw blurRad="38100" dist="19050" dir="2700000" algn="tl" rotWithShape="0">
                    <a:schemeClr val="dk1">
                      <a:alpha val="40000"/>
                    </a:schemeClr>
                  </a:outerShdw>
                </a:effectLst>
              </a:rPr>
              <a:t>&gt;To compare the performance of the system using different machine learning algorithm</a:t>
            </a:r>
            <a:endParaRPr lang="en-IN" dirty="0">
              <a:ln w="0"/>
              <a:solidFill>
                <a:schemeClr val="tx1"/>
              </a:solidFill>
              <a:effectLst>
                <a:outerShdw blurRad="38100" dist="19050" dir="2700000" algn="tl" rotWithShape="0">
                  <a:schemeClr val="dk1">
                    <a:alpha val="40000"/>
                  </a:schemeClr>
                </a:outerShdw>
              </a:effectLst>
            </a:endParaRPr>
          </a:p>
        </p:txBody>
      </p:sp>
      <p:sp>
        <p:nvSpPr>
          <p:cNvPr id="7" name="Rounded Rectangle 6"/>
          <p:cNvSpPr/>
          <p:nvPr/>
        </p:nvSpPr>
        <p:spPr>
          <a:xfrm>
            <a:off x="759124" y="1436557"/>
            <a:ext cx="2674189" cy="390319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n w="0"/>
                <a:solidFill>
                  <a:schemeClr val="tx1"/>
                </a:solidFill>
                <a:effectLst>
                  <a:outerShdw blurRad="38100" dist="19050" dir="2700000" algn="tl" rotWithShape="0">
                    <a:schemeClr val="dk1">
                      <a:alpha val="40000"/>
                    </a:schemeClr>
                  </a:outerShdw>
                </a:effectLst>
              </a:rPr>
              <a:t>PURPOSE</a:t>
            </a:r>
          </a:p>
          <a:p>
            <a:pPr algn="ctr"/>
            <a:r>
              <a:rPr lang="en-US" dirty="0" smtClean="0">
                <a:ln w="0"/>
                <a:solidFill>
                  <a:schemeClr val="tx1"/>
                </a:solidFill>
                <a:effectLst>
                  <a:outerShdw blurRad="38100" dist="19050" dir="2700000" algn="tl" rotWithShape="0">
                    <a:schemeClr val="dk1">
                      <a:alpha val="40000"/>
                    </a:schemeClr>
                  </a:outerShdw>
                </a:effectLst>
              </a:rPr>
              <a:t>&gt;Understanding multiple algorithm</a:t>
            </a:r>
          </a:p>
          <a:p>
            <a:pPr algn="ctr"/>
            <a:r>
              <a:rPr lang="en-US" dirty="0" smtClean="0">
                <a:ln w="0"/>
                <a:solidFill>
                  <a:schemeClr val="tx1"/>
                </a:solidFill>
                <a:effectLst>
                  <a:outerShdw blurRad="38100" dist="19050" dir="2700000" algn="tl" rotWithShape="0">
                    <a:schemeClr val="dk1">
                      <a:alpha val="40000"/>
                    </a:schemeClr>
                  </a:outerShdw>
                </a:effectLst>
              </a:rPr>
              <a:t>&gt;Knowledge in machine learning</a:t>
            </a:r>
          </a:p>
          <a:p>
            <a:pPr algn="ctr"/>
            <a:r>
              <a:rPr lang="en-US" dirty="0" smtClean="0">
                <a:ln w="0"/>
                <a:solidFill>
                  <a:schemeClr val="tx1"/>
                </a:solidFill>
                <a:effectLst>
                  <a:outerShdw blurRad="38100" dist="19050" dir="2700000" algn="tl" rotWithShape="0">
                    <a:schemeClr val="dk1">
                      <a:alpha val="40000"/>
                    </a:schemeClr>
                  </a:outerShdw>
                </a:effectLst>
              </a:rPr>
              <a:t>&gt;To identify whether the news is fake or real</a:t>
            </a:r>
            <a:endParaRPr lang="en-IN" dirty="0"/>
          </a:p>
        </p:txBody>
      </p:sp>
      <p:sp>
        <p:nvSpPr>
          <p:cNvPr id="8" name="Rounded Rectangle 7"/>
          <p:cNvSpPr/>
          <p:nvPr/>
        </p:nvSpPr>
        <p:spPr>
          <a:xfrm>
            <a:off x="4097547" y="2544793"/>
            <a:ext cx="3071004" cy="40199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n w="0"/>
                <a:solidFill>
                  <a:schemeClr val="tx1"/>
                </a:solidFill>
                <a:effectLst>
                  <a:outerShdw blurRad="38100" dist="19050" dir="2700000" algn="tl" rotWithShape="0">
                    <a:schemeClr val="dk1">
                      <a:alpha val="40000"/>
                    </a:schemeClr>
                  </a:outerShdw>
                </a:effectLst>
              </a:rPr>
              <a:t>SCOPE</a:t>
            </a:r>
          </a:p>
          <a:p>
            <a:pPr algn="ctr"/>
            <a:r>
              <a:rPr lang="en-US">
                <a:ln w="0"/>
                <a:solidFill>
                  <a:schemeClr val="tx1"/>
                </a:solidFill>
                <a:effectLst>
                  <a:outerShdw blurRad="38100" dist="19050" dir="2700000" algn="tl" rotWithShape="0">
                    <a:schemeClr val="dk1">
                      <a:alpha val="40000"/>
                    </a:schemeClr>
                  </a:outerShdw>
                </a:effectLst>
              </a:rPr>
              <a:t>&gt;once a source is labeled as a procedure of a fake news ,we can predict with high confident that any future articles from that source will also be faked</a:t>
            </a:r>
            <a:endParaRPr lang="en-IN"/>
          </a:p>
        </p:txBody>
      </p:sp>
    </p:spTree>
    <p:extLst>
      <p:ext uri="{BB962C8B-B14F-4D97-AF65-F5344CB8AC3E}">
        <p14:creationId xmlns:p14="http://schemas.microsoft.com/office/powerpoint/2010/main" val="2931620953"/>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1985" y="198409"/>
            <a:ext cx="10014949" cy="1406104"/>
          </a:xfrm>
        </p:spPr>
        <p:txBody>
          <a:bodyPr>
            <a:normAutofit fontScale="90000"/>
          </a:bodyPr>
          <a:lstStyle/>
          <a:p>
            <a:r>
              <a:rPr lang="en-US" u="sng" dirty="0" smtClean="0"/>
              <a:t>MACHINE LEARNING</a:t>
            </a:r>
            <a:endParaRPr lang="en-IN" u="sng" dirty="0"/>
          </a:p>
        </p:txBody>
      </p:sp>
      <p:sp>
        <p:nvSpPr>
          <p:cNvPr id="5" name="AutoShape 4" descr="http://devexpertai.wpengine.com/wp-content/uploads/2017/03/machine-learning-definition.jpeg"/>
          <p:cNvSpPr>
            <a:spLocks noGrp="1" noChangeAspect="1" noChangeArrowheads="1"/>
          </p:cNvSpPr>
          <p:nvPr>
            <p:ph type="body" idx="1"/>
          </p:nvPr>
        </p:nvSpPr>
        <p:spPr bwMode="auto">
          <a:xfrm>
            <a:off x="888522" y="1517650"/>
            <a:ext cx="10330342" cy="32441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b="1" dirty="0"/>
              <a:t>Machine learning</a:t>
            </a:r>
            <a:r>
              <a:rPr lang="en-US" dirty="0"/>
              <a:t> (</a:t>
            </a:r>
            <a:r>
              <a:rPr lang="en-US" b="1" dirty="0"/>
              <a:t>ML</a:t>
            </a:r>
            <a:r>
              <a:rPr lang="en-US" dirty="0"/>
              <a:t>) is the study of computer </a:t>
            </a:r>
            <a:r>
              <a:rPr lang="en-US" dirty="0" smtClean="0"/>
              <a:t>algorithms that </a:t>
            </a:r>
            <a:r>
              <a:rPr lang="en-US" dirty="0"/>
              <a:t>can improve automatically through experience and by the use of data</a:t>
            </a:r>
            <a:r>
              <a:rPr lang="en-US" dirty="0" smtClean="0"/>
              <a:t>. </a:t>
            </a:r>
            <a:r>
              <a:rPr lang="en-US" dirty="0"/>
              <a:t>It is seen as a part of </a:t>
            </a:r>
            <a:r>
              <a:rPr lang="en-US" dirty="0" smtClean="0"/>
              <a:t>artificial intelligence . </a:t>
            </a:r>
            <a:r>
              <a:rPr lang="en-US" dirty="0"/>
              <a:t>Machine learning algorithms build a model based on sample data, known as "training data", in order to make predictions or decisions without being explicitly programmed to do </a:t>
            </a:r>
            <a:r>
              <a:rPr lang="en-US" dirty="0" smtClean="0"/>
              <a:t>so. Machine </a:t>
            </a:r>
            <a:r>
              <a:rPr lang="en-US" dirty="0"/>
              <a:t>learning algorithms are used in a wide variety of applications, such as in medicine, email </a:t>
            </a:r>
            <a:r>
              <a:rPr lang="en-US" dirty="0" smtClean="0"/>
              <a:t>filtering, </a:t>
            </a:r>
            <a:r>
              <a:rPr lang="en-US" dirty="0"/>
              <a:t>speech recognition, and </a:t>
            </a:r>
            <a:r>
              <a:rPr lang="en-US" dirty="0" smtClean="0"/>
              <a:t>computer </a:t>
            </a:r>
            <a:r>
              <a:rPr lang="en-US" dirty="0"/>
              <a:t>vision, where it is difficult or unfeasible to develop conventional algorithms to perform the needed tasks</a:t>
            </a:r>
            <a:r>
              <a:rPr lang="en-US" dirty="0" smtClean="0"/>
              <a:t>.</a:t>
            </a:r>
            <a:endParaRPr lang="en-US" dirty="0"/>
          </a:p>
        </p:txBody>
      </p:sp>
      <p:sp>
        <p:nvSpPr>
          <p:cNvPr id="4" name="AutoShape 2" descr="http://devexpertai.wpengine.com/wp-content/uploads/2017/03/machine-learning-definition.jpeg"/>
          <p:cNvSpPr>
            <a:spLocks noChangeAspect="1" noChangeArrowheads="1"/>
          </p:cNvSpPr>
          <p:nvPr/>
        </p:nvSpPr>
        <p:spPr bwMode="auto">
          <a:xfrm>
            <a:off x="155574" y="-144463"/>
            <a:ext cx="3087957" cy="30860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471841892"/>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2371" y="1466490"/>
            <a:ext cx="7884544" cy="1259457"/>
          </a:xfrm>
        </p:spPr>
        <p:txBody>
          <a:bodyPr>
            <a:normAutofit fontScale="90000"/>
          </a:bodyPr>
          <a:lstStyle/>
          <a:p>
            <a:r>
              <a:rPr lang="en-US" dirty="0" smtClean="0"/>
              <a:t/>
            </a:r>
            <a:br>
              <a:rPr lang="en-US" dirty="0" smtClean="0"/>
            </a:br>
            <a:r>
              <a:rPr lang="en-US" sz="6000" u="sng" dirty="0" smtClean="0"/>
              <a:t>ALGORITHMS </a:t>
            </a:r>
            <a:br>
              <a:rPr lang="en-US" sz="6000" u="sng" dirty="0" smtClean="0"/>
            </a:br>
            <a:r>
              <a:rPr lang="en-US" sz="6000" u="sng" dirty="0" smtClean="0"/>
              <a:t>USED FOR</a:t>
            </a:r>
            <a:br>
              <a:rPr lang="en-US" sz="6000" u="sng" dirty="0" smtClean="0"/>
            </a:br>
            <a:r>
              <a:rPr lang="en-US" sz="6000" u="sng" dirty="0" smtClean="0"/>
              <a:t>CLASSIFICATION</a:t>
            </a:r>
            <a:endParaRPr lang="en-IN" sz="6000" u="sng" dirty="0"/>
          </a:p>
        </p:txBody>
      </p:sp>
      <p:sp>
        <p:nvSpPr>
          <p:cNvPr id="3" name="Text Placeholder 2"/>
          <p:cNvSpPr>
            <a:spLocks noGrp="1"/>
          </p:cNvSpPr>
          <p:nvPr>
            <p:ph type="body" idx="1"/>
          </p:nvPr>
        </p:nvSpPr>
        <p:spPr>
          <a:xfrm>
            <a:off x="1000664" y="2096219"/>
            <a:ext cx="9859993" cy="4102781"/>
          </a:xfrm>
        </p:spPr>
        <p:txBody>
          <a:bodyPr/>
          <a:lstStyle/>
          <a:p>
            <a:endParaRPr lang="en-IN" b="1" dirty="0" smtClean="0"/>
          </a:p>
          <a:p>
            <a:endParaRPr lang="en-IN" b="1" dirty="0"/>
          </a:p>
          <a:p>
            <a:r>
              <a:rPr lang="en-IN" b="1" dirty="0" smtClean="0"/>
              <a:t>A. </a:t>
            </a:r>
            <a:r>
              <a:rPr lang="en-IN" b="1" dirty="0"/>
              <a:t>Logistic Regression</a:t>
            </a:r>
            <a:endParaRPr lang="en-IN" dirty="0"/>
          </a:p>
          <a:p>
            <a:r>
              <a:rPr lang="en-IN" dirty="0"/>
              <a:t> It is a classification not a regression algorithm. It is used to estimate discrete values (Binary values like 0/1, yes/no, true/false) based on set of independent variables (s). In simple words, it predicts the probability of occurrence of an event by fitting data to a </a:t>
            </a:r>
            <a:r>
              <a:rPr lang="en-IN" dirty="0" err="1"/>
              <a:t>logit</a:t>
            </a:r>
            <a:r>
              <a:rPr lang="en-IN" dirty="0"/>
              <a:t> function. Hence, it is also known as </a:t>
            </a:r>
            <a:r>
              <a:rPr lang="en-IN" dirty="0" err="1"/>
              <a:t>logit</a:t>
            </a:r>
            <a:r>
              <a:rPr lang="en-IN" dirty="0"/>
              <a:t> regression. Since, it predicts the probability, its output values lie between 0 and 1 (as expected).</a:t>
            </a:r>
          </a:p>
        </p:txBody>
      </p:sp>
    </p:spTree>
    <p:extLst>
      <p:ext uri="{BB962C8B-B14F-4D97-AF65-F5344CB8AC3E}">
        <p14:creationId xmlns:p14="http://schemas.microsoft.com/office/powerpoint/2010/main" val="1265719734"/>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86596" y="146648"/>
            <a:ext cx="10510968" cy="5957460"/>
          </a:xfrm>
        </p:spPr>
        <p:txBody>
          <a:bodyPr>
            <a:normAutofit fontScale="92500" lnSpcReduction="20000"/>
          </a:bodyPr>
          <a:lstStyle/>
          <a:p>
            <a:r>
              <a:rPr lang="en-IN" sz="3000" b="1" dirty="0" smtClean="0"/>
              <a:t>B. </a:t>
            </a:r>
            <a:r>
              <a:rPr lang="en-IN" sz="3000" b="1" u="sng" dirty="0" smtClean="0"/>
              <a:t>Decision </a:t>
            </a:r>
            <a:r>
              <a:rPr lang="en-IN" sz="3000" b="1" u="sng" dirty="0"/>
              <a:t>Tree</a:t>
            </a:r>
            <a:r>
              <a:rPr lang="en-IN" sz="3000" b="1" dirty="0"/>
              <a:t/>
            </a:r>
            <a:br>
              <a:rPr lang="en-IN" sz="3000" b="1" dirty="0"/>
            </a:br>
            <a:r>
              <a:rPr lang="en-IN" sz="1900" dirty="0"/>
              <a:t>A decision tree is a flowchart-like tree structure where an internal node represents feature (or attribute), the branch represents a decision rule, and each leaf node represents the outcome. The topmost node in a decision tree is known as the root node. It learns to partition on the basis of the attribute value. It partitions the tree in recursively manner call recursive partitioning</a:t>
            </a:r>
            <a:br>
              <a:rPr lang="en-IN" sz="1900" dirty="0"/>
            </a:br>
            <a:r>
              <a:rPr lang="en-IN" sz="1900" dirty="0"/>
              <a:t>nodes in a decision tree with its leaves to minimize the number of tests in the convinced path. Usually, the </a:t>
            </a:r>
            <a:r>
              <a:rPr lang="en-IN" sz="1900" dirty="0" err="1" smtClean="0"/>
              <a:t>subtree</a:t>
            </a:r>
            <a:r>
              <a:rPr lang="en-IN" sz="1900" dirty="0" smtClean="0"/>
              <a:t>  </a:t>
            </a:r>
            <a:r>
              <a:rPr lang="en-IN" sz="1900" dirty="0"/>
              <a:t>raising is of a modest impact on the models of the decision tree. Typically, there is no exact way to predict an option's </a:t>
            </a:r>
            <a:br>
              <a:rPr lang="en-IN" sz="1900" dirty="0"/>
            </a:br>
            <a:r>
              <a:rPr lang="en-IN" sz="1900" dirty="0"/>
              <a:t>utility, although it can be advisable to turn it off when the induction procedure takes longer because of the </a:t>
            </a:r>
            <a:r>
              <a:rPr lang="en-IN" sz="1900" dirty="0" err="1" smtClean="0"/>
              <a:t>subtree's</a:t>
            </a:r>
            <a:r>
              <a:rPr lang="en-IN" sz="1900" dirty="0" smtClean="0"/>
              <a:t>  </a:t>
            </a:r>
            <a:r>
              <a:rPr lang="en-IN" sz="1900" dirty="0"/>
              <a:t>raising being relatively computationally complicate</a:t>
            </a:r>
            <a:br>
              <a:rPr lang="en-IN" sz="1900" dirty="0"/>
            </a:br>
            <a:r>
              <a:rPr lang="en-IN" dirty="0"/>
              <a:t/>
            </a:r>
            <a:br>
              <a:rPr lang="en-IN" dirty="0"/>
            </a:br>
            <a:r>
              <a:rPr lang="en-IN" b="1" dirty="0" smtClean="0"/>
              <a:t>C</a:t>
            </a:r>
            <a:r>
              <a:rPr lang="en-IN" dirty="0" smtClean="0"/>
              <a:t>. </a:t>
            </a:r>
            <a:r>
              <a:rPr lang="en-IN" sz="2600" b="1" u="sng" dirty="0" smtClean="0"/>
              <a:t>Random Forest</a:t>
            </a:r>
            <a:r>
              <a:rPr lang="en-IN" dirty="0"/>
              <a:t/>
            </a:r>
            <a:br>
              <a:rPr lang="en-IN" dirty="0"/>
            </a:br>
            <a:r>
              <a:rPr lang="en-IN" dirty="0"/>
              <a:t> Random forest classifier creates a set of decision trees from a randomly selected subset of the training set. It is basically a set of decision trees (DT) from a randomly selected subset of the training set and then It collects the votes from different decision trees to decide the final prediction. Random forests are a significant innovation of the bagging in which it forms a large group of de-correlated trees, and after that, take an average for them. </a:t>
            </a:r>
            <a:br>
              <a:rPr lang="en-IN" dirty="0"/>
            </a:br>
            <a:r>
              <a:rPr lang="en-IN" dirty="0"/>
              <a:t>Random Forest enhanced on bagging through decreasing correlation between trees with no increase in the variance. In many situations, the random forest performance is like boosting in which they are simpler to be trained and tuned. </a:t>
            </a:r>
            <a:br>
              <a:rPr lang="en-IN" dirty="0"/>
            </a:br>
            <a:r>
              <a:rPr lang="en-IN" dirty="0"/>
              <a:t>As a result, random forests are widespread algorithms that </a:t>
            </a:r>
            <a:br>
              <a:rPr lang="en-IN" dirty="0"/>
            </a:br>
            <a:r>
              <a:rPr lang="en-IN" dirty="0"/>
              <a:t>are applied to various </a:t>
            </a:r>
            <a:r>
              <a:rPr lang="en-IN" dirty="0" smtClean="0"/>
              <a:t>packages.</a:t>
            </a:r>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val="891475250"/>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453" y="103517"/>
            <a:ext cx="10761134" cy="6561309"/>
          </a:xfrm>
        </p:spPr>
        <p:txBody>
          <a:bodyPr>
            <a:normAutofit lnSpcReduction="10000"/>
          </a:bodyPr>
          <a:lstStyle/>
          <a:p>
            <a:pPr lvl="0"/>
            <a:r>
              <a:rPr lang="en-IN" b="1" u="sng" dirty="0" err="1" smtClean="0"/>
              <a:t>D.Gradient</a:t>
            </a:r>
            <a:r>
              <a:rPr lang="en-IN" b="1" u="sng" dirty="0" smtClean="0"/>
              <a:t> </a:t>
            </a:r>
            <a:r>
              <a:rPr lang="en-IN" b="1" u="sng" dirty="0"/>
              <a:t>Boosting Classifier</a:t>
            </a:r>
            <a:endParaRPr lang="en-IN" u="sng" dirty="0"/>
          </a:p>
          <a:p>
            <a:r>
              <a:rPr lang="en-IN" dirty="0"/>
              <a:t>Gradient boosting classifiers are a group of machine learning algorithms that combine many weak learning models together to create a strong predictive model. Decision trees are usually used when doing gradient boosting. The objective of Gradient Boosting classifiers is to minimize the loss, or the difference between the actual class value of the training example and the predicted class value. It isn't required to understand the process for reducing the classifier's loss, but it operates similarly to </a:t>
            </a:r>
            <a:r>
              <a:rPr lang="en-IN" u="sng" dirty="0"/>
              <a:t>gradient </a:t>
            </a:r>
            <a:r>
              <a:rPr lang="en-IN" u="sng" dirty="0" smtClean="0"/>
              <a:t>descent</a:t>
            </a:r>
            <a:r>
              <a:rPr lang="en-IN" dirty="0"/>
              <a:t> </a:t>
            </a:r>
            <a:r>
              <a:rPr lang="en-IN" dirty="0" smtClean="0"/>
              <a:t>in </a:t>
            </a:r>
            <a:r>
              <a:rPr lang="en-IN" dirty="0"/>
              <a:t>a neural network.</a:t>
            </a:r>
          </a:p>
          <a:p>
            <a:r>
              <a:rPr lang="en-IN" b="1" u="sng" dirty="0"/>
              <a:t>MANUAL TESTING</a:t>
            </a:r>
            <a:endParaRPr lang="en-IN" u="sng" dirty="0"/>
          </a:p>
          <a:p>
            <a:r>
              <a:rPr lang="en-IN" dirty="0"/>
              <a:t>Manual testing is the process of manually testing software for defects. It requires a tester to play the role of an end user whereby they use most of the application's features to ensure correct behaviour. </a:t>
            </a:r>
          </a:p>
          <a:p>
            <a:r>
              <a:rPr lang="en-IN" dirty="0"/>
              <a:t>In the project we also uses manual testing that helps us to check  the news is fake or real  .</a:t>
            </a:r>
          </a:p>
          <a:p>
            <a:r>
              <a:rPr lang="en-IN" dirty="0"/>
              <a:t> </a:t>
            </a:r>
          </a:p>
          <a:p>
            <a:r>
              <a:rPr lang="en-IN" dirty="0"/>
              <a:t> </a:t>
            </a:r>
          </a:p>
          <a:p>
            <a:r>
              <a:rPr lang="en-IN" dirty="0"/>
              <a:t> </a:t>
            </a:r>
          </a:p>
          <a:p>
            <a:endParaRPr lang="en-IN" dirty="0"/>
          </a:p>
        </p:txBody>
      </p:sp>
    </p:spTree>
    <p:extLst>
      <p:ext uri="{BB962C8B-B14F-4D97-AF65-F5344CB8AC3E}">
        <p14:creationId xmlns:p14="http://schemas.microsoft.com/office/powerpoint/2010/main" val="3502519853"/>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128" y="1225296"/>
            <a:ext cx="9281160" cy="172183"/>
          </a:xfrm>
        </p:spPr>
        <p:txBody>
          <a:bodyPr>
            <a:normAutofit fontScale="90000"/>
          </a:bodyPr>
          <a:lstStyle/>
          <a:p>
            <a:r>
              <a:rPr lang="en-IN" sz="4000" b="1" u="sng" dirty="0" smtClean="0"/>
              <a:t> System </a:t>
            </a:r>
            <a:r>
              <a:rPr lang="en-IN" sz="4000" b="1" u="sng" dirty="0"/>
              <a:t>Architecture</a:t>
            </a:r>
            <a:r>
              <a:rPr lang="en-IN" dirty="0"/>
              <a:t/>
            </a:r>
            <a:br>
              <a:rPr lang="en-IN" dirty="0"/>
            </a:br>
            <a:endParaRPr lang="en-IN" dirty="0"/>
          </a:p>
        </p:txBody>
      </p:sp>
      <p:sp>
        <p:nvSpPr>
          <p:cNvPr id="18" name="Rectangle: Diagonal Corners Rounded 1"/>
          <p:cNvSpPr>
            <a:spLocks noGrp="1"/>
          </p:cNvSpPr>
          <p:nvPr>
            <p:ph type="body" idx="1"/>
          </p:nvPr>
        </p:nvSpPr>
        <p:spPr>
          <a:xfrm>
            <a:off x="4550879" y="1314753"/>
            <a:ext cx="1837551" cy="495541"/>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US" sz="2600" dirty="0">
                <a:effectLst/>
                <a:ea typeface="Calibri" panose="020F0502020204030204" pitchFamily="34" charset="0"/>
                <a:cs typeface="Times New Roman" panose="02020603050405020304" pitchFamily="18" charset="0"/>
              </a:rPr>
              <a:t>                                            </a:t>
            </a:r>
            <a:r>
              <a:rPr lang="en-US" sz="2600" dirty="0" smtClean="0">
                <a:effectLst/>
                <a:ea typeface="Calibri" panose="020F0502020204030204" pitchFamily="34" charset="0"/>
                <a:cs typeface="Times New Roman" panose="02020603050405020304" pitchFamily="18" charset="0"/>
              </a:rPr>
              <a:t>               </a:t>
            </a:r>
            <a:r>
              <a:rPr lang="en-US" sz="1800" b="1" dirty="0" smtClean="0">
                <a:effectLst/>
                <a:ea typeface="Calibri" panose="020F0502020204030204" pitchFamily="34" charset="0"/>
                <a:cs typeface="Times New Roman" panose="02020603050405020304" pitchFamily="18" charset="0"/>
              </a:rPr>
              <a:t>DATA </a:t>
            </a:r>
            <a:r>
              <a:rPr lang="en-US" sz="1800" b="1" dirty="0">
                <a:effectLst/>
                <a:ea typeface="Calibri" panose="020F0502020204030204" pitchFamily="34" charset="0"/>
                <a:cs typeface="Times New Roman" panose="02020603050405020304" pitchFamily="18" charset="0"/>
              </a:rPr>
              <a:t>SET</a:t>
            </a:r>
            <a:endParaRPr lang="en-IN" sz="1800" b="1" dirty="0">
              <a:effectLst/>
              <a:ea typeface="Calibri" panose="020F0502020204030204" pitchFamily="34" charset="0"/>
              <a:cs typeface="Times New Roman" panose="02020603050405020304" pitchFamily="18" charset="0"/>
            </a:endParaRPr>
          </a:p>
          <a:p>
            <a:pPr>
              <a:lnSpc>
                <a:spcPct val="107000"/>
              </a:lnSpc>
              <a:spcAft>
                <a:spcPts val="800"/>
              </a:spcAft>
            </a:pPr>
            <a:r>
              <a:rPr lang="en-US" sz="2600" dirty="0">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p:txBody>
      </p:sp>
      <p:sp>
        <p:nvSpPr>
          <p:cNvPr id="5" name="Arrow: Down 3"/>
          <p:cNvSpPr/>
          <p:nvPr/>
        </p:nvSpPr>
        <p:spPr>
          <a:xfrm>
            <a:off x="5128802" y="1820560"/>
            <a:ext cx="655320" cy="537269"/>
          </a:xfrm>
          <a:prstGeom prst="down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6" name="Rectangle: Top Corners Rounded 4"/>
          <p:cNvSpPr/>
          <p:nvPr/>
        </p:nvSpPr>
        <p:spPr>
          <a:xfrm>
            <a:off x="4053988" y="2328547"/>
            <a:ext cx="2648453" cy="693075"/>
          </a:xfrm>
          <a:prstGeom prst="round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600" b="1" dirty="0">
                <a:solidFill>
                  <a:schemeClr val="tx1"/>
                </a:solidFill>
                <a:effectLst/>
                <a:ea typeface="Calibri" panose="020F0502020204030204" pitchFamily="34" charset="0"/>
                <a:cs typeface="Times New Roman" panose="02020603050405020304" pitchFamily="18" charset="0"/>
              </a:rPr>
              <a:t>Pre-processing the data</a:t>
            </a:r>
            <a:endParaRPr lang="en-IN" sz="1600" b="1" dirty="0">
              <a:solidFill>
                <a:schemeClr val="tx1"/>
              </a:solidFill>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b="1" dirty="0" smtClean="0">
                <a:effectLst/>
                <a:ea typeface="Calibri" panose="020F0502020204030204" pitchFamily="34" charset="0"/>
                <a:cs typeface="Times New Roman" panose="02020603050405020304" pitchFamily="18" charset="0"/>
              </a:rPr>
              <a:t>)</a:t>
            </a:r>
            <a:endParaRPr lang="en-IN" sz="1100" b="1" dirty="0">
              <a:effectLst/>
              <a:ea typeface="Calibri" panose="020F0502020204030204" pitchFamily="34" charset="0"/>
              <a:cs typeface="Times New Roman" panose="02020603050405020304" pitchFamily="18" charset="0"/>
            </a:endParaRPr>
          </a:p>
        </p:txBody>
      </p:sp>
      <p:sp>
        <p:nvSpPr>
          <p:cNvPr id="7" name="Arrow: Down 5"/>
          <p:cNvSpPr/>
          <p:nvPr/>
        </p:nvSpPr>
        <p:spPr>
          <a:xfrm>
            <a:off x="5037362" y="3012454"/>
            <a:ext cx="838200" cy="643163"/>
          </a:xfrm>
          <a:prstGeom prst="down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 name="Arrow: Down 7"/>
          <p:cNvSpPr/>
          <p:nvPr/>
        </p:nvSpPr>
        <p:spPr>
          <a:xfrm>
            <a:off x="5098858" y="4373591"/>
            <a:ext cx="701040" cy="647701"/>
          </a:xfrm>
          <a:prstGeom prst="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9" name="Rectangle: Top Corners Rounded 8"/>
          <p:cNvSpPr/>
          <p:nvPr/>
        </p:nvSpPr>
        <p:spPr>
          <a:xfrm>
            <a:off x="4439728" y="5010498"/>
            <a:ext cx="2186940" cy="617220"/>
          </a:xfrm>
          <a:prstGeom prst="round2Same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US" sz="1100" dirty="0">
                <a:effectLst/>
                <a:ea typeface="Calibri" panose="020F0502020204030204" pitchFamily="34" charset="0"/>
                <a:cs typeface="Times New Roman" panose="02020603050405020304" pitchFamily="18" charset="0"/>
              </a:rPr>
              <a:t>           </a:t>
            </a:r>
            <a:r>
              <a:rPr lang="en-US" b="1" dirty="0">
                <a:solidFill>
                  <a:schemeClr val="tx1"/>
                </a:solidFill>
                <a:effectLst/>
                <a:ea typeface="Calibri" panose="020F0502020204030204" pitchFamily="34" charset="0"/>
                <a:cs typeface="Times New Roman" panose="02020603050405020304" pitchFamily="18" charset="0"/>
              </a:rPr>
              <a:t>Training the classifier</a:t>
            </a:r>
            <a:endParaRPr lang="en-IN" b="1" dirty="0">
              <a:solidFill>
                <a:schemeClr val="tx1"/>
              </a:solidFill>
              <a:effectLst/>
              <a:ea typeface="Calibri" panose="020F0502020204030204" pitchFamily="34" charset="0"/>
              <a:cs typeface="Times New Roman" panose="02020603050405020304" pitchFamily="18" charset="0"/>
            </a:endParaRPr>
          </a:p>
        </p:txBody>
      </p:sp>
      <p:sp>
        <p:nvSpPr>
          <p:cNvPr id="10" name="Arrow: Down 9"/>
          <p:cNvSpPr/>
          <p:nvPr/>
        </p:nvSpPr>
        <p:spPr>
          <a:xfrm rot="2759428">
            <a:off x="4562693" y="5605024"/>
            <a:ext cx="614045" cy="599274"/>
          </a:xfrm>
          <a:prstGeom prst="downArrow">
            <a:avLst>
              <a:gd name="adj1" fmla="val 50000"/>
              <a:gd name="adj2" fmla="val 5998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1" name="Arrow: Down 10"/>
          <p:cNvSpPr/>
          <p:nvPr/>
        </p:nvSpPr>
        <p:spPr>
          <a:xfrm rot="19471476">
            <a:off x="5561128" y="5608441"/>
            <a:ext cx="682625" cy="699704"/>
          </a:xfrm>
          <a:prstGeom prst="down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2" name="Rectangle: Top Corners Rounded 11"/>
          <p:cNvSpPr/>
          <p:nvPr/>
        </p:nvSpPr>
        <p:spPr>
          <a:xfrm>
            <a:off x="3370387" y="6058442"/>
            <a:ext cx="1589802" cy="678788"/>
          </a:xfrm>
          <a:prstGeom prst="round2SameRect">
            <a:avLst>
              <a:gd name="adj1" fmla="val 26522"/>
              <a:gd name="adj2" fmla="val 1146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b="1" dirty="0">
                <a:solidFill>
                  <a:schemeClr val="tx1"/>
                </a:solidFill>
                <a:effectLst/>
                <a:ea typeface="Calibri" panose="020F0502020204030204" pitchFamily="34" charset="0"/>
                <a:cs typeface="Times New Roman" panose="02020603050405020304" pitchFamily="18" charset="0"/>
              </a:rPr>
              <a:t>Fake opinion</a:t>
            </a:r>
            <a:endParaRPr lang="en-IN" b="1" dirty="0">
              <a:solidFill>
                <a:schemeClr val="tx1"/>
              </a:solidFill>
              <a:effectLst/>
              <a:ea typeface="Calibri" panose="020F0502020204030204" pitchFamily="34" charset="0"/>
              <a:cs typeface="Times New Roman" panose="02020603050405020304" pitchFamily="18" charset="0"/>
            </a:endParaRPr>
          </a:p>
        </p:txBody>
      </p:sp>
      <p:sp>
        <p:nvSpPr>
          <p:cNvPr id="13" name="Rectangle: Top Corners Rounded 12"/>
          <p:cNvSpPr/>
          <p:nvPr/>
        </p:nvSpPr>
        <p:spPr>
          <a:xfrm>
            <a:off x="6081623" y="6202392"/>
            <a:ext cx="1889185" cy="595223"/>
          </a:xfrm>
          <a:prstGeom prst="round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600" b="1" dirty="0">
                <a:solidFill>
                  <a:schemeClr val="tx1"/>
                </a:solidFill>
                <a:effectLst/>
                <a:ea typeface="Calibri" panose="020F0502020204030204" pitchFamily="34" charset="0"/>
                <a:cs typeface="Times New Roman" panose="02020603050405020304" pitchFamily="18" charset="0"/>
              </a:rPr>
              <a:t>Truthful opinion</a:t>
            </a:r>
            <a:endParaRPr lang="en-IN" sz="1600" b="1" dirty="0">
              <a:solidFill>
                <a:schemeClr val="tx1"/>
              </a:solidFill>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effectLst/>
                <a:ea typeface="Calibri" panose="020F0502020204030204" pitchFamily="34" charset="0"/>
                <a:cs typeface="Times New Roman" panose="02020603050405020304" pitchFamily="18" charset="0"/>
              </a:rPr>
              <a:t> </a:t>
            </a:r>
          </a:p>
        </p:txBody>
      </p:sp>
      <p:sp>
        <p:nvSpPr>
          <p:cNvPr id="14" name="Rectangle: Top Corners Rounded 6"/>
          <p:cNvSpPr/>
          <p:nvPr/>
        </p:nvSpPr>
        <p:spPr>
          <a:xfrm>
            <a:off x="4239025" y="3638096"/>
            <a:ext cx="2461260" cy="746760"/>
          </a:xfrm>
          <a:prstGeom prst="round2SameRect">
            <a:avLst/>
          </a:prstGeom>
          <a:no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b="1" dirty="0">
                <a:effectLst/>
                <a:latin typeface="Calibri" panose="020F0502020204030204" pitchFamily="34" charset="0"/>
                <a:ea typeface="Calibri" panose="020F0502020204030204" pitchFamily="34" charset="0"/>
                <a:cs typeface="Times New Roman" panose="02020603050405020304" pitchFamily="18" charset="0"/>
              </a:rPr>
              <a:t>Feature  Extraction</a:t>
            </a: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1"/>
          <p:cNvSpPr>
            <a:spLocks noChangeArrowheads="1"/>
          </p:cNvSpPr>
          <p:nvPr/>
        </p:nvSpPr>
        <p:spPr bwMode="auto">
          <a:xfrm>
            <a:off x="1544128" y="-11128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Rectangle 17"/>
          <p:cNvSpPr>
            <a:spLocks noChangeArrowheads="1"/>
          </p:cNvSpPr>
          <p:nvPr/>
        </p:nvSpPr>
        <p:spPr bwMode="auto">
          <a:xfrm>
            <a:off x="1544128" y="-6556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1049385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2405" y="319176"/>
            <a:ext cx="3750592" cy="923027"/>
          </a:xfrm>
        </p:spPr>
        <p:txBody>
          <a:bodyPr>
            <a:normAutofit/>
          </a:bodyPr>
          <a:lstStyle/>
          <a:p>
            <a:r>
              <a:rPr lang="en-US" sz="3600" dirty="0" smtClean="0"/>
              <a:t>DATASETS</a:t>
            </a:r>
            <a:endParaRPr lang="en-IN" sz="3600" dirty="0"/>
          </a:p>
        </p:txBody>
      </p:sp>
      <p:sp>
        <p:nvSpPr>
          <p:cNvPr id="3" name="Text Placeholder 2"/>
          <p:cNvSpPr>
            <a:spLocks noGrp="1"/>
          </p:cNvSpPr>
          <p:nvPr>
            <p:ph type="body" idx="1"/>
          </p:nvPr>
        </p:nvSpPr>
        <p:spPr>
          <a:xfrm>
            <a:off x="690113" y="1164566"/>
            <a:ext cx="10528221" cy="4922290"/>
          </a:xfrm>
        </p:spPr>
        <p:txBody>
          <a:bodyPr>
            <a:normAutofit fontScale="92500" lnSpcReduction="20000"/>
          </a:bodyPr>
          <a:lstStyle/>
          <a:p>
            <a:r>
              <a:rPr lang="en-IN" dirty="0"/>
              <a:t>includes both fake and truthful news articles from multiple domains. The truthful news articles published contain true description of real world events, while the fake news websites contain claims that are not aligned with facts. The conformity of claims from the politics domain for many of those articles can be manually checked with fact checking websites such as politifact.com and snopes.com. We have used three different datasets in this study, a brief description of which is provided as follows. The dataset is available at </a:t>
            </a:r>
            <a:r>
              <a:rPr lang="en-IN" dirty="0" err="1"/>
              <a:t>Kaggle</a:t>
            </a:r>
            <a:r>
              <a:rPr lang="en-IN" dirty="0"/>
              <a:t> (hereafter referred to as DS2) which contains a total of 20,386 articles used for training and 5,126 articles used for testing. The dataset is built from multiple sources on the Internet. The articles are not limited to a single domain such as politics as they include both fake and true articles from various other domains. The second dataset is also available at </a:t>
            </a:r>
            <a:r>
              <a:rPr lang="en-IN" dirty="0" err="1"/>
              <a:t>Kaggle</a:t>
            </a:r>
            <a:r>
              <a:rPr lang="en-IN" dirty="0"/>
              <a:t>  (hereafter referred to as DS3); it includes a total of 3,352 articles, both fake and true. The true articles are extracted from trusted online sources such as CNN, Reuters, the New York Times, and various others, while the fake news articles are extracted from untrusted news websites. The domains it covered include sports, entertainment, and politics. A combined dataset is the collection of articles from the three datasets (hereafter referred to as DS4). As the articles vary in nature in each dataset, the fourth dataset is created to evaluate the performance of algorithms on datasets which cover a wide array of domains in a single dataset</a:t>
            </a:r>
            <a:r>
              <a:rPr lang="en-IN" dirty="0" smtClean="0"/>
              <a:t>.</a:t>
            </a:r>
            <a:endParaRPr lang="en-IN" dirty="0"/>
          </a:p>
        </p:txBody>
      </p:sp>
    </p:spTree>
    <p:extLst>
      <p:ext uri="{BB962C8B-B14F-4D97-AF65-F5344CB8AC3E}">
        <p14:creationId xmlns:p14="http://schemas.microsoft.com/office/powerpoint/2010/main" val="2905412685"/>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258</TotalTime>
  <Words>1145</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Schoolbook</vt:lpstr>
      <vt:lpstr>Times New Roman</vt:lpstr>
      <vt:lpstr>Wingdings 2</vt:lpstr>
      <vt:lpstr>View</vt:lpstr>
      <vt:lpstr>FAKE NEWS DETECTION  USING MACHINE  LEARNING</vt:lpstr>
      <vt:lpstr>      </vt:lpstr>
      <vt:lpstr>PowerPoint Presentation</vt:lpstr>
      <vt:lpstr>MACHINE LEARNING</vt:lpstr>
      <vt:lpstr> ALGORITHMS  USED FOR CLASSIFICATION</vt:lpstr>
      <vt:lpstr>PowerPoint Presentation</vt:lpstr>
      <vt:lpstr>PowerPoint Presentation</vt:lpstr>
      <vt:lpstr> System Architecture </vt:lpstr>
      <vt:lpstr>DATASETS</vt:lpstr>
      <vt:lpstr>RESULT</vt:lpstr>
      <vt:lpstr>PowerPoint Presentation</vt:lpstr>
      <vt:lpstr>PowerPoint Presentation</vt:lpstr>
      <vt:lpstr>CONCLUSION</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MACHINE LEARNING ~ANJALI GAUR</dc:title>
  <dc:creator>Dell</dc:creator>
  <cp:lastModifiedBy>Dell</cp:lastModifiedBy>
  <cp:revision>23</cp:revision>
  <dcterms:created xsi:type="dcterms:W3CDTF">2021-08-18T17:55:46Z</dcterms:created>
  <dcterms:modified xsi:type="dcterms:W3CDTF">2021-09-30T07:24:23Z</dcterms:modified>
</cp:coreProperties>
</file>