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notesSlides/notesSlide5.xml" ContentType="application/vnd.openxmlformats-officedocument.presentationml.notesSlide+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5.xml" ContentType="application/vnd.openxmlformats-officedocument.presentationml.slideLayout+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300"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9" r:id="rId21"/>
    <p:sldId id="290" r:id="rId22"/>
    <p:sldId id="291" r:id="rId23"/>
    <p:sldId id="292" r:id="rId24"/>
    <p:sldId id="293" r:id="rId25"/>
    <p:sldId id="294" r:id="rId26"/>
    <p:sldId id="295" r:id="rId27"/>
    <p:sldId id="296" r:id="rId28"/>
    <p:sldId id="297" r:id="rId29"/>
    <p:sldId id="298" r:id="rId30"/>
    <p:sldId id="299" r:id="rId31"/>
    <p:sldId id="305" r:id="rId32"/>
    <p:sldId id="306" r:id="rId33"/>
    <p:sldId id="307" r:id="rId34"/>
    <p:sldId id="308" r:id="rId35"/>
    <p:sldId id="309"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066D7-15C3-45AA-A9EB-772B9C5B66D3}" type="datetimeFigureOut">
              <a:rPr lang="en-IN" smtClean="0"/>
              <a:t>18-01-2021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DC191-CAF5-45EF-8B4C-C82A30174801}" type="slidenum">
              <a:rPr lang="en-IN" smtClean="0"/>
              <a:t>‹#›</a:t>
            </a:fld>
            <a:endParaRPr lang="en-IN"/>
          </a:p>
        </p:txBody>
      </p:sp>
    </p:spTree>
    <p:extLst>
      <p:ext uri="{BB962C8B-B14F-4D97-AF65-F5344CB8AC3E}">
        <p14:creationId xmlns:p14="http://schemas.microsoft.com/office/powerpoint/2010/main" val="358924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C8DB4D-70B6-4C88-8A7D-FB0D5399FC3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88869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29B27C-098F-4B55-A930-5BD7A19337A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9655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Amity Business School</a:t>
            </a:r>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D7AE8B-A3D5-45D7-991A-73D498AE610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34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370C19-40A7-4D22-95B7-1DD02C993D2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3300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31A7651-137D-4FA2-8F1F-2C1F9161636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401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6375C0-5E3C-4629-B8BE-56AE315F989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6130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DFAE3-8D7D-41C7-8412-696E30B1C83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800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247495-8788-4617-A762-67097B09C29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0152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382933-4709-494F-898D-46DBE5AD177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791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42F566-6DC3-4C3D-BAE5-82C7EF8166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1905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2"/>
          <p:cNvSpPr>
            <a:spLocks/>
          </p:cNvSpPr>
          <p:nvPr/>
        </p:nvSpPr>
        <p:spPr bwMode="auto">
          <a:xfrm>
            <a:off x="-42333" y="4321175"/>
            <a:ext cx="1860551"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09071EE-8CE8-4371-9CB8-6F285D1FCB3B}"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565151" y="4529139"/>
            <a:ext cx="778933" cy="365125"/>
          </a:xfrm>
        </p:spPr>
        <p:txBody>
          <a:bodyPr/>
          <a:lstStyle>
            <a:lvl1pPr>
              <a:defRPr/>
            </a:lvl1pPr>
          </a:lstStyle>
          <a:p>
            <a:pPr eaLnBrk="0" fontAlgn="base" hangingPunct="0">
              <a:spcBef>
                <a:spcPct val="0"/>
              </a:spcBef>
              <a:spcAft>
                <a:spcPct val="0"/>
              </a:spcAft>
              <a:defRPr/>
            </a:pPr>
            <a:fld id="{4AD3F903-06A6-460B-BA1D-F4C6285AD1ED}"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304695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F222A3E-EC1E-4850-B20A-358C24E5ACCD}"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eaLnBrk="0" fontAlgn="base" hangingPunct="0">
              <a:spcBef>
                <a:spcPct val="0"/>
              </a:spcBef>
              <a:spcAft>
                <a:spcPct val="0"/>
              </a:spcAft>
              <a:defRPr/>
            </a:pPr>
            <a:fld id="{500F5074-3FD5-40D1-8AEB-575715E25DE2}"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694093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TextBox 63"/>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smtClean="0">
                <a:ln>
                  <a:noFill/>
                </a:ln>
                <a:solidFill>
                  <a:srgbClr val="E78712"/>
                </a:solidFill>
                <a:effectLst/>
                <a:uLnTx/>
                <a:uFillTx/>
                <a:latin typeface="Arial" panose="020B0604020202020204" pitchFamily="34" charset="0"/>
                <a:ea typeface="+mn-ea"/>
                <a:cs typeface="+mn-cs"/>
              </a:rPr>
              <a:t>“</a:t>
            </a:r>
          </a:p>
        </p:txBody>
      </p:sp>
      <p:sp>
        <p:nvSpPr>
          <p:cNvPr id="7" name="TextBox 64"/>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smtClean="0">
                <a:ln>
                  <a:noFill/>
                </a:ln>
                <a:solidFill>
                  <a:srgbClr val="E78712"/>
                </a:solidFill>
                <a:effectLst/>
                <a:uLnTx/>
                <a:uFillTx/>
                <a:latin typeface="Arial" panose="020B0604020202020204" pitchFamily="34" charset="0"/>
                <a:ea typeface="+mn-ea"/>
                <a:cs typeface="+mn-cs"/>
              </a:rPr>
              <a:t>”</a:t>
            </a:r>
          </a:p>
        </p:txBody>
      </p:sp>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8" name="Date Placeholder 3"/>
          <p:cNvSpPr>
            <a:spLocks noGrp="1"/>
          </p:cNvSpPr>
          <p:nvPr>
            <p:ph type="dt" sz="half" idx="14"/>
          </p:nvPr>
        </p:nvSpPr>
        <p:spPr/>
        <p:txBody>
          <a:bodyPr/>
          <a:lstStyle>
            <a:lvl1pPr>
              <a:defRPr/>
            </a:lvl1pPr>
          </a:lstStyle>
          <a:p>
            <a:pPr eaLnBrk="0" fontAlgn="base" hangingPunct="0">
              <a:spcBef>
                <a:spcPct val="0"/>
              </a:spcBef>
              <a:spcAft>
                <a:spcPct val="0"/>
              </a:spcAft>
              <a:defRPr/>
            </a:pPr>
            <a:fld id="{33EE45CA-DF01-46B7-98C2-9B07B2B74B91}"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9" name="Footer Placeholder 4"/>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0" name="Slide Number Placeholder 5"/>
          <p:cNvSpPr>
            <a:spLocks noGrp="1"/>
          </p:cNvSpPr>
          <p:nvPr>
            <p:ph type="sldNum" sz="quarter" idx="16"/>
          </p:nvPr>
        </p:nvSpPr>
        <p:spPr>
          <a:xfrm>
            <a:off x="681567" y="3244851"/>
            <a:ext cx="781051" cy="365125"/>
          </a:xfrm>
        </p:spPr>
        <p:txBody>
          <a:bodyPr/>
          <a:lstStyle>
            <a:lvl1pPr>
              <a:defRPr/>
            </a:lvl1pPr>
          </a:lstStyle>
          <a:p>
            <a:pPr eaLnBrk="0" fontAlgn="base" hangingPunct="0">
              <a:spcBef>
                <a:spcPct val="0"/>
              </a:spcBef>
              <a:spcAft>
                <a:spcPct val="0"/>
              </a:spcAft>
              <a:defRPr/>
            </a:pPr>
            <a:fld id="{670473D7-09D3-4251-9436-7A1DE462CBC8}"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2563969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27AEA583-E1E4-4BCE-9B75-0328B271B1E3}"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eaLnBrk="0" fontAlgn="base" hangingPunct="0">
              <a:spcBef>
                <a:spcPct val="0"/>
              </a:spcBef>
              <a:spcAft>
                <a:spcPct val="0"/>
              </a:spcAft>
              <a:defRPr/>
            </a:pPr>
            <a:fld id="{29EEF521-522E-467D-A52A-C2683B79FD3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451976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TextBox 63"/>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smtClean="0">
                <a:ln>
                  <a:noFill/>
                </a:ln>
                <a:solidFill>
                  <a:srgbClr val="E78712"/>
                </a:solidFill>
                <a:effectLst/>
                <a:uLnTx/>
                <a:uFillTx/>
                <a:latin typeface="Arial" panose="020B0604020202020204" pitchFamily="34" charset="0"/>
                <a:ea typeface="+mn-ea"/>
                <a:cs typeface="+mn-cs"/>
              </a:rPr>
              <a:t>“</a:t>
            </a:r>
          </a:p>
        </p:txBody>
      </p:sp>
      <p:sp>
        <p:nvSpPr>
          <p:cNvPr id="7" name="TextBox 64"/>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smtClean="0">
                <a:ln>
                  <a:noFill/>
                </a:ln>
                <a:solidFill>
                  <a:srgbClr val="E78712"/>
                </a:solidFill>
                <a:effectLst/>
                <a:uLnTx/>
                <a:uFillTx/>
                <a:latin typeface="Arial" panose="020B0604020202020204" pitchFamily="34" charset="0"/>
                <a:ea typeface="+mn-ea"/>
                <a:cs typeface="+mn-cs"/>
              </a:rPr>
              <a:t>”</a:t>
            </a:r>
          </a:p>
        </p:txBody>
      </p:sp>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887" y="5181600"/>
            <a:ext cx="8917723"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8" name="Date Placeholder 4"/>
          <p:cNvSpPr>
            <a:spLocks noGrp="1"/>
          </p:cNvSpPr>
          <p:nvPr>
            <p:ph type="dt" sz="half" idx="14"/>
          </p:nvPr>
        </p:nvSpPr>
        <p:spPr/>
        <p:txBody>
          <a:bodyPr/>
          <a:lstStyle>
            <a:lvl1pPr>
              <a:defRPr/>
            </a:lvl1pPr>
          </a:lstStyle>
          <a:p>
            <a:pPr eaLnBrk="0" fontAlgn="base" hangingPunct="0">
              <a:spcBef>
                <a:spcPct val="0"/>
              </a:spcBef>
              <a:spcAft>
                <a:spcPct val="0"/>
              </a:spcAft>
              <a:defRPr/>
            </a:pPr>
            <a:fld id="{C97870CB-10C3-4F73-A33E-F963DD6F72C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9" name="Footer Placeholder 5"/>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0" name="Slide Number Placeholder 6"/>
          <p:cNvSpPr>
            <a:spLocks noGrp="1"/>
          </p:cNvSpPr>
          <p:nvPr>
            <p:ph type="sldNum" sz="quarter" idx="16"/>
          </p:nvPr>
        </p:nvSpPr>
        <p:spPr>
          <a:xfrm>
            <a:off x="681567" y="4983164"/>
            <a:ext cx="781051" cy="365125"/>
          </a:xfrm>
        </p:spPr>
        <p:txBody>
          <a:bodyPr/>
          <a:lstStyle>
            <a:lvl1pPr>
              <a:defRPr/>
            </a:lvl1pPr>
          </a:lstStyle>
          <a:p>
            <a:pPr eaLnBrk="0" fontAlgn="base" hangingPunct="0">
              <a:spcBef>
                <a:spcPct val="0"/>
              </a:spcBef>
              <a:spcAft>
                <a:spcPct val="0"/>
              </a:spcAft>
              <a:defRPr/>
            </a:pPr>
            <a:fld id="{7C5ACC52-214A-4713-AB31-7F13C6C7A004}"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158686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6" name="Date Placeholder 4"/>
          <p:cNvSpPr>
            <a:spLocks noGrp="1"/>
          </p:cNvSpPr>
          <p:nvPr>
            <p:ph type="dt" sz="half" idx="14"/>
          </p:nvPr>
        </p:nvSpPr>
        <p:spPr/>
        <p:txBody>
          <a:bodyPr/>
          <a:lstStyle>
            <a:lvl1pPr>
              <a:defRPr/>
            </a:lvl1pPr>
          </a:lstStyle>
          <a:p>
            <a:pPr eaLnBrk="0" fontAlgn="base" hangingPunct="0">
              <a:spcBef>
                <a:spcPct val="0"/>
              </a:spcBef>
              <a:spcAft>
                <a:spcPct val="0"/>
              </a:spcAft>
              <a:defRPr/>
            </a:pPr>
            <a:fld id="{32545323-6312-4AF2-9DFD-3F5A65C66EC9}"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6"/>
          </p:nvPr>
        </p:nvSpPr>
        <p:spPr>
          <a:xfrm>
            <a:off x="681567" y="4983164"/>
            <a:ext cx="781051" cy="365125"/>
          </a:xfrm>
        </p:spPr>
        <p:txBody>
          <a:bodyPr/>
          <a:lstStyle>
            <a:lvl1pPr>
              <a:defRPr/>
            </a:lvl1pPr>
          </a:lstStyle>
          <a:p>
            <a:pPr eaLnBrk="0" fontAlgn="base" hangingPunct="0">
              <a:spcBef>
                <a:spcPct val="0"/>
              </a:spcBef>
              <a:spcAft>
                <a:spcPct val="0"/>
              </a:spcAft>
              <a:defRPr/>
            </a:pPr>
            <a:fld id="{B62BB9D7-42A8-44FB-89D9-9935637D461A}"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9669566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2FE0AF76-A8E0-40DB-8E67-D53FA8F198D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5F1A1B89-E6E7-4661-B61F-D8946941CA46}"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033751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Vertical Title 1"/>
          <p:cNvSpPr>
            <a:spLocks noGrp="1"/>
          </p:cNvSpPr>
          <p:nvPr>
            <p:ph type="title" orient="vert"/>
          </p:nvPr>
        </p:nvSpPr>
        <p:spPr>
          <a:xfrm>
            <a:off x="9171380" y="627407"/>
            <a:ext cx="220817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FE21C0B9-8B2B-4449-9344-2C1EEB3D7978}"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00286404-85F5-417C-A9BC-8EC7BA22D34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10795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eaLnBrk="0" fontAlgn="base" hangingPunct="0">
              <a:spcBef>
                <a:spcPct val="0"/>
              </a:spcBef>
              <a:spcAft>
                <a:spcPct val="0"/>
              </a:spcAft>
              <a:defRPr/>
            </a:pPr>
            <a:endParaRPr lang="en-US">
              <a:solidFill>
                <a:prstClr val="black">
                  <a:tint val="75000"/>
                </a:prstClr>
              </a:solidFill>
              <a:latin typeface="Arial" panose="020B0604020202020204" pitchFamily="34" charset="0"/>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eaLnBrk="0" fontAlgn="base" hangingPunct="0">
              <a:spcBef>
                <a:spcPct val="0"/>
              </a:spcBef>
              <a:spcAft>
                <a:spcPct val="0"/>
              </a:spcAft>
              <a:defRPr/>
            </a:pPr>
            <a:endParaRPr lang="en-US">
              <a:solidFill>
                <a:prstClr val="black">
                  <a:tint val="75000"/>
                </a:prstClr>
              </a:solidFill>
              <a:latin typeface="Arial" panose="020B0604020202020204" pitchFamily="34" charset="0"/>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pPr eaLnBrk="0" fontAlgn="base" hangingPunct="0">
              <a:spcBef>
                <a:spcPct val="0"/>
              </a:spcBef>
              <a:spcAft>
                <a:spcPct val="0"/>
              </a:spcAft>
              <a:defRPr/>
            </a:pPr>
            <a:fld id="{CB5BFBF9-4179-4B56-99D8-CF35770B5117}" type="slidenum">
              <a:rPr lang="en-US" smtClean="0">
                <a:latin typeface="Arial" panose="020B0604020202020204" pitchFamily="34" charset="0"/>
              </a:rPr>
              <a:pPr eaLnBrk="0" fontAlgn="base" hangingPunct="0">
                <a:spcBef>
                  <a:spcPct val="0"/>
                </a:spcBef>
                <a:spcAft>
                  <a:spcPct val="0"/>
                </a:spcAft>
                <a:defRPr/>
              </a:pPr>
              <a:t>‹#›</a:t>
            </a:fld>
            <a:endParaRPr lang="en-US">
              <a:latin typeface="Arial" panose="020B0604020202020204" pitchFamily="34" charset="0"/>
            </a:endParaRPr>
          </a:p>
        </p:txBody>
      </p:sp>
    </p:spTree>
    <p:extLst>
      <p:ext uri="{BB962C8B-B14F-4D97-AF65-F5344CB8AC3E}">
        <p14:creationId xmlns:p14="http://schemas.microsoft.com/office/powerpoint/2010/main" val="112719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93602" y="624110"/>
            <a:ext cx="87855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5A5BC885-620D-4D0B-A74D-79828DBCB315}"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081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2640F41F-7969-4AE7-AB9A-DDAD05516C69}"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eaLnBrk="0" fontAlgn="base" hangingPunct="0">
              <a:spcBef>
                <a:spcPct val="0"/>
              </a:spcBef>
              <a:spcAft>
                <a:spcPct val="0"/>
              </a:spcAft>
              <a:defRPr/>
            </a:pPr>
            <a:fld id="{2B2E9DD6-AE02-4A1B-BFB8-EE2ECB61811F}"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17896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62"/>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412D2BD4-62D6-4E78-AA43-141BD42581D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EE52D3F0-2037-48A0-BAC8-7038E5FEB30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77598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eaLnBrk="0" fontAlgn="base" hangingPunct="0">
              <a:spcBef>
                <a:spcPct val="0"/>
              </a:spcBef>
              <a:spcAft>
                <a:spcPct val="0"/>
              </a:spcAft>
              <a:defRPr/>
            </a:pPr>
            <a:fld id="{48B62CFA-3BDB-4EC5-A2CE-4A2839D64796}"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9" name="Footer Placeholder 7"/>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1"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D83C6236-388B-4CD5-B232-D61E49E052DD}"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0420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93600" y="624110"/>
            <a:ext cx="87856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eaLnBrk="0" fontAlgn="base" hangingPunct="0">
              <a:spcBef>
                <a:spcPct val="0"/>
              </a:spcBef>
              <a:spcAft>
                <a:spcPct val="0"/>
              </a:spcAft>
              <a:defRPr/>
            </a:pPr>
            <a:fld id="{2344242C-2EBE-4AA6-9CE9-2B52C89E55A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5" name="Footer Placeholder 3"/>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6" name="Slide Number Placeholder 4"/>
          <p:cNvSpPr>
            <a:spLocks noGrp="1"/>
          </p:cNvSpPr>
          <p:nvPr>
            <p:ph type="sldNum" sz="quarter" idx="12"/>
          </p:nvPr>
        </p:nvSpPr>
        <p:spPr/>
        <p:txBody>
          <a:bodyPr/>
          <a:lstStyle>
            <a:lvl1pPr>
              <a:defRPr/>
            </a:lvl1pPr>
          </a:lstStyle>
          <a:p>
            <a:pPr eaLnBrk="0" fontAlgn="base" hangingPunct="0">
              <a:spcBef>
                <a:spcPct val="0"/>
              </a:spcBef>
              <a:spcAft>
                <a:spcPct val="0"/>
              </a:spcAft>
              <a:defRPr/>
            </a:pPr>
            <a:fld id="{49B8B766-50CE-4A5E-87D3-0EBE67EFC09E}"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95427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 name="Date Placeholder 1"/>
          <p:cNvSpPr>
            <a:spLocks noGrp="1"/>
          </p:cNvSpPr>
          <p:nvPr>
            <p:ph type="dt" sz="half" idx="10"/>
          </p:nvPr>
        </p:nvSpPr>
        <p:spPr/>
        <p:txBody>
          <a:bodyPr/>
          <a:lstStyle>
            <a:lvl1pPr>
              <a:defRPr/>
            </a:lvl1pPr>
          </a:lstStyle>
          <a:p>
            <a:pPr eaLnBrk="0" fontAlgn="base" hangingPunct="0">
              <a:spcBef>
                <a:spcPct val="0"/>
              </a:spcBef>
              <a:spcAft>
                <a:spcPct val="0"/>
              </a:spcAft>
              <a:defRPr/>
            </a:pPr>
            <a:fld id="{E32B18FD-B849-4C11-A70F-3AEA0E633256}"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4" name="Footer Placeholder 2"/>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5" name="Slide Number Placeholder 3"/>
          <p:cNvSpPr>
            <a:spLocks noGrp="1"/>
          </p:cNvSpPr>
          <p:nvPr>
            <p:ph type="sldNum" sz="quarter" idx="12"/>
          </p:nvPr>
        </p:nvSpPr>
        <p:spPr/>
        <p:txBody>
          <a:bodyPr/>
          <a:lstStyle>
            <a:lvl1pPr>
              <a:defRPr/>
            </a:lvl1pPr>
          </a:lstStyle>
          <a:p>
            <a:pPr eaLnBrk="0" fontAlgn="base" hangingPunct="0">
              <a:spcBef>
                <a:spcPct val="0"/>
              </a:spcBef>
              <a:spcAft>
                <a:spcPct val="0"/>
              </a:spcAft>
              <a:defRPr/>
            </a:pPr>
            <a:fld id="{C331477D-EFD1-418C-971B-28665CE726C7}"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408058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7" y="446088"/>
            <a:ext cx="3506112"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A11CA15C-D0D6-4C5E-9AAB-777B01026D24}"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p:txBody>
          <a:bodyPr/>
          <a:lstStyle>
            <a:lvl1pPr>
              <a:defRPr/>
            </a:lvl1pPr>
          </a:lstStyle>
          <a:p>
            <a:pPr eaLnBrk="0" fontAlgn="base" hangingPunct="0">
              <a:spcBef>
                <a:spcPct val="0"/>
              </a:spcBef>
              <a:spcAft>
                <a:spcPct val="0"/>
              </a:spcAft>
              <a:defRPr/>
            </a:pPr>
            <a:fld id="{79873539-489C-48DC-9371-6681D854ED20}"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9174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A61E4A9E-E61C-4244-88FA-0ACFD7BD6F9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eaLnBrk="0" fontAlgn="base" hangingPunct="0">
              <a:spcBef>
                <a:spcPct val="0"/>
              </a:spcBef>
              <a:spcAft>
                <a:spcPct val="0"/>
              </a:spcAft>
              <a:defRPr/>
            </a:pPr>
            <a:fld id="{548AF0A5-CD1C-4DF1-B82F-C1D4E5C494F6}"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54737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1"/>
            <a:ext cx="2641600" cy="6638925"/>
            <a:chOff x="2487613" y="285750"/>
            <a:chExt cx="2428875" cy="5654676"/>
          </a:xfrm>
        </p:grpSpPr>
        <p:sp>
          <p:nvSpPr>
            <p:cNvPr id="1048"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9"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0"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1"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2"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3"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4"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5"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6"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7"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8"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9"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1027" name="Group 48"/>
          <p:cNvGrpSpPr>
            <a:grpSpLocks/>
          </p:cNvGrpSpPr>
          <p:nvPr/>
        </p:nvGrpSpPr>
        <p:grpSpPr bwMode="auto">
          <a:xfrm>
            <a:off x="27518" y="0"/>
            <a:ext cx="2603500" cy="6853238"/>
            <a:chOff x="6627813" y="195650"/>
            <a:chExt cx="1952625" cy="5678101"/>
          </a:xfrm>
        </p:grpSpPr>
        <p:sp>
          <p:nvSpPr>
            <p:cNvPr id="1036" name="Freeform 27"/>
            <p:cNvSpPr>
              <a:spLocks/>
            </p:cNvSpPr>
            <p:nvPr/>
          </p:nvSpPr>
          <p:spPr bwMode="auto">
            <a:xfrm>
              <a:off x="6627813" y="195650"/>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7"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8"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9"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0"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1"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2"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3"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4"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5"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6"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7"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62" name="Rectangle 61"/>
          <p:cNvSpPr/>
          <p:nvPr/>
        </p:nvSpPr>
        <p:spPr>
          <a:xfrm>
            <a:off x="1" y="0"/>
            <a:ext cx="243417"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917" y="623888"/>
            <a:ext cx="878628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2590800" y="2133600"/>
            <a:ext cx="878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363201" y="6135689"/>
            <a:ext cx="1022351"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eaLnBrk="0" fontAlgn="base" hangingPunct="0">
              <a:spcBef>
                <a:spcPct val="0"/>
              </a:spcBef>
              <a:spcAft>
                <a:spcPct val="0"/>
              </a:spcAft>
              <a:defRPr/>
            </a:pPr>
            <a:fld id="{899E33C8-9C50-45FE-9655-1AD8FDFEC2E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18-01-2021</a:t>
            </a:fld>
            <a:endParaRPr lang="en-IN">
              <a:solidFill>
                <a:prstClr val="black">
                  <a:tint val="75000"/>
                </a:prstClr>
              </a:solidFill>
              <a:latin typeface="Arial" panose="020B0604020202020204" pitchFamily="34" charset="0"/>
            </a:endParaRPr>
          </a:p>
        </p:txBody>
      </p:sp>
      <p:sp>
        <p:nvSpPr>
          <p:cNvPr id="5" name="Footer Placeholder 4"/>
          <p:cNvSpPr>
            <a:spLocks noGrp="1"/>
          </p:cNvSpPr>
          <p:nvPr>
            <p:ph type="ftr" sz="quarter" idx="3"/>
          </p:nvPr>
        </p:nvSpPr>
        <p:spPr>
          <a:xfrm>
            <a:off x="2590800" y="6135689"/>
            <a:ext cx="7622117"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6" name="Slide Number Placeholder 5"/>
          <p:cNvSpPr>
            <a:spLocks noGrp="1"/>
          </p:cNvSpPr>
          <p:nvPr>
            <p:ph type="sldNum" sz="quarter" idx="4"/>
          </p:nvPr>
        </p:nvSpPr>
        <p:spPr>
          <a:xfrm>
            <a:off x="681567" y="787401"/>
            <a:ext cx="781051" cy="365125"/>
          </a:xfrm>
          <a:prstGeom prst="rect">
            <a:avLst/>
          </a:prstGeom>
        </p:spPr>
        <p:txBody>
          <a:bodyPr vert="horz" lIns="91440" tIns="45720" rIns="91440" bIns="45720" rtlCol="0" anchor="ctr"/>
          <a:lstStyle>
            <a:lvl1pPr algn="r">
              <a:defRPr sz="2000">
                <a:solidFill>
                  <a:srgbClr val="FEFFFF"/>
                </a:solidFill>
              </a:defRPr>
            </a:lvl1pPr>
          </a:lstStyle>
          <a:p>
            <a:pPr eaLnBrk="0" fontAlgn="base" hangingPunct="0">
              <a:spcBef>
                <a:spcPct val="0"/>
              </a:spcBef>
              <a:spcAft>
                <a:spcPct val="0"/>
              </a:spcAft>
              <a:defRPr/>
            </a:pPr>
            <a:fld id="{4910ED1B-E7E8-4338-B857-7F0D0E6ACBE4}"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pic>
        <p:nvPicPr>
          <p:cNvPr id="1034" name="Picture 33" descr="8"/>
          <p:cNvPicPr>
            <a:picLocks noChangeAspect="1" noChangeArrowheads="1"/>
          </p:cNvPicPr>
          <p:nvPr userDrawn="1"/>
        </p:nvPicPr>
        <p:blipFill>
          <a:blip r:embed="rId20">
            <a:extLst>
              <a:ext uri="{28A0092B-C50C-407E-A947-70E740481C1C}">
                <a14:useLocalDpi xmlns:a14="http://schemas.microsoft.com/office/drawing/2010/main" val="0"/>
              </a:ext>
            </a:extLst>
          </a:blip>
          <a:srcRect b="83365"/>
          <a:stretch>
            <a:fillRect/>
          </a:stretch>
        </p:blipFill>
        <p:spPr bwMode="auto">
          <a:xfrm>
            <a:off x="4234" y="3176"/>
            <a:ext cx="1218353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0"/>
          <p:cNvSpPr>
            <a:spLocks noChangeArrowheads="1"/>
          </p:cNvSpPr>
          <p:nvPr userDrawn="1"/>
        </p:nvSpPr>
        <p:spPr bwMode="auto">
          <a:xfrm>
            <a:off x="3251200" y="6705600"/>
            <a:ext cx="89408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alt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72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0" y="0"/>
            <a:ext cx="9144000" cy="838200"/>
          </a:xfrm>
        </p:spPr>
        <p:txBody>
          <a:bodyPr/>
          <a:lstStyle/>
          <a:p>
            <a:pPr algn="ctr" eaLnBrk="1" hangingPunct="1"/>
            <a:r>
              <a:rPr lang="en-US" altLang="en-US" smtClean="0"/>
              <a:t>Creating files in Unix/Linux</a:t>
            </a:r>
          </a:p>
        </p:txBody>
      </p:sp>
      <p:sp>
        <p:nvSpPr>
          <p:cNvPr id="68611" name="Rectangle 3"/>
          <p:cNvSpPr>
            <a:spLocks noGrp="1" noChangeArrowheads="1"/>
          </p:cNvSpPr>
          <p:nvPr>
            <p:ph idx="1"/>
          </p:nvPr>
        </p:nvSpPr>
        <p:spPr>
          <a:xfrm>
            <a:off x="1981200" y="1600200"/>
            <a:ext cx="8305800" cy="4572000"/>
          </a:xfrm>
        </p:spPr>
        <p:txBody>
          <a:bodyPr/>
          <a:lstStyle/>
          <a:p>
            <a:pPr marL="609600" indent="-609600" eaLnBrk="1" hangingPunct="1"/>
            <a:r>
              <a:rPr lang="en-US" altLang="en-US" dirty="0" smtClean="0"/>
              <a:t>Requires the use of an Editor</a:t>
            </a:r>
          </a:p>
          <a:p>
            <a:pPr marL="609600" indent="-609600" eaLnBrk="1" hangingPunct="1"/>
            <a:r>
              <a:rPr lang="en-US" altLang="en-US" dirty="0" smtClean="0"/>
              <a:t>Various Editors:</a:t>
            </a:r>
          </a:p>
          <a:p>
            <a:pPr marL="971550" lvl="1" indent="-514350" eaLnBrk="1" hangingPunct="1">
              <a:buFont typeface="Wingdings" panose="05000000000000000000" pitchFamily="2" charset="2"/>
              <a:buAutoNum type="arabicParenR"/>
            </a:pPr>
            <a:r>
              <a:rPr lang="en-US" altLang="en-US" dirty="0" err="1" smtClean="0"/>
              <a:t>nano</a:t>
            </a:r>
            <a:r>
              <a:rPr lang="en-US" altLang="en-US" dirty="0" smtClean="0"/>
              <a:t> / </a:t>
            </a:r>
            <a:r>
              <a:rPr lang="en-US" altLang="en-US" dirty="0" err="1" smtClean="0"/>
              <a:t>pico</a:t>
            </a:r>
            <a:endParaRPr lang="en-US" altLang="en-US" dirty="0" smtClean="0"/>
          </a:p>
          <a:p>
            <a:pPr marL="971550" lvl="1" indent="-514350" eaLnBrk="1" hangingPunct="1">
              <a:buFont typeface="Wingdings" panose="05000000000000000000" pitchFamily="2" charset="2"/>
              <a:buAutoNum type="arabicParenR"/>
            </a:pPr>
            <a:r>
              <a:rPr lang="en-US" altLang="en-US" dirty="0" smtClean="0"/>
              <a:t>vi</a:t>
            </a:r>
          </a:p>
          <a:p>
            <a:pPr marL="971550" lvl="1" indent="-514350" eaLnBrk="1" hangingPunct="1">
              <a:buFont typeface="Wingdings" panose="05000000000000000000" pitchFamily="2" charset="2"/>
              <a:buAutoNum type="arabicParenR"/>
            </a:pPr>
            <a:r>
              <a:rPr lang="en-US" altLang="en-US" dirty="0" err="1" smtClean="0"/>
              <a:t>emacs</a:t>
            </a:r>
            <a:endParaRPr lang="en-US" altLang="en-US" dirty="0" smtClean="0"/>
          </a:p>
          <a:p>
            <a:pPr marL="457200" lvl="1" indent="0" eaLnBrk="1" hangingPunct="1">
              <a:buNone/>
            </a:pPr>
            <a:endParaRPr lang="en-US" altLang="en-US" dirty="0" smtClean="0"/>
          </a:p>
        </p:txBody>
      </p:sp>
      <p:pic>
        <p:nvPicPr>
          <p:cNvPr id="68612" name="Picture 5" descr="vi-hiding-police.jpg                                           000B63E5Root                           C4C26A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352801"/>
            <a:ext cx="52070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92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Moving within file</a:t>
            </a:r>
            <a:endParaRPr lang="en-IN" dirty="0"/>
          </a:p>
        </p:txBody>
      </p:sp>
      <p:sp>
        <p:nvSpPr>
          <p:cNvPr id="3" name="Content Placeholder 2"/>
          <p:cNvSpPr>
            <a:spLocks noGrp="1"/>
          </p:cNvSpPr>
          <p:nvPr>
            <p:ph idx="1"/>
          </p:nvPr>
        </p:nvSpPr>
        <p:spPr/>
        <p:txBody>
          <a:bodyPr/>
          <a:lstStyle/>
          <a:p>
            <a:r>
              <a:rPr lang="en-GB" dirty="0"/>
              <a:t>k - Move cursor up</a:t>
            </a:r>
          </a:p>
          <a:p>
            <a:r>
              <a:rPr lang="en-GB" dirty="0"/>
              <a:t>j - Move cursor down</a:t>
            </a:r>
          </a:p>
          <a:p>
            <a:r>
              <a:rPr lang="en-GB" dirty="0"/>
              <a:t>h - Move cursor left</a:t>
            </a:r>
          </a:p>
          <a:p>
            <a:r>
              <a:rPr lang="en-GB" dirty="0"/>
              <a:t>l - Move cursor right</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10</a:t>
            </a:fld>
            <a:endParaRPr lang="en-US" altLang="en-US">
              <a:latin typeface="Arial" panose="020B0604020202020204" pitchFamily="34" charset="0"/>
            </a:endParaRPr>
          </a:p>
        </p:txBody>
      </p:sp>
    </p:spTree>
    <p:extLst>
      <p:ext uri="{BB962C8B-B14F-4D97-AF65-F5344CB8AC3E}">
        <p14:creationId xmlns:p14="http://schemas.microsoft.com/office/powerpoint/2010/main" val="3364355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Saving and closing file</a:t>
            </a:r>
            <a:endParaRPr lang="en-IN" dirty="0"/>
          </a:p>
        </p:txBody>
      </p:sp>
      <p:sp>
        <p:nvSpPr>
          <p:cNvPr id="3" name="Content Placeholder 2"/>
          <p:cNvSpPr>
            <a:spLocks noGrp="1"/>
          </p:cNvSpPr>
          <p:nvPr>
            <p:ph idx="1"/>
          </p:nvPr>
        </p:nvSpPr>
        <p:spPr/>
        <p:txBody>
          <a:bodyPr/>
          <a:lstStyle/>
          <a:p>
            <a:pPr marL="0" indent="0">
              <a:buNone/>
            </a:pPr>
            <a:endParaRPr lang="en-GB" dirty="0"/>
          </a:p>
          <a:p>
            <a:r>
              <a:rPr lang="en-GB" dirty="0"/>
              <a:t>:w - Save the file but keep it open</a:t>
            </a:r>
          </a:p>
          <a:p>
            <a:r>
              <a:rPr lang="en-GB" dirty="0"/>
              <a:t>:q - Quit without saving</a:t>
            </a:r>
          </a:p>
          <a:p>
            <a:r>
              <a:rPr lang="en-GB" dirty="0"/>
              <a:t>:</a:t>
            </a:r>
            <a:r>
              <a:rPr lang="en-GB" dirty="0" err="1"/>
              <a:t>wq</a:t>
            </a:r>
            <a:r>
              <a:rPr lang="en-GB" dirty="0"/>
              <a:t> - Save the file and quit</a:t>
            </a:r>
          </a:p>
          <a:p>
            <a:pPr marL="0" indent="0">
              <a:buNone/>
            </a:pP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11</a:t>
            </a:fld>
            <a:endParaRPr lang="en-US" altLang="en-US">
              <a:latin typeface="Arial" panose="020B0604020202020204" pitchFamily="34" charset="0"/>
            </a:endParaRPr>
          </a:p>
        </p:txBody>
      </p:sp>
    </p:spTree>
    <p:extLst>
      <p:ext uri="{BB962C8B-B14F-4D97-AF65-F5344CB8AC3E}">
        <p14:creationId xmlns:p14="http://schemas.microsoft.com/office/powerpoint/2010/main" val="4020862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0" y="0"/>
            <a:ext cx="9144000" cy="838200"/>
          </a:xfrm>
        </p:spPr>
        <p:txBody>
          <a:bodyPr/>
          <a:lstStyle/>
          <a:p>
            <a:pPr algn="ctr" eaLnBrk="1" hangingPunct="1"/>
            <a:r>
              <a:rPr lang="en-US" altLang="en-US" smtClean="0"/>
              <a:t>Editing a file using vi </a:t>
            </a:r>
          </a:p>
        </p:txBody>
      </p:sp>
      <p:sp>
        <p:nvSpPr>
          <p:cNvPr id="70659" name="Rectangle 3"/>
          <p:cNvSpPr>
            <a:spLocks noGrp="1" noChangeArrowheads="1"/>
          </p:cNvSpPr>
          <p:nvPr>
            <p:ph idx="1"/>
          </p:nvPr>
        </p:nvSpPr>
        <p:spPr>
          <a:xfrm>
            <a:off x="1905000" y="1066801"/>
            <a:ext cx="8229600" cy="4525963"/>
          </a:xfrm>
        </p:spPr>
        <p:txBody>
          <a:bodyPr/>
          <a:lstStyle/>
          <a:p>
            <a:pPr eaLnBrk="1" hangingPunct="1"/>
            <a:r>
              <a:rPr lang="en-US" altLang="en-US" smtClean="0"/>
              <a:t>Type “vi” at the prompt</a:t>
            </a:r>
          </a:p>
        </p:txBody>
      </p:sp>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002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076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0" y="0"/>
            <a:ext cx="9144000" cy="838200"/>
          </a:xfrm>
        </p:spPr>
        <p:txBody>
          <a:bodyPr/>
          <a:lstStyle/>
          <a:p>
            <a:pPr algn="ctr" eaLnBrk="1" hangingPunct="1"/>
            <a:r>
              <a:rPr lang="en-US" altLang="en-US" smtClean="0"/>
              <a:t>Create a file using vi</a:t>
            </a:r>
          </a:p>
        </p:txBody>
      </p:sp>
      <p:sp>
        <p:nvSpPr>
          <p:cNvPr id="72707" name="Rectangle 3"/>
          <p:cNvSpPr>
            <a:spLocks noGrp="1" noChangeArrowheads="1"/>
          </p:cNvSpPr>
          <p:nvPr>
            <p:ph idx="1"/>
          </p:nvPr>
        </p:nvSpPr>
        <p:spPr>
          <a:xfrm>
            <a:off x="1981200" y="990601"/>
            <a:ext cx="8229600" cy="4525963"/>
          </a:xfrm>
        </p:spPr>
        <p:txBody>
          <a:bodyPr/>
          <a:lstStyle/>
          <a:p>
            <a:pPr eaLnBrk="1" hangingPunct="1"/>
            <a:r>
              <a:rPr lang="en-US" altLang="en-US" smtClean="0"/>
              <a:t>Type vi Sample.txt</a:t>
            </a:r>
          </a:p>
        </p:txBody>
      </p:sp>
      <p:pic>
        <p:nvPicPr>
          <p:cNvPr id="727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53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0" y="0"/>
            <a:ext cx="9144000" cy="838200"/>
          </a:xfrm>
        </p:spPr>
        <p:txBody>
          <a:bodyPr/>
          <a:lstStyle/>
          <a:p>
            <a:pPr algn="ctr" eaLnBrk="1" hangingPunct="1"/>
            <a:r>
              <a:rPr lang="en-US" altLang="en-US" smtClean="0"/>
              <a:t>Create a file using vi</a:t>
            </a:r>
          </a:p>
        </p:txBody>
      </p:sp>
      <p:sp>
        <p:nvSpPr>
          <p:cNvPr id="74755" name="Rectangle 3"/>
          <p:cNvSpPr>
            <a:spLocks noGrp="1" noChangeArrowheads="1"/>
          </p:cNvSpPr>
          <p:nvPr>
            <p:ph idx="1"/>
          </p:nvPr>
        </p:nvSpPr>
        <p:spPr>
          <a:xfrm>
            <a:off x="1981200" y="990601"/>
            <a:ext cx="8229600" cy="4525963"/>
          </a:xfrm>
        </p:spPr>
        <p:txBody>
          <a:bodyPr/>
          <a:lstStyle/>
          <a:p>
            <a:pPr eaLnBrk="1" hangingPunct="1"/>
            <a:r>
              <a:rPr lang="en-US" altLang="en-US" smtClean="0"/>
              <a:t>After Typing vi Sample.txt, File Created</a:t>
            </a:r>
          </a:p>
        </p:txBody>
      </p:sp>
      <p:pic>
        <p:nvPicPr>
          <p:cNvPr id="747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539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24000" y="0"/>
            <a:ext cx="9144000" cy="838200"/>
          </a:xfrm>
        </p:spPr>
        <p:txBody>
          <a:bodyPr/>
          <a:lstStyle/>
          <a:p>
            <a:pPr algn="ctr" eaLnBrk="1" hangingPunct="1"/>
            <a:r>
              <a:rPr lang="en-US" altLang="en-US" smtClean="0"/>
              <a:t>Insert text in a file using vi</a:t>
            </a:r>
          </a:p>
        </p:txBody>
      </p:sp>
      <p:sp>
        <p:nvSpPr>
          <p:cNvPr id="76803" name="Rectangle 3"/>
          <p:cNvSpPr>
            <a:spLocks noGrp="1" noChangeArrowheads="1"/>
          </p:cNvSpPr>
          <p:nvPr>
            <p:ph idx="1"/>
          </p:nvPr>
        </p:nvSpPr>
        <p:spPr>
          <a:xfrm>
            <a:off x="1981200" y="990601"/>
            <a:ext cx="8229600" cy="4525963"/>
          </a:xfrm>
        </p:spPr>
        <p:txBody>
          <a:bodyPr/>
          <a:lstStyle/>
          <a:p>
            <a:pPr eaLnBrk="1" hangingPunct="1"/>
            <a:r>
              <a:rPr lang="en-US" altLang="en-US" smtClean="0"/>
              <a:t>To insert: Esc+ i</a:t>
            </a:r>
          </a:p>
        </p:txBody>
      </p:sp>
      <p:pic>
        <p:nvPicPr>
          <p:cNvPr id="768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8153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081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524000" y="0"/>
            <a:ext cx="9144000" cy="838200"/>
          </a:xfrm>
        </p:spPr>
        <p:txBody>
          <a:bodyPr/>
          <a:lstStyle/>
          <a:p>
            <a:pPr algn="ctr" eaLnBrk="1" hangingPunct="1"/>
            <a:r>
              <a:rPr lang="en-US" altLang="en-US" smtClean="0"/>
              <a:t>Insert text in a file using vi</a:t>
            </a:r>
          </a:p>
        </p:txBody>
      </p:sp>
      <p:sp>
        <p:nvSpPr>
          <p:cNvPr id="78851" name="Rectangle 3"/>
          <p:cNvSpPr>
            <a:spLocks noGrp="1" noChangeArrowheads="1"/>
          </p:cNvSpPr>
          <p:nvPr>
            <p:ph idx="1"/>
          </p:nvPr>
        </p:nvSpPr>
        <p:spPr>
          <a:xfrm>
            <a:off x="1981200" y="990601"/>
            <a:ext cx="8229600" cy="4525963"/>
          </a:xfrm>
        </p:spPr>
        <p:txBody>
          <a:bodyPr/>
          <a:lstStyle/>
          <a:p>
            <a:pPr eaLnBrk="1" hangingPunct="1"/>
            <a:r>
              <a:rPr lang="en-US" altLang="en-US" smtClean="0"/>
              <a:t>To Save File: Esc+ : + w</a:t>
            </a:r>
          </a:p>
        </p:txBody>
      </p:sp>
      <p:pic>
        <p:nvPicPr>
          <p:cNvPr id="788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05000"/>
            <a:ext cx="807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43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0" y="0"/>
            <a:ext cx="9144000" cy="838200"/>
          </a:xfrm>
        </p:spPr>
        <p:txBody>
          <a:bodyPr/>
          <a:lstStyle/>
          <a:p>
            <a:pPr algn="ctr" eaLnBrk="1" hangingPunct="1"/>
            <a:r>
              <a:rPr lang="en-US" altLang="en-US" smtClean="0"/>
              <a:t>Insert text in a file using vi</a:t>
            </a:r>
          </a:p>
        </p:txBody>
      </p:sp>
      <p:sp>
        <p:nvSpPr>
          <p:cNvPr id="80899" name="Rectangle 3"/>
          <p:cNvSpPr>
            <a:spLocks noGrp="1" noChangeArrowheads="1"/>
          </p:cNvSpPr>
          <p:nvPr>
            <p:ph idx="1"/>
          </p:nvPr>
        </p:nvSpPr>
        <p:spPr>
          <a:xfrm>
            <a:off x="1981200" y="990601"/>
            <a:ext cx="8229600" cy="4525963"/>
          </a:xfrm>
        </p:spPr>
        <p:txBody>
          <a:bodyPr/>
          <a:lstStyle/>
          <a:p>
            <a:pPr eaLnBrk="1" hangingPunct="1"/>
            <a:r>
              <a:rPr lang="en-US" altLang="en-US" smtClean="0"/>
              <a:t>To Quit File: Esc+ : + q</a:t>
            </a:r>
          </a:p>
        </p:txBody>
      </p:sp>
      <p:pic>
        <p:nvPicPr>
          <p:cNvPr id="809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05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24000" y="0"/>
            <a:ext cx="9144000" cy="838200"/>
          </a:xfrm>
        </p:spPr>
        <p:txBody>
          <a:bodyPr/>
          <a:lstStyle/>
          <a:p>
            <a:pPr algn="ctr" eaLnBrk="1" hangingPunct="1"/>
            <a:r>
              <a:rPr lang="en-US" altLang="en-US" smtClean="0"/>
              <a:t>Displaying a file</a:t>
            </a:r>
          </a:p>
        </p:txBody>
      </p:sp>
      <p:sp>
        <p:nvSpPr>
          <p:cNvPr id="82947" name="Rectangle 3"/>
          <p:cNvSpPr>
            <a:spLocks noGrp="1" noChangeArrowheads="1"/>
          </p:cNvSpPr>
          <p:nvPr>
            <p:ph idx="1"/>
          </p:nvPr>
        </p:nvSpPr>
        <p:spPr>
          <a:xfrm>
            <a:off x="3467100" y="2133600"/>
            <a:ext cx="6591300" cy="3778250"/>
          </a:xfrm>
        </p:spPr>
        <p:txBody>
          <a:bodyPr/>
          <a:lstStyle/>
          <a:p>
            <a:pPr eaLnBrk="1" hangingPunct="1"/>
            <a:r>
              <a:rPr lang="en-US" altLang="en-US" smtClean="0"/>
              <a:t>Various ways to display a file in Unix</a:t>
            </a:r>
          </a:p>
          <a:p>
            <a:pPr lvl="1" eaLnBrk="1" hangingPunct="1"/>
            <a:r>
              <a:rPr lang="en-US" altLang="en-US" smtClean="0"/>
              <a:t> cat</a:t>
            </a:r>
          </a:p>
          <a:p>
            <a:pPr lvl="1" eaLnBrk="1" hangingPunct="1"/>
            <a:r>
              <a:rPr lang="en-US" altLang="en-US" smtClean="0"/>
              <a:t> less</a:t>
            </a:r>
          </a:p>
          <a:p>
            <a:pPr lvl="1" eaLnBrk="1" hangingPunct="1"/>
            <a:r>
              <a:rPr lang="en-US" altLang="en-US" smtClean="0"/>
              <a:t> head</a:t>
            </a:r>
          </a:p>
          <a:p>
            <a:pPr lvl="1" eaLnBrk="1" hangingPunct="1"/>
            <a:r>
              <a:rPr lang="en-US" altLang="en-US" smtClean="0"/>
              <a:t> tail</a:t>
            </a:r>
          </a:p>
          <a:p>
            <a:pPr lvl="1" eaLnBrk="1" hangingPunct="1"/>
            <a:endParaRPr lang="en-US" altLang="en-US" smtClean="0"/>
          </a:p>
        </p:txBody>
      </p:sp>
    </p:spTree>
    <p:extLst>
      <p:ext uri="{BB962C8B-B14F-4D97-AF65-F5344CB8AC3E}">
        <p14:creationId xmlns:p14="http://schemas.microsoft.com/office/powerpoint/2010/main" val="3422214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524000" y="0"/>
            <a:ext cx="9144000" cy="838200"/>
          </a:xfrm>
        </p:spPr>
        <p:txBody>
          <a:bodyPr/>
          <a:lstStyle/>
          <a:p>
            <a:pPr algn="ctr" eaLnBrk="1" hangingPunct="1"/>
            <a:r>
              <a:rPr lang="en-US" altLang="en-US" smtClean="0"/>
              <a:t>Command: cat</a:t>
            </a:r>
          </a:p>
        </p:txBody>
      </p:sp>
      <p:sp>
        <p:nvSpPr>
          <p:cNvPr id="84995" name="Rectangle 3"/>
          <p:cNvSpPr>
            <a:spLocks noGrp="1" noChangeArrowheads="1"/>
          </p:cNvSpPr>
          <p:nvPr>
            <p:ph idx="1"/>
          </p:nvPr>
        </p:nvSpPr>
        <p:spPr>
          <a:xfrm>
            <a:off x="1905000" y="990601"/>
            <a:ext cx="8229600" cy="4525963"/>
          </a:xfrm>
        </p:spPr>
        <p:txBody>
          <a:bodyPr/>
          <a:lstStyle/>
          <a:p>
            <a:pPr eaLnBrk="1" hangingPunct="1"/>
            <a:r>
              <a:rPr lang="en-US" altLang="en-US" smtClean="0"/>
              <a:t> Dumps an entire file to standard output </a:t>
            </a:r>
          </a:p>
          <a:p>
            <a:pPr eaLnBrk="1" hangingPunct="1"/>
            <a:r>
              <a:rPr lang="en-US" altLang="en-US" smtClean="0"/>
              <a:t>Good for displaying short, simple files</a:t>
            </a:r>
          </a:p>
        </p:txBody>
      </p:sp>
      <p:pic>
        <p:nvPicPr>
          <p:cNvPr id="8499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800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63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Vi editor</a:t>
            </a:r>
            <a:endParaRPr lang="en-IN" dirty="0"/>
          </a:p>
        </p:txBody>
      </p:sp>
      <p:sp>
        <p:nvSpPr>
          <p:cNvPr id="3" name="Content Placeholder 2"/>
          <p:cNvSpPr>
            <a:spLocks noGrp="1"/>
          </p:cNvSpPr>
          <p:nvPr>
            <p:ph idx="1"/>
          </p:nvPr>
        </p:nvSpPr>
        <p:spPr/>
        <p:txBody>
          <a:bodyPr/>
          <a:lstStyle/>
          <a:p>
            <a:r>
              <a:rPr lang="en-GB" dirty="0"/>
              <a:t>The VI editor is the most popular and classic text editor in the Linux family</a:t>
            </a:r>
            <a:r>
              <a:rPr lang="en-GB" dirty="0" smtClean="0"/>
              <a:t>.</a:t>
            </a:r>
          </a:p>
          <a:p>
            <a:r>
              <a:rPr lang="en-GB" dirty="0" smtClean="0"/>
              <a:t> </a:t>
            </a:r>
            <a:r>
              <a:rPr lang="en-GB" dirty="0"/>
              <a:t>Below, are some reasons which make it a widely used editor –</a:t>
            </a:r>
          </a:p>
          <a:p>
            <a:pPr marL="0" indent="0">
              <a:buNone/>
            </a:pPr>
            <a:r>
              <a:rPr lang="en-GB" dirty="0" smtClean="0"/>
              <a:t>1</a:t>
            </a:r>
            <a:r>
              <a:rPr lang="en-GB" dirty="0"/>
              <a:t>) </a:t>
            </a:r>
            <a:r>
              <a:rPr lang="en-GB" dirty="0" smtClean="0"/>
              <a:t>available </a:t>
            </a:r>
            <a:r>
              <a:rPr lang="en-GB" dirty="0"/>
              <a:t>in almost all Linux Distributions</a:t>
            </a:r>
          </a:p>
          <a:p>
            <a:pPr marL="0" indent="0">
              <a:buNone/>
            </a:pPr>
            <a:r>
              <a:rPr lang="en-GB" dirty="0" smtClean="0"/>
              <a:t>2</a:t>
            </a:r>
            <a:r>
              <a:rPr lang="en-GB" dirty="0"/>
              <a:t>) </a:t>
            </a:r>
            <a:r>
              <a:rPr lang="en-GB" dirty="0" smtClean="0"/>
              <a:t>works </a:t>
            </a:r>
            <a:r>
              <a:rPr lang="en-GB" dirty="0"/>
              <a:t>the same across different platforms and Distributions</a:t>
            </a:r>
          </a:p>
          <a:p>
            <a:pPr marL="0" indent="0">
              <a:buNone/>
            </a:pPr>
            <a:r>
              <a:rPr lang="en-GB" dirty="0" smtClean="0"/>
              <a:t>3</a:t>
            </a:r>
            <a:r>
              <a:rPr lang="en-GB" dirty="0"/>
              <a:t>) </a:t>
            </a:r>
            <a:r>
              <a:rPr lang="en-GB" dirty="0" smtClean="0"/>
              <a:t> </a:t>
            </a:r>
            <a:r>
              <a:rPr lang="en-GB" dirty="0"/>
              <a:t>user-friendly. </a:t>
            </a:r>
            <a:r>
              <a:rPr lang="en-GB" dirty="0" smtClean="0"/>
              <a:t> </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2</a:t>
            </a:fld>
            <a:endParaRPr lang="en-US" altLang="en-US">
              <a:latin typeface="Arial" panose="020B0604020202020204" pitchFamily="34" charset="0"/>
            </a:endParaRPr>
          </a:p>
        </p:txBody>
      </p:sp>
    </p:spTree>
    <p:extLst>
      <p:ext uri="{BB962C8B-B14F-4D97-AF65-F5344CB8AC3E}">
        <p14:creationId xmlns:p14="http://schemas.microsoft.com/office/powerpoint/2010/main" val="3223982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err="1" smtClean="0"/>
              <a:t>chmod</a:t>
            </a:r>
            <a:endParaRPr lang="en-IN" dirty="0"/>
          </a:p>
        </p:txBody>
      </p:sp>
      <p:sp>
        <p:nvSpPr>
          <p:cNvPr id="3" name="Content Placeholder 2"/>
          <p:cNvSpPr>
            <a:spLocks noGrp="1"/>
          </p:cNvSpPr>
          <p:nvPr>
            <p:ph idx="1"/>
          </p:nvPr>
        </p:nvSpPr>
        <p:spPr/>
        <p:txBody>
          <a:bodyPr/>
          <a:lstStyle/>
          <a:p>
            <a:pPr algn="just"/>
            <a:r>
              <a:rPr lang="en-GB" dirty="0"/>
              <a:t>There are three types of permissions: read (</a:t>
            </a:r>
            <a:r>
              <a:rPr lang="en-GB" b="1" dirty="0"/>
              <a:t>r</a:t>
            </a:r>
            <a:r>
              <a:rPr lang="en-GB" dirty="0"/>
              <a:t>), write (</a:t>
            </a:r>
            <a:r>
              <a:rPr lang="en-GB" b="1" dirty="0"/>
              <a:t>w</a:t>
            </a:r>
            <a:r>
              <a:rPr lang="en-GB" dirty="0"/>
              <a:t>), and execute (</a:t>
            </a:r>
            <a:r>
              <a:rPr lang="en-GB" b="1" dirty="0"/>
              <a:t>x</a:t>
            </a:r>
            <a:r>
              <a:rPr lang="en-GB" dirty="0"/>
              <a:t>).</a:t>
            </a:r>
          </a:p>
          <a:p>
            <a:pPr algn="just"/>
            <a:r>
              <a:rPr lang="en-GB" dirty="0"/>
              <a:t>To </a:t>
            </a:r>
            <a:r>
              <a:rPr lang="en-GB" b="1" dirty="0"/>
              <a:t>read</a:t>
            </a:r>
            <a:r>
              <a:rPr lang="en-GB" dirty="0"/>
              <a:t> a file is to view its contents. </a:t>
            </a:r>
            <a:r>
              <a:rPr lang="en-GB" dirty="0" smtClean="0"/>
              <a:t>For </a:t>
            </a:r>
            <a:r>
              <a:rPr lang="en-GB" dirty="0"/>
              <a:t>example, a text file must have </a:t>
            </a:r>
            <a:r>
              <a:rPr lang="en-GB" b="1" dirty="0"/>
              <a:t>read</a:t>
            </a:r>
            <a:r>
              <a:rPr lang="en-GB" dirty="0"/>
              <a:t> permission for someone to read the text within. </a:t>
            </a:r>
            <a:endParaRPr lang="en-GB" dirty="0" smtClean="0"/>
          </a:p>
          <a:p>
            <a:pPr algn="just"/>
            <a:r>
              <a:rPr lang="en-GB" dirty="0" smtClean="0"/>
              <a:t>If </a:t>
            </a:r>
            <a:r>
              <a:rPr lang="en-GB" dirty="0"/>
              <a:t>the user wants to add a sentence to that file, it needs </a:t>
            </a:r>
            <a:r>
              <a:rPr lang="en-GB" b="1" dirty="0"/>
              <a:t>write</a:t>
            </a:r>
            <a:r>
              <a:rPr lang="en-GB" dirty="0"/>
              <a:t> permission. </a:t>
            </a:r>
            <a:endParaRPr lang="en-GB" dirty="0" smtClean="0"/>
          </a:p>
          <a:p>
            <a:pPr algn="just"/>
            <a:r>
              <a:rPr lang="en-GB" dirty="0" smtClean="0"/>
              <a:t>The</a:t>
            </a:r>
            <a:r>
              <a:rPr lang="en-GB" dirty="0"/>
              <a:t> </a:t>
            </a:r>
            <a:r>
              <a:rPr lang="en-GB" b="1" dirty="0"/>
              <a:t>execute</a:t>
            </a:r>
            <a:r>
              <a:rPr lang="en-GB" dirty="0"/>
              <a:t> permission enables someone to run a file, such as a shell script or a binary program </a:t>
            </a:r>
            <a:r>
              <a:rPr lang="en-GB" dirty="0" smtClean="0"/>
              <a:t>file</a:t>
            </a:r>
          </a:p>
          <a:p>
            <a:pPr algn="just"/>
            <a:r>
              <a:rPr lang="en-GB" dirty="0"/>
              <a:t>The </a:t>
            </a:r>
            <a:r>
              <a:rPr lang="en-GB" b="1" dirty="0"/>
              <a:t>ls -l</a:t>
            </a:r>
            <a:r>
              <a:rPr lang="en-GB" dirty="0"/>
              <a:t> command displays the permissions assigned to a file</a:t>
            </a:r>
            <a:r>
              <a:rPr lang="en-GB" dirty="0" smtClean="0"/>
              <a:t>.</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747458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935859" y="2179583"/>
            <a:ext cx="3181794" cy="771633"/>
          </a:xfrm>
          <a:prstGeom prst="rect">
            <a:avLst/>
          </a:prstGeom>
        </p:spPr>
      </p:pic>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21</a:t>
            </a:fld>
            <a:endParaRPr lang="en-US" altLang="en-US">
              <a:latin typeface="Arial" panose="020B0604020202020204" pitchFamily="34" charset="0"/>
            </a:endParaRPr>
          </a:p>
        </p:txBody>
      </p:sp>
      <p:sp>
        <p:nvSpPr>
          <p:cNvPr id="6" name="Rectangle 5"/>
          <p:cNvSpPr/>
          <p:nvPr/>
        </p:nvSpPr>
        <p:spPr>
          <a:xfrm>
            <a:off x="2200274" y="3190927"/>
            <a:ext cx="9329737" cy="2308324"/>
          </a:xfrm>
          <a:prstGeom prst="rect">
            <a:avLst/>
          </a:prstGeom>
        </p:spPr>
        <p:txBody>
          <a:bodyPr wrap="square">
            <a:spAutoFit/>
          </a:bodyPr>
          <a:lstStyle/>
          <a:p>
            <a:pPr algn="just"/>
            <a:r>
              <a:rPr lang="en-GB" i="1" dirty="0"/>
              <a:t>user</a:t>
            </a:r>
            <a:r>
              <a:rPr lang="en-GB" dirty="0"/>
              <a:t>, </a:t>
            </a:r>
            <a:r>
              <a:rPr lang="en-GB" i="1" dirty="0"/>
              <a:t>group</a:t>
            </a:r>
            <a:r>
              <a:rPr lang="en-GB" dirty="0"/>
              <a:t>, and </a:t>
            </a:r>
            <a:r>
              <a:rPr lang="en-GB" i="1" dirty="0"/>
              <a:t>other</a:t>
            </a:r>
            <a:r>
              <a:rPr lang="en-GB" dirty="0" smtClean="0"/>
              <a:t>.</a:t>
            </a:r>
          </a:p>
          <a:p>
            <a:pPr algn="just"/>
            <a:endParaRPr lang="en-GB" dirty="0" smtClean="0"/>
          </a:p>
          <a:p>
            <a:r>
              <a:rPr lang="en-GB" dirty="0"/>
              <a:t> E</a:t>
            </a:r>
            <a:r>
              <a:rPr lang="en-GB" dirty="0" smtClean="0"/>
              <a:t>ach </a:t>
            </a:r>
            <a:r>
              <a:rPr lang="en-GB" dirty="0"/>
              <a:t>file is associated with an owner and a group and assigned with permission access rights for three different classes of users:</a:t>
            </a:r>
          </a:p>
          <a:p>
            <a:pPr marL="285750" indent="-285750">
              <a:buFont typeface="Arial" panose="020B0604020202020204" pitchFamily="34" charset="0"/>
              <a:buChar char="•"/>
            </a:pPr>
            <a:r>
              <a:rPr lang="en-GB" dirty="0"/>
              <a:t>The file owner.</a:t>
            </a:r>
          </a:p>
          <a:p>
            <a:pPr marL="285750" indent="-285750">
              <a:buFont typeface="Arial" panose="020B0604020202020204" pitchFamily="34" charset="0"/>
              <a:buChar char="•"/>
            </a:pPr>
            <a:r>
              <a:rPr lang="en-GB" dirty="0"/>
              <a:t>The group members.</a:t>
            </a:r>
          </a:p>
          <a:p>
            <a:pPr marL="285750" indent="-285750">
              <a:buFont typeface="Arial" panose="020B0604020202020204" pitchFamily="34" charset="0"/>
              <a:buChar char="•"/>
            </a:pPr>
            <a:r>
              <a:rPr lang="en-GB" dirty="0"/>
              <a:t>Others (everybody else)</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692856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operation </a:t>
            </a:r>
            <a:endParaRPr lang="en-IN" dirty="0"/>
          </a:p>
        </p:txBody>
      </p:sp>
      <p:sp>
        <p:nvSpPr>
          <p:cNvPr id="3" name="Content Placeholder 2"/>
          <p:cNvSpPr>
            <a:spLocks noGrp="1"/>
          </p:cNvSpPr>
          <p:nvPr>
            <p:ph idx="1"/>
          </p:nvPr>
        </p:nvSpPr>
        <p:spPr/>
        <p:txBody>
          <a:bodyPr/>
          <a:lstStyle/>
          <a:p>
            <a:r>
              <a:rPr lang="en-GB" dirty="0"/>
              <a:t>- Removes the specified permissions.</a:t>
            </a:r>
          </a:p>
          <a:p>
            <a:r>
              <a:rPr lang="en-GB" dirty="0"/>
              <a:t>+ Adds specified permissions.</a:t>
            </a:r>
          </a:p>
          <a:p>
            <a:r>
              <a:rPr lang="en-GB" dirty="0"/>
              <a:t>= Changes the current permissions to the specified permissions. If no permissions are specified after the = symbol, all permissions from the specified user class are removed.</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235068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45140728"/>
              </p:ext>
            </p:extLst>
          </p:nvPr>
        </p:nvGraphicFramePr>
        <p:xfrm>
          <a:off x="1072092" y="2557463"/>
          <a:ext cx="8343372" cy="3983038"/>
        </p:xfrm>
        <a:graphic>
          <a:graphicData uri="http://schemas.openxmlformats.org/drawingml/2006/table">
            <a:tbl>
              <a:tblPr/>
              <a:tblGrid>
                <a:gridCol w="2781124">
                  <a:extLst>
                    <a:ext uri="{9D8B030D-6E8A-4147-A177-3AD203B41FA5}">
                      <a16:colId xmlns:a16="http://schemas.microsoft.com/office/drawing/2014/main" val="844056944"/>
                    </a:ext>
                  </a:extLst>
                </a:gridCol>
                <a:gridCol w="2781124">
                  <a:extLst>
                    <a:ext uri="{9D8B030D-6E8A-4147-A177-3AD203B41FA5}">
                      <a16:colId xmlns:a16="http://schemas.microsoft.com/office/drawing/2014/main" val="1886376463"/>
                    </a:ext>
                  </a:extLst>
                </a:gridCol>
                <a:gridCol w="2781124">
                  <a:extLst>
                    <a:ext uri="{9D8B030D-6E8A-4147-A177-3AD203B41FA5}">
                      <a16:colId xmlns:a16="http://schemas.microsoft.com/office/drawing/2014/main" val="2282331870"/>
                    </a:ext>
                  </a:extLst>
                </a:gridCol>
              </a:tblGrid>
              <a:tr h="316833">
                <a:tc>
                  <a:txBody>
                    <a:bodyPr/>
                    <a:lstStyle/>
                    <a:p>
                      <a:r>
                        <a:rPr lang="en-IN" sz="1200" b="0" dirty="0">
                          <a:solidFill>
                            <a:schemeClr val="tx1"/>
                          </a:solidFill>
                          <a:effectLst/>
                          <a:latin typeface="Arial" panose="020B0604020202020204" pitchFamily="34" charset="0"/>
                          <a:cs typeface="Arial" panose="020B0604020202020204" pitchFamily="34" charset="0"/>
                        </a:rPr>
                        <a:t>Permission</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r>
                        <a:rPr lang="en-IN" sz="1200" b="0">
                          <a:solidFill>
                            <a:schemeClr val="tx1"/>
                          </a:solidFill>
                          <a:effectLst/>
                          <a:latin typeface="Arial" panose="020B0604020202020204" pitchFamily="34" charset="0"/>
                          <a:cs typeface="Arial" panose="020B0604020202020204" pitchFamily="34" charset="0"/>
                        </a:rPr>
                        <a:t>Character</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r>
                        <a:rPr lang="en-IN" sz="1200" b="0">
                          <a:solidFill>
                            <a:schemeClr val="tx1"/>
                          </a:solidFill>
                          <a:effectLst/>
                          <a:latin typeface="Arial" panose="020B0604020202020204" pitchFamily="34" charset="0"/>
                          <a:cs typeface="Arial" panose="020B0604020202020204" pitchFamily="34" charset="0"/>
                        </a:rPr>
                        <a:t>Meaning on Directory</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extLst>
                  <a:ext uri="{0D108BD9-81ED-4DB2-BD59-A6C34878D82A}">
                    <a16:rowId xmlns:a16="http://schemas.microsoft.com/office/drawing/2014/main" val="1120757527"/>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Read</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cannot be shown.</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D0F01C"/>
                      </a:solidFill>
                      <a:prstDash val="solid"/>
                      <a:round/>
                      <a:headEnd type="none" w="med" len="med"/>
                      <a:tailEnd type="none" w="med" len="med"/>
                    </a:lnB>
                  </a:tcPr>
                </a:tc>
                <a:extLst>
                  <a:ext uri="{0D108BD9-81ED-4DB2-BD59-A6C34878D82A}">
                    <a16:rowId xmlns:a16="http://schemas.microsoft.com/office/drawing/2014/main" val="1636588372"/>
                  </a:ext>
                </a:extLst>
              </a:tr>
              <a:tr h="859974">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30DF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r</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 be shown.</a:t>
                      </a:r>
                      <a:br>
                        <a:rPr lang="en-GB" sz="1200" dirty="0">
                          <a:solidFill>
                            <a:schemeClr val="tx1"/>
                          </a:solidFill>
                          <a:effectLst/>
                          <a:latin typeface="Arial" panose="020B0604020202020204" pitchFamily="34" charset="0"/>
                          <a:cs typeface="Arial" panose="020B0604020202020204" pitchFamily="34" charset="0"/>
                        </a:rPr>
                      </a:br>
                      <a:r>
                        <a:rPr lang="en-GB" sz="1200" dirty="0">
                          <a:solidFill>
                            <a:schemeClr val="tx1"/>
                          </a:solidFill>
                          <a:effectLst/>
                          <a:latin typeface="Arial" panose="020B0604020202020204" pitchFamily="34" charset="0"/>
                          <a:cs typeface="Arial" panose="020B0604020202020204" pitchFamily="34" charset="0"/>
                        </a:rPr>
                        <a:t>(e.g. You can list files inside the directory with </a:t>
                      </a:r>
                      <a:r>
                        <a:rPr lang="en-GB" sz="1200" u="none" strike="noStrike" dirty="0" smtClean="0">
                          <a:solidFill>
                            <a:schemeClr val="tx1"/>
                          </a:solidFill>
                          <a:effectLst/>
                          <a:latin typeface="Arial" panose="020B0604020202020204" pitchFamily="34" charset="0"/>
                          <a:cs typeface="Arial" panose="020B0604020202020204" pitchFamily="34" charset="0"/>
                        </a:rPr>
                        <a:t>ls</a:t>
                      </a:r>
                      <a:r>
                        <a:rPr lang="en-GB" sz="1200" dirty="0" smtClean="0">
                          <a:solidFill>
                            <a:schemeClr val="tx1"/>
                          </a:solidFill>
                          <a:effectLst/>
                          <a:latin typeface="Arial" panose="020B0604020202020204" pitchFamily="34" charset="0"/>
                          <a:cs typeface="Arial" panose="020B0604020202020204" pitchFamily="34" charset="0"/>
                        </a:rPr>
                        <a:t>.)</a:t>
                      </a:r>
                      <a:endParaRPr lang="en-GB" sz="1200" dirty="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D0F0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D0F0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extLst>
                  <a:ext uri="{0D108BD9-81ED-4DB2-BD59-A6C34878D82A}">
                    <a16:rowId xmlns:a16="http://schemas.microsoft.com/office/drawing/2014/main" val="161286307"/>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Write</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30DF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30DF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30DF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cannot be altered.</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50EF1C"/>
                      </a:solidFill>
                      <a:prstDash val="solid"/>
                      <a:round/>
                      <a:headEnd type="none" w="med" len="med"/>
                      <a:tailEnd type="none" w="med" len="med"/>
                    </a:lnB>
                  </a:tcPr>
                </a:tc>
                <a:extLst>
                  <a:ext uri="{0D108BD9-81ED-4DB2-BD59-A6C34878D82A}">
                    <a16:rowId xmlns:a16="http://schemas.microsoft.com/office/drawing/2014/main" val="3759151928"/>
                  </a:ext>
                </a:extLst>
              </a:tr>
              <a:tr h="995759">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30DF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w</a:t>
                      </a:r>
                    </a:p>
                  </a:txBody>
                  <a:tcPr marL="42935" marR="42935" marT="21467" marB="21467" anchor="ctr">
                    <a:lnL w="12700" cap="flat" cmpd="sng" algn="ctr">
                      <a:solidFill>
                        <a:srgbClr val="30DF1C"/>
                      </a:solidFill>
                      <a:prstDash val="solid"/>
                      <a:round/>
                      <a:headEnd type="none" w="med" len="med"/>
                      <a:tailEnd type="none" w="med" len="med"/>
                    </a:lnL>
                    <a:lnR w="12700" cap="flat" cmpd="sng" algn="ctr">
                      <a:solidFill>
                        <a:srgbClr val="50EF1C"/>
                      </a:solidFill>
                      <a:prstDash val="solid"/>
                      <a:round/>
                      <a:headEnd type="none" w="med" len="med"/>
                      <a:tailEnd type="none" w="med" len="med"/>
                    </a:lnR>
                    <a:lnT w="9525" cap="flat" cmpd="sng" algn="ctr">
                      <a:solidFill>
                        <a:srgbClr val="30DF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 be altered.</a:t>
                      </a:r>
                      <a:br>
                        <a:rPr lang="en-GB" sz="1200" dirty="0">
                          <a:solidFill>
                            <a:schemeClr val="tx1"/>
                          </a:solidFill>
                          <a:effectLst/>
                          <a:latin typeface="Arial" panose="020B0604020202020204" pitchFamily="34" charset="0"/>
                          <a:cs typeface="Arial" panose="020B0604020202020204" pitchFamily="34" charset="0"/>
                        </a:rPr>
                      </a:br>
                      <a:r>
                        <a:rPr lang="en-GB" sz="1200" dirty="0">
                          <a:solidFill>
                            <a:schemeClr val="tx1"/>
                          </a:solidFill>
                          <a:effectLst/>
                          <a:latin typeface="Arial" panose="020B0604020202020204" pitchFamily="34" charset="0"/>
                          <a:cs typeface="Arial" panose="020B0604020202020204" pitchFamily="34" charset="0"/>
                        </a:rPr>
                        <a:t>(e.g. You can </a:t>
                      </a:r>
                      <a:r>
                        <a:rPr lang="en-GB" sz="1200" u="none" strike="noStrike" dirty="0" smtClean="0">
                          <a:solidFill>
                            <a:schemeClr val="tx1"/>
                          </a:solidFill>
                          <a:effectLst/>
                          <a:latin typeface="Arial" panose="020B0604020202020204" pitchFamily="34" charset="0"/>
                          <a:cs typeface="Arial" panose="020B0604020202020204" pitchFamily="34" charset="0"/>
                        </a:rPr>
                        <a:t>create new file ,delete file</a:t>
                      </a:r>
                      <a:r>
                        <a:rPr lang="en-GB" sz="1200" dirty="0" smtClean="0">
                          <a:solidFill>
                            <a:schemeClr val="tx1"/>
                          </a:solidFill>
                          <a:effectLst/>
                          <a:latin typeface="Arial" panose="020B0604020202020204" pitchFamily="34" charset="0"/>
                          <a:cs typeface="Arial" panose="020B0604020202020204" pitchFamily="34" charset="0"/>
                        </a:rPr>
                        <a:t>..</a:t>
                      </a:r>
                      <a:r>
                        <a:rPr lang="en-GB" sz="1200" dirty="0">
                          <a:solidFill>
                            <a:schemeClr val="tx1"/>
                          </a:solidFill>
                          <a:effectLst/>
                          <a:latin typeface="Arial" panose="020B0604020202020204" pitchFamily="34" charset="0"/>
                          <a:cs typeface="Arial" panose="020B0604020202020204" pitchFamily="34" charset="0"/>
                        </a:rPr>
                        <a:t>etc.)</a:t>
                      </a:r>
                    </a:p>
                  </a:txBody>
                  <a:tcPr marL="42935" marR="42935" marT="21467" marB="21467" anchor="ctr">
                    <a:lnL w="12700" cap="flat" cmpd="sng" algn="ctr">
                      <a:solidFill>
                        <a:srgbClr val="50EF1C"/>
                      </a:solidFill>
                      <a:prstDash val="solid"/>
                      <a:round/>
                      <a:headEnd type="none" w="med" len="med"/>
                      <a:tailEnd type="none" w="med" len="med"/>
                    </a:lnL>
                    <a:lnR w="12700" cap="flat" cmpd="sng" algn="ctr">
                      <a:solidFill>
                        <a:srgbClr val="50EF1C"/>
                      </a:solidFill>
                      <a:prstDash val="solid"/>
                      <a:round/>
                      <a:headEnd type="none" w="med" len="med"/>
                      <a:tailEnd type="none" w="med" len="med"/>
                    </a:lnR>
                    <a:lnT w="9525" cap="flat" cmpd="sng" algn="ctr">
                      <a:solidFill>
                        <a:srgbClr val="50EF1C"/>
                      </a:solidFill>
                      <a:prstDash val="solid"/>
                      <a:round/>
                      <a:headEnd type="none" w="med" len="med"/>
                      <a:tailEnd type="none" w="med" len="med"/>
                    </a:lnT>
                    <a:lnB w="9525" cap="flat" cmpd="sng" algn="ctr">
                      <a:solidFill>
                        <a:srgbClr val="D0F01C"/>
                      </a:solidFill>
                      <a:prstDash val="solid"/>
                      <a:round/>
                      <a:headEnd type="none" w="med" len="med"/>
                      <a:tailEnd type="none" w="med" len="med"/>
                    </a:lnB>
                  </a:tcPr>
                </a:tc>
                <a:extLst>
                  <a:ext uri="{0D108BD9-81ED-4DB2-BD59-A6C34878D82A}">
                    <a16:rowId xmlns:a16="http://schemas.microsoft.com/office/drawing/2014/main" val="651308973"/>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Execute</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 cannot be changed to.</a:t>
                      </a:r>
                    </a:p>
                  </a:txBody>
                  <a:tcPr marL="42935" marR="42935" marT="21467" marB="21467" anchor="ctr">
                    <a:lnL w="12700" cap="flat" cmpd="sng" algn="ctr">
                      <a:solidFill>
                        <a:srgbClr val="D0F0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D0F01C"/>
                      </a:solidFill>
                      <a:prstDash val="solid"/>
                      <a:round/>
                      <a:headEnd type="none" w="med" len="med"/>
                      <a:tailEnd type="none" w="med" len="med"/>
                    </a:lnT>
                    <a:lnB w="9525" cap="flat" cmpd="sng" algn="ctr">
                      <a:solidFill>
                        <a:srgbClr val="90F11C"/>
                      </a:solidFill>
                      <a:prstDash val="solid"/>
                      <a:round/>
                      <a:headEnd type="none" w="med" len="med"/>
                      <a:tailEnd type="none" w="med" len="med"/>
                    </a:lnB>
                  </a:tcPr>
                </a:tc>
                <a:extLst>
                  <a:ext uri="{0D108BD9-81ED-4DB2-BD59-A6C34878D82A}">
                    <a16:rowId xmlns:a16="http://schemas.microsoft.com/office/drawing/2014/main" val="3743973239"/>
                  </a:ext>
                </a:extLst>
              </a:tr>
              <a:tr h="452618">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F0EE1C"/>
                      </a:solidFill>
                      <a:prstDash val="solid"/>
                      <a:round/>
                      <a:headEnd type="none" w="med" len="med"/>
                      <a:tailEnd type="none" w="med" len="med"/>
                    </a:lnT>
                    <a:lnB w="12700"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x</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90F11C"/>
                      </a:solidFill>
                      <a:prstDash val="solid"/>
                      <a:round/>
                      <a:headEnd type="none" w="med" len="med"/>
                      <a:tailEnd type="none" w="med" len="med"/>
                    </a:lnR>
                    <a:lnT w="9525" cap="flat" cmpd="sng" algn="ctr">
                      <a:solidFill>
                        <a:srgbClr val="F0EE1C"/>
                      </a:solidFill>
                      <a:prstDash val="solid"/>
                      <a:round/>
                      <a:headEnd type="none" w="med" len="med"/>
                      <a:tailEnd type="none" w="med" len="med"/>
                    </a:lnT>
                    <a:lnB w="12700"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 can be navigated using </a:t>
                      </a:r>
                      <a:r>
                        <a:rPr lang="en-GB" sz="1200" u="none" strike="noStrike" dirty="0" smtClean="0">
                          <a:solidFill>
                            <a:schemeClr val="tx1"/>
                          </a:solidFill>
                          <a:effectLst/>
                          <a:latin typeface="Arial" panose="020B0604020202020204" pitchFamily="34" charset="0"/>
                          <a:cs typeface="Arial" panose="020B0604020202020204" pitchFamily="34" charset="0"/>
                        </a:rPr>
                        <a:t>cd.</a:t>
                      </a:r>
                      <a:endParaRPr lang="en-GB" sz="1200" dirty="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90F11C"/>
                      </a:solidFill>
                      <a:prstDash val="solid"/>
                      <a:round/>
                      <a:headEnd type="none" w="med" len="med"/>
                      <a:tailEnd type="none" w="med" len="med"/>
                    </a:lnL>
                    <a:lnR w="12700" cap="flat" cmpd="sng" algn="ctr">
                      <a:solidFill>
                        <a:srgbClr val="90F11C"/>
                      </a:solidFill>
                      <a:prstDash val="solid"/>
                      <a:round/>
                      <a:headEnd type="none" w="med" len="med"/>
                      <a:tailEnd type="none" w="med" len="med"/>
                    </a:lnR>
                    <a:lnT w="9525" cap="flat" cmpd="sng" algn="ctr">
                      <a:solidFill>
                        <a:srgbClr val="90F11C"/>
                      </a:solidFill>
                      <a:prstDash val="solid"/>
                      <a:round/>
                      <a:headEnd type="none" w="med" len="med"/>
                      <a:tailEnd type="none" w="med" len="med"/>
                    </a:lnT>
                    <a:lnB w="12700" cap="flat" cmpd="sng" algn="ctr">
                      <a:solidFill>
                        <a:srgbClr val="90F11C"/>
                      </a:solidFill>
                      <a:prstDash val="solid"/>
                      <a:round/>
                      <a:headEnd type="none" w="med" len="med"/>
                      <a:tailEnd type="none" w="med" len="med"/>
                    </a:lnB>
                  </a:tcPr>
                </a:tc>
                <a:extLst>
                  <a:ext uri="{0D108BD9-81ED-4DB2-BD59-A6C34878D82A}">
                    <a16:rowId xmlns:a16="http://schemas.microsoft.com/office/drawing/2014/main" val="2874916538"/>
                  </a:ext>
                </a:extLst>
              </a:tr>
            </a:tbl>
          </a:graphicData>
        </a:graphic>
      </p:graphicFrame>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23</a:t>
            </a:fld>
            <a:endParaRPr lang="en-US" altLang="en-US">
              <a:latin typeface="Arial" panose="020B0604020202020204" pitchFamily="34" charset="0"/>
            </a:endParaRPr>
          </a:p>
        </p:txBody>
      </p:sp>
      <p:sp>
        <p:nvSpPr>
          <p:cNvPr id="7" name="TextBox 6"/>
          <p:cNvSpPr txBox="1"/>
          <p:nvPr/>
        </p:nvSpPr>
        <p:spPr>
          <a:xfrm>
            <a:off x="1072092" y="2043113"/>
            <a:ext cx="8343371" cy="646331"/>
          </a:xfrm>
          <a:prstGeom prst="rect">
            <a:avLst/>
          </a:prstGeom>
          <a:noFill/>
        </p:spPr>
        <p:txBody>
          <a:bodyPr wrap="square" rtlCol="0">
            <a:spAutoFit/>
          </a:bodyPr>
          <a:lstStyle/>
          <a:p>
            <a:pPr lvl="0"/>
            <a:r>
              <a:rPr lang="en-US" altLang="en-US" dirty="0">
                <a:solidFill>
                  <a:srgbClr val="2D3748"/>
                </a:solidFill>
                <a:latin typeface="Roboto"/>
              </a:rPr>
              <a:t>Directories are special types of files that contain other files and directories.</a:t>
            </a:r>
            <a:endParaRPr lang="en-US" altLang="en-US" sz="1400" dirty="0"/>
          </a:p>
          <a:p>
            <a:endParaRPr lang="en-IN" dirty="0"/>
          </a:p>
        </p:txBody>
      </p:sp>
    </p:spTree>
    <p:extLst>
      <p:ext uri="{BB962C8B-B14F-4D97-AF65-F5344CB8AC3E}">
        <p14:creationId xmlns:p14="http://schemas.microsoft.com/office/powerpoint/2010/main" val="2264914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The </a:t>
            </a:r>
            <a:r>
              <a:rPr lang="en-GB" dirty="0" err="1"/>
              <a:t>chmod</a:t>
            </a:r>
            <a:r>
              <a:rPr lang="en-GB" dirty="0"/>
              <a:t> command allows you to change the permissions on a file using either a symbolic or numeric mode or a reference file</a:t>
            </a:r>
            <a:r>
              <a:rPr lang="en-GB" dirty="0" smtClean="0"/>
              <a:t>.</a:t>
            </a:r>
          </a:p>
          <a:p>
            <a:r>
              <a:rPr lang="en-IN" b="1" dirty="0"/>
              <a:t>Symbolic (Text) Method </a:t>
            </a:r>
          </a:p>
          <a:p>
            <a:r>
              <a:rPr lang="en-GB" dirty="0" err="1"/>
              <a:t>chmod</a:t>
            </a:r>
            <a:r>
              <a:rPr lang="en-GB" dirty="0"/>
              <a:t> [OPTIONS] [</a:t>
            </a:r>
            <a:r>
              <a:rPr lang="en-GB" dirty="0" err="1"/>
              <a:t>ugoa</a:t>
            </a:r>
            <a:r>
              <a:rPr lang="en-GB" dirty="0" smtClean="0"/>
              <a:t>…][-+=]perm s   FILE</a:t>
            </a:r>
          </a:p>
          <a:p>
            <a:r>
              <a:rPr lang="en-GB" dirty="0"/>
              <a:t>The permissions (perms...) can be explicitly set using either zero or one or more of the following letters: r, w, </a:t>
            </a:r>
            <a:r>
              <a:rPr lang="en-GB" dirty="0" smtClean="0"/>
              <a:t>x . Use </a:t>
            </a:r>
            <a:r>
              <a:rPr lang="en-GB" dirty="0"/>
              <a:t>a single letter from the set u, g, and o when copying permissions from one to another users class.</a:t>
            </a:r>
          </a:p>
          <a:p>
            <a:endParaRPr lang="en-GB"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24</a:t>
            </a:fld>
            <a:endParaRPr lang="en-US" altLang="en-US">
              <a:latin typeface="Arial" panose="020B0604020202020204" pitchFamily="34" charset="0"/>
            </a:endParaRPr>
          </a:p>
        </p:txBody>
      </p:sp>
    </p:spTree>
    <p:extLst>
      <p:ext uri="{BB962C8B-B14F-4D97-AF65-F5344CB8AC3E}">
        <p14:creationId xmlns:p14="http://schemas.microsoft.com/office/powerpoint/2010/main" val="4189085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GB" dirty="0"/>
              <a:t>Numeric Method</a:t>
            </a:r>
            <a:br>
              <a:rPr lang="en-GB" dirty="0"/>
            </a:br>
            <a:endParaRPr lang="en-IN" dirty="0"/>
          </a:p>
        </p:txBody>
      </p:sp>
      <p:sp>
        <p:nvSpPr>
          <p:cNvPr id="3" name="Content Placeholder 2"/>
          <p:cNvSpPr>
            <a:spLocks noGrp="1"/>
          </p:cNvSpPr>
          <p:nvPr>
            <p:ph idx="1"/>
          </p:nvPr>
        </p:nvSpPr>
        <p:spPr/>
        <p:txBody>
          <a:bodyPr/>
          <a:lstStyle/>
          <a:p>
            <a:r>
              <a:rPr lang="en-GB" dirty="0" smtClean="0"/>
              <a:t>The </a:t>
            </a:r>
            <a:r>
              <a:rPr lang="en-GB" dirty="0"/>
              <a:t>syntax of the </a:t>
            </a:r>
            <a:r>
              <a:rPr lang="en-GB" dirty="0" err="1"/>
              <a:t>chmod</a:t>
            </a:r>
            <a:r>
              <a:rPr lang="en-GB" dirty="0"/>
              <a:t> command when using numeric method has the following </a:t>
            </a:r>
            <a:r>
              <a:rPr lang="en-GB" dirty="0" smtClean="0"/>
              <a:t>format</a:t>
            </a:r>
            <a:endParaRPr lang="en-GB" dirty="0"/>
          </a:p>
          <a:p>
            <a:r>
              <a:rPr lang="en-GB" dirty="0" err="1"/>
              <a:t>chmod</a:t>
            </a:r>
            <a:r>
              <a:rPr lang="en-GB" dirty="0"/>
              <a:t> [OPTIONS] NUMBER FILE...</a:t>
            </a:r>
          </a:p>
          <a:p>
            <a:r>
              <a:rPr lang="en-GB" dirty="0" smtClean="0"/>
              <a:t>When </a:t>
            </a:r>
            <a:r>
              <a:rPr lang="en-GB" dirty="0"/>
              <a:t>using the numeric mode, you can set the permissions for all three user classes (owner, group, and all others) at the same time</a:t>
            </a:r>
            <a:r>
              <a:rPr lang="en-GB" dirty="0" smtClean="0"/>
              <a:t>.</a:t>
            </a:r>
          </a:p>
          <a:p>
            <a:r>
              <a:rPr lang="en-GB" dirty="0" smtClean="0"/>
              <a:t> </a:t>
            </a:r>
            <a:r>
              <a:rPr lang="en-GB" dirty="0"/>
              <a:t>the first digit represents the permissions of the file’s owner, the second one the file’s group, and the last one all other users.</a:t>
            </a:r>
          </a:p>
          <a:p>
            <a:endParaRPr lang="en-GB" dirty="0"/>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25</a:t>
            </a:fld>
            <a:endParaRPr lang="en-US" altLang="en-US">
              <a:latin typeface="Arial" panose="020B0604020202020204" pitchFamily="34" charset="0"/>
            </a:endParaRPr>
          </a:p>
        </p:txBody>
      </p:sp>
    </p:spTree>
    <p:extLst>
      <p:ext uri="{BB962C8B-B14F-4D97-AF65-F5344CB8AC3E}">
        <p14:creationId xmlns:p14="http://schemas.microsoft.com/office/powerpoint/2010/main" val="1057324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Each write, read, and execute permissions have the following number value:</a:t>
            </a:r>
          </a:p>
          <a:p>
            <a:endParaRPr lang="en-GB" dirty="0"/>
          </a:p>
          <a:p>
            <a:r>
              <a:rPr lang="en-GB" dirty="0"/>
              <a:t>r (read) = 4</a:t>
            </a:r>
          </a:p>
          <a:p>
            <a:r>
              <a:rPr lang="en-GB" dirty="0"/>
              <a:t>w (write) = 2</a:t>
            </a:r>
          </a:p>
          <a:p>
            <a:r>
              <a:rPr lang="en-GB" dirty="0"/>
              <a:t>x (execute) = 1</a:t>
            </a:r>
          </a:p>
          <a:p>
            <a:r>
              <a:rPr lang="en-GB" dirty="0"/>
              <a:t>no permissions = 0</a:t>
            </a:r>
          </a:p>
          <a:p>
            <a:r>
              <a:rPr lang="en-GB" dirty="0"/>
              <a:t>The permissions number of a specific user class is represented by the sum of the values of the permissions for that group.</a:t>
            </a: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26</a:t>
            </a:fld>
            <a:endParaRPr lang="en-US" altLang="en-US">
              <a:latin typeface="Arial" panose="020B0604020202020204" pitchFamily="34" charset="0"/>
            </a:endParaRPr>
          </a:p>
        </p:txBody>
      </p:sp>
    </p:spTree>
    <p:extLst>
      <p:ext uri="{BB962C8B-B14F-4D97-AF65-F5344CB8AC3E}">
        <p14:creationId xmlns:p14="http://schemas.microsoft.com/office/powerpoint/2010/main" val="1966442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calculate the totals for all users classes. For example, to give read, write and execute permission to the file’s owner, read and execute permissions to the file’s group and only read permissions to all other users you would do the following:</a:t>
            </a:r>
          </a:p>
          <a:p>
            <a:endParaRPr lang="en-GB" dirty="0"/>
          </a:p>
          <a:p>
            <a:r>
              <a:rPr lang="en-GB" dirty="0"/>
              <a:t>Owner: </a:t>
            </a:r>
            <a:r>
              <a:rPr lang="en-GB" dirty="0" err="1"/>
              <a:t>rwx</a:t>
            </a:r>
            <a:r>
              <a:rPr lang="en-GB" dirty="0"/>
              <a:t>=4+2+1=7</a:t>
            </a:r>
          </a:p>
          <a:p>
            <a:r>
              <a:rPr lang="en-GB" dirty="0"/>
              <a:t>Group: r-x=4+0+1=5</a:t>
            </a:r>
          </a:p>
          <a:p>
            <a:r>
              <a:rPr lang="en-GB" dirty="0"/>
              <a:t>Others: r-x=4+0+0=4</a:t>
            </a:r>
          </a:p>
          <a:p>
            <a:r>
              <a:rPr lang="en-GB" dirty="0"/>
              <a:t>Using the method above we come up to the number 754, which represents the desired permissions.</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27</a:t>
            </a:fld>
            <a:endParaRPr lang="en-US" altLang="en-US">
              <a:latin typeface="Arial" panose="020B0604020202020204" pitchFamily="34" charset="0"/>
            </a:endParaRPr>
          </a:p>
        </p:txBody>
      </p:sp>
    </p:spTree>
    <p:extLst>
      <p:ext uri="{BB962C8B-B14F-4D97-AF65-F5344CB8AC3E}">
        <p14:creationId xmlns:p14="http://schemas.microsoft.com/office/powerpoint/2010/main" val="2492247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ping</a:t>
            </a:r>
          </a:p>
          <a:p>
            <a:pPr algn="just"/>
            <a:r>
              <a:rPr lang="en-GB" dirty="0"/>
              <a:t>The ping command lets you verify that you have network connectivity with another network device. It is commonly used to help troubleshoot networking issues. To use ping, provide the IP address or machine name of the other device.</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28</a:t>
            </a:fld>
            <a:endParaRPr lang="en-US" altLang="en-US">
              <a:latin typeface="Arial" panose="020B0604020202020204" pitchFamily="34" charset="0"/>
            </a:endParaRPr>
          </a:p>
        </p:txBody>
      </p:sp>
    </p:spTree>
    <p:extLst>
      <p:ext uri="{BB962C8B-B14F-4D97-AF65-F5344CB8AC3E}">
        <p14:creationId xmlns:p14="http://schemas.microsoft.com/office/powerpoint/2010/main" val="1720269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 </a:t>
            </a:r>
            <a:r>
              <a:rPr lang="en-GB" dirty="0" err="1"/>
              <a:t>ps</a:t>
            </a:r>
            <a:endParaRPr lang="en-GB" dirty="0"/>
          </a:p>
          <a:p>
            <a:r>
              <a:rPr lang="en-GB" dirty="0"/>
              <a:t>The </a:t>
            </a:r>
            <a:r>
              <a:rPr lang="en-GB" dirty="0" err="1"/>
              <a:t>ps</a:t>
            </a:r>
            <a:r>
              <a:rPr lang="en-GB" dirty="0"/>
              <a:t> command lists running processes. Using </a:t>
            </a:r>
            <a:r>
              <a:rPr lang="en-GB" dirty="0" err="1"/>
              <a:t>ps</a:t>
            </a:r>
            <a:r>
              <a:rPr lang="en-GB" dirty="0"/>
              <a:t> without any options causes it to list the processes running in the current shell.</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29</a:t>
            </a:fld>
            <a:endParaRPr lang="en-US" altLang="en-US">
              <a:latin typeface="Arial" panose="020B0604020202020204" pitchFamily="34" charset="0"/>
            </a:endParaRPr>
          </a:p>
        </p:txBody>
      </p:sp>
    </p:spTree>
    <p:extLst>
      <p:ext uri="{BB962C8B-B14F-4D97-AF65-F5344CB8AC3E}">
        <p14:creationId xmlns:p14="http://schemas.microsoft.com/office/powerpoint/2010/main" val="310643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Vi editor</a:t>
            </a:r>
          </a:p>
        </p:txBody>
      </p:sp>
      <p:sp>
        <p:nvSpPr>
          <p:cNvPr id="3" name="Content Placeholder 2"/>
          <p:cNvSpPr>
            <a:spLocks noGrp="1"/>
          </p:cNvSpPr>
          <p:nvPr>
            <p:ph idx="1"/>
          </p:nvPr>
        </p:nvSpPr>
        <p:spPr/>
        <p:txBody>
          <a:bodyPr/>
          <a:lstStyle/>
          <a:p>
            <a:r>
              <a:rPr lang="en-IN" dirty="0"/>
              <a:t>Command </a:t>
            </a:r>
            <a:r>
              <a:rPr lang="en-IN" dirty="0" smtClean="0"/>
              <a:t>Mode</a:t>
            </a:r>
          </a:p>
          <a:p>
            <a:r>
              <a:rPr lang="en-IN" dirty="0" smtClean="0"/>
              <a:t>Insert Mode</a:t>
            </a:r>
          </a:p>
          <a:p>
            <a:r>
              <a:rPr lang="en-IN" dirty="0" smtClean="0"/>
              <a:t>Escape Mode</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a:t>
            </a:fld>
            <a:endParaRPr lang="en-US" altLang="en-US">
              <a:latin typeface="Arial" panose="020B0604020202020204" pitchFamily="34" charset="0"/>
            </a:endParaRPr>
          </a:p>
        </p:txBody>
      </p:sp>
    </p:spTree>
    <p:extLst>
      <p:ext uri="{BB962C8B-B14F-4D97-AF65-F5344CB8AC3E}">
        <p14:creationId xmlns:p14="http://schemas.microsoft.com/office/powerpoint/2010/main" val="3414520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err="1" smtClean="0"/>
              <a:t>tty</a:t>
            </a:r>
            <a:endParaRPr lang="en-IN" dirty="0"/>
          </a:p>
        </p:txBody>
      </p:sp>
      <p:sp>
        <p:nvSpPr>
          <p:cNvPr id="3" name="Content Placeholder 2"/>
          <p:cNvSpPr>
            <a:spLocks noGrp="1"/>
          </p:cNvSpPr>
          <p:nvPr>
            <p:ph idx="1"/>
          </p:nvPr>
        </p:nvSpPr>
        <p:spPr/>
        <p:txBody>
          <a:bodyPr/>
          <a:lstStyle/>
          <a:p>
            <a:pPr algn="just"/>
            <a:r>
              <a:rPr lang="en-GB" dirty="0" err="1"/>
              <a:t>tty</a:t>
            </a:r>
            <a:r>
              <a:rPr lang="en-GB" dirty="0"/>
              <a:t> is a command in Unix and Unix-like operating systems to print the file name of the terminal connected to standard input. </a:t>
            </a:r>
            <a:r>
              <a:rPr lang="en-GB" dirty="0" err="1"/>
              <a:t>tty</a:t>
            </a:r>
            <a:r>
              <a:rPr lang="en-GB" dirty="0"/>
              <a:t> stands for </a:t>
            </a:r>
            <a:r>
              <a:rPr lang="en-GB" dirty="0" err="1"/>
              <a:t>TeleTYpewriter</a:t>
            </a:r>
            <a:r>
              <a:rPr lang="en-GB" dirty="0" smtClean="0"/>
              <a:t>.</a:t>
            </a:r>
          </a:p>
          <a:p>
            <a:pPr algn="just"/>
            <a:r>
              <a:rPr lang="en-GB" smtClean="0"/>
              <a:t>the </a:t>
            </a:r>
            <a:r>
              <a:rPr lang="en-GB" dirty="0" err="1"/>
              <a:t>tty</a:t>
            </a:r>
            <a:r>
              <a:rPr lang="en-GB" dirty="0"/>
              <a:t> command basically prints the file name of the terminal connected to standard input.</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30</a:t>
            </a:fld>
            <a:endParaRPr lang="en-US" altLang="en-US">
              <a:latin typeface="Arial" panose="020B0604020202020204" pitchFamily="34" charset="0"/>
            </a:endParaRPr>
          </a:p>
        </p:txBody>
      </p:sp>
    </p:spTree>
    <p:extLst>
      <p:ext uri="{BB962C8B-B14F-4D97-AF65-F5344CB8AC3E}">
        <p14:creationId xmlns:p14="http://schemas.microsoft.com/office/powerpoint/2010/main" val="2733597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kill</a:t>
            </a:r>
            <a:endParaRPr lang="en-IN" dirty="0"/>
          </a:p>
        </p:txBody>
      </p:sp>
      <p:sp>
        <p:nvSpPr>
          <p:cNvPr id="3" name="Content Placeholder 2"/>
          <p:cNvSpPr>
            <a:spLocks noGrp="1"/>
          </p:cNvSpPr>
          <p:nvPr>
            <p:ph idx="1"/>
          </p:nvPr>
        </p:nvSpPr>
        <p:spPr/>
        <p:txBody>
          <a:bodyPr/>
          <a:lstStyle/>
          <a:p>
            <a:pPr eaLnBrk="1" fontAlgn="auto" hangingPunct="1">
              <a:spcAft>
                <a:spcPts val="0"/>
              </a:spcAft>
              <a:buFont typeface="Wingdings 3" charset="2"/>
              <a:buChar char=""/>
              <a:defRPr/>
            </a:pPr>
            <a:r>
              <a:rPr lang="en-US" sz="2000" dirty="0">
                <a:solidFill>
                  <a:schemeClr val="tx1">
                    <a:lumMod val="75000"/>
                    <a:lumOff val="25000"/>
                  </a:schemeClr>
                </a:solidFill>
              </a:rPr>
              <a:t>To terminate a process use “kill</a:t>
            </a:r>
            <a:r>
              <a:rPr lang="en-US" sz="2000" dirty="0" smtClean="0">
                <a:solidFill>
                  <a:schemeClr val="tx1">
                    <a:lumMod val="75000"/>
                    <a:lumOff val="25000"/>
                  </a:schemeClr>
                </a:solidFill>
              </a:rPr>
              <a:t>”</a:t>
            </a:r>
          </a:p>
          <a:p>
            <a:pPr eaLnBrk="1" fontAlgn="auto" hangingPunct="1">
              <a:spcAft>
                <a:spcPts val="0"/>
              </a:spcAft>
              <a:buFont typeface="Wingdings 3" charset="2"/>
              <a:buChar char=""/>
              <a:defRPr/>
            </a:pPr>
            <a:r>
              <a:rPr lang="en-US" sz="2000" dirty="0" smtClean="0">
                <a:solidFill>
                  <a:schemeClr val="tx1">
                    <a:lumMod val="75000"/>
                    <a:lumOff val="25000"/>
                  </a:schemeClr>
                </a:solidFill>
              </a:rPr>
              <a:t>Kill </a:t>
            </a:r>
            <a:r>
              <a:rPr lang="en-US" sz="2000" dirty="0" err="1" smtClean="0">
                <a:solidFill>
                  <a:schemeClr val="tx1">
                    <a:lumMod val="75000"/>
                    <a:lumOff val="25000"/>
                  </a:schemeClr>
                </a:solidFill>
              </a:rPr>
              <a:t>pid</a:t>
            </a:r>
            <a:endParaRPr lang="en-US" sz="2000" dirty="0">
              <a:solidFill>
                <a:schemeClr val="tx1">
                  <a:lumMod val="75000"/>
                  <a:lumOff val="25000"/>
                </a:schemeClr>
              </a:solidFill>
            </a:endParaRPr>
          </a:p>
          <a:p>
            <a:pPr eaLnBrk="1" fontAlgn="auto" hangingPunct="1">
              <a:spcAft>
                <a:spcPts val="0"/>
              </a:spcAft>
              <a:buFont typeface="Wingdings 3" charset="2"/>
              <a:buChar char=""/>
              <a:defRPr/>
            </a:pPr>
            <a:r>
              <a:rPr lang="en-US" sz="2000" dirty="0">
                <a:solidFill>
                  <a:schemeClr val="tx1">
                    <a:lumMod val="75000"/>
                    <a:lumOff val="25000"/>
                  </a:schemeClr>
                </a:solidFill>
              </a:rPr>
              <a:t>Rules are simple:</a:t>
            </a:r>
          </a:p>
          <a:p>
            <a:pPr lvl="1" eaLnBrk="1" fontAlgn="auto" hangingPunct="1">
              <a:spcAft>
                <a:spcPts val="0"/>
              </a:spcAft>
              <a:buFont typeface="Wingdings 3" charset="2"/>
              <a:buChar char=""/>
              <a:defRPr/>
            </a:pPr>
            <a:r>
              <a:rPr lang="en-US" sz="2000" dirty="0">
                <a:solidFill>
                  <a:schemeClr val="tx1">
                    <a:lumMod val="75000"/>
                    <a:lumOff val="25000"/>
                  </a:schemeClr>
                </a:solidFill>
              </a:rPr>
              <a:t>You can kill all your own process.</a:t>
            </a:r>
          </a:p>
          <a:p>
            <a:pPr lvl="1" eaLnBrk="1" fontAlgn="auto" hangingPunct="1">
              <a:spcAft>
                <a:spcPts val="0"/>
              </a:spcAft>
              <a:buFont typeface="Wingdings 3" charset="2"/>
              <a:buChar char=""/>
              <a:defRPr/>
            </a:pPr>
            <a:r>
              <a:rPr lang="en-US" sz="2000" dirty="0">
                <a:solidFill>
                  <a:schemeClr val="tx1">
                    <a:lumMod val="75000"/>
                    <a:lumOff val="25000"/>
                  </a:schemeClr>
                </a:solidFill>
              </a:rPr>
              <a:t>Only root user can kill system level process.</a:t>
            </a:r>
          </a:p>
          <a:p>
            <a:pPr lvl="1" eaLnBrk="1" fontAlgn="auto" hangingPunct="1">
              <a:spcAft>
                <a:spcPts val="0"/>
              </a:spcAft>
              <a:buFont typeface="Wingdings 3" charset="2"/>
              <a:buChar char=""/>
              <a:defRPr/>
            </a:pPr>
            <a:r>
              <a:rPr lang="en-US" sz="2000" dirty="0">
                <a:solidFill>
                  <a:schemeClr val="tx1">
                    <a:lumMod val="75000"/>
                    <a:lumOff val="25000"/>
                  </a:schemeClr>
                </a:solidFill>
              </a:rPr>
              <a:t>Only root user can kill process started by other users</a:t>
            </a:r>
            <a:r>
              <a:rPr lang="en-US" sz="2000" dirty="0" smtClean="0">
                <a:solidFill>
                  <a:schemeClr val="tx1">
                    <a:lumMod val="75000"/>
                    <a:lumOff val="25000"/>
                  </a:schemeClr>
                </a:solidFill>
              </a:rPr>
              <a:t>.</a:t>
            </a:r>
          </a:p>
          <a:p>
            <a:pPr lvl="1" eaLnBrk="1" fontAlgn="auto" hangingPunct="1">
              <a:spcAft>
                <a:spcPts val="0"/>
              </a:spcAft>
              <a:buFont typeface="Wingdings 3" charset="2"/>
              <a:buChar char=""/>
              <a:defRPr/>
            </a:pPr>
            <a:endParaRPr lang="en-US" sz="2000" dirty="0">
              <a:solidFill>
                <a:schemeClr val="tx1">
                  <a:lumMod val="75000"/>
                  <a:lumOff val="25000"/>
                </a:schemeClr>
              </a:solidFill>
            </a:endParaRPr>
          </a:p>
          <a:p>
            <a:pPr lvl="1" eaLnBrk="1" fontAlgn="auto" hangingPunct="1">
              <a:spcAft>
                <a:spcPts val="0"/>
              </a:spcAft>
              <a:buFont typeface="Wingdings 3" charset="2"/>
              <a:buChar char=""/>
              <a:defRPr/>
            </a:pPr>
            <a:r>
              <a:rPr lang="en-GB" dirty="0"/>
              <a:t>used to terminate processes manually. </a:t>
            </a:r>
            <a:r>
              <a:rPr lang="en-GB" i="1" dirty="0"/>
              <a:t>kill</a:t>
            </a:r>
            <a:r>
              <a:rPr lang="en-GB" dirty="0"/>
              <a:t> command sends a signal to a process which terminates the process. If the user doesn’t specify any signal which is to be sent along with kill command then default </a:t>
            </a:r>
            <a:r>
              <a:rPr lang="en-GB" i="1" dirty="0"/>
              <a:t>TERM </a:t>
            </a:r>
            <a:r>
              <a:rPr lang="en-GB" dirty="0"/>
              <a:t>signal is sent that terminates the process.</a:t>
            </a:r>
            <a:endParaRPr lang="en-US" sz="2000" dirty="0">
              <a:solidFill>
                <a:schemeClr val="tx1">
                  <a:lumMod val="75000"/>
                  <a:lumOff val="25000"/>
                </a:schemeClr>
              </a:solidFill>
            </a:endParaRP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31</a:t>
            </a:fld>
            <a:endParaRPr lang="en-US" altLang="en-US">
              <a:latin typeface="Arial" panose="020B0604020202020204" pitchFamily="34" charset="0"/>
            </a:endParaRPr>
          </a:p>
        </p:txBody>
      </p:sp>
    </p:spTree>
    <p:extLst>
      <p:ext uri="{BB962C8B-B14F-4D97-AF65-F5344CB8AC3E}">
        <p14:creationId xmlns:p14="http://schemas.microsoft.com/office/powerpoint/2010/main" val="4238704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1524000" y="0"/>
            <a:ext cx="9144000" cy="609600"/>
          </a:xfrm>
        </p:spPr>
        <p:txBody>
          <a:bodyPr/>
          <a:lstStyle/>
          <a:p>
            <a:pPr algn="ctr" eaLnBrk="1" hangingPunct="1"/>
            <a:r>
              <a:rPr lang="en-US" altLang="en-US" smtClean="0"/>
              <a:t>PIPES</a:t>
            </a:r>
          </a:p>
        </p:txBody>
      </p:sp>
      <p:sp>
        <p:nvSpPr>
          <p:cNvPr id="136195" name="Content Placeholder 2"/>
          <p:cNvSpPr>
            <a:spLocks noGrp="1"/>
          </p:cNvSpPr>
          <p:nvPr>
            <p:ph idx="1"/>
          </p:nvPr>
        </p:nvSpPr>
        <p:spPr>
          <a:xfrm>
            <a:off x="3467100" y="2133600"/>
            <a:ext cx="6591300" cy="3778250"/>
          </a:xfrm>
        </p:spPr>
        <p:txBody>
          <a:bodyPr/>
          <a:lstStyle/>
          <a:p>
            <a:pPr eaLnBrk="1" hangingPunct="1"/>
            <a:endParaRPr lang="en-US" altLang="en-US" smtClean="0"/>
          </a:p>
        </p:txBody>
      </p:sp>
      <p:pic>
        <p:nvPicPr>
          <p:cNvPr id="136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881064"/>
            <a:ext cx="9180513"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411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GB" dirty="0"/>
              <a:t>A pipe is a form of redirection (transfer of standard output to some other destination) that is used in Linux and other Unix-like operating systems to send the output of one command/program/process to another command/program/process for further processing. </a:t>
            </a:r>
            <a:endParaRPr lang="en-GB" dirty="0" smtClean="0"/>
          </a:p>
          <a:p>
            <a:pPr algn="just"/>
            <a:r>
              <a:rPr lang="en-GB" dirty="0" smtClean="0"/>
              <a:t> You </a:t>
            </a:r>
            <a:r>
              <a:rPr lang="en-GB" dirty="0"/>
              <a:t>can make it do so by using the pipe character </a:t>
            </a:r>
            <a:r>
              <a:rPr lang="en-GB" dirty="0" smtClean="0"/>
              <a:t>‘|’.</a:t>
            </a:r>
          </a:p>
          <a:p>
            <a:pPr algn="just"/>
            <a:r>
              <a:rPr lang="en-GB" dirty="0"/>
              <a:t>It can also be visualized as a temporary connection between two or more commands/ programs/ processes</a:t>
            </a:r>
            <a:r>
              <a:rPr lang="en-GB" dirty="0" smtClean="0"/>
              <a:t>.</a:t>
            </a:r>
          </a:p>
          <a:p>
            <a:pPr algn="just"/>
            <a:r>
              <a:rPr lang="en-GB" dirty="0"/>
              <a:t>Pipes are unidirectional </a:t>
            </a:r>
            <a:r>
              <a:rPr lang="en-GB" b="1" dirty="0" err="1"/>
              <a:t>i.e</a:t>
            </a:r>
            <a:r>
              <a:rPr lang="en-GB" b="1" dirty="0"/>
              <a:t> data flows from left to right through the pipeline</a:t>
            </a:r>
            <a:r>
              <a:rPr lang="en-GB" b="1" dirty="0" smtClean="0"/>
              <a:t>.</a:t>
            </a:r>
          </a:p>
          <a:p>
            <a:pPr algn="just"/>
            <a:r>
              <a:rPr lang="en-GB" dirty="0"/>
              <a:t>The pipe acts as a container which takes the output of ls -l and gives it to more as input. This command does not use a disk to connect standard output of ls -l to the standard input of more because pipe is implemented in the main memory.</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33</a:t>
            </a:fld>
            <a:endParaRPr lang="en-US" altLang="en-US">
              <a:latin typeface="Arial" panose="020B0604020202020204" pitchFamily="34" charset="0"/>
            </a:endParaRPr>
          </a:p>
        </p:txBody>
      </p:sp>
    </p:spTree>
    <p:extLst>
      <p:ext uri="{BB962C8B-B14F-4D97-AF65-F5344CB8AC3E}">
        <p14:creationId xmlns:p14="http://schemas.microsoft.com/office/powerpoint/2010/main" val="2678215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1524000" y="0"/>
            <a:ext cx="9144000" cy="838200"/>
          </a:xfrm>
        </p:spPr>
        <p:txBody>
          <a:bodyPr/>
          <a:lstStyle/>
          <a:p>
            <a:pPr algn="ctr" eaLnBrk="1" hangingPunct="1"/>
            <a:r>
              <a:rPr lang="en-US" altLang="en-US" smtClean="0"/>
              <a:t>PIPE(Examples)</a:t>
            </a:r>
          </a:p>
        </p:txBody>
      </p:sp>
      <p:sp>
        <p:nvSpPr>
          <p:cNvPr id="139267" name="Content Placeholder 2"/>
          <p:cNvSpPr>
            <a:spLocks noGrp="1"/>
          </p:cNvSpPr>
          <p:nvPr>
            <p:ph idx="1"/>
          </p:nvPr>
        </p:nvSpPr>
        <p:spPr>
          <a:xfrm>
            <a:off x="3467100" y="2133600"/>
            <a:ext cx="6591300" cy="3778250"/>
          </a:xfrm>
        </p:spPr>
        <p:txBody>
          <a:bodyPr/>
          <a:lstStyle/>
          <a:p>
            <a:pPr eaLnBrk="1" hangingPunct="1"/>
            <a:endParaRPr lang="en-US" altLang="en-US" smtClean="0"/>
          </a:p>
        </p:txBody>
      </p:sp>
      <p:pic>
        <p:nvPicPr>
          <p:cNvPr id="139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83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Grep</a:t>
            </a:r>
            <a:r>
              <a:rPr lang="en-IN" dirty="0" smtClean="0"/>
              <a:t> Command</a:t>
            </a:r>
            <a:endParaRPr lang="en-IN" dirty="0"/>
          </a:p>
        </p:txBody>
      </p:sp>
      <p:pic>
        <p:nvPicPr>
          <p:cNvPr id="5" name="Content Placeholder 4"/>
          <p:cNvPicPr>
            <a:picLocks noGrp="1" noChangeAspect="1"/>
          </p:cNvPicPr>
          <p:nvPr>
            <p:ph idx="1"/>
          </p:nvPr>
        </p:nvPicPr>
        <p:blipFill>
          <a:blip r:embed="rId2"/>
          <a:stretch>
            <a:fillRect/>
          </a:stretch>
        </p:blipFill>
        <p:spPr>
          <a:xfrm>
            <a:off x="200025" y="2043112"/>
            <a:ext cx="11991975" cy="4614861"/>
          </a:xfrm>
          <a:prstGeom prst="rect">
            <a:avLst/>
          </a:prstGeom>
        </p:spPr>
      </p:pic>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35</a:t>
            </a:fld>
            <a:endParaRPr lang="en-US" altLang="en-US">
              <a:latin typeface="Arial" panose="020B0604020202020204" pitchFamily="34" charset="0"/>
            </a:endParaRPr>
          </a:p>
        </p:txBody>
      </p:sp>
      <p:sp>
        <p:nvSpPr>
          <p:cNvPr id="6" name="TextBox 5"/>
          <p:cNvSpPr txBox="1"/>
          <p:nvPr/>
        </p:nvSpPr>
        <p:spPr>
          <a:xfrm>
            <a:off x="314324" y="1357313"/>
            <a:ext cx="11877675" cy="369332"/>
          </a:xfrm>
          <a:prstGeom prst="rect">
            <a:avLst/>
          </a:prstGeom>
          <a:noFill/>
        </p:spPr>
        <p:txBody>
          <a:bodyPr wrap="square" rtlCol="0">
            <a:spAutoFit/>
          </a:bodyPr>
          <a:lstStyle/>
          <a:p>
            <a:r>
              <a:rPr lang="en-GB" b="1" dirty="0" err="1"/>
              <a:t>grep</a:t>
            </a:r>
            <a:r>
              <a:rPr lang="en-GB" dirty="0"/>
              <a:t> searches the named input </a:t>
            </a:r>
            <a:r>
              <a:rPr lang="en-GB" i="1" dirty="0"/>
              <a:t>FILE</a:t>
            </a:r>
            <a:r>
              <a:rPr lang="en-GB" dirty="0"/>
              <a:t>s </a:t>
            </a:r>
            <a:r>
              <a:rPr lang="en-GB" dirty="0" smtClean="0"/>
              <a:t>  </a:t>
            </a:r>
            <a:r>
              <a:rPr lang="en-GB" dirty="0"/>
              <a:t>for lines containing a match to the given </a:t>
            </a:r>
            <a:r>
              <a:rPr lang="en-GB" i="1" dirty="0"/>
              <a:t>PATTERN</a:t>
            </a:r>
            <a:r>
              <a:rPr lang="en-GB" dirty="0"/>
              <a:t>. </a:t>
            </a:r>
            <a:r>
              <a:rPr lang="en-GB" dirty="0" smtClean="0"/>
              <a:t> </a:t>
            </a:r>
            <a:endParaRPr lang="en-IN" dirty="0"/>
          </a:p>
        </p:txBody>
      </p:sp>
    </p:spTree>
    <p:extLst>
      <p:ext uri="{BB962C8B-B14F-4D97-AF65-F5344CB8AC3E}">
        <p14:creationId xmlns:p14="http://schemas.microsoft.com/office/powerpoint/2010/main" val="842899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Modes of Vi editor</a:t>
            </a:r>
            <a:endParaRPr lang="en-IN" dirty="0"/>
          </a:p>
        </p:txBody>
      </p:sp>
      <p:sp>
        <p:nvSpPr>
          <p:cNvPr id="3" name="Content Placeholder 2"/>
          <p:cNvSpPr>
            <a:spLocks noGrp="1"/>
          </p:cNvSpPr>
          <p:nvPr>
            <p:ph idx="1"/>
          </p:nvPr>
        </p:nvSpPr>
        <p:spPr/>
        <p:txBody>
          <a:bodyPr/>
          <a:lstStyle/>
          <a:p>
            <a:r>
              <a:rPr lang="en-IN" b="1" dirty="0"/>
              <a:t>Command </a:t>
            </a:r>
            <a:r>
              <a:rPr lang="en-IN" b="1" dirty="0" smtClean="0"/>
              <a:t>Mode -</a:t>
            </a:r>
            <a:r>
              <a:rPr lang="en-GB" dirty="0"/>
              <a:t> </a:t>
            </a:r>
            <a:r>
              <a:rPr lang="en-GB" dirty="0" smtClean="0"/>
              <a:t>vi </a:t>
            </a:r>
            <a:r>
              <a:rPr lang="en-GB" dirty="0"/>
              <a:t>starts </a:t>
            </a:r>
            <a:r>
              <a:rPr lang="en-GB" dirty="0" smtClean="0"/>
              <a:t> </a:t>
            </a:r>
            <a:r>
              <a:rPr lang="en-GB" dirty="0"/>
              <a:t>in Command Mode. </a:t>
            </a:r>
            <a:endParaRPr lang="en-GB" dirty="0" smtClean="0"/>
          </a:p>
          <a:p>
            <a:pPr>
              <a:buFontTx/>
              <a:buChar char="-"/>
            </a:pPr>
            <a:r>
              <a:rPr lang="en-GB" dirty="0" smtClean="0"/>
              <a:t>vi </a:t>
            </a:r>
            <a:r>
              <a:rPr lang="en-GB" dirty="0"/>
              <a:t>interprets any characters we type as commands and </a:t>
            </a:r>
            <a:r>
              <a:rPr lang="en-GB" dirty="0" smtClean="0"/>
              <a:t> </a:t>
            </a:r>
            <a:r>
              <a:rPr lang="en-GB" dirty="0"/>
              <a:t>does not display them in the window</a:t>
            </a:r>
            <a:r>
              <a:rPr lang="en-GB" dirty="0" smtClean="0"/>
              <a:t>.</a:t>
            </a:r>
          </a:p>
          <a:p>
            <a:pPr>
              <a:buFontTx/>
              <a:buChar char="-"/>
            </a:pPr>
            <a:r>
              <a:rPr lang="en-GB" dirty="0" smtClean="0"/>
              <a:t> </a:t>
            </a:r>
            <a:r>
              <a:rPr lang="en-GB" dirty="0"/>
              <a:t>This mode allows us to move through a file, and to delete, copy, or paste a piece of text.</a:t>
            </a:r>
            <a:br>
              <a:rPr lang="en-GB" dirty="0"/>
            </a:br>
            <a:r>
              <a:rPr lang="en-GB" dirty="0"/>
              <a:t>To enter into Command Mode from any other mode, it requires pressing the </a:t>
            </a:r>
            <a:r>
              <a:rPr lang="en-GB" b="1" dirty="0"/>
              <a:t>[Esc]</a:t>
            </a:r>
            <a:r>
              <a:rPr lang="en-GB" dirty="0"/>
              <a:t> key. If we press [Esc] when we are already in Command Mode, then vi will beep or flash the screen.</a:t>
            </a:r>
            <a:endParaRPr lang="en-IN" b="1" dirty="0"/>
          </a:p>
          <a:p>
            <a:endParaRPr lang="en-IN" b="1" dirty="0" smtClean="0"/>
          </a:p>
          <a:p>
            <a:pPr marL="0" indent="0">
              <a:buNone/>
            </a:pPr>
            <a:endParaRPr lang="en-IN" b="1" dirty="0"/>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4</a:t>
            </a:fld>
            <a:endParaRPr lang="en-US" altLang="en-US">
              <a:latin typeface="Arial" panose="020B0604020202020204" pitchFamily="34" charset="0"/>
            </a:endParaRPr>
          </a:p>
        </p:txBody>
      </p:sp>
    </p:spTree>
    <p:extLst>
      <p:ext uri="{BB962C8B-B14F-4D97-AF65-F5344CB8AC3E}">
        <p14:creationId xmlns:p14="http://schemas.microsoft.com/office/powerpoint/2010/main" val="4125176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Insert </a:t>
            </a:r>
            <a:r>
              <a:rPr lang="en-IN" b="1" dirty="0" smtClean="0"/>
              <a:t>Mode - </a:t>
            </a:r>
            <a:r>
              <a:rPr lang="en-GB" dirty="0" smtClean="0"/>
              <a:t>enables </a:t>
            </a:r>
            <a:r>
              <a:rPr lang="en-GB" dirty="0"/>
              <a:t>you to insert text into the file. </a:t>
            </a:r>
            <a:r>
              <a:rPr lang="en-GB" dirty="0" smtClean="0"/>
              <a:t>–</a:t>
            </a:r>
          </a:p>
          <a:p>
            <a:pPr marL="0" indent="0">
              <a:buNone/>
            </a:pPr>
            <a:r>
              <a:rPr lang="en-GB" dirty="0"/>
              <a:t>-</a:t>
            </a:r>
            <a:r>
              <a:rPr lang="en-GB" dirty="0" smtClean="0"/>
              <a:t>Everything </a:t>
            </a:r>
            <a:r>
              <a:rPr lang="en-GB" dirty="0"/>
              <a:t>that’s typed in this mode is interpreted as input and finally, it is put in the file. </a:t>
            </a:r>
            <a:endParaRPr lang="en-GB" dirty="0" smtClean="0"/>
          </a:p>
          <a:p>
            <a:pPr marL="0" indent="0">
              <a:buNone/>
            </a:pPr>
            <a:r>
              <a:rPr lang="en-GB" dirty="0"/>
              <a:t>-</a:t>
            </a:r>
            <a:r>
              <a:rPr lang="en-GB" dirty="0" smtClean="0"/>
              <a:t>The </a:t>
            </a:r>
            <a:r>
              <a:rPr lang="en-GB" dirty="0"/>
              <a:t>vi always starts in command mode. To enter text, you must be in insert mode. To come in insert mode you simply type </a:t>
            </a:r>
            <a:r>
              <a:rPr lang="en-GB" dirty="0" err="1"/>
              <a:t>i</a:t>
            </a:r>
            <a:r>
              <a:rPr lang="en-GB" dirty="0"/>
              <a:t>. To get out of insert mode, press the Esc key, which will put you back into command mode.</a:t>
            </a:r>
            <a:endParaRPr lang="en-IN" b="1" dirty="0"/>
          </a:p>
          <a:p>
            <a:endParaRPr lang="en-IN" b="1" dirty="0"/>
          </a:p>
          <a:p>
            <a:pPr marL="0" indent="0">
              <a:buNone/>
            </a:pP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5</a:t>
            </a:fld>
            <a:endParaRPr lang="en-US" altLang="en-US">
              <a:latin typeface="Arial" panose="020B0604020202020204" pitchFamily="34" charset="0"/>
            </a:endParaRPr>
          </a:p>
        </p:txBody>
      </p:sp>
    </p:spTree>
    <p:extLst>
      <p:ext uri="{BB962C8B-B14F-4D97-AF65-F5344CB8AC3E}">
        <p14:creationId xmlns:p14="http://schemas.microsoft.com/office/powerpoint/2010/main" val="157950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Escape Mode</a:t>
            </a: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6</a:t>
            </a:fld>
            <a:endParaRPr lang="en-US" altLang="en-US">
              <a:latin typeface="Arial" panose="020B0604020202020204" pitchFamily="34" charset="0"/>
            </a:endParaRPr>
          </a:p>
        </p:txBody>
      </p:sp>
      <p:sp>
        <p:nvSpPr>
          <p:cNvPr id="5" name="Rectangle 4"/>
          <p:cNvSpPr/>
          <p:nvPr/>
        </p:nvSpPr>
        <p:spPr>
          <a:xfrm>
            <a:off x="2035176" y="2551837"/>
            <a:ext cx="8251825" cy="1754326"/>
          </a:xfrm>
          <a:prstGeom prst="rect">
            <a:avLst/>
          </a:prstGeom>
        </p:spPr>
        <p:txBody>
          <a:bodyPr wrap="square">
            <a:spAutoFit/>
          </a:bodyPr>
          <a:lstStyle/>
          <a:p>
            <a:pPr algn="just" eaLnBrk="0" fontAlgn="base" hangingPunct="0">
              <a:spcBef>
                <a:spcPct val="0"/>
              </a:spcBef>
              <a:spcAft>
                <a:spcPct val="0"/>
              </a:spcAft>
            </a:pPr>
            <a:r>
              <a:rPr lang="en-GB" dirty="0">
                <a:solidFill>
                  <a:prstClr val="black"/>
                </a:solidFill>
                <a:latin typeface="Arial" panose="020B0604020202020204" pitchFamily="34" charset="0"/>
              </a:rPr>
              <a:t>- enables you to perform tasks such as saving files, executing commands.</a:t>
            </a:r>
            <a:endParaRPr lang="en-IN" dirty="0">
              <a:solidFill>
                <a:prstClr val="black"/>
              </a:solidFill>
              <a:latin typeface="Arial" panose="020B0604020202020204" pitchFamily="34" charset="0"/>
            </a:endParaRPr>
          </a:p>
          <a:p>
            <a:pPr algn="just" eaLnBrk="0" fontAlgn="base" hangingPunct="0">
              <a:spcBef>
                <a:spcPct val="0"/>
              </a:spcBef>
              <a:spcAft>
                <a:spcPct val="0"/>
              </a:spcAft>
            </a:pPr>
            <a:endParaRPr lang="en-GB" dirty="0">
              <a:solidFill>
                <a:prstClr val="black"/>
              </a:solidFill>
              <a:latin typeface="Arial" panose="020B0604020202020204" pitchFamily="34" charset="0"/>
            </a:endParaRPr>
          </a:p>
          <a:p>
            <a:pPr algn="just" eaLnBrk="0" fontAlgn="base" hangingPunct="0">
              <a:spcBef>
                <a:spcPct val="0"/>
              </a:spcBef>
              <a:spcAft>
                <a:spcPct val="0"/>
              </a:spcAft>
            </a:pPr>
            <a:r>
              <a:rPr lang="en-GB" dirty="0">
                <a:solidFill>
                  <a:prstClr val="black"/>
                </a:solidFill>
                <a:latin typeface="Arial" panose="020B0604020202020204" pitchFamily="34" charset="0"/>
              </a:rPr>
              <a:t>-invoked by typing a colon [:], while vi is in Command Mode. </a:t>
            </a:r>
          </a:p>
          <a:p>
            <a:pPr algn="just" eaLnBrk="0" fontAlgn="base" hangingPunct="0">
              <a:spcBef>
                <a:spcPct val="0"/>
              </a:spcBef>
              <a:spcAft>
                <a:spcPct val="0"/>
              </a:spcAft>
            </a:pPr>
            <a:endParaRPr lang="en-GB" dirty="0">
              <a:solidFill>
                <a:prstClr val="black"/>
              </a:solidFill>
              <a:latin typeface="Arial" panose="020B0604020202020204" pitchFamily="34" charset="0"/>
            </a:endParaRPr>
          </a:p>
          <a:p>
            <a:pPr algn="just" eaLnBrk="0" fontAlgn="base" hangingPunct="0">
              <a:spcBef>
                <a:spcPct val="0"/>
              </a:spcBef>
              <a:spcAft>
                <a:spcPct val="0"/>
              </a:spcAft>
            </a:pPr>
            <a:r>
              <a:rPr lang="en-GB" dirty="0">
                <a:solidFill>
                  <a:prstClr val="black"/>
                </a:solidFill>
                <a:latin typeface="Arial" panose="020B0604020202020204" pitchFamily="34" charset="0"/>
              </a:rPr>
              <a:t>-The cursor will jump to the last line of the screen and vi will wait for a command. </a:t>
            </a:r>
            <a:endParaRPr lang="en-IN" dirty="0">
              <a:solidFill>
                <a:prstClr val="black"/>
              </a:solidFill>
              <a:latin typeface="Arial" panose="020B0604020202020204" pitchFamily="34" charset="0"/>
            </a:endParaRPr>
          </a:p>
        </p:txBody>
      </p:sp>
    </p:spTree>
    <p:extLst>
      <p:ext uri="{BB962C8B-B14F-4D97-AF65-F5344CB8AC3E}">
        <p14:creationId xmlns:p14="http://schemas.microsoft.com/office/powerpoint/2010/main" val="2439632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vi editing commands</a:t>
            </a:r>
            <a:endParaRPr lang="en-IN" dirty="0"/>
          </a:p>
        </p:txBody>
      </p:sp>
      <p:sp>
        <p:nvSpPr>
          <p:cNvPr id="3" name="Content Placeholder 2"/>
          <p:cNvSpPr>
            <a:spLocks noGrp="1"/>
          </p:cNvSpPr>
          <p:nvPr>
            <p:ph idx="1"/>
          </p:nvPr>
        </p:nvSpPr>
        <p:spPr/>
        <p:txBody>
          <a:bodyPr/>
          <a:lstStyle/>
          <a:p>
            <a:r>
              <a:rPr lang="en-GB" dirty="0" err="1"/>
              <a:t>i</a:t>
            </a:r>
            <a:r>
              <a:rPr lang="en-GB" dirty="0"/>
              <a:t> - Insert at cursor (goes into insert mode)</a:t>
            </a:r>
          </a:p>
          <a:p>
            <a:r>
              <a:rPr lang="en-GB" dirty="0"/>
              <a:t>a - Write after cursor (goes into insert mode)</a:t>
            </a:r>
          </a:p>
          <a:p>
            <a:r>
              <a:rPr lang="en-GB" dirty="0"/>
              <a:t>A - Write at the end of line (goes into insert mode)</a:t>
            </a:r>
          </a:p>
          <a:p>
            <a:r>
              <a:rPr lang="en-GB" dirty="0"/>
              <a:t>ESC - Terminate insert mode</a:t>
            </a:r>
          </a:p>
          <a:p>
            <a:r>
              <a:rPr lang="en-GB" dirty="0" smtClean="0"/>
              <a:t>U </a:t>
            </a:r>
            <a:r>
              <a:rPr lang="en-GB" dirty="0"/>
              <a:t>- Undo all changes to the entire line</a:t>
            </a:r>
          </a:p>
          <a:p>
            <a:r>
              <a:rPr lang="en-GB" dirty="0"/>
              <a:t>o - Open a new line (goes into insert mode)</a:t>
            </a:r>
          </a:p>
          <a:p>
            <a:r>
              <a:rPr lang="en-GB" dirty="0" err="1"/>
              <a:t>dd</a:t>
            </a:r>
            <a:r>
              <a:rPr lang="en-GB" dirty="0"/>
              <a:t> - Delete line</a:t>
            </a:r>
          </a:p>
          <a:p>
            <a:r>
              <a:rPr lang="en-GB" dirty="0"/>
              <a:t>3dd - Delete 3 lines</a:t>
            </a:r>
            <a:r>
              <a:rPr lang="en-GB" dirty="0" smtClean="0"/>
              <a:t>.</a:t>
            </a:r>
            <a:endParaRPr lang="en-GB"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7</a:t>
            </a:fld>
            <a:endParaRPr lang="en-US" altLang="en-US">
              <a:latin typeface="Arial" panose="020B0604020202020204" pitchFamily="34" charset="0"/>
            </a:endParaRPr>
          </a:p>
        </p:txBody>
      </p:sp>
    </p:spTree>
    <p:extLst>
      <p:ext uri="{BB962C8B-B14F-4D97-AF65-F5344CB8AC3E}">
        <p14:creationId xmlns:p14="http://schemas.microsoft.com/office/powerpoint/2010/main" val="3508695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D - Delete contents of line after the </a:t>
            </a:r>
            <a:r>
              <a:rPr lang="en-GB" dirty="0" smtClean="0"/>
              <a:t>cursor</a:t>
            </a:r>
            <a:endParaRPr lang="en-GB" dirty="0"/>
          </a:p>
          <a:p>
            <a:r>
              <a:rPr lang="en-GB" dirty="0" err="1"/>
              <a:t>dw</a:t>
            </a:r>
            <a:r>
              <a:rPr lang="en-GB" dirty="0"/>
              <a:t> - Delete word</a:t>
            </a:r>
          </a:p>
          <a:p>
            <a:r>
              <a:rPr lang="en-GB" dirty="0"/>
              <a:t>4dw - Delete 4 words</a:t>
            </a:r>
          </a:p>
          <a:p>
            <a:r>
              <a:rPr lang="en-GB" dirty="0" err="1"/>
              <a:t>cw</a:t>
            </a:r>
            <a:r>
              <a:rPr lang="en-GB" dirty="0"/>
              <a:t> - Change word</a:t>
            </a:r>
          </a:p>
          <a:p>
            <a:r>
              <a:rPr lang="en-GB" dirty="0"/>
              <a:t>x - Delete character at the cursor</a:t>
            </a:r>
          </a:p>
          <a:p>
            <a:r>
              <a:rPr lang="en-GB" dirty="0"/>
              <a:t>r - Replace character</a:t>
            </a:r>
          </a:p>
          <a:p>
            <a:r>
              <a:rPr lang="en-GB" dirty="0"/>
              <a:t>R - Overwrite characters from cursor onward</a:t>
            </a:r>
          </a:p>
          <a:p>
            <a:pPr marL="0" indent="0">
              <a:buNone/>
            </a:pP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8</a:t>
            </a:fld>
            <a:endParaRPr lang="en-US" altLang="en-US">
              <a:latin typeface="Arial" panose="020B0604020202020204" pitchFamily="34" charset="0"/>
            </a:endParaRPr>
          </a:p>
        </p:txBody>
      </p:sp>
    </p:spTree>
    <p:extLst>
      <p:ext uri="{BB962C8B-B14F-4D97-AF65-F5344CB8AC3E}">
        <p14:creationId xmlns:p14="http://schemas.microsoft.com/office/powerpoint/2010/main" val="350548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s - Substitute one character under cursor continue to insert</a:t>
            </a:r>
          </a:p>
          <a:p>
            <a:r>
              <a:rPr lang="en-GB" dirty="0"/>
              <a:t>S - Substitute entire line and begin to insert at the beginning of the </a:t>
            </a:r>
            <a:r>
              <a:rPr lang="en-GB" dirty="0" smtClean="0"/>
              <a:t>line</a:t>
            </a:r>
            <a:endParaRPr lang="en-GB" dirty="0"/>
          </a:p>
          <a:p>
            <a:r>
              <a:rPr lang="en-GB" dirty="0"/>
              <a:t>Make sure you press the right command otherwise you will end up making undesirable changes to the file. </a:t>
            </a:r>
            <a:endParaRPr lang="en-GB" dirty="0" smtClean="0"/>
          </a:p>
          <a:p>
            <a:r>
              <a:rPr lang="en-GB" dirty="0" smtClean="0"/>
              <a:t>You </a:t>
            </a:r>
            <a:r>
              <a:rPr lang="en-GB" dirty="0"/>
              <a:t>can also enter the insert mode by pressing a, A, o, </a:t>
            </a:r>
            <a:r>
              <a:rPr lang="en-GB" dirty="0" smtClean="0"/>
              <a:t> </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9</a:t>
            </a:fld>
            <a:endParaRPr lang="en-US" altLang="en-US">
              <a:latin typeface="Arial" panose="020B0604020202020204" pitchFamily="34" charset="0"/>
            </a:endParaRPr>
          </a:p>
        </p:txBody>
      </p:sp>
    </p:spTree>
    <p:extLst>
      <p:ext uri="{BB962C8B-B14F-4D97-AF65-F5344CB8AC3E}">
        <p14:creationId xmlns:p14="http://schemas.microsoft.com/office/powerpoint/2010/main" val="8472754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f8de523b-c814-41c2-b2dd-09ecf495abda"/>
</p:tagLst>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06A3BE30D0AE40A326C963DF48BA9B" ma:contentTypeVersion="6" ma:contentTypeDescription="Create a new document." ma:contentTypeScope="" ma:versionID="00ff6bd3a29ddd4c5b040fb9d8c7cb49">
  <xsd:schema xmlns:xsd="http://www.w3.org/2001/XMLSchema" xmlns:xs="http://www.w3.org/2001/XMLSchema" xmlns:p="http://schemas.microsoft.com/office/2006/metadata/properties" xmlns:ns2="0cb4a23a-1d72-41a9-9382-8f391e53b00e" targetNamespace="http://schemas.microsoft.com/office/2006/metadata/properties" ma:root="true" ma:fieldsID="6b75bd49982dca0b647c4cddbfcdf075" ns2:_="">
    <xsd:import namespace="0cb4a23a-1d72-41a9-9382-8f391e53b0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b4a23a-1d72-41a9-9382-8f391e53b0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4AACFB-7753-4919-8E97-EF85EC564516}"/>
</file>

<file path=customXml/itemProps2.xml><?xml version="1.0" encoding="utf-8"?>
<ds:datastoreItem xmlns:ds="http://schemas.openxmlformats.org/officeDocument/2006/customXml" ds:itemID="{EF6A11C8-94AC-4718-9D39-8201F7D83D65}"/>
</file>

<file path=customXml/itemProps3.xml><?xml version="1.0" encoding="utf-8"?>
<ds:datastoreItem xmlns:ds="http://schemas.openxmlformats.org/officeDocument/2006/customXml" ds:itemID="{7DC23FA4-AB12-4B91-A9E3-61DA538F448E}"/>
</file>

<file path=docProps/app.xml><?xml version="1.0" encoding="utf-8"?>
<Properties xmlns="http://schemas.openxmlformats.org/officeDocument/2006/extended-properties" xmlns:vt="http://schemas.openxmlformats.org/officeDocument/2006/docPropsVTypes">
  <TotalTime>5801</TotalTime>
  <Words>1245</Words>
  <Application>Microsoft Office PowerPoint</Application>
  <PresentationFormat>Widescreen</PresentationFormat>
  <Paragraphs>198</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Roboto</vt:lpstr>
      <vt:lpstr>Wingdings</vt:lpstr>
      <vt:lpstr>Wingdings 3</vt:lpstr>
      <vt:lpstr>Wisp</vt:lpstr>
      <vt:lpstr>Creating files in Unix/Linux</vt:lpstr>
      <vt:lpstr> Vi editor</vt:lpstr>
      <vt:lpstr>Modes of Vi editor</vt:lpstr>
      <vt:lpstr> Modes of Vi editor</vt:lpstr>
      <vt:lpstr>PowerPoint Presentation</vt:lpstr>
      <vt:lpstr>PowerPoint Presentation</vt:lpstr>
      <vt:lpstr> vi editing commands</vt:lpstr>
      <vt:lpstr>PowerPoint Presentation</vt:lpstr>
      <vt:lpstr>PowerPoint Presentation</vt:lpstr>
      <vt:lpstr> Moving within file</vt:lpstr>
      <vt:lpstr> Saving and closing file</vt:lpstr>
      <vt:lpstr>Editing a file using vi </vt:lpstr>
      <vt:lpstr>Create a file using vi</vt:lpstr>
      <vt:lpstr>Create a file using vi</vt:lpstr>
      <vt:lpstr>Insert text in a file using vi</vt:lpstr>
      <vt:lpstr>Insert text in a file using vi</vt:lpstr>
      <vt:lpstr>Insert text in a file using vi</vt:lpstr>
      <vt:lpstr>Displaying a file</vt:lpstr>
      <vt:lpstr>Command: cat</vt:lpstr>
      <vt:lpstr> chmod</vt:lpstr>
      <vt:lpstr>PowerPoint Presentation</vt:lpstr>
      <vt:lpstr> operation </vt:lpstr>
      <vt:lpstr>PowerPoint Presentation</vt:lpstr>
      <vt:lpstr>PowerPoint Presentation</vt:lpstr>
      <vt:lpstr> Numeric Method </vt:lpstr>
      <vt:lpstr>PowerPoint Presentation</vt:lpstr>
      <vt:lpstr>PowerPoint Presentation</vt:lpstr>
      <vt:lpstr>PowerPoint Presentation</vt:lpstr>
      <vt:lpstr>PowerPoint Presentation</vt:lpstr>
      <vt:lpstr> tty</vt:lpstr>
      <vt:lpstr> kill</vt:lpstr>
      <vt:lpstr>PIPES</vt:lpstr>
      <vt:lpstr>PowerPoint Presentation</vt:lpstr>
      <vt:lpstr>PIPE(Examples)</vt:lpstr>
      <vt:lpstr>Grep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files in Unix/Linux</dc:title>
  <dc:creator>Seema Sharma</dc:creator>
  <cp:lastModifiedBy>Seema Sharma</cp:lastModifiedBy>
  <cp:revision>80</cp:revision>
  <dcterms:created xsi:type="dcterms:W3CDTF">2020-08-11T02:30:18Z</dcterms:created>
  <dcterms:modified xsi:type="dcterms:W3CDTF">2021-01-18T10:25:30Z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0x010100AB06A3BE30D0AE40A326C963DF48BA9B</vt:lpwstr>
  </property>
</Properties>
</file>