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93808-6DDC-4812-95D7-B0AF680EBF0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29354-C3AB-4A31-B294-EB4AD9FD6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0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903A46-E88A-446C-8FC1-A5DD0DD8DEFC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408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D49152-95BE-45DD-9D5F-441146D80353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782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CEB273-ED7B-4B1D-8C96-C0E88C736DDA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026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E17250-9680-4B28-9326-FC3384CC6255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65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3F8F4B-17E6-40C2-9A61-67D406BA2F9A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89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C4A366-68C1-430F-8389-E48F003A64A3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66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599931D-331C-4CD9-A61D-5913F9DCACF2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3EBCE0-F64A-438B-B974-8BDF012638C0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74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517EFBC-10D5-47EF-81C4-157810C2F9EE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78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D40A9A-FECE-48C2-BFEC-4FDC6AF77EA3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82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999F2F-E5E2-4818-8573-19C34E927583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997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675E94-5216-458F-8724-785D48952ACA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85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2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1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97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8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1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39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8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22CB-7EFE-4018-A9FD-B905FA986EA9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57DB-B5A5-4C05-85B3-F978C41F4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417196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Shell Scripts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When a script is run, the </a:t>
            </a:r>
            <a:r>
              <a:rPr lang="en-US" altLang="en-US" b="1" dirty="0"/>
              <a:t>kernel</a:t>
            </a:r>
            <a:r>
              <a:rPr lang="en-US" altLang="en-US" dirty="0"/>
              <a:t> determines which shell it is written for by examining the first line of the script</a:t>
            </a:r>
          </a:p>
          <a:p>
            <a:pPr lvl="1" eaLnBrk="1" hangingPunct="1"/>
            <a:r>
              <a:rPr lang="en-US" altLang="en-US" dirty="0"/>
              <a:t>If 1</a:t>
            </a:r>
            <a:r>
              <a:rPr lang="en-US" altLang="en-US" baseline="30000" dirty="0"/>
              <a:t>st</a:t>
            </a:r>
            <a:r>
              <a:rPr lang="en-US" altLang="en-US" dirty="0"/>
              <a:t> line starts with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#!</a:t>
            </a:r>
            <a:r>
              <a:rPr lang="en-US" altLang="en-US" b="1" i="1" dirty="0">
                <a:latin typeface="Courier New" panose="02070309020205020404" pitchFamily="49" charset="0"/>
              </a:rPr>
              <a:t>pathname-of-shell</a:t>
            </a:r>
            <a:r>
              <a:rPr lang="en-US" altLang="en-US" dirty="0"/>
              <a:t>, then it invokes </a:t>
            </a:r>
            <a:r>
              <a:rPr lang="en-US" altLang="en-US" i="1" dirty="0"/>
              <a:t>pathname</a:t>
            </a:r>
            <a:r>
              <a:rPr lang="en-US" altLang="en-US" dirty="0"/>
              <a:t> and sends the script as an argument to be interpreted</a:t>
            </a:r>
            <a:endParaRPr lang="en-US" altLang="en-US" sz="3200" dirty="0"/>
          </a:p>
          <a:p>
            <a:pPr lvl="1" eaLnBrk="1" hangingPunct="1"/>
            <a:r>
              <a:rPr lang="en-US" altLang="en-US" dirty="0"/>
              <a:t>If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#!</a:t>
            </a:r>
            <a:r>
              <a:rPr lang="en-US" altLang="en-US" dirty="0"/>
              <a:t> is not specified, uses default shell</a:t>
            </a:r>
          </a:p>
          <a:p>
            <a:pPr lvl="1"/>
            <a:r>
              <a:rPr lang="en-GB" altLang="en-US" dirty="0"/>
              <a:t>If a shebang is not specified   the script will be parsed by whatever the default interpreter is used by that Shell. For example, the default interpreter for bash is bash and for </a:t>
            </a:r>
            <a:r>
              <a:rPr lang="en-GB" altLang="en-US" dirty="0" err="1"/>
              <a:t>zsh</a:t>
            </a:r>
            <a:r>
              <a:rPr lang="en-GB" altLang="en-US" dirty="0"/>
              <a:t> is sh.</a:t>
            </a:r>
          </a:p>
          <a:p>
            <a:pPr lvl="1"/>
            <a:r>
              <a:rPr lang="en-GB" altLang="en-US" dirty="0"/>
              <a:t>The sequence of characters (#!) is called shebang and is used to tell the operating system which interpreter to use to parse the rest of the file.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Shebang Interpreter Directive</a:t>
            </a:r>
            <a:endParaRPr lang="en-US" altLang="en-US" dirty="0"/>
          </a:p>
          <a:p>
            <a:pPr lvl="1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006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495800" y="2438401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#!/bin/bash</a:t>
            </a: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echo Hello World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343400" y="2286000"/>
            <a:ext cx="3352800" cy="1219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15041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Scripting vs. C Programming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Advantages of shell scripts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Easy to work with other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Easy to work with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Easy to work with strings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Disadvantages of shell scripts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Slower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Not well suited for 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72000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echo prints the rest of the line to the screen (standard output).</a:t>
            </a: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9790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altLang="en-US"/>
              <a:t>A variable is a character string to which we assign a value. The value assigned could be a number, text, filename, device, or any other type of data.</a:t>
            </a: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2635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Variable Names</a:t>
            </a:r>
          </a:p>
          <a:p>
            <a:pPr marL="0" indent="0">
              <a:buNone/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name of a variable can contain only letters (a to z or A to Z), numbers ( 0 to 9) or the underscore character ( _).</a:t>
            </a:r>
          </a:p>
          <a:p>
            <a:pPr marL="0" indent="0">
              <a:buNone/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By convention, Unix shell variables will have their names in UPPERCASE.</a:t>
            </a:r>
          </a:p>
          <a:p>
            <a:pPr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following examples are valid variable names −</a:t>
            </a:r>
          </a:p>
          <a:p>
            <a:pPr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_ALI</a:t>
            </a: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TOKEN_A</a:t>
            </a: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VAR_1</a:t>
            </a: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VAR_2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7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Following are the examples of invalid variable names −</a:t>
            </a:r>
          </a:p>
          <a:p>
            <a:endParaRPr lang="en-GB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2_VAR</a:t>
            </a:r>
          </a:p>
          <a:p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-VARIABLE</a:t>
            </a:r>
          </a:p>
          <a:p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VAR1-VAR2</a:t>
            </a:r>
          </a:p>
          <a:p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VAR_A!</a:t>
            </a:r>
          </a:p>
          <a:p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The reason you cannot use other characters such as !, *, or - is that these characters have a special meaning for the shell.</a:t>
            </a:r>
            <a:endParaRPr lang="en-I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5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Defining Variables</a:t>
            </a:r>
            <a:b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81200"/>
            <a:ext cx="7772400" cy="5181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Variables are defined as follows −</a:t>
            </a:r>
          </a:p>
          <a:p>
            <a:pPr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variable_name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variable_value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 −</a:t>
            </a:r>
          </a:p>
          <a:p>
            <a:pPr marL="0" indent="0">
              <a:buNone/>
              <a:defRPr/>
            </a:pPr>
            <a:endParaRPr lang="en-GB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NAME=“Amity Class"</a:t>
            </a: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above example defines the variable NAME and assigns the value “Amity Class" to it. Variables of this type are called scalar variables. A scalar variable can hold only one value at a time.</a:t>
            </a:r>
          </a:p>
          <a:p>
            <a:pPr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Shell enables you to store any value you want in a variable. For example −</a:t>
            </a:r>
          </a:p>
          <a:p>
            <a:pPr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VAR1=“Amity Class"</a:t>
            </a: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VAR2=100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7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Accessing Values</a:t>
            </a:r>
            <a:b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To access the value stored in a variable, prefix its name with the dollar sign ($) </a:t>
            </a:r>
          </a:p>
          <a:p>
            <a:pPr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For example, the following script will access the value of defined variable NAME and print it on STDOUT −</a:t>
            </a:r>
          </a:p>
          <a:p>
            <a:pPr marL="0" indent="0">
              <a:buNone/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#!/bin/bash</a:t>
            </a:r>
          </a:p>
          <a:p>
            <a:pPr marL="0" indent="0"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NAME=“Amity Class"</a:t>
            </a:r>
          </a:p>
          <a:p>
            <a:pPr marL="0" indent="0"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 $NAME</a:t>
            </a:r>
          </a:p>
          <a:p>
            <a:pPr marL="0" indent="0">
              <a:buNone/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above script will produce the following value −</a:t>
            </a:r>
          </a:p>
          <a:p>
            <a:pPr marL="0" indent="0"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Amity Class</a:t>
            </a:r>
            <a:endParaRPr lang="en-I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6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Read-only Variables</a:t>
            </a:r>
            <a:b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81200"/>
            <a:ext cx="77724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Shell provides a way to mark variables as read-only by using the read-only command.</a:t>
            </a:r>
          </a:p>
          <a:p>
            <a:pPr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After a variable is marked read-only, its value cannot be changed.</a:t>
            </a:r>
          </a:p>
          <a:p>
            <a:pPr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For example, the following script generates an error while trying to change the value of NAME −</a:t>
            </a:r>
          </a:p>
          <a:p>
            <a:pPr marL="0" indent="0"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NAME=“Amity Class"</a:t>
            </a:r>
          </a:p>
          <a:p>
            <a:pPr marL="0" indent="0">
              <a:buNone/>
              <a:defRPr/>
            </a:pPr>
            <a:r>
              <a:rPr lang="en-GB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</a:p>
          <a:p>
            <a:pPr marL="0" indent="0"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NAME=“AI Class"</a:t>
            </a:r>
          </a:p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above script will generate error</a:t>
            </a:r>
          </a:p>
          <a:p>
            <a:pPr marL="0" indent="0">
              <a:buNone/>
              <a:defRPr/>
            </a:pPr>
            <a:endParaRPr lang="en-I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7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shell?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user interface to the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Functionality: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Execute other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Manage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Manage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Full programming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program like any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This is why there are so many shells</a:t>
            </a:r>
          </a:p>
        </p:txBody>
      </p:sp>
    </p:spTree>
    <p:extLst>
      <p:ext uri="{BB962C8B-B14F-4D97-AF65-F5344CB8AC3E}">
        <p14:creationId xmlns:p14="http://schemas.microsoft.com/office/powerpoint/2010/main" val="2998047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Shell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 Linux shell scripting are using two types of variables : </a:t>
            </a:r>
            <a:r>
              <a:rPr lang="en-GB" altLang="en-US" b="1"/>
              <a:t>System Defined Variables</a:t>
            </a:r>
            <a:r>
              <a:rPr lang="en-GB" altLang="en-US"/>
              <a:t> &amp; </a:t>
            </a:r>
            <a:r>
              <a:rPr lang="en-GB" altLang="en-US" b="1"/>
              <a:t>User Defined Variables</a:t>
            </a:r>
          </a:p>
          <a:p>
            <a:pPr eaLnBrk="1" hangingPunct="1">
              <a:lnSpc>
                <a:spcPct val="90000"/>
              </a:lnSpc>
            </a:pPr>
            <a:endParaRPr lang="en-GB" altLang="en-US" b="1"/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a shell script doesn’t require you to </a:t>
            </a:r>
            <a:r>
              <a:rPr lang="en-GB" altLang="en-US" b="1"/>
              <a:t>declare a type</a:t>
            </a:r>
            <a:r>
              <a:rPr lang="en-GB" altLang="en-US"/>
              <a:t> for your variables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The value of a variable can be returned/used by adding a prefix $</a:t>
            </a:r>
          </a:p>
          <a:p>
            <a:pPr eaLnBrk="1" hangingPunct="1">
              <a:lnSpc>
                <a:spcPct val="90000"/>
              </a:lnSpc>
            </a:pPr>
            <a:endParaRPr lang="en-GB" altLang="en-US" b="1"/>
          </a:p>
          <a:p>
            <a:pPr eaLnBrk="1" hangingPunct="1">
              <a:lnSpc>
                <a:spcPct val="90000"/>
              </a:lnSpc>
            </a:pP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1" y="-192360"/>
            <a:ext cx="717055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00" i="0">
                <a:solidFill>
                  <a:srgbClr val="FFFFFF"/>
                </a:solidFill>
                <a:latin typeface="Georgia" panose="02040502050405020303" pitchFamily="18" charset="0"/>
              </a:rPr>
              <a:t>The value of a variable can be returned/used by adding a prefix</a:t>
            </a:r>
            <a:r>
              <a:rPr lang="en-US" altLang="en-US" sz="1900" i="0">
                <a:solidFill>
                  <a:srgbClr val="FFFFFF"/>
                </a:solidFill>
              </a:rPr>
              <a:t> </a:t>
            </a:r>
            <a:r>
              <a:rPr lang="en-US" altLang="en-US" sz="1900" i="0">
                <a:solidFill>
                  <a:srgbClr val="99FF99"/>
                </a:solidFill>
                <a:latin typeface="Arial Unicode MS" panose="020B0604020202020204" pitchFamily="34" charset="-128"/>
              </a:rPr>
              <a:t>$</a:t>
            </a:r>
            <a:r>
              <a:rPr lang="en-US" altLang="en-US" sz="80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24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362200" y="2717800"/>
            <a:ext cx="7620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/>
              <a:t>To set: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name=value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To Read:</a:t>
            </a:r>
            <a:r>
              <a:rPr lang="en-US" altLang="en-US" b="1" dirty="0"/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b="1" dirty="0" err="1">
                <a:latin typeface="Courier New" panose="02070309020205020404" pitchFamily="49" charset="0"/>
              </a:rPr>
              <a:t>var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2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Example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343400" y="2438401"/>
            <a:ext cx="4191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#!/bin/bash</a:t>
            </a: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MESSAGE="Hello World"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echo $MESSAGE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191000" y="2286000"/>
            <a:ext cx="38100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7163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You can accept input from the keyboard and assign an input value to a user defined shell variable using read command.</a:t>
            </a:r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209800" y="2274888"/>
            <a:ext cx="7924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i="0">
                <a:solidFill>
                  <a:srgbClr val="000000"/>
                </a:solidFill>
                <a:latin typeface="Arial" panose="020B0604020202020204" pitchFamily="34" charset="0"/>
              </a:rPr>
              <a:t>The following script uses he </a:t>
            </a:r>
            <a:r>
              <a:rPr lang="en-GB" altLang="en-US" b="1" i="0">
                <a:solidFill>
                  <a:srgbClr val="000000"/>
                </a:solidFill>
                <a:latin typeface="Arial" panose="020B0604020202020204" pitchFamily="34" charset="0"/>
              </a:rPr>
              <a:t>read</a:t>
            </a:r>
            <a:r>
              <a:rPr lang="en-GB" altLang="en-US" i="0">
                <a:solidFill>
                  <a:srgbClr val="000000"/>
                </a:solidFill>
                <a:latin typeface="Arial" panose="020B0604020202020204" pitchFamily="34" charset="0"/>
              </a:rPr>
              <a:t> command which takes the input from the keyboard and assigns it as the value of the variable PERSON and finally prints it on STDOUT.</a:t>
            </a:r>
          </a:p>
          <a:p>
            <a:pPr eaLnBrk="1" hangingPunct="1"/>
            <a:endParaRPr lang="en-GB" altLang="en-US" i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 i="0">
                <a:solidFill>
                  <a:srgbClr val="000000"/>
                </a:solidFill>
                <a:latin typeface="Arial" panose="020B0604020202020204" pitchFamily="34" charset="0"/>
              </a:rPr>
              <a:t>echo "What is your name?"</a:t>
            </a:r>
          </a:p>
          <a:p>
            <a:pPr eaLnBrk="1" hangingPunct="1"/>
            <a:r>
              <a:rPr lang="en-GB" altLang="en-US" i="0">
                <a:solidFill>
                  <a:srgbClr val="000000"/>
                </a:solidFill>
                <a:latin typeface="Arial" panose="020B0604020202020204" pitchFamily="34" charset="0"/>
              </a:rPr>
              <a:t>read PERSON</a:t>
            </a:r>
          </a:p>
          <a:p>
            <a:pPr eaLnBrk="1" hangingPunct="1"/>
            <a:r>
              <a:rPr lang="en-GB" altLang="en-US" i="0">
                <a:solidFill>
                  <a:srgbClr val="000000"/>
                </a:solidFill>
                <a:latin typeface="Arial" panose="020B0604020202020204" pitchFamily="34" charset="0"/>
              </a:rPr>
              <a:t>echo "Hello, $PERSON"</a:t>
            </a:r>
          </a:p>
          <a:p>
            <a:pPr eaLnBrk="1" hangingPunct="1"/>
            <a:endParaRPr lang="en-GB" altLang="en-US" i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26033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09800" y="1981200"/>
            <a:ext cx="8458200" cy="4876800"/>
          </a:xfrm>
        </p:spPr>
        <p:txBody>
          <a:bodyPr/>
          <a:lstStyle/>
          <a:p>
            <a:r>
              <a:rPr lang="en-IN" altLang="en-US"/>
              <a:t>read multiple variables</a:t>
            </a:r>
          </a:p>
          <a:p>
            <a:r>
              <a:rPr lang="en-IN" altLang="en-US"/>
              <a:t>read a b c</a:t>
            </a:r>
          </a:p>
          <a:p>
            <a:r>
              <a:rPr lang="en-GB" altLang="en-US"/>
              <a:t>read -p "Prompt" variable1 variable2 </a:t>
            </a:r>
          </a:p>
          <a:p>
            <a:r>
              <a:rPr lang="en-GB" altLang="en-US"/>
              <a:t>Where,</a:t>
            </a:r>
          </a:p>
          <a:p>
            <a:r>
              <a:rPr lang="en-GB" altLang="en-US" sz="2400" b="1"/>
              <a:t>-p "Prompt"</a:t>
            </a:r>
            <a:r>
              <a:rPr lang="en-GB" altLang="en-US" sz="2400"/>
              <a:t> : Display prompt to user without a newline.</a:t>
            </a:r>
          </a:p>
          <a:p>
            <a:r>
              <a:rPr lang="en-GB" altLang="en-US" sz="2400" b="1"/>
              <a:t>variable1</a:t>
            </a:r>
            <a:r>
              <a:rPr lang="en-GB" altLang="en-US" sz="2400"/>
              <a:t> : The first input (word) is assigned to the variable1.</a:t>
            </a:r>
          </a:p>
          <a:p>
            <a:r>
              <a:rPr lang="en-GB" altLang="en-US" sz="2400" b="1"/>
              <a:t>variable2</a:t>
            </a:r>
            <a:r>
              <a:rPr lang="en-GB" altLang="en-US" sz="2400"/>
              <a:t> : The second input (word) is assigned to the variable2.</a:t>
            </a:r>
          </a:p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1432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7891" name="Rectangle 1"/>
          <p:cNvSpPr>
            <a:spLocks noGrp="1" noChangeArrowheads="1"/>
          </p:cNvSpPr>
          <p:nvPr>
            <p:ph idx="1"/>
          </p:nvPr>
        </p:nvSpPr>
        <p:spPr>
          <a:xfrm>
            <a:off x="2209800" y="2164242"/>
            <a:ext cx="7620000" cy="3748719"/>
          </a:xfrm>
          <a:solidFill>
            <a:srgbClr val="F8F9FA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i="1">
                <a:solidFill>
                  <a:srgbClr val="4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#! /bin/bash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 -p </a:t>
            </a:r>
            <a:r>
              <a:rPr lang="en-US" altLang="en-US" sz="2400">
                <a:solidFill>
                  <a:srgbClr val="BA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"Enter your name : "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name </a:t>
            </a:r>
            <a:endParaRPr lang="en-US" altLang="en-US" sz="240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BA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"Hi, </a:t>
            </a:r>
            <a:r>
              <a:rPr lang="en-US" altLang="en-US" sz="2400">
                <a:solidFill>
                  <a:srgbClr val="1917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$name</a:t>
            </a:r>
            <a:r>
              <a:rPr lang="en-US" altLang="en-US" sz="2400">
                <a:solidFill>
                  <a:srgbClr val="BA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Let us be friends!"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Save and close the file. Run it as follows:</a:t>
            </a:r>
          </a:p>
          <a:p>
            <a:pPr marL="0" indent="0">
              <a:spcBef>
                <a:spcPct val="0"/>
              </a:spcBef>
              <a:buNone/>
            </a:pPr>
            <a:endParaRPr lang="en-GB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chmod +x filename.sh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./filename.sh</a:t>
            </a: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2209800" y="1981201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N" alt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0458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1800" i="1" dirty="0"/>
              <a:t>Example</a:t>
            </a:r>
          </a:p>
          <a:p>
            <a:pPr>
              <a:defRPr/>
            </a:pPr>
            <a:r>
              <a:rPr lang="en-GB" sz="1800" dirty="0"/>
              <a:t>#!/bin/bash</a:t>
            </a:r>
          </a:p>
          <a:p>
            <a:pPr marL="0" indent="0">
              <a:buNone/>
              <a:defRPr/>
            </a:pPr>
            <a:r>
              <a:rPr lang="en-GB" sz="1800" dirty="0"/>
              <a:t># read three numbers and assigned them to 3 </a:t>
            </a:r>
            <a:r>
              <a:rPr lang="en-GB" sz="1800" dirty="0" err="1"/>
              <a:t>vars</a:t>
            </a:r>
            <a:endParaRPr lang="en-GB" sz="1800" dirty="0"/>
          </a:p>
          <a:p>
            <a:pPr marL="0" indent="0">
              <a:buNone/>
              <a:defRPr/>
            </a:pPr>
            <a:r>
              <a:rPr lang="en-GB" sz="1800" dirty="0"/>
              <a:t>read -p "Enter number one : " n1</a:t>
            </a:r>
          </a:p>
          <a:p>
            <a:pPr marL="0" indent="0">
              <a:buNone/>
              <a:defRPr/>
            </a:pPr>
            <a:r>
              <a:rPr lang="en-GB" sz="1800" dirty="0"/>
              <a:t>read -p "Enter number two : " n2</a:t>
            </a:r>
          </a:p>
          <a:p>
            <a:pPr marL="0" indent="0">
              <a:buNone/>
              <a:defRPr/>
            </a:pPr>
            <a:r>
              <a:rPr lang="en-GB" sz="1800" dirty="0"/>
              <a:t>read -p "Enter number three : " n3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# display back 3 numbers - punched by user. </a:t>
            </a:r>
          </a:p>
          <a:p>
            <a:pPr marL="0" indent="0">
              <a:buNone/>
              <a:defRPr/>
            </a:pPr>
            <a:r>
              <a:rPr lang="en-GB" sz="1800" dirty="0"/>
              <a:t>echo "Number1 - $n1"</a:t>
            </a:r>
          </a:p>
          <a:p>
            <a:pPr marL="0" indent="0">
              <a:buNone/>
              <a:defRPr/>
            </a:pPr>
            <a:r>
              <a:rPr lang="en-GB" sz="1800" dirty="0"/>
              <a:t>echo "Number2 - $n2"</a:t>
            </a:r>
          </a:p>
          <a:p>
            <a:pPr marL="0" indent="0">
              <a:buNone/>
              <a:defRPr/>
            </a:pPr>
            <a:r>
              <a:rPr lang="en-GB" sz="1800" dirty="0"/>
              <a:t>echo "Number3 - $n3"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15724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Handling Passwords</a:t>
            </a:r>
          </a:p>
          <a:p>
            <a:pPr marL="0" indent="0" algn="just">
              <a:buNone/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-s option causes input coming from a terminal do not be displayed on the screen.  </a:t>
            </a:r>
          </a:p>
          <a:p>
            <a:pPr marL="0" indent="0" algn="just">
              <a:buNone/>
              <a:defRPr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#!/bin/bash</a:t>
            </a:r>
          </a:p>
          <a:p>
            <a:pPr marL="0" indent="0" algn="just">
              <a:buNone/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read -s -p "Enter Password  : "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my_password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echo </a:t>
            </a:r>
          </a:p>
          <a:p>
            <a:pPr marL="0" indent="0" algn="just">
              <a:buNone/>
              <a:defRPr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echo "Your password - $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my_password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27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>
                <a:solidFill>
                  <a:schemeClr val="tx1"/>
                </a:solidFill>
              </a:rPr>
              <a:t>Environmental Variables</a:t>
            </a:r>
            <a:endParaRPr lang="en-US" altLang="en-US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9144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Impact" panose="020B0806030902050204" pitchFamily="34" charset="0"/>
              </a:rPr>
              <a:t>NAME</a:t>
            </a:r>
            <a:r>
              <a:rPr lang="en-US" altLang="en-US" b="1"/>
              <a:t>		</a:t>
            </a:r>
            <a:r>
              <a:rPr lang="en-US" altLang="en-US">
                <a:latin typeface="Impact" panose="020B0806030902050204" pitchFamily="34" charset="0"/>
              </a:rPr>
              <a:t>MEANING</a:t>
            </a:r>
          </a:p>
          <a:p>
            <a:pPr eaLnBrk="1" hangingPunct="1">
              <a:buFontTx/>
              <a:buNone/>
            </a:pPr>
            <a:r>
              <a:rPr lang="en-US" altLang="en-US" b="1"/>
              <a:t>$HOME	</a:t>
            </a:r>
            <a:r>
              <a:rPr lang="en-US" altLang="en-US"/>
              <a:t>Absolute pathname of your home directory</a:t>
            </a:r>
          </a:p>
          <a:p>
            <a:pPr eaLnBrk="1" hangingPunct="1">
              <a:buFontTx/>
              <a:buNone/>
            </a:pPr>
            <a:r>
              <a:rPr lang="en-US" altLang="en-US" b="1"/>
              <a:t>$PATH</a:t>
            </a:r>
            <a:r>
              <a:rPr lang="en-US" altLang="en-US"/>
              <a:t>	A list of directories to search for	 </a:t>
            </a:r>
          </a:p>
          <a:p>
            <a:pPr eaLnBrk="1" hangingPunct="1">
              <a:buFontTx/>
              <a:buNone/>
            </a:pPr>
            <a:r>
              <a:rPr lang="en-US" altLang="en-US" b="1"/>
              <a:t>$USER</a:t>
            </a:r>
            <a:r>
              <a:rPr lang="en-US" altLang="en-US"/>
              <a:t>	Your login name</a:t>
            </a:r>
          </a:p>
          <a:p>
            <a:pPr eaLnBrk="1" hangingPunct="1">
              <a:buFontTx/>
              <a:buNone/>
            </a:pPr>
            <a:r>
              <a:rPr lang="en-US" altLang="en-US" b="1"/>
              <a:t>$SHELL</a:t>
            </a:r>
            <a:r>
              <a:rPr lang="en-US" altLang="en-US"/>
              <a:t>	Absolute pathname of login shell</a:t>
            </a:r>
          </a:p>
          <a:p>
            <a:pPr eaLnBrk="1" hangingPunct="1">
              <a:buFontTx/>
              <a:buNone/>
            </a:pPr>
            <a:r>
              <a:rPr lang="en-US" altLang="en-US" b="1"/>
              <a:t>$TERM</a:t>
            </a:r>
            <a:r>
              <a:rPr lang="en-US" altLang="en-US"/>
              <a:t>	Type of your terminal</a:t>
            </a:r>
          </a:p>
          <a:p>
            <a:pPr eaLnBrk="1" hangingPunct="1">
              <a:buFontTx/>
              <a:buNone/>
            </a:pPr>
            <a:r>
              <a:rPr lang="en-US" altLang="en-US" b="1"/>
              <a:t>$PS1</a:t>
            </a:r>
            <a:r>
              <a:rPr lang="en-US" altLang="en-US"/>
              <a:t>		Prompt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752600" y="1981200"/>
            <a:ext cx="876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429000" y="1371600"/>
            <a:ext cx="0" cy="464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937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To group several strings together as one argument it is necessary to use double quotes: “</a:t>
            </a:r>
          </a:p>
          <a:p>
            <a:r>
              <a:rPr lang="en-GB" altLang="en-US" sz="2000" dirty="0"/>
              <a:t>For example:</a:t>
            </a:r>
          </a:p>
          <a:p>
            <a:r>
              <a:rPr lang="en-GB" altLang="en-US" sz="2000" dirty="0"/>
              <a:t> v=Hello World</a:t>
            </a:r>
          </a:p>
          <a:p>
            <a:r>
              <a:rPr lang="en-GB" altLang="en-US" sz="2000" dirty="0"/>
              <a:t> echo $v</a:t>
            </a:r>
          </a:p>
          <a:p>
            <a:r>
              <a:rPr lang="en-GB" altLang="en-US" sz="2000" dirty="0"/>
              <a:t>  Hello</a:t>
            </a:r>
          </a:p>
          <a:p>
            <a:r>
              <a:rPr lang="en-GB" altLang="en-US" sz="2000" dirty="0"/>
              <a:t> v="Hello World"</a:t>
            </a:r>
          </a:p>
          <a:p>
            <a:r>
              <a:rPr lang="en-GB" altLang="en-US" sz="2000" dirty="0"/>
              <a:t>echo $v</a:t>
            </a:r>
          </a:p>
          <a:p>
            <a:r>
              <a:rPr lang="en-GB" altLang="en-US" sz="2000" dirty="0"/>
              <a:t>  Hello World</a:t>
            </a:r>
            <a:endParaRPr lang="en-I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05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184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Substitution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2133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Used to turn the output of a command into a string</a:t>
            </a:r>
          </a:p>
          <a:p>
            <a:pPr eaLnBrk="1" hangingPunct="1"/>
            <a:r>
              <a:rPr lang="en-US" altLang="en-US" dirty="0"/>
              <a:t>Used to create arguments or variables</a:t>
            </a:r>
          </a:p>
          <a:p>
            <a:r>
              <a:rPr lang="en-US" altLang="en-US" dirty="0"/>
              <a:t>Command is placed with </a:t>
            </a:r>
            <a:r>
              <a:rPr lang="en-GB" dirty="0" err="1"/>
              <a:t>backquote</a:t>
            </a:r>
            <a:r>
              <a:rPr lang="en-US" altLang="en-US" b="1" dirty="0">
                <a:latin typeface="Courier New" panose="02070309020205020404" pitchFamily="49" charset="0"/>
              </a:rPr>
              <a:t>` `</a:t>
            </a:r>
            <a:r>
              <a:rPr lang="en-US" altLang="en-US" dirty="0"/>
              <a:t> to capture the output of command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57600" y="4038600"/>
            <a:ext cx="5486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 date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Wed Sep 25 14:40:56 EDT 2001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$ NOW=</a:t>
            </a:r>
            <a:r>
              <a:rPr lang="en-US" altLang="en-US" sz="2000" b="1"/>
              <a:t>`</a:t>
            </a:r>
            <a:r>
              <a:rPr lang="en-US" altLang="en-US" sz="2000" b="1">
                <a:latin typeface="Courier New" panose="02070309020205020404" pitchFamily="49" charset="0"/>
              </a:rPr>
              <a:t>date`</a:t>
            </a: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endParaRPr lang="en-US" altLang="en-US" sz="20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89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Operators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Arithmetic Operators</a:t>
            </a:r>
          </a:p>
          <a:p>
            <a:r>
              <a:rPr lang="en-GB" altLang="en-US"/>
              <a:t>Relational Operators</a:t>
            </a:r>
          </a:p>
          <a:p>
            <a:r>
              <a:rPr lang="en-GB" altLang="en-US"/>
              <a:t>Boolean Operators</a:t>
            </a:r>
          </a:p>
          <a:p>
            <a:r>
              <a:rPr lang="en-GB" altLang="en-US"/>
              <a:t>String Operators</a:t>
            </a:r>
          </a:p>
          <a:p>
            <a:r>
              <a:rPr lang="en-GB" altLang="en-US"/>
              <a:t>File Test Operators</a:t>
            </a:r>
          </a:p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86129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Arithmetic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84582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shell didn't originally have any mechanism to perform simple arithmetic operations but it uses external programs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 external command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/bin/expr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Evaluates expression and sends the result to standard output.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expr 4 </a:t>
            </a:r>
            <a:r>
              <a:rPr lang="en-US" altLang="en-US" b="1" dirty="0">
                <a:latin typeface="Courier New" panose="02070309020205020404" pitchFamily="49" charset="0"/>
              </a:rPr>
              <a:t>+ 3 (space around operator)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886200" y="5105400"/>
            <a:ext cx="4038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expr 4 "*" 12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56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50" y="1447800"/>
            <a:ext cx="7772400" cy="4114800"/>
          </a:xfrm>
        </p:spPr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Particularly useful with command substitution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X=`expr $X + 2</a:t>
            </a:r>
            <a:r>
              <a:rPr lang="en-US" altLang="en-US" b="1" dirty="0">
                <a:latin typeface="Courier New" panose="02070309020205020404" pitchFamily="49" charset="0"/>
              </a:rPr>
              <a:t>`</a:t>
            </a:r>
          </a:p>
          <a:p>
            <a:pPr>
              <a:defRPr/>
            </a:pPr>
            <a:r>
              <a:rPr lang="en-IN" dirty="0"/>
              <a:t>Example</a:t>
            </a:r>
          </a:p>
          <a:p>
            <a:pPr marL="0" indent="0">
              <a:buNone/>
              <a:defRPr/>
            </a:pPr>
            <a:r>
              <a:rPr lang="en-IN" dirty="0"/>
              <a:t>#!/bin/bash</a:t>
            </a:r>
          </a:p>
          <a:p>
            <a:pPr marL="0" indent="0">
              <a:buNone/>
              <a:defRPr/>
            </a:pPr>
            <a:r>
              <a:rPr lang="en-IN" dirty="0" err="1"/>
              <a:t>val</a:t>
            </a:r>
            <a:r>
              <a:rPr lang="en-IN" dirty="0"/>
              <a:t>=`expr 2 + 2`</a:t>
            </a:r>
          </a:p>
          <a:p>
            <a:pPr marL="0" indent="0">
              <a:buNone/>
              <a:defRPr/>
            </a:pPr>
            <a:r>
              <a:rPr lang="en-IN" dirty="0"/>
              <a:t>echo "Total value : $</a:t>
            </a:r>
            <a:r>
              <a:rPr lang="en-IN" dirty="0" err="1"/>
              <a:t>val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96001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dirty="0"/>
              <a:t>The following points need to be considered while using expr −</a:t>
            </a:r>
          </a:p>
          <a:p>
            <a:pPr>
              <a:defRPr/>
            </a:pPr>
            <a:r>
              <a:rPr lang="en-GB" dirty="0"/>
              <a:t>There must be spaces between operators and expressions. For example, 2+2 is not correct; it should be written as 2 + 2.</a:t>
            </a:r>
          </a:p>
          <a:p>
            <a:pPr>
              <a:defRPr/>
            </a:pPr>
            <a:r>
              <a:rPr lang="en-GB" dirty="0"/>
              <a:t>The complete expression should be enclosed between </a:t>
            </a:r>
            <a:r>
              <a:rPr lang="en-GB" b="1" dirty="0"/>
              <a:t>‘ ‘</a:t>
            </a:r>
            <a:r>
              <a:rPr lang="en-GB" dirty="0"/>
              <a:t>, called the </a:t>
            </a:r>
            <a:r>
              <a:rPr lang="en-GB" dirty="0" err="1"/>
              <a:t>backquote</a:t>
            </a:r>
            <a:endParaRPr lang="en-GB" dirty="0"/>
          </a:p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4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Arith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000"/>
              <a:t>Assume variable </a:t>
            </a:r>
            <a:r>
              <a:rPr lang="en-GB" altLang="en-US" sz="2000" b="1"/>
              <a:t>a</a:t>
            </a:r>
            <a:r>
              <a:rPr lang="en-GB" altLang="en-US" sz="2000"/>
              <a:t> holds 10 and variable </a:t>
            </a:r>
            <a:r>
              <a:rPr lang="en-GB" altLang="en-US" sz="2000" b="1"/>
              <a:t>b</a:t>
            </a:r>
            <a:r>
              <a:rPr lang="en-GB" altLang="en-US" sz="2000"/>
              <a:t> holds 20 then </a:t>
            </a:r>
            <a:endParaRPr lang="en-IN" altLang="en-US" sz="2000"/>
          </a:p>
        </p:txBody>
      </p:sp>
      <p:pic>
        <p:nvPicPr>
          <p:cNvPr id="532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1"/>
            <a:ext cx="89916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758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5427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133600"/>
            <a:ext cx="8458200" cy="2533650"/>
          </a:xfrm>
        </p:spPr>
      </p:pic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841500" y="4419600"/>
            <a:ext cx="88265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/>
              <a:t>It is very important to understand that all the conditional expressions should be inside square braces with spaces around them, for example [ $a == $b ] is correct whereas, [$a==$b] is incorrect.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All the arithmetical calculations are done using long integers.</a:t>
            </a: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97534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5529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347914"/>
            <a:ext cx="6629400" cy="4357687"/>
          </a:xfrm>
        </p:spPr>
      </p:pic>
    </p:spTree>
    <p:extLst>
      <p:ext uri="{BB962C8B-B14F-4D97-AF65-F5344CB8AC3E}">
        <p14:creationId xmlns:p14="http://schemas.microsoft.com/office/powerpoint/2010/main" val="4047196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Relational Operators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Assume variable </a:t>
            </a:r>
            <a:r>
              <a:rPr lang="en-GB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 holds 10 and variable </a:t>
            </a:r>
            <a:r>
              <a:rPr lang="en-GB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 holds 20 then </a:t>
            </a:r>
            <a:endParaRPr lang="en-I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3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25688"/>
            <a:ext cx="89154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580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It is very important to understand that all the conditional expressions should be placed inside square braces with spaces around them</a:t>
            </a: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9884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Commonly Used Shells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/bin/csh</a:t>
            </a:r>
            <a:r>
              <a:rPr lang="en-US" altLang="en-US"/>
              <a:t> 	C shell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/bin/tcsh</a:t>
            </a:r>
            <a:r>
              <a:rPr lang="en-US" altLang="en-US"/>
              <a:t>	Enhanced C Shell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/bin/sh</a:t>
            </a:r>
            <a:r>
              <a:rPr lang="en-US" altLang="en-US"/>
              <a:t>		The Bourne Shell / POSIX shell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/bin/ksh</a:t>
            </a:r>
            <a:r>
              <a:rPr lang="en-US" altLang="en-US"/>
              <a:t>	Korn shell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/bin/bash</a:t>
            </a:r>
            <a:r>
              <a:rPr lang="en-US" altLang="en-US"/>
              <a:t>	Korn shell clone, from GNU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45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657226"/>
            <a:ext cx="104108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15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The shell is, after all, a real programming language, complete with variables, control structures, and so forth. </a:t>
            </a:r>
          </a:p>
          <a:p>
            <a:r>
              <a:rPr lang="en-GB" altLang="en-US" dirty="0"/>
              <a:t>No matter how complicated a script gets, it is still just a list of commands executed sequentially.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77608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1051560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00476"/>
            <a:ext cx="105156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5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965326"/>
            <a:ext cx="10639425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Shell Scripts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A shell script is a regular text file that contains shell or   commands</a:t>
            </a:r>
          </a:p>
          <a:p>
            <a:pPr lvl="1" eaLnBrk="1" hangingPunct="1"/>
            <a:r>
              <a:rPr lang="en-US" altLang="en-US" dirty="0"/>
              <a:t>Before running it, it must have execute permission:</a:t>
            </a:r>
          </a:p>
          <a:p>
            <a:pPr lvl="2" eaLnBrk="1" hangingPunct="1"/>
            <a:r>
              <a:rPr lang="en-US" altLang="en-US" b="1" dirty="0" err="1">
                <a:latin typeface="Courier New" panose="02070309020205020404" pitchFamily="49" charset="0"/>
              </a:rPr>
              <a:t>chmod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+x </a:t>
            </a:r>
            <a:r>
              <a:rPr lang="en-US" altLang="en-US" b="1" i="1" dirty="0">
                <a:latin typeface="Courier New" panose="02070309020205020404" pitchFamily="49" charset="0"/>
              </a:rPr>
              <a:t>filename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A script can be invoked as: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./filename.sh</a:t>
            </a:r>
            <a:endParaRPr lang="en-US" altLang="en-US" sz="2000" b="1" i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75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b3384ee-3a44-4c70-823f-e0b0bf53c5e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06A3BE30D0AE40A326C963DF48BA9B" ma:contentTypeVersion="6" ma:contentTypeDescription="Create a new document." ma:contentTypeScope="" ma:versionID="00ff6bd3a29ddd4c5b040fb9d8c7cb49">
  <xsd:schema xmlns:xsd="http://www.w3.org/2001/XMLSchema" xmlns:xs="http://www.w3.org/2001/XMLSchema" xmlns:p="http://schemas.microsoft.com/office/2006/metadata/properties" xmlns:ns2="0cb4a23a-1d72-41a9-9382-8f391e53b00e" targetNamespace="http://schemas.microsoft.com/office/2006/metadata/properties" ma:root="true" ma:fieldsID="6b75bd49982dca0b647c4cddbfcdf075" ns2:_="">
    <xsd:import namespace="0cb4a23a-1d72-41a9-9382-8f391e53b0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4a23a-1d72-41a9-9382-8f391e53b0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4C3C75-AF78-4449-8C74-ED3EA36E3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b4a23a-1d72-41a9-9382-8f391e53b0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8C51A5-9C92-4C6E-9DE8-BA8CB3298C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38B1AA-1F4E-45ED-9C81-0BE1329DAF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1511</Words>
  <Application>Microsoft Office PowerPoint</Application>
  <PresentationFormat>Widescreen</PresentationFormat>
  <Paragraphs>215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Unicode MS</vt:lpstr>
      <vt:lpstr>Calibri</vt:lpstr>
      <vt:lpstr>Calibri Light</vt:lpstr>
      <vt:lpstr>Courier New</vt:lpstr>
      <vt:lpstr>Georgia</vt:lpstr>
      <vt:lpstr>Impact</vt:lpstr>
      <vt:lpstr>Times New Roman</vt:lpstr>
      <vt:lpstr>Office Theme</vt:lpstr>
      <vt:lpstr>Shell Scripting</vt:lpstr>
      <vt:lpstr>What is a shell?</vt:lpstr>
      <vt:lpstr>PowerPoint Presentation</vt:lpstr>
      <vt:lpstr>Most Commonly Used Shells</vt:lpstr>
      <vt:lpstr>PowerPoint Presentation</vt:lpstr>
      <vt:lpstr>PowerPoint Presentation</vt:lpstr>
      <vt:lpstr>PowerPoint Presentation</vt:lpstr>
      <vt:lpstr>PowerPoint Presentation</vt:lpstr>
      <vt:lpstr>Shell Scripts</vt:lpstr>
      <vt:lpstr>Shell Scripts</vt:lpstr>
      <vt:lpstr>Simple Example</vt:lpstr>
      <vt:lpstr>Scripting vs. C Programming</vt:lpstr>
      <vt:lpstr>PowerPoint Presentation</vt:lpstr>
      <vt:lpstr>PowerPoint Presentation</vt:lpstr>
      <vt:lpstr>PowerPoint Presentation</vt:lpstr>
      <vt:lpstr>PowerPoint Presentation</vt:lpstr>
      <vt:lpstr>Defining Variables </vt:lpstr>
      <vt:lpstr>Accessing Values </vt:lpstr>
      <vt:lpstr>Read-only Variables </vt:lpstr>
      <vt:lpstr>Shell Variables</vt:lpstr>
      <vt:lpstr>PowerPoint Presentation</vt:lpstr>
      <vt:lpstr>Variable Example</vt:lpstr>
      <vt:lpstr>You can accept input from the keyboard and assign an input value to a user defined shell variable using read command.</vt:lpstr>
      <vt:lpstr>PowerPoint Presentation</vt:lpstr>
      <vt:lpstr>PowerPoint Presentation</vt:lpstr>
      <vt:lpstr>PowerPoint Presentation</vt:lpstr>
      <vt:lpstr>PowerPoint Presentation</vt:lpstr>
      <vt:lpstr>Environmental Variables</vt:lpstr>
      <vt:lpstr>PowerPoint Presentation</vt:lpstr>
      <vt:lpstr>Command Substitution</vt:lpstr>
      <vt:lpstr>Operators</vt:lpstr>
      <vt:lpstr>Arithmetic</vt:lpstr>
      <vt:lpstr>PowerPoint Presentation</vt:lpstr>
      <vt:lpstr>PowerPoint Presentation</vt:lpstr>
      <vt:lpstr>Arith</vt:lpstr>
      <vt:lpstr>PowerPoint Presentation</vt:lpstr>
      <vt:lpstr>PowerPoint Presentation</vt:lpstr>
      <vt:lpstr>Relational Operators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Sharma</dc:creator>
  <cp:lastModifiedBy>Shikha Mehta</cp:lastModifiedBy>
  <cp:revision>24</cp:revision>
  <dcterms:created xsi:type="dcterms:W3CDTF">2020-09-01T07:16:39Z</dcterms:created>
  <dcterms:modified xsi:type="dcterms:W3CDTF">2021-05-05T19:08:55Z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0x010100AB06A3BE30D0AE40A326C963DF48BA9B</vt:lpwstr>
  </property>
</Properties>
</file>