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7" r:id="rId5"/>
    <p:sldId id="258" r:id="rId6"/>
    <p:sldId id="30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80" r:id="rId25"/>
    <p:sldId id="281" r:id="rId26"/>
    <p:sldId id="284" r:id="rId27"/>
    <p:sldId id="282" r:id="rId28"/>
    <p:sldId id="283" r:id="rId29"/>
    <p:sldId id="301" r:id="rId30"/>
    <p:sldId id="302" r:id="rId31"/>
    <p:sldId id="303" r:id="rId32"/>
    <p:sldId id="304" r:id="rId33"/>
    <p:sldId id="285" r:id="rId34"/>
    <p:sldId id="287" r:id="rId35"/>
    <p:sldId id="288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66D7-15C3-45AA-A9EB-772B9C5B66D3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C191-CAF5-45EF-8B4C-C82A30174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4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C8DB4D-70B6-4C88-8A7D-FB0D5399FC3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86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9B27C-098F-4B55-A930-5BD7A19337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55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Amity Business School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D7AE8B-A3D5-45D7-991A-73D498AE61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370C19-40A7-4D22-95B7-1DD02C993D2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00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1A7651-137D-4FA2-8F1F-2C1F9161636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3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6375C0-5E3C-4629-B8BE-56AE315F989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0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4DFAE3-8D7D-41C7-8412-696E30B1C83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07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247495-8788-4617-A762-67097B09C2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27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382933-4709-494F-898D-46DBE5AD17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42F566-6DC3-4C3D-BAE5-82C7EF8166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05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2"/>
          <p:cNvSpPr>
            <a:spLocks/>
          </p:cNvSpPr>
          <p:nvPr/>
        </p:nvSpPr>
        <p:spPr bwMode="auto">
          <a:xfrm>
            <a:off x="-42333" y="4321175"/>
            <a:ext cx="1860551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2514601"/>
            <a:ext cx="88006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4777381"/>
            <a:ext cx="880060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09071EE-8CE8-4371-9CB8-6F285D1FCB3B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5151" y="4529139"/>
            <a:ext cx="778933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D3F903-06A6-460B-BA1D-F4C6285AD1ED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609600"/>
            <a:ext cx="8789313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F222A3E-EC1E-4850-B20A-358C24E5ACCD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567" y="3244851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00F5074-3FD5-40D1-8AEB-575715E25DE2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093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2410884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7" name="TextBox 64"/>
          <p:cNvSpPr txBox="1">
            <a:spLocks noChangeArrowheads="1"/>
          </p:cNvSpPr>
          <p:nvPr/>
        </p:nvSpPr>
        <p:spPr bwMode="auto">
          <a:xfrm>
            <a:off x="10892367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498" y="609600"/>
            <a:ext cx="814611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21296" y="3505200"/>
            <a:ext cx="7538517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4354046"/>
            <a:ext cx="8789313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3EE45CA-DF01-46B7-98C2-9B07B2B74B91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81567" y="3244851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70473D7-09D3-4251-9436-7A1DE462CBC8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969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2438402"/>
            <a:ext cx="8789313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5181600"/>
            <a:ext cx="8789313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7AEA583-E1E4-4BCE-9B75-0328B271B1E3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9EEF521-522E-467D-A52A-C2683B79FD3B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76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2410884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7" name="TextBox 64"/>
          <p:cNvSpPr txBox="1">
            <a:spLocks noChangeArrowheads="1"/>
          </p:cNvSpPr>
          <p:nvPr/>
        </p:nvSpPr>
        <p:spPr bwMode="auto">
          <a:xfrm>
            <a:off x="10892367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0" i="0" u="none" strike="noStrike" kern="1200" cap="none" spc="0" normalizeH="0" baseline="0" noProof="0">
                <a:ln>
                  <a:noFill/>
                </a:ln>
                <a:solidFill>
                  <a:srgbClr val="E7871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17498" y="609600"/>
            <a:ext cx="814611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7" y="4343400"/>
            <a:ext cx="891772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5181600"/>
            <a:ext cx="8917723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97870CB-10C3-4F73-A33E-F963DD6F72C7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5ACC52-214A-4713-AB31-7F13C6C7A004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686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627407"/>
            <a:ext cx="8789312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8" y="4343400"/>
            <a:ext cx="8789313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5181600"/>
            <a:ext cx="8789313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545323-6312-4AF2-9DFD-3F5A65C66EC9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2BB9D7-42A8-44FB-89D9-9935637D461A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566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E0AF76-A8E0-40DB-8E67-D53FA8F198D7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F1A1B89-E6E7-4661-B61F-D8946941CA46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5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1380" y="627407"/>
            <a:ext cx="220817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888" y="627407"/>
            <a:ext cx="6288464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21C0B9-8B2B-4449-9344-2C1EEB3D7978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0286404-85F5-417C-A9BC-8EC7BA22D34B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59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5BFBF9-4179-4B56-99D8-CF35770B5117}" type="slidenum">
              <a:rPr 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9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5BC885-620D-4D0B-A74D-79828DBCB315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2074562"/>
            <a:ext cx="8789313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3581400"/>
            <a:ext cx="8789313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640F41F-7969-4AE7-AB9A-DDAD05516C69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567" y="3244851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B2E9DD6-AE02-4A1B-BFB8-EE2ECB61811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6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2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889" y="2136707"/>
            <a:ext cx="4263375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410" y="2136707"/>
            <a:ext cx="426279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2D2BD4-62D6-4E78-AA43-141BD42581DA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52D3F0-2037-48A0-BAC8-7038E5FEB30B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469" y="2226626"/>
            <a:ext cx="38327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887" y="2802889"/>
            <a:ext cx="4263376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540" y="2223398"/>
            <a:ext cx="38309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1620" y="2799661"/>
            <a:ext cx="4260907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8B62CFA-3BDB-4EC5-A2CE-4A2839D64796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83C6236-388B-4CD5-B232-D61E49E052DD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0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0" y="624110"/>
            <a:ext cx="87856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44242C-2EBE-4AA6-9CE9-2B52C89E55AA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9B8B766-50CE-4A5E-87D3-0EBE67EFC09E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7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2B18FD-B849-4C11-A70F-3AEA0E633256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31477D-EFD1-418C-971B-28665CE726C7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446088"/>
            <a:ext cx="3506112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59" y="446090"/>
            <a:ext cx="505454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1598613"/>
            <a:ext cx="3506112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1CA15C-D0D6-4C5E-9AAB-777B01026D24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873539-489C-48DC-9371-6681D854ED20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811867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4800600"/>
            <a:ext cx="878931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888" y="634965"/>
            <a:ext cx="8789313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5367338"/>
            <a:ext cx="87893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61E4A9E-E61C-4244-88FA-0ACFD7BD6F9A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567" y="4983164"/>
            <a:ext cx="781051" cy="3651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48AF0A5-CD1C-4DF1-B82F-C1D4E5C494F6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1"/>
            <a:ext cx="2641600" cy="6638925"/>
            <a:chOff x="2487613" y="285750"/>
            <a:chExt cx="2428875" cy="5654676"/>
          </a:xfrm>
        </p:grpSpPr>
        <p:sp>
          <p:nvSpPr>
            <p:cNvPr id="1048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9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0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1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2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3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4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5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6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7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8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9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7518" y="0"/>
            <a:ext cx="2603500" cy="6853238"/>
            <a:chOff x="6627813" y="195650"/>
            <a:chExt cx="1952625" cy="5678101"/>
          </a:xfrm>
        </p:grpSpPr>
        <p:sp>
          <p:nvSpPr>
            <p:cNvPr id="1036" name="Freeform 27"/>
            <p:cNvSpPr>
              <a:spLocks/>
            </p:cNvSpPr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7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8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9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0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1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2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3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4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5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6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7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1" y="0"/>
            <a:ext cx="243417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917" y="623888"/>
            <a:ext cx="8786283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90800" y="2133600"/>
            <a:ext cx="878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3201" y="6135689"/>
            <a:ext cx="102235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9E33C8-9C50-45FE-9655-1AD8FDFEC2E7}" type="datetimeFigureOut">
              <a:rPr lang="en-IN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13-01-2021</a:t>
            </a:fld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135689"/>
            <a:ext cx="7622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67" y="787401"/>
            <a:ext cx="781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910ED1B-E7E8-4338-B857-7F0D0E6ACBE4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034" name="Picture 33" descr="8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4234" y="3176"/>
            <a:ext cx="1218353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0"/>
          <p:cNvSpPr>
            <a:spLocks noChangeArrowheads="1"/>
          </p:cNvSpPr>
          <p:nvPr userDrawn="1"/>
        </p:nvSpPr>
        <p:spPr bwMode="auto">
          <a:xfrm>
            <a:off x="3251200" y="6705600"/>
            <a:ext cx="89408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72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Creating files in Unix/Linux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4572000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/>
              <a:t>Requires the use of an Editor</a:t>
            </a:r>
          </a:p>
          <a:p>
            <a:pPr marL="609600" indent="-609600" eaLnBrk="1" hangingPunct="1"/>
            <a:r>
              <a:rPr lang="en-US" altLang="en-US" dirty="0"/>
              <a:t>Various Editors:</a:t>
            </a:r>
          </a:p>
          <a:p>
            <a:pPr marL="971550" lvl="1" indent="-514350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 err="1"/>
              <a:t>nano</a:t>
            </a:r>
            <a:r>
              <a:rPr lang="en-US" altLang="en-US" dirty="0"/>
              <a:t> / </a:t>
            </a:r>
            <a:r>
              <a:rPr lang="en-US" altLang="en-US" dirty="0" err="1"/>
              <a:t>pico</a:t>
            </a:r>
            <a:endParaRPr lang="en-US" altLang="en-US" dirty="0"/>
          </a:p>
          <a:p>
            <a:pPr marL="971550" lvl="1" indent="-514350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/>
              <a:t>vi</a:t>
            </a:r>
          </a:p>
          <a:p>
            <a:pPr marL="971550" lvl="1" indent="-514350" eaLnBrk="1" hangingPunct="1">
              <a:buFont typeface="Wingdings" panose="05000000000000000000" pitchFamily="2" charset="2"/>
              <a:buAutoNum type="arabicParenR"/>
            </a:pPr>
            <a:r>
              <a:rPr lang="en-US" altLang="en-US" dirty="0" err="1"/>
              <a:t>emacs</a:t>
            </a:r>
            <a:endParaRPr lang="en-US" altLang="en-US" dirty="0"/>
          </a:p>
          <a:p>
            <a:pPr marL="457200" lvl="1" indent="0" eaLnBrk="1" hangingPunct="1">
              <a:buNone/>
            </a:pPr>
            <a:endParaRPr lang="en-US" altLang="en-US" dirty="0"/>
          </a:p>
        </p:txBody>
      </p:sp>
      <p:pic>
        <p:nvPicPr>
          <p:cNvPr id="68612" name="Picture 5" descr="vi-hiding-police.jpg                                           000B63E5Root                           C4C26A2C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1"/>
            <a:ext cx="5207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92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Moving within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 - Move cursor up</a:t>
            </a:r>
          </a:p>
          <a:p>
            <a:r>
              <a:rPr lang="en-GB" dirty="0"/>
              <a:t>j - Move cursor down</a:t>
            </a:r>
          </a:p>
          <a:p>
            <a:r>
              <a:rPr lang="en-GB" dirty="0"/>
              <a:t>h - Move cursor left</a:t>
            </a:r>
          </a:p>
          <a:p>
            <a:r>
              <a:rPr lang="en-GB" dirty="0"/>
              <a:t>l - Move cursor right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5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Saving and closing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:w - Save the file but keep it open</a:t>
            </a:r>
          </a:p>
          <a:p>
            <a:r>
              <a:rPr lang="en-GB" dirty="0"/>
              <a:t>:q - Quit without saving</a:t>
            </a:r>
          </a:p>
          <a:p>
            <a:r>
              <a:rPr lang="en-GB" dirty="0"/>
              <a:t>:</a:t>
            </a:r>
            <a:r>
              <a:rPr lang="en-GB" dirty="0" err="1"/>
              <a:t>wq</a:t>
            </a:r>
            <a:r>
              <a:rPr lang="en-GB" dirty="0"/>
              <a:t> - Save the file and quit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Editing a file using vi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Type “vi” at the prompt</a:t>
            </a: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07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Create a file using vi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Type vi Sample.txt</a:t>
            </a:r>
          </a:p>
        </p:txBody>
      </p:sp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53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Create a file using vi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After Typing vi Sample.txt, File Created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Insert text in a file using vi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To insert: Esc+ i</a:t>
            </a:r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8153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08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Insert text in a file using vi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To Save File: Esc+ : + w</a:t>
            </a: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8077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43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Insert text in a file using vi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To Quit File: Esc+ : + q</a:t>
            </a: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0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Displaying a file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n-US" altLang="en-US"/>
              <a:t>Various ways to display a file in Unix</a:t>
            </a:r>
          </a:p>
          <a:p>
            <a:pPr lvl="1" eaLnBrk="1" hangingPunct="1"/>
            <a:r>
              <a:rPr lang="en-US" altLang="en-US"/>
              <a:t> cat</a:t>
            </a:r>
          </a:p>
          <a:p>
            <a:pPr lvl="1" eaLnBrk="1" hangingPunct="1"/>
            <a:r>
              <a:rPr lang="en-US" altLang="en-US"/>
              <a:t> less</a:t>
            </a:r>
          </a:p>
          <a:p>
            <a:pPr lvl="1" eaLnBrk="1" hangingPunct="1"/>
            <a:r>
              <a:rPr lang="en-US" altLang="en-US"/>
              <a:t> head</a:t>
            </a:r>
          </a:p>
          <a:p>
            <a:pPr lvl="1" eaLnBrk="1" hangingPunct="1"/>
            <a:r>
              <a:rPr lang="en-US" altLang="en-US"/>
              <a:t> tail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21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US" altLang="en-US"/>
              <a:t>Command: cat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 Dumps an entire file to standard output </a:t>
            </a:r>
          </a:p>
          <a:p>
            <a:pPr eaLnBrk="1" hangingPunct="1"/>
            <a:r>
              <a:rPr lang="en-US" altLang="en-US"/>
              <a:t>Good for displaying short, simple files</a:t>
            </a:r>
          </a:p>
        </p:txBody>
      </p:sp>
      <p:pic>
        <p:nvPicPr>
          <p:cNvPr id="8499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8001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63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VI editor is the most popular and classic text editor in the Linux family.</a:t>
            </a:r>
          </a:p>
          <a:p>
            <a:r>
              <a:rPr lang="en-GB" dirty="0"/>
              <a:t> Below, are some reasons which make it a widely used editor –</a:t>
            </a:r>
          </a:p>
          <a:p>
            <a:pPr marL="0" indent="0">
              <a:buNone/>
            </a:pPr>
            <a:r>
              <a:rPr lang="en-GB" dirty="0"/>
              <a:t>1) available in almost all Linux Distributions</a:t>
            </a:r>
          </a:p>
          <a:p>
            <a:pPr marL="0" indent="0">
              <a:buNone/>
            </a:pPr>
            <a:r>
              <a:rPr lang="en-GB" dirty="0"/>
              <a:t>2) works the same across different platforms and Distributions</a:t>
            </a:r>
          </a:p>
          <a:p>
            <a:pPr marL="0" indent="0">
              <a:buNone/>
            </a:pPr>
            <a:r>
              <a:rPr lang="en-GB" dirty="0"/>
              <a:t>3)  user-friendly.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8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WC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Used for printing newline, word and byte counts for files.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It can return the number of lines in a file, the number of characters in a file and the number of words in a file.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output is number of lines, number of words, number of bytes, filename.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Options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-l     </a:t>
            </a:r>
            <a:r>
              <a:rPr lang="en-GB" dirty="0">
                <a:solidFill>
                  <a:srgbClr val="92D050"/>
                </a:solidFill>
              </a:rPr>
              <a:t>To print the number of lines in a file </a:t>
            </a:r>
            <a:r>
              <a:rPr lang="en-IN" dirty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-m    </a:t>
            </a:r>
            <a:r>
              <a:rPr lang="en-GB" dirty="0">
                <a:solidFill>
                  <a:srgbClr val="92D050"/>
                </a:solidFill>
              </a:rPr>
              <a:t>To print the number of characters in a file </a:t>
            </a:r>
            <a:r>
              <a:rPr lang="en-IN" dirty="0">
                <a:solidFill>
                  <a:srgbClr val="92D05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-w   </a:t>
            </a:r>
            <a:r>
              <a:rPr lang="en-GB" dirty="0">
                <a:solidFill>
                  <a:srgbClr val="92D050"/>
                </a:solidFill>
              </a:rPr>
              <a:t>To print the number of words in a file </a:t>
            </a:r>
            <a:r>
              <a:rPr lang="en-IN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83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 err="1"/>
              <a:t>cmp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 used to compare the two files byte by byte 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helps you to find out whether the two files are identical or not.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  reports the location of the first mismatch to the screen if difference is found and if no difference is found </a:t>
            </a:r>
            <a:r>
              <a:rPr lang="en-GB" dirty="0" err="1"/>
              <a:t>i.e</a:t>
            </a:r>
            <a:r>
              <a:rPr lang="en-GB" dirty="0"/>
              <a:t> the files compared are identical.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 displays no message and simply returns the prompt if the  files compared are identical.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7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'</a:t>
            </a:r>
            <a:r>
              <a:rPr lang="en-GB" dirty="0" err="1"/>
              <a:t>cmp</a:t>
            </a:r>
            <a:r>
              <a:rPr lang="en-GB" dirty="0"/>
              <a:t>' display the differing bytes in its output.  </a:t>
            </a:r>
          </a:p>
          <a:p>
            <a:r>
              <a:rPr lang="en-GB" dirty="0" err="1"/>
              <a:t>cmp</a:t>
            </a:r>
            <a:r>
              <a:rPr lang="en-GB" dirty="0"/>
              <a:t> -b [file1] [file2]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3290728"/>
            <a:ext cx="9364663" cy="29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7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599"/>
            <a:ext cx="8789313" cy="4410075"/>
          </a:xfrm>
        </p:spPr>
        <p:txBody>
          <a:bodyPr/>
          <a:lstStyle/>
          <a:p>
            <a:pPr algn="just"/>
            <a:r>
              <a:rPr lang="en-GB" b="1" dirty="0"/>
              <a:t> </a:t>
            </a:r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r>
              <a:rPr lang="en-GB" b="1" dirty="0">
                <a:solidFill>
                  <a:srgbClr val="FF0000"/>
                </a:solidFill>
              </a:rPr>
              <a:t> [bytes-to-be-skipped] </a:t>
            </a:r>
            <a:r>
              <a:rPr lang="en-GB" b="1" dirty="0"/>
              <a:t>: </a:t>
            </a:r>
            <a:r>
              <a:rPr lang="en-GB" dirty="0"/>
              <a:t>Now, this option when used with </a:t>
            </a:r>
            <a:r>
              <a:rPr lang="en-GB" dirty="0" err="1"/>
              <a:t>cmp</a:t>
            </a:r>
            <a:r>
              <a:rPr lang="en-GB" dirty="0"/>
              <a:t> command helps to </a:t>
            </a:r>
            <a:r>
              <a:rPr lang="en-GB" b="1" dirty="0"/>
              <a:t>skip a particular number of initial bytes from both the files</a:t>
            </a:r>
            <a:r>
              <a:rPr lang="en-GB" dirty="0"/>
              <a:t> and then after skipping it compares the files. </a:t>
            </a:r>
          </a:p>
          <a:p>
            <a:pPr algn="just"/>
            <a:endParaRPr lang="en-GB" dirty="0"/>
          </a:p>
          <a:p>
            <a:pPr algn="just"/>
            <a:r>
              <a:rPr lang="en-GB" dirty="0" err="1"/>
              <a:t>cmp</a:t>
            </a:r>
            <a:r>
              <a:rPr lang="en-GB" dirty="0"/>
              <a:t> –</a:t>
            </a:r>
            <a:r>
              <a:rPr lang="en-GB" dirty="0" err="1"/>
              <a:t>i</a:t>
            </a:r>
            <a:r>
              <a:rPr lang="en-GB" dirty="0"/>
              <a:t> 5 file1 file2</a:t>
            </a:r>
          </a:p>
          <a:p>
            <a:pPr algn="just"/>
            <a:endParaRPr lang="en-GB" dirty="0"/>
          </a:p>
          <a:p>
            <a:pPr algn="just"/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b="1" dirty="0" err="1">
                <a:solidFill>
                  <a:srgbClr val="FF0000"/>
                </a:solidFill>
              </a:rPr>
              <a:t>i</a:t>
            </a:r>
            <a:r>
              <a:rPr lang="en-GB" b="1" dirty="0">
                <a:solidFill>
                  <a:srgbClr val="FF0000"/>
                </a:solidFill>
              </a:rPr>
              <a:t> [bytes to be skipped from first file] </a:t>
            </a:r>
            <a:r>
              <a:rPr lang="en-GB" b="1" dirty="0"/>
              <a:t>: [bytes to be skipped from second file] :</a:t>
            </a:r>
            <a:r>
              <a:rPr lang="en-GB" dirty="0"/>
              <a:t>This option is very much similar to the above -</a:t>
            </a:r>
            <a:r>
              <a:rPr lang="en-GB" dirty="0" err="1"/>
              <a:t>i</a:t>
            </a:r>
            <a:r>
              <a:rPr lang="en-GB" dirty="0"/>
              <a:t> [bytes to be skipped] option but with the difference that now it </a:t>
            </a:r>
            <a:r>
              <a:rPr lang="en-GB" b="1" dirty="0"/>
              <a:t>allows us to input the number of bytes we want to skip</a:t>
            </a:r>
            <a:r>
              <a:rPr lang="en-GB" dirty="0"/>
              <a:t> from both the files separately.</a:t>
            </a:r>
          </a:p>
          <a:p>
            <a:pPr algn="just"/>
            <a:endParaRPr lang="en-GB" dirty="0"/>
          </a:p>
          <a:p>
            <a:pPr algn="just"/>
            <a:r>
              <a:rPr lang="en-GB" dirty="0" err="1"/>
              <a:t>Cmp</a:t>
            </a:r>
            <a:r>
              <a:rPr lang="en-GB" dirty="0"/>
              <a:t> –</a:t>
            </a:r>
            <a:r>
              <a:rPr lang="en-GB" dirty="0" err="1"/>
              <a:t>i</a:t>
            </a:r>
            <a:r>
              <a:rPr lang="en-GB" dirty="0"/>
              <a:t> 4:4 file1 file2</a:t>
            </a:r>
          </a:p>
          <a:p>
            <a:pPr algn="just"/>
            <a:endParaRPr lang="en-GB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-n [number of bytes to be compared] option </a:t>
            </a:r>
            <a:r>
              <a:rPr lang="en-GB" dirty="0"/>
              <a:t>:This option allows you to limit the number of bytes you want to compare ,like if there is only need to compare at most 25 or 50 bytes.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4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2384196"/>
            <a:ext cx="8743950" cy="32770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9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2014538"/>
            <a:ext cx="8443912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88" y="2176287"/>
            <a:ext cx="8425775" cy="36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300130"/>
            <a:ext cx="8401049" cy="34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Mode</a:t>
            </a:r>
          </a:p>
          <a:p>
            <a:r>
              <a:rPr lang="en-IN" dirty="0"/>
              <a:t>Insert Mode</a:t>
            </a:r>
          </a:p>
          <a:p>
            <a:r>
              <a:rPr lang="en-IN" dirty="0"/>
              <a:t>Escape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20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sort lines alphabetically by default. </a:t>
            </a:r>
          </a:p>
          <a:p>
            <a:pPr algn="just"/>
            <a:r>
              <a:rPr lang="en-GB" dirty="0"/>
              <a:t>Running sort filename writes the contents of the filename in alphabetical order to standard output.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-r        sort in reverse order and write the result to standard output.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-n     This will sort from lowest number to highest number and write the result to standard output.</a:t>
            </a:r>
          </a:p>
          <a:p>
            <a:pPr algn="just"/>
            <a:r>
              <a:rPr lang="en-GB" dirty="0"/>
              <a:t>Suppose a file exists with a list of items of clothing that has a number at the start of the line and needs to be sorted numerically.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37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How to sort and remove duplicates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sort and remove duplicates pass the -u option to sort. This will write a sorted list to standard output and remove duplicates.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8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sort by month pass the -M option to sort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 smtClean="0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8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Modes of Vi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Command Mode -</a:t>
            </a:r>
            <a:r>
              <a:rPr lang="en-GB" dirty="0"/>
              <a:t> vi starts  in Command Mode. </a:t>
            </a:r>
          </a:p>
          <a:p>
            <a:pPr>
              <a:buFontTx/>
              <a:buChar char="-"/>
            </a:pPr>
            <a:r>
              <a:rPr lang="en-GB" dirty="0"/>
              <a:t>vi interprets any characters we type as commands and  does not display them in the window.</a:t>
            </a:r>
          </a:p>
          <a:p>
            <a:pPr>
              <a:buFontTx/>
              <a:buChar char="-"/>
            </a:pPr>
            <a:r>
              <a:rPr lang="en-GB" dirty="0"/>
              <a:t> This mode allows us to move through a file, and to delete, copy, or paste a piece of text.</a:t>
            </a:r>
            <a:br>
              <a:rPr lang="en-GB" dirty="0"/>
            </a:br>
            <a:r>
              <a:rPr lang="en-GB" dirty="0"/>
              <a:t>To enter into Command Mode from any other mode, it requires pressing the </a:t>
            </a:r>
            <a:r>
              <a:rPr lang="en-GB" b="1" dirty="0"/>
              <a:t>[Esc]</a:t>
            </a:r>
            <a:r>
              <a:rPr lang="en-GB" dirty="0"/>
              <a:t> key. If we press [Esc] when we are already in Command Mode, then vi will beep or flash the screen.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Insert Mode - </a:t>
            </a:r>
            <a:r>
              <a:rPr lang="en-GB" dirty="0"/>
              <a:t>enables you to insert text into the file. –</a:t>
            </a:r>
          </a:p>
          <a:p>
            <a:pPr marL="0" indent="0">
              <a:buNone/>
            </a:pPr>
            <a:r>
              <a:rPr lang="en-GB" dirty="0"/>
              <a:t>-Everything that’s typed in this mode is interpreted as input and finally, it is put in the file. </a:t>
            </a:r>
          </a:p>
          <a:p>
            <a:pPr marL="0" indent="0">
              <a:buNone/>
            </a:pPr>
            <a:r>
              <a:rPr lang="en-GB" dirty="0"/>
              <a:t>-The vi always starts in command mode. To enter text, you must be in insert mode. To come in insert mode you simply type </a:t>
            </a:r>
            <a:r>
              <a:rPr lang="en-GB" dirty="0" err="1"/>
              <a:t>i</a:t>
            </a:r>
            <a:r>
              <a:rPr lang="en-GB" dirty="0"/>
              <a:t>. To get out of insert mode, press the Esc key, which will put you back into command mode.</a:t>
            </a: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Escape Mode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5176" y="2551837"/>
            <a:ext cx="8251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</a:rPr>
              <a:t>- enables you to perform tasks such as saving files, executing commands.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</a:rPr>
              <a:t>-invoked by typing a colon [:], while vi is in Command Mode.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</a:rPr>
              <a:t>-The cursor will jump to the last line of the screen and vi will wait for a command. 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3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vi editing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- Insert at cursor (goes into insert mode)</a:t>
            </a:r>
          </a:p>
          <a:p>
            <a:r>
              <a:rPr lang="en-GB" dirty="0"/>
              <a:t>a - Write after cursor (goes into insert mode)</a:t>
            </a:r>
          </a:p>
          <a:p>
            <a:r>
              <a:rPr lang="en-GB" dirty="0"/>
              <a:t>A - Write at the end of line (goes into insert mode)</a:t>
            </a:r>
          </a:p>
          <a:p>
            <a:r>
              <a:rPr lang="en-GB" dirty="0"/>
              <a:t>ESC - Terminate insert mode</a:t>
            </a:r>
          </a:p>
          <a:p>
            <a:r>
              <a:rPr lang="en-GB" dirty="0"/>
              <a:t>U - Undo all changes to the entire line</a:t>
            </a:r>
          </a:p>
          <a:p>
            <a:r>
              <a:rPr lang="en-GB" dirty="0"/>
              <a:t>o - Open a new line (goes into insert mode)</a:t>
            </a:r>
          </a:p>
          <a:p>
            <a:r>
              <a:rPr lang="en-GB" dirty="0" err="1"/>
              <a:t>dd</a:t>
            </a:r>
            <a:r>
              <a:rPr lang="en-GB" dirty="0"/>
              <a:t> - Delete line</a:t>
            </a:r>
          </a:p>
          <a:p>
            <a:r>
              <a:rPr lang="en-GB" dirty="0"/>
              <a:t>3dd - Delete 3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9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 - Delete contents of line after the cursor</a:t>
            </a:r>
          </a:p>
          <a:p>
            <a:r>
              <a:rPr lang="en-GB" dirty="0" err="1"/>
              <a:t>dw</a:t>
            </a:r>
            <a:r>
              <a:rPr lang="en-GB" dirty="0"/>
              <a:t> - Delete word</a:t>
            </a:r>
          </a:p>
          <a:p>
            <a:r>
              <a:rPr lang="en-GB" dirty="0"/>
              <a:t>4dw - Delete 4 words</a:t>
            </a:r>
          </a:p>
          <a:p>
            <a:r>
              <a:rPr lang="en-GB" dirty="0" err="1"/>
              <a:t>cw</a:t>
            </a:r>
            <a:r>
              <a:rPr lang="en-GB" dirty="0"/>
              <a:t> - Change word</a:t>
            </a:r>
          </a:p>
          <a:p>
            <a:r>
              <a:rPr lang="en-GB" dirty="0"/>
              <a:t>x - Delete character at the cursor</a:t>
            </a:r>
          </a:p>
          <a:p>
            <a:r>
              <a:rPr lang="en-GB" dirty="0"/>
              <a:t>r - Replace character</a:t>
            </a:r>
          </a:p>
          <a:p>
            <a:r>
              <a:rPr lang="en-GB" dirty="0"/>
              <a:t>R - Overwrite characters from cursor onward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 - Substitute one character under cursor continue to insert</a:t>
            </a:r>
          </a:p>
          <a:p>
            <a:r>
              <a:rPr lang="en-GB" dirty="0"/>
              <a:t>S - Substitute entire line and begin to insert at the beginning of the line</a:t>
            </a:r>
          </a:p>
          <a:p>
            <a:r>
              <a:rPr lang="en-GB" dirty="0"/>
              <a:t>Make sure you press the right command otherwise you will end up making undesirable changes to the file. </a:t>
            </a:r>
          </a:p>
          <a:p>
            <a:r>
              <a:rPr lang="en-GB" dirty="0"/>
              <a:t>You can also enter the insert mode by pressing a, A, o,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5353DF-E4E7-48FF-88BE-C0022C88138F}" type="slidenum">
              <a:rPr lang="en-US" altLang="en-US"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75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c991723-a4a6-4bd6-8e3f-ad01ef457a9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06A3BE30D0AE40A326C963DF48BA9B" ma:contentTypeVersion="6" ma:contentTypeDescription="Create a new document." ma:contentTypeScope="" ma:versionID="00ff6bd3a29ddd4c5b040fb9d8c7cb49">
  <xsd:schema xmlns:xsd="http://www.w3.org/2001/XMLSchema" xmlns:xs="http://www.w3.org/2001/XMLSchema" xmlns:p="http://schemas.microsoft.com/office/2006/metadata/properties" xmlns:ns2="0cb4a23a-1d72-41a9-9382-8f391e53b00e" targetNamespace="http://schemas.microsoft.com/office/2006/metadata/properties" ma:root="true" ma:fieldsID="6b75bd49982dca0b647c4cddbfcdf075" ns2:_="">
    <xsd:import namespace="0cb4a23a-1d72-41a9-9382-8f391e53b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4a23a-1d72-41a9-9382-8f391e53b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D5D622-7668-45D8-90A1-A5063FAEA2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AFECD8-5348-49AF-B3D0-FF1B7B0FF1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64D5AA-1465-47F9-A1B1-7FB31CA93E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b4a23a-1d72-41a9-9382-8f391e53b0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1176</Words>
  <Application>Microsoft Office PowerPoint</Application>
  <PresentationFormat>Widescreen</PresentationFormat>
  <Paragraphs>157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Wisp</vt:lpstr>
      <vt:lpstr>Creating files in Unix/Linux</vt:lpstr>
      <vt:lpstr> Vi editor</vt:lpstr>
      <vt:lpstr>Modes of Vi editor</vt:lpstr>
      <vt:lpstr> Modes of Vi editor</vt:lpstr>
      <vt:lpstr>PowerPoint Presentation</vt:lpstr>
      <vt:lpstr>PowerPoint Presentation</vt:lpstr>
      <vt:lpstr> vi editing commands</vt:lpstr>
      <vt:lpstr>PowerPoint Presentation</vt:lpstr>
      <vt:lpstr>PowerPoint Presentation</vt:lpstr>
      <vt:lpstr> Moving within file</vt:lpstr>
      <vt:lpstr> Saving and closing file</vt:lpstr>
      <vt:lpstr>Editing a file using vi </vt:lpstr>
      <vt:lpstr>Create a file using vi</vt:lpstr>
      <vt:lpstr>Create a file using vi</vt:lpstr>
      <vt:lpstr>Insert text in a file using vi</vt:lpstr>
      <vt:lpstr>Insert text in a file using vi</vt:lpstr>
      <vt:lpstr>Insert text in a file using vi</vt:lpstr>
      <vt:lpstr>Displaying a file</vt:lpstr>
      <vt:lpstr>Command: cat</vt:lpstr>
      <vt:lpstr> WC Command</vt:lpstr>
      <vt:lpstr>PowerPoint Presentation</vt:lpstr>
      <vt:lpstr> cmp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sort</vt:lpstr>
      <vt:lpstr> How to sort and remove duplicates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files in Unix/Linux</dc:title>
  <dc:creator>Seema Sharma</dc:creator>
  <cp:lastModifiedBy>Shikha Mehta</cp:lastModifiedBy>
  <cp:revision>75</cp:revision>
  <dcterms:created xsi:type="dcterms:W3CDTF">2020-08-11T02:30:18Z</dcterms:created>
  <dcterms:modified xsi:type="dcterms:W3CDTF">2021-01-13T16:25:08Z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0x010100AB06A3BE30D0AE40A326C963DF48BA9B</vt:lpwstr>
  </property>
</Properties>
</file>