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22" r:id="rId16"/>
    <p:sldId id="292" r:id="rId17"/>
    <p:sldId id="323" r:id="rId18"/>
    <p:sldId id="324" r:id="rId19"/>
    <p:sldId id="325" r:id="rId20"/>
    <p:sldId id="326" r:id="rId21"/>
    <p:sldId id="327" r:id="rId22"/>
    <p:sldId id="293" r:id="rId23"/>
    <p:sldId id="328" r:id="rId24"/>
    <p:sldId id="329" r:id="rId25"/>
    <p:sldId id="330" r:id="rId26"/>
    <p:sldId id="331" r:id="rId27"/>
    <p:sldId id="332" r:id="rId28"/>
    <p:sldId id="333" r:id="rId29"/>
    <p:sldId id="294" r:id="rId30"/>
    <p:sldId id="295" r:id="rId31"/>
    <p:sldId id="296" r:id="rId32"/>
    <p:sldId id="297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19386-4DB9-4A3A-B732-D900925CB733}" v="3" dt="2020-12-24T07:00:07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LAMBA" userId="S::kunal.lamba1@s.amity.edu::ef1ed14c-4036-49ae-a829-2614406d9439" providerId="AD" clId="Web-{BFE19386-4DB9-4A3A-B732-D900925CB733}"/>
    <pc:docChg chg="modSld">
      <pc:chgData name="KUNAL LAMBA" userId="S::kunal.lamba1@s.amity.edu::ef1ed14c-4036-49ae-a829-2614406d9439" providerId="AD" clId="Web-{BFE19386-4DB9-4A3A-B732-D900925CB733}" dt="2020-12-24T07:00:05.037" v="1" actId="20577"/>
      <pc:docMkLst>
        <pc:docMk/>
      </pc:docMkLst>
      <pc:sldChg chg="modSp">
        <pc:chgData name="KUNAL LAMBA" userId="S::kunal.lamba1@s.amity.edu::ef1ed14c-4036-49ae-a829-2614406d9439" providerId="AD" clId="Web-{BFE19386-4DB9-4A3A-B732-D900925CB733}" dt="2020-12-24T07:00:05.037" v="1" actId="20577"/>
        <pc:sldMkLst>
          <pc:docMk/>
          <pc:sldMk cId="4194155713" sldId="341"/>
        </pc:sldMkLst>
        <pc:spChg chg="mod">
          <ac:chgData name="KUNAL LAMBA" userId="S::kunal.lamba1@s.amity.edu::ef1ed14c-4036-49ae-a829-2614406d9439" providerId="AD" clId="Web-{BFE19386-4DB9-4A3A-B732-D900925CB733}" dt="2020-12-24T07:00:05.037" v="1" actId="20577"/>
          <ac:spMkLst>
            <pc:docMk/>
            <pc:sldMk cId="4194155713" sldId="341"/>
            <ac:spMk id="6656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9F2D17-156A-4FA8-B515-72E2D3D51F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D7AE8B-A3D5-45D7-991A-73D498AE61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Amity Business School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0E53DE-7CE3-475D-AE33-933509CE06F1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C4B5C7-EAA8-4877-B04E-9013B348381B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287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16EEB8-7AE6-47DE-90F3-1BD2F733063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C37DEA-3375-4A25-AACF-F3A4385E2212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EDBFB0-7D16-4949-B7B7-E29D89633352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1340EC-0A95-486F-B134-532FF91F007E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0FEBEB-CB81-4481-8BA1-4CA81F5031B7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50BC0-C3B8-470B-B4C2-1E797BCEFE20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F4BBB5-3481-4AB6-A61B-D962FC70FCAA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91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C59206-D654-40CF-A9F4-A4AB4CBABA1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43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802241-D86C-4A4B-A1F3-9E5C1BB355E2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69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4EB95-E2AA-42E8-A9F0-230317BA44F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65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DB636E-A0C1-457A-B873-EF8FF9A54AB6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06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BD3175-29A6-4B58-994C-4AD7AEB23716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83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584578-E045-4D4B-B486-EA10E7AFFC1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81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78DF4E-3C79-4D5D-8C9F-D6B1E3D0E90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18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2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1006217 w 8042"/>
              <a:gd name="T1" fmla="*/ 781050 h 10000"/>
              <a:gd name="T2" fmla="*/ 1034327 w 8042"/>
              <a:gd name="T3" fmla="*/ 771677 h 10000"/>
              <a:gd name="T4" fmla="*/ 1039012 w 8042"/>
              <a:gd name="T5" fmla="*/ 766991 h 10000"/>
              <a:gd name="T6" fmla="*/ 1395413 w 8042"/>
              <a:gd name="T7" fmla="*/ 410832 h 10000"/>
              <a:gd name="T8" fmla="*/ 1395413 w 8042"/>
              <a:gd name="T9" fmla="*/ 368734 h 10000"/>
              <a:gd name="T10" fmla="*/ 1039012 w 8042"/>
              <a:gd name="T11" fmla="*/ 17261 h 10000"/>
              <a:gd name="T12" fmla="*/ 1034327 w 8042"/>
              <a:gd name="T13" fmla="*/ 12497 h 10000"/>
              <a:gd name="T14" fmla="*/ 1006217 w 8042"/>
              <a:gd name="T15" fmla="*/ 3202 h 10000"/>
              <a:gd name="T16" fmla="*/ 3123 w 8042"/>
              <a:gd name="T17" fmla="*/ 0 h 10000"/>
              <a:gd name="T18" fmla="*/ 0 w 8042"/>
              <a:gd name="T19" fmla="*/ 780347 h 10000"/>
              <a:gd name="T20" fmla="*/ 1006217 w 8042"/>
              <a:gd name="T21" fmla="*/ 78105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071EE-8CE8-4371-9CB8-6F285D1FCB3B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3F903-06A6-460B-BA1D-F4C6285AD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51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22A3E-EC1E-4850-B20A-358C24E5ACCD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F5074-3FD5-40D1-8AEB-575715E25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1650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Box 63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64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E45CA-DF01-46B7-98C2-9B07B2B74B91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473D7-09D3-4251-9436-7A1DE462C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836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EA583-E1E4-4BCE-9B75-0328B271B1E3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EF521-522E-467D-A52A-C2683B79FD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0207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Box 63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64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870CB-10C3-4F73-A33E-F963DD6F72C7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ACC52-214A-4713-AB31-7F13C6C7A0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1077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45323-6312-4AF2-9DFD-3F5A65C66EC9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BB9D7-42A8-44FB-89D9-9935637D46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7936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0AF76-A8E0-40DB-8E67-D53FA8F198D7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A1B89-E6E7-4661-B61F-D8946941CA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28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C0B9-8B2B-4449-9344-2C1EEB3D7978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6404-85F5-417C-A9BC-8EC7BA22D3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94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BC885-620D-4D0B-A74D-79828DBCB315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353DF-E4E7-48FF-88BE-C0022C881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2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0F41F-7969-4AE7-AB9A-DDAD05516C69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E9DD6-AE02-4A1B-BFB8-EE2ECB6181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45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2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D2BD4-62D6-4E78-AA43-141BD42581DA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2D3F0-2037-48A0-BAC8-7038E5FEB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50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2CFA-3BDB-4EC5-A2CE-4A2839D64796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C6236-388B-4CD5-B232-D61E49E05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44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242C-2EBE-4AA6-9CE9-2B52C89E55AA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8B766-50CE-4A5E-87D3-0EBE67EFC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3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B18FD-B849-4C11-A70F-3AEA0E633256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1477D-EFD1-418C-971B-28665CE72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42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CA15C-D0D6-4C5E-9AAB-777B01026D24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3539-489C-48DC-9371-6681D854ED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9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E4A9E-E61C-4244-88FA-0ACFD7BD6F9A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AF0A5-CD1C-4DF1-B82F-C1D4E5C494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8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9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0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1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2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3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4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5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6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7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8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9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650"/>
            <a:chExt cx="1952625" cy="5678101"/>
          </a:xfrm>
        </p:grpSpPr>
        <p:sp>
          <p:nvSpPr>
            <p:cNvPr id="1036" name="Freeform 27"/>
            <p:cNvSpPr>
              <a:spLocks/>
            </p:cNvSpPr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7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8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9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0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1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2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3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4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5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6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7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9E33C8-9C50-45FE-9655-1AD8FDFEC2E7}" type="datetimeFigureOut">
              <a:rPr lang="en-IN"/>
              <a:pPr>
                <a:defRPr/>
              </a:pPr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4910ED1B-E7E8-4338-B857-7F0D0E6ACB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4" name="Picture 33" descr="8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10"/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127375"/>
          </a:xfrm>
        </p:spPr>
        <p:txBody>
          <a:bodyPr anchor="t"/>
          <a:lstStyle/>
          <a:p>
            <a:pPr eaLnBrk="1" hangingPunct="1">
              <a:lnSpc>
                <a:spcPct val="150000"/>
              </a:lnSpc>
            </a:pPr>
            <a: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45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 err="1">
                <a:solidFill>
                  <a:schemeClr val="tx1"/>
                </a:solidFill>
                <a:latin typeface="Times New Roman" panose="02020603050405020304" pitchFamily="18" charset="0"/>
              </a:rPr>
              <a:t>B.Tech</a:t>
            </a: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 CSE, 4th Semester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5C49D4-E12C-41B4-A2E4-E504DEC0A95B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rmdir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/>
              <a:t>To remove and empty directory use “</a:t>
            </a:r>
            <a:r>
              <a:rPr lang="en-US" altLang="en-US" err="1"/>
              <a:t>rmdir</a:t>
            </a:r>
            <a:r>
              <a:rPr lang="en-US" altLang="en-US"/>
              <a:t>”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15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General Syntax: * 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/>
              <a:t>“*” can be used as a wildcard in unix/linux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01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77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24110"/>
            <a:ext cx="7437437" cy="1280890"/>
          </a:xfrm>
        </p:spPr>
        <p:txBody>
          <a:bodyPr/>
          <a:lstStyle/>
          <a:p>
            <a:br>
              <a:rPr lang="en-IN"/>
            </a:br>
            <a:r>
              <a:rPr lang="en-IN"/>
              <a:t>Soft link &amp; Hard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133600"/>
            <a:ext cx="7772400" cy="3777622"/>
          </a:xfrm>
        </p:spPr>
        <p:txBody>
          <a:bodyPr/>
          <a:lstStyle/>
          <a:p>
            <a:r>
              <a:rPr lang="en-IN"/>
              <a:t>Soft Link –&gt;     ln –s filename </a:t>
            </a:r>
            <a:r>
              <a:rPr lang="en-IN" err="1"/>
              <a:t>soft_link</a:t>
            </a:r>
            <a:r>
              <a:rPr lang="en-IN"/>
              <a:t> name</a:t>
            </a:r>
          </a:p>
          <a:p>
            <a:endParaRPr lang="en-IN"/>
          </a:p>
          <a:p>
            <a:r>
              <a:rPr lang="en-IN"/>
              <a:t>Hard link –&gt; ln filename </a:t>
            </a:r>
            <a:r>
              <a:rPr lang="en-IN" err="1"/>
              <a:t>hard_link</a:t>
            </a:r>
            <a:r>
              <a:rPr lang="en-IN"/>
              <a:t>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353DF-E4E7-48FF-88BE-C0022C88138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04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File Commands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n-US" altLang="en-US"/>
              <a:t>Copying a file: </a:t>
            </a:r>
            <a:r>
              <a:rPr lang="en-US" altLang="en-US" err="1"/>
              <a:t>cp</a:t>
            </a:r>
            <a:endParaRPr lang="en-US" altLang="en-US"/>
          </a:p>
          <a:p>
            <a:pPr marL="0" indent="0" eaLnBrk="1" hangingPunct="1">
              <a:buNone/>
            </a:pPr>
            <a:endParaRPr lang="en-US" altLang="en-US"/>
          </a:p>
          <a:p>
            <a:pPr eaLnBrk="1" hangingPunct="1"/>
            <a:r>
              <a:rPr lang="en-US" altLang="en-US"/>
              <a:t>Move or rename a file: mv</a:t>
            </a:r>
          </a:p>
          <a:p>
            <a:pPr marL="0" indent="0" eaLnBrk="1" hangingPunct="1">
              <a:buNone/>
            </a:pPr>
            <a:endParaRPr lang="en-US" altLang="en-US"/>
          </a:p>
          <a:p>
            <a:pPr eaLnBrk="1" hangingPunct="1"/>
            <a:r>
              <a:rPr lang="en-US" altLang="en-US"/>
              <a:t>Remove a file: </a:t>
            </a:r>
            <a:r>
              <a:rPr lang="en-US" altLang="en-US" err="1"/>
              <a:t>rm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/>
            </a:br>
            <a:r>
              <a:rPr lang="en-GB"/>
              <a:t>How to copy a file</a:t>
            </a:r>
            <a:br>
              <a:rPr lang="en-GB"/>
            </a:b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353DF-E4E7-48FF-88BE-C0022C88138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1175" y="2590481"/>
            <a:ext cx="8632825" cy="1384995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copy a file with the 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C7254E"/>
                </a:solidFill>
                <a:effectLst/>
                <a:cs typeface="Arial" panose="020B0604020202020204" pitchFamily="34" charset="0"/>
              </a:rPr>
              <a:t>cp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command pass the name of the file  to be copied and then the destination.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endParaRPr lang="en-US" altLang="en-US"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err="1">
                <a:cs typeface="Arial" panose="020B0604020202020204" pitchFamily="34" charset="0"/>
              </a:rPr>
              <a:t>Comand</a:t>
            </a:r>
            <a:r>
              <a:rPr lang="en-US" altLang="en-US">
                <a:cs typeface="Arial" panose="020B0604020202020204" pitchFamily="34" charset="0"/>
              </a:rPr>
              <a:t> : </a:t>
            </a:r>
            <a:r>
              <a:rPr lang="en-US" altLang="en-US" err="1">
                <a:cs typeface="Arial" panose="020B0604020202020204" pitchFamily="34" charset="0"/>
              </a:rPr>
              <a:t>cp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 err="1">
                <a:cs typeface="Arial" panose="020B0604020202020204" pitchFamily="34" charset="0"/>
              </a:rPr>
              <a:t>source_file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 err="1">
                <a:cs typeface="Arial" panose="020B0604020202020204" pitchFamily="34" charset="0"/>
              </a:rPr>
              <a:t>destination_file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0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/>
            </a:br>
            <a:r>
              <a:rPr lang="en-GB"/>
              <a:t>How to copy multiple files</a:t>
            </a:r>
            <a:br>
              <a:rPr lang="en-GB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copy multiple files using the </a:t>
            </a:r>
            <a:r>
              <a:rPr lang="en-GB" err="1"/>
              <a:t>cp</a:t>
            </a:r>
            <a:r>
              <a:rPr lang="en-GB"/>
              <a:t> command pass the names of files followed by the destination directory to the </a:t>
            </a:r>
            <a:r>
              <a:rPr lang="en-GB" err="1"/>
              <a:t>cp</a:t>
            </a:r>
            <a:r>
              <a:rPr lang="en-GB"/>
              <a:t> command.</a:t>
            </a:r>
          </a:p>
          <a:p>
            <a:endParaRPr lang="en-GB"/>
          </a:p>
          <a:p>
            <a:r>
              <a:rPr lang="en-GB" err="1"/>
              <a:t>cp</a:t>
            </a:r>
            <a:r>
              <a:rPr lang="en-GB"/>
              <a:t> file1 file2 </a:t>
            </a:r>
            <a:r>
              <a:rPr lang="en-GB" err="1"/>
              <a:t>directory_name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353DF-E4E7-48FF-88BE-C0022C88138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47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/>
            </a:br>
            <a:r>
              <a:rPr lang="en-GB"/>
              <a:t>How to copy a directory</a:t>
            </a:r>
            <a:br>
              <a:rPr lang="en-GB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By default the </a:t>
            </a:r>
            <a:r>
              <a:rPr lang="en-GB" err="1"/>
              <a:t>cp</a:t>
            </a:r>
            <a:r>
              <a:rPr lang="en-GB"/>
              <a:t> command will not copy directories. Attempting to copy a directory results in an error.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To copy a directory pass the -R flag. This will recursively copy a folder and create a copy.</a:t>
            </a:r>
          </a:p>
          <a:p>
            <a:endParaRPr lang="en-GB"/>
          </a:p>
          <a:p>
            <a:r>
              <a:rPr lang="en-GB" err="1"/>
              <a:t>Cp</a:t>
            </a:r>
            <a:r>
              <a:rPr lang="en-GB"/>
              <a:t> –r directory1 </a:t>
            </a:r>
            <a:r>
              <a:rPr lang="en-GB" err="1"/>
              <a:t>destination_directory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353DF-E4E7-48FF-88BE-C0022C88138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93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24110"/>
            <a:ext cx="7848600" cy="1280890"/>
          </a:xfrm>
        </p:spPr>
        <p:txBody>
          <a:bodyPr/>
          <a:lstStyle/>
          <a:p>
            <a:br>
              <a:rPr lang="en-IN"/>
            </a:br>
            <a:r>
              <a:rPr lang="en-GB"/>
              <a:t>How to copy multiple directories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r>
              <a:rPr lang="en-GB" err="1"/>
              <a:t>Cp</a:t>
            </a:r>
            <a:r>
              <a:rPr lang="en-GB"/>
              <a:t> –r directory1 directory2 </a:t>
            </a:r>
            <a:r>
              <a:rPr lang="en-GB" err="1"/>
              <a:t>destination_directory</a:t>
            </a:r>
            <a:endParaRPr lang="en-IN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353DF-E4E7-48FF-88BE-C0022C88138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42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/>
            </a:br>
            <a:r>
              <a:rPr lang="en-IN"/>
              <a:t>interactive </a:t>
            </a:r>
            <a:r>
              <a:rPr lang="en-IN" err="1"/>
              <a:t>cp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err="1"/>
              <a:t>Cp</a:t>
            </a:r>
            <a:r>
              <a:rPr lang="en-IN"/>
              <a:t> –</a:t>
            </a:r>
            <a:r>
              <a:rPr lang="en-IN" err="1"/>
              <a:t>i</a:t>
            </a:r>
            <a:r>
              <a:rPr lang="en-IN"/>
              <a:t> </a:t>
            </a:r>
            <a:r>
              <a:rPr lang="en-IN" err="1"/>
              <a:t>source_file</a:t>
            </a:r>
            <a:r>
              <a:rPr lang="en-IN"/>
              <a:t> </a:t>
            </a:r>
            <a:r>
              <a:rPr lang="en-IN" err="1"/>
              <a:t>dest_file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353DF-E4E7-48FF-88BE-C0022C88138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1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cp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To copy a file use “cp”</a:t>
            </a:r>
          </a:p>
        </p:txBody>
      </p:sp>
      <p:pic>
        <p:nvPicPr>
          <p:cNvPr id="972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458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1943100" y="2514600"/>
            <a:ext cx="6599238" cy="2262188"/>
          </a:xfrm>
        </p:spPr>
        <p:txBody>
          <a:bodyPr/>
          <a:lstStyle/>
          <a:p>
            <a:pPr eaLnBrk="1" hangingPunct="1"/>
            <a:r>
              <a:rPr lang="en-US" altLang="en-US"/>
              <a:t>Operating System Lab 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4776788"/>
            <a:ext cx="6599238" cy="1127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/>
              <a:t>Introduction to Linux  file Commands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/>
            </a:br>
            <a:r>
              <a:rPr lang="en-IN"/>
              <a:t>mv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7201585" cy="3777622"/>
          </a:xfrm>
        </p:spPr>
        <p:txBody>
          <a:bodyPr/>
          <a:lstStyle/>
          <a:p>
            <a:r>
              <a:rPr lang="en-GB"/>
              <a:t>The mv command is a command  moves files or directories from one place to another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353DF-E4E7-48FF-88BE-C0022C88138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56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/>
            </a:br>
            <a:r>
              <a:rPr lang="en-IN"/>
              <a:t>How to move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move a file using the mv command pass the name of the file and then the new name for the file</a:t>
            </a:r>
          </a:p>
          <a:p>
            <a:endParaRPr lang="en-GB"/>
          </a:p>
          <a:p>
            <a:r>
              <a:rPr lang="en-GB"/>
              <a:t>mv file1 file2</a:t>
            </a:r>
          </a:p>
          <a:p>
            <a:endParaRPr lang="en-GB"/>
          </a:p>
          <a:p>
            <a:r>
              <a:rPr lang="en-GB"/>
              <a:t>In above example file1 is renamed to file2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353DF-E4E7-48FF-88BE-C0022C88138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24110"/>
            <a:ext cx="8229601" cy="1280890"/>
          </a:xfrm>
        </p:spPr>
        <p:txBody>
          <a:bodyPr/>
          <a:lstStyle/>
          <a:p>
            <a:br>
              <a:rPr lang="en-IN"/>
            </a:br>
            <a:r>
              <a:rPr lang="en-GB"/>
              <a:t>How to move a file into a directory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2133600"/>
            <a:ext cx="7437437" cy="3777622"/>
          </a:xfrm>
        </p:spPr>
        <p:txBody>
          <a:bodyPr/>
          <a:lstStyle/>
          <a:p>
            <a:endParaRPr lang="en-GB"/>
          </a:p>
          <a:p>
            <a:r>
              <a:rPr lang="en-GB"/>
              <a:t>To move a file into a directory using the mv command pass the name of the file and then the directory</a:t>
            </a:r>
          </a:p>
          <a:p>
            <a:endParaRPr lang="en-IN"/>
          </a:p>
          <a:p>
            <a:r>
              <a:rPr lang="en-IN"/>
              <a:t>mv </a:t>
            </a:r>
            <a:r>
              <a:rPr lang="en-IN" err="1"/>
              <a:t>file_name</a:t>
            </a:r>
            <a:r>
              <a:rPr lang="en-IN"/>
              <a:t> directory</a:t>
            </a:r>
          </a:p>
          <a:p>
            <a:endParaRPr lang="en-IN"/>
          </a:p>
          <a:p>
            <a:r>
              <a:rPr lang="en-IN"/>
              <a:t>mv </a:t>
            </a:r>
            <a:r>
              <a:rPr lang="en-IN" err="1"/>
              <a:t>file_name</a:t>
            </a:r>
            <a:r>
              <a:rPr lang="en-IN"/>
              <a:t> </a:t>
            </a:r>
            <a:r>
              <a:rPr lang="en-IN" err="1"/>
              <a:t>directory_name</a:t>
            </a:r>
            <a:r>
              <a:rPr lang="en-IN"/>
              <a:t>/filename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353DF-E4E7-48FF-88BE-C0022C88138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45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24110"/>
            <a:ext cx="8305800" cy="1280890"/>
          </a:xfrm>
        </p:spPr>
        <p:txBody>
          <a:bodyPr/>
          <a:lstStyle/>
          <a:p>
            <a:br>
              <a:rPr lang="en-GB" sz="2800"/>
            </a:br>
            <a:r>
              <a:rPr lang="en-GB" sz="2800"/>
              <a:t>How to move multiple files into a directory</a:t>
            </a:r>
            <a:br>
              <a:rPr lang="en-GB" sz="2800"/>
            </a:br>
            <a:endParaRPr lang="en-IN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33600"/>
            <a:ext cx="7848599" cy="3777622"/>
          </a:xfrm>
        </p:spPr>
        <p:txBody>
          <a:bodyPr/>
          <a:lstStyle/>
          <a:p>
            <a:r>
              <a:rPr lang="en-GB"/>
              <a:t>To move multiple files using the mv command pass the names of the files or a pattern followed by the destination.</a:t>
            </a:r>
          </a:p>
          <a:p>
            <a:endParaRPr lang="en-GB"/>
          </a:p>
          <a:p>
            <a:r>
              <a:rPr lang="en-GB"/>
              <a:t>mv file1 file2 file3 </a:t>
            </a:r>
            <a:r>
              <a:rPr lang="en-GB" err="1"/>
              <a:t>destination_directory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806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24110"/>
            <a:ext cx="7239000" cy="1280890"/>
          </a:xfrm>
        </p:spPr>
        <p:txBody>
          <a:bodyPr/>
          <a:lstStyle/>
          <a:p>
            <a:br>
              <a:rPr lang="en-IN"/>
            </a:br>
            <a:r>
              <a:rPr lang="en-GB"/>
              <a:t>How to move a directory</a:t>
            </a:r>
            <a:br>
              <a:rPr lang="en-GB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33600"/>
            <a:ext cx="7238999" cy="3777622"/>
          </a:xfrm>
        </p:spPr>
        <p:txBody>
          <a:bodyPr/>
          <a:lstStyle/>
          <a:p>
            <a:endParaRPr lang="en-IN"/>
          </a:p>
          <a:p>
            <a:endParaRPr lang="en-IN"/>
          </a:p>
          <a:p>
            <a:r>
              <a:rPr lang="en-IN"/>
              <a:t>mv directory1 directory2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353DF-E4E7-48FF-88BE-C0022C88138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193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24110"/>
            <a:ext cx="7848600" cy="1280890"/>
          </a:xfrm>
        </p:spPr>
        <p:txBody>
          <a:bodyPr/>
          <a:lstStyle/>
          <a:p>
            <a:br>
              <a:rPr lang="en-GB" sz="2800"/>
            </a:br>
            <a:r>
              <a:rPr lang="en-GB" sz="2800"/>
              <a:t>How to prompt before overwriting a file</a:t>
            </a:r>
            <a:br>
              <a:rPr lang="en-GB" sz="2800"/>
            </a:br>
            <a:endParaRPr lang="en-IN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33600"/>
            <a:ext cx="7238999" cy="3777622"/>
          </a:xfrm>
        </p:spPr>
        <p:txBody>
          <a:bodyPr/>
          <a:lstStyle/>
          <a:p>
            <a:endParaRPr lang="en-IN"/>
          </a:p>
          <a:p>
            <a:r>
              <a:rPr lang="en-IN"/>
              <a:t>mv –</a:t>
            </a:r>
            <a:r>
              <a:rPr lang="en-IN" err="1"/>
              <a:t>i</a:t>
            </a:r>
            <a:r>
              <a:rPr lang="en-IN"/>
              <a:t> file1 file2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353DF-E4E7-48FF-88BE-C0022C88138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163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mv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3000"/>
              <a:t>To move a file to a different location use “mv”</a:t>
            </a:r>
          </a:p>
        </p:txBody>
      </p:sp>
      <p:pic>
        <p:nvPicPr>
          <p:cNvPr id="993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mv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/>
              <a:t>mv can also be used to rename a file</a:t>
            </a:r>
          </a:p>
        </p:txBody>
      </p:sp>
      <p:pic>
        <p:nvPicPr>
          <p:cNvPr id="1013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rm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To remove a file use “rm”</a:t>
            </a:r>
          </a:p>
        </p:txBody>
      </p:sp>
      <p:pic>
        <p:nvPicPr>
          <p:cNvPr id="1034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rm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n-US" altLang="en-US"/>
              <a:t>To remove a file “recursively”: </a:t>
            </a:r>
            <a:r>
              <a:rPr lang="en-US" altLang="en-US" err="1"/>
              <a:t>rm</a:t>
            </a:r>
            <a:r>
              <a:rPr lang="en-US" altLang="en-US"/>
              <a:t> –r</a:t>
            </a:r>
          </a:p>
          <a:p>
            <a:pPr eaLnBrk="1" hangingPunct="1"/>
            <a:r>
              <a:rPr lang="en-US" altLang="en-US"/>
              <a:t>Used to remove all files and directories </a:t>
            </a:r>
          </a:p>
          <a:p>
            <a:pPr marL="0" indent="0" eaLnBrk="1" hangingPunct="1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cd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To change to a specific directory use “cd”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20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cd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 “~” is the location of your home directory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09700"/>
            <a:ext cx="8001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7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cd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“..” is the location of the parent directory </a:t>
            </a:r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96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ls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3000"/>
              <a:t>To list the files in the current directory use “ls”</a:t>
            </a:r>
          </a:p>
        </p:txBody>
      </p:sp>
      <p:pic>
        <p:nvPicPr>
          <p:cNvPr id="563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46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ls has many options </a:t>
            </a:r>
          </a:p>
          <a:p>
            <a:pPr lvl="1" eaLnBrk="1" hangingPunct="1"/>
            <a:r>
              <a:rPr lang="en-US" altLang="en-US"/>
              <a:t> -l  long list (displays lots of info)</a:t>
            </a:r>
          </a:p>
          <a:p>
            <a:pPr lvl="1" eaLnBrk="1" hangingPunct="1"/>
            <a:r>
              <a:rPr lang="en-US" altLang="en-US"/>
              <a:t> -t  sort by modification time</a:t>
            </a:r>
          </a:p>
          <a:p>
            <a:pPr lvl="1" eaLnBrk="1" hangingPunct="1"/>
            <a:r>
              <a:rPr lang="en-US" altLang="en-US"/>
              <a:t> -r reverse the order</a:t>
            </a:r>
          </a:p>
          <a:p>
            <a:pPr eaLnBrk="1" hangingPunct="1"/>
            <a:r>
              <a:rPr lang="en-US" altLang="en-US"/>
              <a:t>“man ls” for more options</a:t>
            </a:r>
          </a:p>
          <a:p>
            <a:pPr eaLnBrk="1" hangingPunct="1"/>
            <a:r>
              <a:rPr lang="en-US" altLang="en-US"/>
              <a:t>Options can be combined: “ls -</a:t>
            </a:r>
            <a:r>
              <a:rPr lang="en-US" altLang="en-US" err="1"/>
              <a:t>ltr</a:t>
            </a:r>
            <a:r>
              <a:rPr lang="en-US" alt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91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ls -lt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/>
              <a:t>List files by time in reverse order with long listing</a:t>
            </a:r>
          </a:p>
        </p:txBody>
      </p:sp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09700"/>
            <a:ext cx="8382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06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</a:t>
            </a:r>
            <a:r>
              <a:rPr lang="en-US" altLang="en-US" err="1"/>
              <a:t>mkdir</a:t>
            </a:r>
            <a:endParaRPr lang="en-US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/>
              <a:t>To create a new directory use  </a:t>
            </a:r>
            <a:r>
              <a:rPr lang="en-US" altLang="en-US" err="1"/>
              <a:t>mkdir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4690822" cy="256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600200"/>
            <a:ext cx="7315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2D3748"/>
                </a:solidFill>
                <a:effectLst/>
                <a:latin typeface="Hind"/>
              </a:rPr>
              <a:t>Linux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2D3748"/>
                </a:solidFill>
                <a:effectLst/>
                <a:latin typeface="Hind"/>
              </a:rPr>
              <a:t>mkdir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2D3748"/>
                </a:solidFill>
                <a:effectLst/>
                <a:latin typeface="Hind"/>
              </a:rPr>
              <a:t> Command Syntax</a:t>
            </a:r>
          </a:p>
          <a:p>
            <a:pPr lvl="0"/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D3748"/>
                </a:solidFill>
                <a:effectLst/>
                <a:latin typeface="Roboto"/>
              </a:rPr>
              <a:t>The syntax for the</a:t>
            </a:r>
            <a:r>
              <a:rPr lang="en-US" altLang="en-US">
                <a:solidFill>
                  <a:srgbClr val="2D3748"/>
                </a:solidFill>
              </a:rPr>
              <a:t> </a:t>
            </a:r>
            <a:r>
              <a:rPr kumimoji="0" lang="en-US" altLang="en-US" sz="1100" b="0" i="0" u="none" strike="noStrike" cap="none" normalizeH="0" baseline="0" err="1">
                <a:ln>
                  <a:noFill/>
                </a:ln>
                <a:solidFill>
                  <a:srgbClr val="2D3748"/>
                </a:solidFill>
                <a:effectLst/>
                <a:latin typeface="Roboto Mono"/>
              </a:rPr>
              <a:t>mkdir</a:t>
            </a:r>
            <a:r>
              <a:rPr lang="en-US" altLang="en-US">
                <a:solidFill>
                  <a:srgbClr val="2D3748"/>
                </a:solidFill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D3748"/>
                </a:solidFill>
                <a:effectLst/>
                <a:latin typeface="Roboto"/>
              </a:rPr>
              <a:t>command is as follows:</a:t>
            </a:r>
            <a:endParaRPr lang="en-US" altLang="en-US" sz="1000"/>
          </a:p>
          <a:p>
            <a:pPr lvl="0"/>
            <a:r>
              <a:rPr kumimoji="0" lang="en-US" altLang="en-US" sz="1100" b="0" i="0" u="none" strike="noStrike" cap="none" normalizeH="0" baseline="0" err="1">
                <a:ln>
                  <a:noFill/>
                </a:ln>
                <a:solidFill>
                  <a:srgbClr val="2D3748"/>
                </a:solidFill>
                <a:effectLst/>
                <a:latin typeface="Roboto Mono"/>
              </a:rPr>
              <a:t>mkdir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altLang="en-US" sz="2400">
                <a:solidFill>
                  <a:srgbClr val="666666"/>
                </a:solidFill>
              </a:rPr>
              <a:t>[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D3748"/>
                </a:solidFill>
                <a:effectLst/>
                <a:latin typeface="Roboto Mono"/>
              </a:rPr>
              <a:t>OPTION</a:t>
            </a:r>
            <a:r>
              <a:rPr lang="en-US" altLang="en-US" sz="2400">
                <a:solidFill>
                  <a:srgbClr val="666666"/>
                </a:solidFill>
              </a:rPr>
              <a:t>]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altLang="en-US" sz="2400">
                <a:solidFill>
                  <a:srgbClr val="666666"/>
                </a:solidFill>
              </a:rPr>
              <a:t>[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D3748"/>
                </a:solidFill>
                <a:effectLst/>
                <a:latin typeface="Roboto Mono"/>
              </a:rPr>
              <a:t>DIRECTORY</a:t>
            </a:r>
            <a:r>
              <a:rPr lang="en-US" altLang="en-US" sz="2400">
                <a:solidFill>
                  <a:srgbClr val="666666"/>
                </a:solidFill>
              </a:rPr>
              <a:t>]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D3748"/>
                </a:solidFill>
                <a:effectLst/>
                <a:latin typeface="Roboto Mono"/>
              </a:rPr>
              <a:t> </a:t>
            </a:r>
            <a:endParaRPr lang="en-US" altLang="en-US" sz="1000"/>
          </a:p>
          <a:p>
            <a:pPr lvl="0"/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2D3748"/>
              </a:solidFill>
              <a:effectLst/>
              <a:latin typeface="Roboto"/>
            </a:endParaRPr>
          </a:p>
          <a:p>
            <a:pPr lvl="0"/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D3748"/>
                </a:solidFill>
                <a:effectLst/>
                <a:latin typeface="Roboto"/>
              </a:rPr>
              <a:t>The command takes one or more directory names as its arguments.</a:t>
            </a: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2D3748"/>
              </a:solidFill>
              <a:effectLst/>
              <a:latin typeface="Hind"/>
            </a:endParaRPr>
          </a:p>
          <a:p>
            <a:pPr lvl="0"/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2D3748"/>
              </a:solidFill>
              <a:effectLst/>
              <a:latin typeface="Hind"/>
            </a:endParaRPr>
          </a:p>
          <a:p>
            <a:pPr lvl="0"/>
            <a:endParaRPr lang="en-US" altLang="en-US" sz="24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43934"/>
            <a:ext cx="11964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83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44a2399d-0e1e-44e4-8df9-76cb31d84de9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06A3BE30D0AE40A326C963DF48BA9B" ma:contentTypeVersion="6" ma:contentTypeDescription="Create a new document." ma:contentTypeScope="" ma:versionID="00ff6bd3a29ddd4c5b040fb9d8c7cb49">
  <xsd:schema xmlns:xsd="http://www.w3.org/2001/XMLSchema" xmlns:xs="http://www.w3.org/2001/XMLSchema" xmlns:p="http://schemas.microsoft.com/office/2006/metadata/properties" xmlns:ns2="0cb4a23a-1d72-41a9-9382-8f391e53b00e" targetNamespace="http://schemas.microsoft.com/office/2006/metadata/properties" ma:root="true" ma:fieldsID="6b75bd49982dca0b647c4cddbfcdf075" ns2:_="">
    <xsd:import namespace="0cb4a23a-1d72-41a9-9382-8f391e53b0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4a23a-1d72-41a9-9382-8f391e53b0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AF9389-DB3B-4446-BA9E-27203C872A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4F6716-BD5A-4ACC-A123-04F264BD7E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CA36D7-B5C0-48BD-A165-F23E38B36AA1}">
  <ds:schemaRefs>
    <ds:schemaRef ds:uri="0cb4a23a-1d72-41a9-9382-8f391e53b0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On-screen Show (4:3)</PresentationFormat>
  <Slides>29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Wisp</vt:lpstr>
      <vt:lpstr>  B.Tech CSE, 4th Semester Operating System</vt:lpstr>
      <vt:lpstr>Operating System Lab -2</vt:lpstr>
      <vt:lpstr>Command: cd</vt:lpstr>
      <vt:lpstr>Command: cd</vt:lpstr>
      <vt:lpstr>Command: cd</vt:lpstr>
      <vt:lpstr>Command: ls</vt:lpstr>
      <vt:lpstr>Command: ls</vt:lpstr>
      <vt:lpstr>Command: ls -lt</vt:lpstr>
      <vt:lpstr>Command: mkdir</vt:lpstr>
      <vt:lpstr>Command: rmdir</vt:lpstr>
      <vt:lpstr>General Syntax: *  </vt:lpstr>
      <vt:lpstr> Soft link &amp; Hard Link</vt:lpstr>
      <vt:lpstr>File Commands</vt:lpstr>
      <vt:lpstr> How to copy a file </vt:lpstr>
      <vt:lpstr> How to copy multiple files </vt:lpstr>
      <vt:lpstr> How to copy a directory </vt:lpstr>
      <vt:lpstr> How to copy multiple directories</vt:lpstr>
      <vt:lpstr> interactive cp</vt:lpstr>
      <vt:lpstr>Command: cp</vt:lpstr>
      <vt:lpstr> mv command</vt:lpstr>
      <vt:lpstr> How to move file</vt:lpstr>
      <vt:lpstr> How to move a file into a directory</vt:lpstr>
      <vt:lpstr> How to move multiple files into a directory </vt:lpstr>
      <vt:lpstr> How to move a directory </vt:lpstr>
      <vt:lpstr> How to prompt before overwriting a file </vt:lpstr>
      <vt:lpstr>Command: mv</vt:lpstr>
      <vt:lpstr>Command: mv</vt:lpstr>
      <vt:lpstr>Command: rm</vt:lpstr>
      <vt:lpstr>Command: 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schandra</dc:creator>
  <cp:revision>1</cp:revision>
  <dcterms:created xsi:type="dcterms:W3CDTF">2008-12-16T09:40:48Z</dcterms:created>
  <dcterms:modified xsi:type="dcterms:W3CDTF">2020-12-24T07:00:11Z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0x010100AB06A3BE30D0AE40A326C963DF48BA9B</vt:lpwstr>
  </property>
</Properties>
</file>