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599B6-F224-4D26-A519-ED92080D55FF}" type="datetimeFigureOut">
              <a:rPr lang="en-IN" smtClean="0"/>
              <a:t>01-02-2021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0B6DE-E20C-4C3B-8568-B62D1D3FF070}" type="slidenum">
              <a:rPr lang="en-IN" smtClean="0"/>
              <a:t>‹#›</a:t>
            </a:fld>
            <a:endParaRPr lang="en-IN"/>
          </a:p>
        </p:txBody>
      </p:sp>
    </p:spTree>
    <p:extLst>
      <p:ext uri="{BB962C8B-B14F-4D97-AF65-F5344CB8AC3E}">
        <p14:creationId xmlns:p14="http://schemas.microsoft.com/office/powerpoint/2010/main" val="35008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429EF08-41DD-421C-91B8-117FE9F7E88F}" type="slidenum">
              <a:rPr lang="en-US" altLang="en-US"/>
              <a:pPr>
                <a:spcBef>
                  <a:spcPct val="0"/>
                </a:spcBef>
              </a:pPr>
              <a:t>8</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3090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1750033-7AB4-4A7F-BD41-22CBBAD94C9C}"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333514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750033-7AB4-4A7F-BD41-22CBBAD94C9C}"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239720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750033-7AB4-4A7F-BD41-22CBBAD94C9C}"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285694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750033-7AB4-4A7F-BD41-22CBBAD94C9C}"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280690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750033-7AB4-4A7F-BD41-22CBBAD94C9C}"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327518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1750033-7AB4-4A7F-BD41-22CBBAD94C9C}"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206671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1750033-7AB4-4A7F-BD41-22CBBAD94C9C}"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129880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750033-7AB4-4A7F-BD41-22CBBAD94C9C}"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379408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50033-7AB4-4A7F-BD41-22CBBAD94C9C}"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364994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750033-7AB4-4A7F-BD41-22CBBAD94C9C}"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98702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750033-7AB4-4A7F-BD41-22CBBAD94C9C}"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B0B35-0E22-4204-8884-72F95DD60417}" type="slidenum">
              <a:rPr lang="en-IN" smtClean="0"/>
              <a:t>‹#›</a:t>
            </a:fld>
            <a:endParaRPr lang="en-IN"/>
          </a:p>
        </p:txBody>
      </p:sp>
    </p:spTree>
    <p:extLst>
      <p:ext uri="{BB962C8B-B14F-4D97-AF65-F5344CB8AC3E}">
        <p14:creationId xmlns:p14="http://schemas.microsoft.com/office/powerpoint/2010/main" val="10026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50033-7AB4-4A7F-BD41-22CBBAD94C9C}" type="datetimeFigureOut">
              <a:rPr lang="en-IN" smtClean="0"/>
              <a:t>01-02-2021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B0B35-0E22-4204-8884-72F95DD60417}" type="slidenum">
              <a:rPr lang="en-IN" smtClean="0"/>
              <a:t>‹#›</a:t>
            </a:fld>
            <a:endParaRPr lang="en-IN"/>
          </a:p>
        </p:txBody>
      </p:sp>
    </p:spTree>
    <p:extLst>
      <p:ext uri="{BB962C8B-B14F-4D97-AF65-F5344CB8AC3E}">
        <p14:creationId xmlns:p14="http://schemas.microsoft.com/office/powerpoint/2010/main" val="1414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2031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Operator</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209800" y="2128656"/>
            <a:ext cx="7620000" cy="3814944"/>
          </a:xfrm>
          <a:prstGeom prst="rect">
            <a:avLst/>
          </a:prstGeom>
        </p:spPr>
      </p:pic>
    </p:spTree>
    <p:extLst>
      <p:ext uri="{BB962C8B-B14F-4D97-AF65-F5344CB8AC3E}">
        <p14:creationId xmlns:p14="http://schemas.microsoft.com/office/powerpoint/2010/main" val="2848269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IN" altLang="en-US" smtClean="0"/>
          </a:p>
        </p:txBody>
      </p:sp>
      <p:sp>
        <p:nvSpPr>
          <p:cNvPr id="63491" name="Content Placeholder 2"/>
          <p:cNvSpPr>
            <a:spLocks noGrp="1"/>
          </p:cNvSpPr>
          <p:nvPr>
            <p:ph idx="1"/>
          </p:nvPr>
        </p:nvSpPr>
        <p:spPr>
          <a:xfrm>
            <a:off x="1676400" y="1981200"/>
            <a:ext cx="5029200" cy="4114800"/>
          </a:xfrm>
        </p:spPr>
        <p:txBody>
          <a:bodyPr/>
          <a:lstStyle/>
          <a:p>
            <a:pPr marL="0" indent="0">
              <a:buNone/>
            </a:pPr>
            <a:r>
              <a:rPr lang="en-GB" altLang="en-US" dirty="0" smtClean="0"/>
              <a:t>while [ expression  ]</a:t>
            </a:r>
          </a:p>
          <a:p>
            <a:pPr marL="0" indent="0">
              <a:buNone/>
            </a:pPr>
            <a:r>
              <a:rPr lang="en-GB" altLang="en-US" dirty="0" smtClean="0"/>
              <a:t>do</a:t>
            </a:r>
          </a:p>
          <a:p>
            <a:pPr marL="0" indent="0" algn="just">
              <a:buNone/>
            </a:pPr>
            <a:r>
              <a:rPr lang="en-GB" altLang="en-US" dirty="0" smtClean="0"/>
              <a:t>  </a:t>
            </a:r>
            <a:r>
              <a:rPr lang="en-GB" altLang="en-US" sz="1800" dirty="0"/>
              <a:t>Statement(s) to be executed if expression is true</a:t>
            </a:r>
          </a:p>
          <a:p>
            <a:pPr marL="0" indent="0">
              <a:buNone/>
            </a:pPr>
            <a:r>
              <a:rPr lang="en-GB" altLang="en-US" dirty="0" smtClean="0"/>
              <a:t>done</a:t>
            </a:r>
            <a:endParaRPr lang="en-IN" altLang="en-US" dirty="0" smtClean="0"/>
          </a:p>
        </p:txBody>
      </p:sp>
      <p:sp>
        <p:nvSpPr>
          <p:cNvPr id="2" name="TextBox 1"/>
          <p:cNvSpPr txBox="1"/>
          <p:nvPr/>
        </p:nvSpPr>
        <p:spPr>
          <a:xfrm>
            <a:off x="7010400" y="1905000"/>
            <a:ext cx="3429000" cy="1754326"/>
          </a:xfrm>
          <a:prstGeom prst="rect">
            <a:avLst/>
          </a:prstGeom>
          <a:noFill/>
        </p:spPr>
        <p:txBody>
          <a:bodyPr wrap="square" rtlCol="0">
            <a:spAutoFit/>
          </a:bodyPr>
          <a:lstStyle/>
          <a:p>
            <a:r>
              <a:rPr lang="en-IN" dirty="0" err="1"/>
              <a:t>i</a:t>
            </a:r>
            <a:r>
              <a:rPr lang="en-IN" dirty="0"/>
              <a:t>=0 </a:t>
            </a:r>
          </a:p>
          <a:p>
            <a:r>
              <a:rPr lang="en-IN" dirty="0"/>
              <a:t>while [ $</a:t>
            </a:r>
            <a:r>
              <a:rPr lang="en-IN" dirty="0" err="1"/>
              <a:t>i</a:t>
            </a:r>
            <a:r>
              <a:rPr lang="en-IN" dirty="0"/>
              <a:t> –le 5 ]</a:t>
            </a:r>
          </a:p>
          <a:p>
            <a:r>
              <a:rPr lang="en-IN" dirty="0"/>
              <a:t>do </a:t>
            </a:r>
          </a:p>
          <a:p>
            <a:r>
              <a:rPr lang="en-IN" dirty="0"/>
              <a:t>echo “$</a:t>
            </a:r>
            <a:r>
              <a:rPr lang="en-IN" dirty="0" err="1"/>
              <a:t>i</a:t>
            </a:r>
            <a:r>
              <a:rPr lang="en-IN" dirty="0"/>
              <a:t>”</a:t>
            </a:r>
          </a:p>
          <a:p>
            <a:r>
              <a:rPr lang="en-IN" dirty="0" err="1"/>
              <a:t>i</a:t>
            </a:r>
            <a:r>
              <a:rPr lang="en-IN" dirty="0"/>
              <a:t>=`</a:t>
            </a:r>
            <a:r>
              <a:rPr lang="en-IN" dirty="0" err="1"/>
              <a:t>expr$i</a:t>
            </a:r>
            <a:r>
              <a:rPr lang="en-IN" dirty="0"/>
              <a:t> + 1`</a:t>
            </a:r>
          </a:p>
          <a:p>
            <a:r>
              <a:rPr lang="en-IN" dirty="0"/>
              <a:t>done</a:t>
            </a:r>
          </a:p>
        </p:txBody>
      </p:sp>
      <p:sp>
        <p:nvSpPr>
          <p:cNvPr id="3" name="TextBox 2"/>
          <p:cNvSpPr txBox="1"/>
          <p:nvPr/>
        </p:nvSpPr>
        <p:spPr>
          <a:xfrm>
            <a:off x="7010400" y="4343401"/>
            <a:ext cx="3124200" cy="2031325"/>
          </a:xfrm>
          <a:prstGeom prst="rect">
            <a:avLst/>
          </a:prstGeom>
          <a:noFill/>
        </p:spPr>
        <p:txBody>
          <a:bodyPr wrap="square" rtlCol="0">
            <a:spAutoFit/>
          </a:bodyPr>
          <a:lstStyle/>
          <a:p>
            <a:r>
              <a:rPr lang="en-IN" dirty="0" err="1"/>
              <a:t>i</a:t>
            </a:r>
            <a:r>
              <a:rPr lang="en-IN" dirty="0"/>
              <a:t>=0 </a:t>
            </a:r>
          </a:p>
          <a:p>
            <a:r>
              <a:rPr lang="en-IN" dirty="0"/>
              <a:t>While(($</a:t>
            </a:r>
            <a:r>
              <a:rPr lang="en-IN" dirty="0" err="1"/>
              <a:t>i</a:t>
            </a:r>
            <a:r>
              <a:rPr lang="en-IN" dirty="0"/>
              <a:t> &lt; 5 ))</a:t>
            </a:r>
          </a:p>
          <a:p>
            <a:r>
              <a:rPr lang="en-IN" dirty="0"/>
              <a:t>do </a:t>
            </a:r>
          </a:p>
          <a:p>
            <a:r>
              <a:rPr lang="en-IN" dirty="0"/>
              <a:t>echo “$</a:t>
            </a:r>
            <a:r>
              <a:rPr lang="en-IN" dirty="0" err="1"/>
              <a:t>i</a:t>
            </a:r>
            <a:r>
              <a:rPr lang="en-IN" dirty="0"/>
              <a:t>”</a:t>
            </a:r>
          </a:p>
          <a:p>
            <a:r>
              <a:rPr lang="en-IN" dirty="0" err="1"/>
              <a:t>i</a:t>
            </a:r>
            <a:r>
              <a:rPr lang="en-IN" dirty="0"/>
              <a:t>=`</a:t>
            </a:r>
            <a:r>
              <a:rPr lang="en-IN" dirty="0" err="1"/>
              <a:t>expr$i</a:t>
            </a:r>
            <a:r>
              <a:rPr lang="en-IN" dirty="0"/>
              <a:t> + 1`</a:t>
            </a:r>
          </a:p>
          <a:p>
            <a:r>
              <a:rPr lang="en-IN" dirty="0"/>
              <a:t>done</a:t>
            </a:r>
          </a:p>
          <a:p>
            <a:endParaRPr lang="en-IN" dirty="0"/>
          </a:p>
        </p:txBody>
      </p:sp>
    </p:spTree>
    <p:extLst>
      <p:ext uri="{BB962C8B-B14F-4D97-AF65-F5344CB8AC3E}">
        <p14:creationId xmlns:p14="http://schemas.microsoft.com/office/powerpoint/2010/main" val="2719390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GB" altLang="en-US" smtClean="0">
                <a:latin typeface="Arial" panose="020B0604020202020204" pitchFamily="34" charset="0"/>
                <a:cs typeface="Arial" panose="020B0604020202020204" pitchFamily="34" charset="0"/>
              </a:rPr>
              <a:t>Nesting Loops</a:t>
            </a:r>
            <a:br>
              <a:rPr lang="en-GB" altLang="en-US" smtClean="0">
                <a:latin typeface="Arial" panose="020B0604020202020204" pitchFamily="34" charset="0"/>
                <a:cs typeface="Arial" panose="020B0604020202020204" pitchFamily="34" charset="0"/>
              </a:rPr>
            </a:br>
            <a:endParaRPr lang="en-IN" altLang="en-US" smtClean="0"/>
          </a:p>
        </p:txBody>
      </p:sp>
      <p:sp>
        <p:nvSpPr>
          <p:cNvPr id="64515" name="Content Placeholder 2"/>
          <p:cNvSpPr>
            <a:spLocks noGrp="1"/>
          </p:cNvSpPr>
          <p:nvPr>
            <p:ph idx="1"/>
          </p:nvPr>
        </p:nvSpPr>
        <p:spPr/>
        <p:txBody>
          <a:bodyPr/>
          <a:lstStyle/>
          <a:p>
            <a:r>
              <a:rPr lang="en-GB" altLang="en-US" sz="1800">
                <a:latin typeface="Arial" panose="020B0604020202020204" pitchFamily="34" charset="0"/>
                <a:cs typeface="Arial" panose="020B0604020202020204" pitchFamily="34" charset="0"/>
              </a:rPr>
              <a:t>All the loops support nesting concept which means you can put one loop inside another similar one or different loops. This nesting can go up to unlimited number of times based on your requirement.</a:t>
            </a:r>
          </a:p>
          <a:p>
            <a:endParaRPr lang="en-GB" altLang="en-US" sz="1800">
              <a:latin typeface="Arial" panose="020B0604020202020204" pitchFamily="34" charset="0"/>
              <a:cs typeface="Arial" panose="020B0604020202020204" pitchFamily="34" charset="0"/>
            </a:endParaRPr>
          </a:p>
          <a:p>
            <a:r>
              <a:rPr lang="en-GB" altLang="en-US" sz="1800">
                <a:latin typeface="Arial" panose="020B0604020202020204" pitchFamily="34" charset="0"/>
                <a:cs typeface="Arial" panose="020B0604020202020204" pitchFamily="34" charset="0"/>
              </a:rPr>
              <a:t>Here is an example of nesting while loop. The other loops can be nested based on the programming requirement in a similar way −</a:t>
            </a:r>
          </a:p>
          <a:p>
            <a:endParaRPr lang="en-GB" alt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549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GB" altLang="en-US" sz="1800">
                <a:latin typeface="Arial" panose="020B0604020202020204" pitchFamily="34" charset="0"/>
                <a:cs typeface="Arial" panose="020B0604020202020204" pitchFamily="34" charset="0"/>
              </a:rPr>
              <a:t>Nesting while Loops</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It is possible to use a while loop as part of the body of another while loop</a:t>
            </a:r>
            <a:endParaRPr lang="en-IN" altLang="en-US" sz="1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buNone/>
              <a:defRPr/>
            </a:pPr>
            <a:r>
              <a:rPr lang="en-GB" sz="1800" dirty="0"/>
              <a:t>.Syntax</a:t>
            </a:r>
          </a:p>
          <a:p>
            <a:pPr marL="0" indent="0">
              <a:buNone/>
              <a:defRPr/>
            </a:pPr>
            <a:r>
              <a:rPr lang="en-GB" sz="1800" dirty="0"/>
              <a:t>while command1 ; # this is loop1, the outer loop</a:t>
            </a:r>
          </a:p>
          <a:p>
            <a:pPr marL="0" indent="0">
              <a:buNone/>
              <a:defRPr/>
            </a:pPr>
            <a:r>
              <a:rPr lang="en-GB" sz="1800" dirty="0"/>
              <a:t>do</a:t>
            </a:r>
          </a:p>
          <a:p>
            <a:pPr marL="0" indent="0">
              <a:buNone/>
              <a:defRPr/>
            </a:pPr>
            <a:r>
              <a:rPr lang="en-GB" sz="1800" dirty="0"/>
              <a:t>   Statement(s) to be executed if command1 is true</a:t>
            </a:r>
          </a:p>
          <a:p>
            <a:pPr marL="0" indent="0">
              <a:buNone/>
              <a:defRPr/>
            </a:pPr>
            <a:endParaRPr lang="en-GB" sz="1800" dirty="0"/>
          </a:p>
          <a:p>
            <a:pPr marL="0" indent="0">
              <a:buNone/>
              <a:defRPr/>
            </a:pPr>
            <a:r>
              <a:rPr lang="en-GB" sz="1800" dirty="0"/>
              <a:t>   while command2 ; # this is loop2, the inner loop</a:t>
            </a:r>
          </a:p>
          <a:p>
            <a:pPr marL="0" indent="0">
              <a:buNone/>
              <a:defRPr/>
            </a:pPr>
            <a:r>
              <a:rPr lang="en-GB" sz="1800" dirty="0"/>
              <a:t>   do</a:t>
            </a:r>
          </a:p>
          <a:p>
            <a:pPr marL="0" indent="0">
              <a:buNone/>
              <a:defRPr/>
            </a:pPr>
            <a:r>
              <a:rPr lang="en-GB" sz="1800" dirty="0"/>
              <a:t>      Statement(s) to be executed if command2 is true</a:t>
            </a:r>
          </a:p>
          <a:p>
            <a:pPr marL="0" indent="0">
              <a:buNone/>
              <a:defRPr/>
            </a:pPr>
            <a:r>
              <a:rPr lang="en-GB" sz="1800" dirty="0"/>
              <a:t>   done</a:t>
            </a:r>
          </a:p>
          <a:p>
            <a:pPr marL="0" indent="0">
              <a:buNone/>
              <a:defRPr/>
            </a:pPr>
            <a:endParaRPr lang="en-GB" sz="1800" dirty="0"/>
          </a:p>
          <a:p>
            <a:pPr marL="0" indent="0">
              <a:buNone/>
              <a:defRPr/>
            </a:pPr>
            <a:r>
              <a:rPr lang="en-GB" sz="1800" dirty="0"/>
              <a:t>   Statement(s) to be executed if command1 is true</a:t>
            </a:r>
          </a:p>
          <a:p>
            <a:pPr marL="0" indent="0">
              <a:buNone/>
              <a:defRPr/>
            </a:pPr>
            <a:r>
              <a:rPr lang="en-GB" sz="1800" dirty="0"/>
              <a:t>done</a:t>
            </a:r>
          </a:p>
          <a:p>
            <a:pPr>
              <a:defRPr/>
            </a:pPr>
            <a:endParaRPr lang="en-IN" sz="1800" dirty="0"/>
          </a:p>
        </p:txBody>
      </p:sp>
    </p:spTree>
    <p:extLst>
      <p:ext uri="{BB962C8B-B14F-4D97-AF65-F5344CB8AC3E}">
        <p14:creationId xmlns:p14="http://schemas.microsoft.com/office/powerpoint/2010/main" val="4231186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IN" altLang="en-US" dirty="0" smtClean="0"/>
              <a:t>Arithmetic</a:t>
            </a:r>
          </a:p>
        </p:txBody>
      </p:sp>
      <p:sp>
        <p:nvSpPr>
          <p:cNvPr id="53251" name="Content Placeholder 2"/>
          <p:cNvSpPr>
            <a:spLocks noGrp="1"/>
          </p:cNvSpPr>
          <p:nvPr>
            <p:ph idx="1"/>
          </p:nvPr>
        </p:nvSpPr>
        <p:spPr/>
        <p:txBody>
          <a:bodyPr/>
          <a:lstStyle/>
          <a:p>
            <a:r>
              <a:rPr lang="en-GB" altLang="en-US" sz="2000"/>
              <a:t>Assume variable </a:t>
            </a:r>
            <a:r>
              <a:rPr lang="en-GB" altLang="en-US" sz="2000" b="1"/>
              <a:t>a</a:t>
            </a:r>
            <a:r>
              <a:rPr lang="en-GB" altLang="en-US" sz="2000"/>
              <a:t> holds 10 and variable </a:t>
            </a:r>
            <a:r>
              <a:rPr lang="en-GB" altLang="en-US" sz="2000" b="1"/>
              <a:t>b</a:t>
            </a:r>
            <a:r>
              <a:rPr lang="en-GB" altLang="en-US" sz="2000"/>
              <a:t> holds 20 then </a:t>
            </a:r>
            <a:endParaRPr lang="en-IN" altLang="en-US" sz="2000"/>
          </a:p>
        </p:txBody>
      </p:sp>
      <p:pic>
        <p:nvPicPr>
          <p:cNvPr id="532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43201"/>
            <a:ext cx="89916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800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IN" altLang="en-US" smtClean="0"/>
          </a:p>
        </p:txBody>
      </p:sp>
      <p:pic>
        <p:nvPicPr>
          <p:cNvPr id="5427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2133600"/>
            <a:ext cx="8458200" cy="2533650"/>
          </a:xfrm>
        </p:spPr>
      </p:pic>
      <p:sp>
        <p:nvSpPr>
          <p:cNvPr id="54276" name="Rectangle 4"/>
          <p:cNvSpPr>
            <a:spLocks noChangeArrowheads="1"/>
          </p:cNvSpPr>
          <p:nvPr/>
        </p:nvSpPr>
        <p:spPr bwMode="auto">
          <a:xfrm>
            <a:off x="1841500" y="4419600"/>
            <a:ext cx="88265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anose="02020603050405020304" pitchFamily="18" charset="0"/>
              </a:defRPr>
            </a:lvl1pPr>
            <a:lvl2pPr marL="742950" indent="-285750">
              <a:defRPr sz="2400" i="1">
                <a:solidFill>
                  <a:schemeClr val="tx1"/>
                </a:solidFill>
                <a:latin typeface="Times New Roman" panose="02020603050405020304" pitchFamily="18" charset="0"/>
              </a:defRPr>
            </a:lvl2pPr>
            <a:lvl3pPr marL="1143000" indent="-228600">
              <a:defRPr sz="2400" i="1">
                <a:solidFill>
                  <a:schemeClr val="tx1"/>
                </a:solidFill>
                <a:latin typeface="Times New Roman" panose="02020603050405020304" pitchFamily="18" charset="0"/>
              </a:defRPr>
            </a:lvl3pPr>
            <a:lvl4pPr marL="1600200" indent="-228600">
              <a:defRPr sz="2400" i="1">
                <a:solidFill>
                  <a:schemeClr val="tx1"/>
                </a:solidFill>
                <a:latin typeface="Times New Roman" panose="02020603050405020304" pitchFamily="18" charset="0"/>
              </a:defRPr>
            </a:lvl4pPr>
            <a:lvl5pPr marL="2057400" indent="-228600">
              <a:defRPr sz="24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GB" altLang="en-US"/>
              <a:t>It is very important to understand that all the conditional expressions should be inside square braces with spaces around them, for example [ $a == $b ] is correct whereas, [$a==$b] is incorrect.</a:t>
            </a:r>
          </a:p>
          <a:p>
            <a:pPr eaLnBrk="1" hangingPunct="1"/>
            <a:endParaRPr lang="en-GB" altLang="en-US"/>
          </a:p>
          <a:p>
            <a:pPr eaLnBrk="1" hangingPunct="1"/>
            <a:r>
              <a:rPr lang="en-GB" altLang="en-US"/>
              <a:t>All the arithmetical calculations are done using long integers.</a:t>
            </a:r>
            <a:endParaRPr lang="en-IN" altLang="en-US"/>
          </a:p>
        </p:txBody>
      </p:sp>
    </p:spTree>
    <p:extLst>
      <p:ext uri="{BB962C8B-B14F-4D97-AF65-F5344CB8AC3E}">
        <p14:creationId xmlns:p14="http://schemas.microsoft.com/office/powerpoint/2010/main" val="897826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IN" altLang="en-US" smtClean="0"/>
          </a:p>
        </p:txBody>
      </p:sp>
      <p:pic>
        <p:nvPicPr>
          <p:cNvPr id="5529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2347914"/>
            <a:ext cx="6629400" cy="4357687"/>
          </a:xfrm>
        </p:spPr>
      </p:pic>
    </p:spTree>
    <p:extLst>
      <p:ext uri="{BB962C8B-B14F-4D97-AF65-F5344CB8AC3E}">
        <p14:creationId xmlns:p14="http://schemas.microsoft.com/office/powerpoint/2010/main" val="787395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IN" altLang="en-US" smtClean="0"/>
              <a:t>Relational Operators</a:t>
            </a:r>
            <a:br>
              <a:rPr lang="en-IN" altLang="en-US" smtClean="0"/>
            </a:br>
            <a:endParaRPr lang="en-IN" altLang="en-US" smtClean="0"/>
          </a:p>
        </p:txBody>
      </p:sp>
      <p:sp>
        <p:nvSpPr>
          <p:cNvPr id="56323" name="Content Placeholder 2"/>
          <p:cNvSpPr>
            <a:spLocks noGrp="1"/>
          </p:cNvSpPr>
          <p:nvPr>
            <p:ph idx="1"/>
          </p:nvPr>
        </p:nvSpPr>
        <p:spPr/>
        <p:txBody>
          <a:bodyPr/>
          <a:lstStyle/>
          <a:p>
            <a:r>
              <a:rPr lang="en-GB" altLang="en-US" sz="1800">
                <a:latin typeface="Arial" panose="020B0604020202020204" pitchFamily="34" charset="0"/>
                <a:cs typeface="Arial" panose="020B0604020202020204" pitchFamily="34" charset="0"/>
              </a:rPr>
              <a:t>Assume variable </a:t>
            </a:r>
            <a:r>
              <a:rPr lang="en-GB" altLang="en-US" sz="1800" b="1">
                <a:latin typeface="Arial" panose="020B0604020202020204" pitchFamily="34" charset="0"/>
                <a:cs typeface="Arial" panose="020B0604020202020204" pitchFamily="34" charset="0"/>
              </a:rPr>
              <a:t>a</a:t>
            </a:r>
            <a:r>
              <a:rPr lang="en-GB" altLang="en-US" sz="1800">
                <a:latin typeface="Arial" panose="020B0604020202020204" pitchFamily="34" charset="0"/>
                <a:cs typeface="Arial" panose="020B0604020202020204" pitchFamily="34" charset="0"/>
              </a:rPr>
              <a:t> holds 10 and variable </a:t>
            </a:r>
            <a:r>
              <a:rPr lang="en-GB" altLang="en-US" sz="1800" b="1">
                <a:latin typeface="Arial" panose="020B0604020202020204" pitchFamily="34" charset="0"/>
                <a:cs typeface="Arial" panose="020B0604020202020204" pitchFamily="34" charset="0"/>
              </a:rPr>
              <a:t>b</a:t>
            </a:r>
            <a:r>
              <a:rPr lang="en-GB" altLang="en-US" sz="1800">
                <a:latin typeface="Arial" panose="020B0604020202020204" pitchFamily="34" charset="0"/>
                <a:cs typeface="Arial" panose="020B0604020202020204" pitchFamily="34" charset="0"/>
              </a:rPr>
              <a:t> holds 20 then </a:t>
            </a:r>
            <a:endParaRPr lang="en-IN" altLang="en-US" sz="1800">
              <a:latin typeface="Arial" panose="020B0604020202020204" pitchFamily="34" charset="0"/>
              <a:cs typeface="Arial" panose="020B0604020202020204" pitchFamily="34" charset="0"/>
            </a:endParaRPr>
          </a:p>
        </p:txBody>
      </p:sp>
      <p:pic>
        <p:nvPicPr>
          <p:cNvPr id="563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25688"/>
            <a:ext cx="89154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667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endParaRPr lang="en-IN" altLang="en-US" smtClean="0"/>
          </a:p>
        </p:txBody>
      </p:sp>
      <p:sp>
        <p:nvSpPr>
          <p:cNvPr id="57347" name="Content Placeholder 2"/>
          <p:cNvSpPr>
            <a:spLocks noGrp="1"/>
          </p:cNvSpPr>
          <p:nvPr>
            <p:ph idx="1"/>
          </p:nvPr>
        </p:nvSpPr>
        <p:spPr/>
        <p:txBody>
          <a:bodyPr/>
          <a:lstStyle/>
          <a:p>
            <a:r>
              <a:rPr lang="en-GB" altLang="en-US" smtClean="0"/>
              <a:t>It is very important to understand that all the conditional expressions should be placed inside square braces with spaces around them</a:t>
            </a:r>
            <a:endParaRPr lang="en-IN" altLang="en-US" smtClean="0"/>
          </a:p>
        </p:txBody>
      </p:sp>
    </p:spTree>
    <p:extLst>
      <p:ext uri="{BB962C8B-B14F-4D97-AF65-F5344CB8AC3E}">
        <p14:creationId xmlns:p14="http://schemas.microsoft.com/office/powerpoint/2010/main" val="3799280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IN" altLang="en-US" smtClean="0"/>
              <a:t> </a:t>
            </a:r>
            <a:br>
              <a:rPr lang="en-IN" altLang="en-US" smtClean="0"/>
            </a:br>
            <a:endParaRPr lang="en-IN" altLang="en-US" smtClean="0"/>
          </a:p>
        </p:txBody>
      </p:sp>
      <p:sp>
        <p:nvSpPr>
          <p:cNvPr id="58371" name="Content Placeholder 2"/>
          <p:cNvSpPr>
            <a:spLocks noGrp="1"/>
          </p:cNvSpPr>
          <p:nvPr>
            <p:ph idx="1"/>
          </p:nvPr>
        </p:nvSpPr>
        <p:spPr>
          <a:xfrm>
            <a:off x="2209800" y="609600"/>
            <a:ext cx="7772400" cy="5867400"/>
          </a:xfrm>
        </p:spPr>
        <p:txBody>
          <a:bodyPr/>
          <a:lstStyle/>
          <a:p>
            <a:r>
              <a:rPr lang="en-GB" altLang="en-US" b="1" smtClean="0"/>
              <a:t>Using the </a:t>
            </a:r>
            <a:r>
              <a:rPr lang="en-GB" altLang="en-US" b="1" i="1" smtClean="0"/>
              <a:t>Bash Arithmetic Expansion</a:t>
            </a:r>
            <a:endParaRPr lang="en-GB" altLang="en-US" b="1" smtClean="0"/>
          </a:p>
          <a:p>
            <a:pPr algn="just"/>
            <a:r>
              <a:rPr lang="en-GB" altLang="en-US" smtClean="0"/>
              <a:t>to evaluate arithmetic expressions with integers in Bash is to use the Arithmetic Expansion capability of the shell. The builtin shell expansion allows you to use the parentheses ((...)) to do math calculations.</a:t>
            </a:r>
          </a:p>
          <a:p>
            <a:pPr algn="just"/>
            <a:endParaRPr lang="en-GB" altLang="en-US" smtClean="0"/>
          </a:p>
          <a:p>
            <a:pPr algn="just"/>
            <a:r>
              <a:rPr lang="en-GB" altLang="en-US" smtClean="0"/>
              <a:t>The format for the Bash arithmetic expansion is $(( arithmetic expression )). The shell expansion will return the result of the latest expression given.</a:t>
            </a:r>
            <a:endParaRPr lang="en-IN" altLang="en-US" smtClean="0"/>
          </a:p>
        </p:txBody>
      </p:sp>
    </p:spTree>
    <p:extLst>
      <p:ext uri="{BB962C8B-B14F-4D97-AF65-F5344CB8AC3E}">
        <p14:creationId xmlns:p14="http://schemas.microsoft.com/office/powerpoint/2010/main" val="80120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Control Structures</a:t>
            </a:r>
          </a:p>
        </p:txBody>
      </p:sp>
      <p:sp>
        <p:nvSpPr>
          <p:cNvPr id="63491" name="Rectangle 3"/>
          <p:cNvSpPr>
            <a:spLocks noGrp="1" noChangeArrowheads="1"/>
          </p:cNvSpPr>
          <p:nvPr>
            <p:ph type="body" idx="1"/>
          </p:nvPr>
        </p:nvSpPr>
        <p:spPr/>
        <p:txBody>
          <a:bodyPr/>
          <a:lstStyle/>
          <a:p>
            <a:pPr eaLnBrk="1" hangingPunct="1">
              <a:buFontTx/>
              <a:buNone/>
            </a:pPr>
            <a:r>
              <a:rPr lang="en-US" altLang="en-US" dirty="0" smtClean="0"/>
              <a:t>	</a:t>
            </a:r>
            <a:r>
              <a:rPr lang="en-US" altLang="en-US" b="1" dirty="0" smtClean="0">
                <a:latin typeface="Courier New" panose="02070309020205020404" pitchFamily="49" charset="0"/>
              </a:rPr>
              <a:t>if [ </a:t>
            </a:r>
            <a:r>
              <a:rPr lang="en-US" altLang="en-US" i="1" dirty="0" smtClean="0">
                <a:latin typeface="Courier New" panose="02070309020205020404" pitchFamily="49" charset="0"/>
              </a:rPr>
              <a:t>expression </a:t>
            </a:r>
            <a:r>
              <a:rPr lang="en-US" altLang="en-US" b="1" dirty="0">
                <a:latin typeface="Courier New" panose="02070309020205020404" pitchFamily="49" charset="0"/>
              </a:rPr>
              <a:t>]</a:t>
            </a:r>
            <a:r>
              <a:rPr lang="en-US" altLang="en-US" b="1" dirty="0" smtClean="0">
                <a:latin typeface="Courier New" panose="02070309020205020404" pitchFamily="49" charset="0"/>
              </a:rPr>
              <a:t/>
            </a:r>
            <a:br>
              <a:rPr lang="en-US" altLang="en-US" b="1" dirty="0" smtClean="0">
                <a:latin typeface="Courier New" panose="02070309020205020404" pitchFamily="49" charset="0"/>
              </a:rPr>
            </a:br>
            <a:r>
              <a:rPr lang="en-US" altLang="en-US" b="1" dirty="0" smtClean="0">
                <a:latin typeface="Courier New" panose="02070309020205020404" pitchFamily="49" charset="0"/>
              </a:rPr>
              <a:t>then</a:t>
            </a:r>
            <a:br>
              <a:rPr lang="en-US" altLang="en-US" b="1" dirty="0" smtClean="0">
                <a:latin typeface="Courier New" panose="02070309020205020404" pitchFamily="49" charset="0"/>
              </a:rPr>
            </a:br>
            <a:r>
              <a:rPr lang="en-US" altLang="en-US" b="1" dirty="0" smtClean="0">
                <a:latin typeface="Courier New" panose="02070309020205020404" pitchFamily="49" charset="0"/>
              </a:rPr>
              <a:t>	</a:t>
            </a:r>
            <a:r>
              <a:rPr lang="en-US" altLang="en-US" i="1" dirty="0" smtClean="0">
                <a:latin typeface="Courier New" panose="02070309020205020404" pitchFamily="49" charset="0"/>
              </a:rPr>
              <a:t>command1</a:t>
            </a:r>
            <a:r>
              <a:rPr lang="en-US" altLang="en-US" b="1" dirty="0" smtClean="0">
                <a:latin typeface="Courier New" panose="02070309020205020404" pitchFamily="49" charset="0"/>
              </a:rPr>
              <a:t/>
            </a:r>
            <a:br>
              <a:rPr lang="en-US" altLang="en-US" b="1" dirty="0" smtClean="0">
                <a:latin typeface="Courier New" panose="02070309020205020404" pitchFamily="49" charset="0"/>
              </a:rPr>
            </a:br>
            <a:r>
              <a:rPr lang="en-US" altLang="en-US" b="1" dirty="0" smtClean="0">
                <a:latin typeface="Courier New" panose="02070309020205020404" pitchFamily="49" charset="0"/>
              </a:rPr>
              <a:t>else</a:t>
            </a:r>
            <a:br>
              <a:rPr lang="en-US" altLang="en-US" b="1" dirty="0" smtClean="0">
                <a:latin typeface="Courier New" panose="02070309020205020404" pitchFamily="49" charset="0"/>
              </a:rPr>
            </a:br>
            <a:r>
              <a:rPr lang="en-US" altLang="en-US" b="1" dirty="0" smtClean="0">
                <a:latin typeface="Courier New" panose="02070309020205020404" pitchFamily="49" charset="0"/>
              </a:rPr>
              <a:t>	</a:t>
            </a:r>
            <a:r>
              <a:rPr lang="en-US" altLang="en-US" i="1" dirty="0" smtClean="0">
                <a:latin typeface="Courier New" panose="02070309020205020404" pitchFamily="49" charset="0"/>
              </a:rPr>
              <a:t>command2</a:t>
            </a:r>
            <a:r>
              <a:rPr lang="en-US" altLang="en-US" b="1" dirty="0" smtClean="0">
                <a:latin typeface="Courier New" panose="02070309020205020404" pitchFamily="49" charset="0"/>
              </a:rPr>
              <a:t/>
            </a:r>
            <a:br>
              <a:rPr lang="en-US" altLang="en-US" b="1" dirty="0" smtClean="0">
                <a:latin typeface="Courier New" panose="02070309020205020404" pitchFamily="49" charset="0"/>
              </a:rPr>
            </a:br>
            <a:r>
              <a:rPr lang="en-US" altLang="en-US" b="1" dirty="0" smtClean="0">
                <a:latin typeface="Courier New" panose="02070309020205020404" pitchFamily="49" charset="0"/>
              </a:rPr>
              <a:t>fi</a:t>
            </a:r>
          </a:p>
        </p:txBody>
      </p:sp>
    </p:spTree>
    <p:extLst>
      <p:ext uri="{BB962C8B-B14F-4D97-AF65-F5344CB8AC3E}">
        <p14:creationId xmlns:p14="http://schemas.microsoft.com/office/powerpoint/2010/main" val="4094683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sz="1800" b="1" dirty="0">
                <a:latin typeface="Courier New" panose="02070309020205020404" pitchFamily="49" charset="0"/>
              </a:rPr>
              <a:t>if [ </a:t>
            </a:r>
            <a:r>
              <a:rPr lang="en-US" altLang="en-US" sz="1800" i="1" dirty="0">
                <a:latin typeface="Courier New" panose="02070309020205020404" pitchFamily="49" charset="0"/>
              </a:rPr>
              <a:t>expression </a:t>
            </a:r>
            <a:r>
              <a:rPr lang="en-US" altLang="en-US" sz="1800" b="1" dirty="0">
                <a:latin typeface="Courier New" panose="02070309020205020404" pitchFamily="49" charset="0"/>
              </a:rPr>
              <a:t>]</a:t>
            </a:r>
            <a:br>
              <a:rPr lang="en-US" altLang="en-US" sz="1800" b="1" dirty="0">
                <a:latin typeface="Courier New" panose="02070309020205020404" pitchFamily="49" charset="0"/>
              </a:rPr>
            </a:br>
            <a:r>
              <a:rPr lang="en-US" altLang="en-US" sz="1800" b="1" dirty="0">
                <a:latin typeface="Courier New" panose="02070309020205020404" pitchFamily="49" charset="0"/>
              </a:rPr>
              <a:t>then</a:t>
            </a:r>
            <a:br>
              <a:rPr lang="en-US" altLang="en-US" sz="1800" b="1" dirty="0">
                <a:latin typeface="Courier New" panose="02070309020205020404" pitchFamily="49" charset="0"/>
              </a:rPr>
            </a:br>
            <a:r>
              <a:rPr lang="en-US" altLang="en-US" sz="1800" b="1" dirty="0">
                <a:latin typeface="Courier New" panose="02070309020205020404" pitchFamily="49" charset="0"/>
              </a:rPr>
              <a:t>	</a:t>
            </a:r>
            <a:r>
              <a:rPr lang="en-US" altLang="en-US" sz="1800" i="1" dirty="0">
                <a:latin typeface="Courier New" panose="02070309020205020404" pitchFamily="49" charset="0"/>
              </a:rPr>
              <a:t>command1</a:t>
            </a:r>
            <a:r>
              <a:rPr lang="en-US" altLang="en-US" sz="1800" b="1" dirty="0">
                <a:latin typeface="Courier New" panose="02070309020205020404" pitchFamily="49" charset="0"/>
              </a:rPr>
              <a:t/>
            </a:r>
            <a:br>
              <a:rPr lang="en-US" altLang="en-US" sz="1800" b="1" dirty="0">
                <a:latin typeface="Courier New" panose="02070309020205020404" pitchFamily="49" charset="0"/>
              </a:rPr>
            </a:br>
            <a:r>
              <a:rPr lang="en-US" altLang="en-US" sz="1800" b="1" dirty="0" err="1">
                <a:latin typeface="Courier New" panose="02070309020205020404" pitchFamily="49" charset="0"/>
              </a:rPr>
              <a:t>elif</a:t>
            </a:r>
            <a:r>
              <a:rPr lang="en-US" altLang="en-US" sz="1800" b="1" dirty="0">
                <a:latin typeface="Courier New" panose="02070309020205020404" pitchFamily="49" charset="0"/>
              </a:rPr>
              <a:t> [  expression ]</a:t>
            </a:r>
            <a:br>
              <a:rPr lang="en-US" altLang="en-US" sz="1800" b="1" dirty="0">
                <a:latin typeface="Courier New" panose="02070309020205020404" pitchFamily="49" charset="0"/>
              </a:rPr>
            </a:br>
            <a:r>
              <a:rPr lang="en-US" altLang="en-US" sz="1800" b="1" dirty="0">
                <a:latin typeface="Courier New" panose="02070309020205020404" pitchFamily="49" charset="0"/>
              </a:rPr>
              <a:t>then</a:t>
            </a:r>
          </a:p>
          <a:p>
            <a:pPr marL="0" indent="0">
              <a:buNone/>
            </a:pPr>
            <a:r>
              <a:rPr lang="en-US" altLang="en-US" sz="1800" b="1" dirty="0">
                <a:latin typeface="Courier New" panose="02070309020205020404" pitchFamily="49" charset="0"/>
              </a:rPr>
              <a:t>	</a:t>
            </a:r>
            <a:r>
              <a:rPr lang="en-US" altLang="en-US" sz="1800" i="1" dirty="0">
                <a:latin typeface="Courier New" panose="02070309020205020404" pitchFamily="49" charset="0"/>
              </a:rPr>
              <a:t>command2</a:t>
            </a:r>
          </a:p>
          <a:p>
            <a:pPr marL="0" indent="0">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elif</a:t>
            </a:r>
            <a:r>
              <a:rPr lang="en-US" altLang="en-US" sz="1800" b="1" dirty="0">
                <a:latin typeface="Courier New" panose="02070309020205020404" pitchFamily="49" charset="0"/>
              </a:rPr>
              <a:t> [  expression ]</a:t>
            </a:r>
            <a:br>
              <a:rPr lang="en-US" altLang="en-US" sz="1800" b="1" dirty="0">
                <a:latin typeface="Courier New" panose="02070309020205020404" pitchFamily="49" charset="0"/>
              </a:rPr>
            </a:br>
            <a:r>
              <a:rPr lang="en-US" altLang="en-US" sz="1800" b="1" dirty="0">
                <a:latin typeface="Courier New" panose="02070309020205020404" pitchFamily="49" charset="0"/>
              </a:rPr>
              <a:t>   then</a:t>
            </a:r>
          </a:p>
          <a:p>
            <a:pPr marL="0" indent="0">
              <a:buNone/>
            </a:pPr>
            <a:r>
              <a:rPr lang="en-US" altLang="en-US" sz="1800" b="1" dirty="0">
                <a:latin typeface="Courier New" panose="02070309020205020404" pitchFamily="49" charset="0"/>
              </a:rPr>
              <a:t>	command3</a:t>
            </a:r>
          </a:p>
          <a:p>
            <a:pPr marL="0" indent="0">
              <a:buNone/>
            </a:pPr>
            <a:r>
              <a:rPr lang="en-US" altLang="en-US" sz="1800" b="1" dirty="0">
                <a:latin typeface="Courier New" panose="02070309020205020404" pitchFamily="49" charset="0"/>
              </a:rPr>
              <a:t>    else</a:t>
            </a:r>
          </a:p>
          <a:p>
            <a:pPr marL="0" indent="0">
              <a:buNone/>
            </a:pPr>
            <a:r>
              <a:rPr lang="en-US" altLang="en-US" sz="1800" b="1" dirty="0">
                <a:latin typeface="Courier New" panose="02070309020205020404" pitchFamily="49" charset="0"/>
              </a:rPr>
              <a:t>       command4</a:t>
            </a:r>
            <a:r>
              <a:rPr lang="en-US" altLang="en-US" b="1" dirty="0" smtClean="0">
                <a:latin typeface="Courier New" panose="02070309020205020404" pitchFamily="49" charset="0"/>
              </a:rPr>
              <a:t/>
            </a:r>
            <a:br>
              <a:rPr lang="en-US" altLang="en-US" b="1" dirty="0" smtClean="0">
                <a:latin typeface="Courier New" panose="02070309020205020404" pitchFamily="49" charset="0"/>
              </a:rPr>
            </a:br>
            <a:r>
              <a:rPr lang="en-US" altLang="en-US" b="1" dirty="0" smtClean="0">
                <a:latin typeface="Courier New" panose="02070309020205020404" pitchFamily="49" charset="0"/>
              </a:rPr>
              <a:t>  </a:t>
            </a:r>
            <a:r>
              <a:rPr lang="en-US" altLang="en-US" sz="1800" b="1" dirty="0">
                <a:latin typeface="Courier New" panose="02070309020205020404" pitchFamily="49" charset="0"/>
              </a:rPr>
              <a:t>fi</a:t>
            </a:r>
          </a:p>
          <a:p>
            <a:endParaRPr lang="en-IN" dirty="0"/>
          </a:p>
        </p:txBody>
      </p:sp>
    </p:spTree>
    <p:extLst>
      <p:ext uri="{BB962C8B-B14F-4D97-AF65-F5344CB8AC3E}">
        <p14:creationId xmlns:p14="http://schemas.microsoft.com/office/powerpoint/2010/main" val="33219680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98ed2bab-2631-47ff-9d5f-1b5d31f6a62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06A3BE30D0AE40A326C963DF48BA9B" ma:contentTypeVersion="6" ma:contentTypeDescription="Create a new document." ma:contentTypeScope="" ma:versionID="00ff6bd3a29ddd4c5b040fb9d8c7cb49">
  <xsd:schema xmlns:xsd="http://www.w3.org/2001/XMLSchema" xmlns:xs="http://www.w3.org/2001/XMLSchema" xmlns:p="http://schemas.microsoft.com/office/2006/metadata/properties" xmlns:ns2="0cb4a23a-1d72-41a9-9382-8f391e53b00e" targetNamespace="http://schemas.microsoft.com/office/2006/metadata/properties" ma:root="true" ma:fieldsID="6b75bd49982dca0b647c4cddbfcdf075" ns2:_="">
    <xsd:import namespace="0cb4a23a-1d72-41a9-9382-8f391e53b0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b4a23a-1d72-41a9-9382-8f391e53b0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24C97C-848D-4640-85FF-829118AC8D9A}"/>
</file>

<file path=customXml/itemProps2.xml><?xml version="1.0" encoding="utf-8"?>
<ds:datastoreItem xmlns:ds="http://schemas.openxmlformats.org/officeDocument/2006/customXml" ds:itemID="{191B0438-0149-473E-9A32-AB69B9B31086}"/>
</file>

<file path=customXml/itemProps3.xml><?xml version="1.0" encoding="utf-8"?>
<ds:datastoreItem xmlns:ds="http://schemas.openxmlformats.org/officeDocument/2006/customXml" ds:itemID="{88AEC42F-3647-47EE-86B3-3CEDCCD4E335}"/>
</file>

<file path=docProps/app.xml><?xml version="1.0" encoding="utf-8"?>
<Properties xmlns="http://schemas.openxmlformats.org/officeDocument/2006/extended-properties" xmlns:vt="http://schemas.openxmlformats.org/officeDocument/2006/docPropsVTypes">
  <TotalTime>40</TotalTime>
  <Words>275</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Times New Roman</vt:lpstr>
      <vt:lpstr>Office Theme</vt:lpstr>
      <vt:lpstr>PowerPoint Presentation</vt:lpstr>
      <vt:lpstr>Arithmetic</vt:lpstr>
      <vt:lpstr>PowerPoint Presentation</vt:lpstr>
      <vt:lpstr>PowerPoint Presentation</vt:lpstr>
      <vt:lpstr>Relational Operators </vt:lpstr>
      <vt:lpstr>PowerPoint Presentation</vt:lpstr>
      <vt:lpstr>  </vt:lpstr>
      <vt:lpstr>Control Structures</vt:lpstr>
      <vt:lpstr>PowerPoint Presentation</vt:lpstr>
      <vt:lpstr>Logical Operator</vt:lpstr>
      <vt:lpstr>PowerPoint Presentation</vt:lpstr>
      <vt:lpstr>Nesting Loops </vt:lpstr>
      <vt:lpstr>Nesting while Loops It is possible to use a while loop as part of the body of another while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Sharma</dc:creator>
  <cp:lastModifiedBy>Seema Sharma</cp:lastModifiedBy>
  <cp:revision>2</cp:revision>
  <dcterms:created xsi:type="dcterms:W3CDTF">2020-09-08T06:17:55Z</dcterms:created>
  <dcterms:modified xsi:type="dcterms:W3CDTF">2021-02-01T06:32:25Z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0x010100AB06A3BE30D0AE40A326C963DF48BA9B</vt:lpwstr>
  </property>
</Properties>
</file>