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63" r:id="rId2"/>
    <p:sldId id="262" r:id="rId3"/>
    <p:sldId id="265" r:id="rId4"/>
    <p:sldId id="266" r:id="rId5"/>
    <p:sldId id="264" r:id="rId6"/>
    <p:sldId id="267" r:id="rId7"/>
    <p:sldId id="270" r:id="rId8"/>
    <p:sldId id="268" r:id="rId9"/>
    <p:sldId id="269" r:id="rId10"/>
    <p:sldId id="272" r:id="rId11"/>
    <p:sldId id="273" r:id="rId12"/>
    <p:sldId id="274" r:id="rId13"/>
    <p:sldId id="275" r:id="rId14"/>
    <p:sldId id="276"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BBD792-BDAB-4C0E-86DC-C5131E5BFD8F}" v="5" dt="2021-02-24T04:47: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mond shaine balero" userId="9fec1aeac635114e" providerId="LiveId" clId="{90BBD792-BDAB-4C0E-86DC-C5131E5BFD8F}"/>
    <pc:docChg chg="undo custSel addSld delSld modSld sldOrd">
      <pc:chgData name="raymond shaine balero" userId="9fec1aeac635114e" providerId="LiveId" clId="{90BBD792-BDAB-4C0E-86DC-C5131E5BFD8F}" dt="2021-02-24T05:15:33.209" v="488" actId="20577"/>
      <pc:docMkLst>
        <pc:docMk/>
      </pc:docMkLst>
      <pc:sldChg chg="del">
        <pc:chgData name="raymond shaine balero" userId="9fec1aeac635114e" providerId="LiveId" clId="{90BBD792-BDAB-4C0E-86DC-C5131E5BFD8F}" dt="2021-02-24T04:36:29.218" v="179" actId="2696"/>
        <pc:sldMkLst>
          <pc:docMk/>
          <pc:sldMk cId="1874822996" sldId="260"/>
        </pc:sldMkLst>
      </pc:sldChg>
      <pc:sldChg chg="del">
        <pc:chgData name="raymond shaine balero" userId="9fec1aeac635114e" providerId="LiveId" clId="{90BBD792-BDAB-4C0E-86DC-C5131E5BFD8F}" dt="2021-02-24T04:36:20.601" v="178" actId="2696"/>
        <pc:sldMkLst>
          <pc:docMk/>
          <pc:sldMk cId="3443546882" sldId="261"/>
        </pc:sldMkLst>
      </pc:sldChg>
      <pc:sldChg chg="modSp mod">
        <pc:chgData name="raymond shaine balero" userId="9fec1aeac635114e" providerId="LiveId" clId="{90BBD792-BDAB-4C0E-86DC-C5131E5BFD8F}" dt="2021-02-24T04:37:47.125" v="181" actId="207"/>
        <pc:sldMkLst>
          <pc:docMk/>
          <pc:sldMk cId="4092735971" sldId="262"/>
        </pc:sldMkLst>
        <pc:spChg chg="mod">
          <ac:chgData name="raymond shaine balero" userId="9fec1aeac635114e" providerId="LiveId" clId="{90BBD792-BDAB-4C0E-86DC-C5131E5BFD8F}" dt="2021-02-24T04:37:36.910" v="180" actId="207"/>
          <ac:spMkLst>
            <pc:docMk/>
            <pc:sldMk cId="4092735971" sldId="262"/>
            <ac:spMk id="2" creationId="{30FF4F34-1CDC-499E-B9AA-13B2B28DE73D}"/>
          </ac:spMkLst>
        </pc:spChg>
        <pc:spChg chg="mod">
          <ac:chgData name="raymond shaine balero" userId="9fec1aeac635114e" providerId="LiveId" clId="{90BBD792-BDAB-4C0E-86DC-C5131E5BFD8F}" dt="2021-02-24T04:37:47.125" v="181" actId="207"/>
          <ac:spMkLst>
            <pc:docMk/>
            <pc:sldMk cId="4092735971" sldId="262"/>
            <ac:spMk id="8" creationId="{7F6BA506-AEEF-4D04-943B-4DA8062A0644}"/>
          </ac:spMkLst>
        </pc:spChg>
      </pc:sldChg>
      <pc:sldChg chg="modSp mod">
        <pc:chgData name="raymond shaine balero" userId="9fec1aeac635114e" providerId="LiveId" clId="{90BBD792-BDAB-4C0E-86DC-C5131E5BFD8F}" dt="2021-02-24T04:56:21.510" v="362" actId="20577"/>
        <pc:sldMkLst>
          <pc:docMk/>
          <pc:sldMk cId="3828500846" sldId="263"/>
        </pc:sldMkLst>
        <pc:spChg chg="mod">
          <ac:chgData name="raymond shaine balero" userId="9fec1aeac635114e" providerId="LiveId" clId="{90BBD792-BDAB-4C0E-86DC-C5131E5BFD8F}" dt="2021-02-24T04:56:21.510" v="362" actId="20577"/>
          <ac:spMkLst>
            <pc:docMk/>
            <pc:sldMk cId="3828500846" sldId="263"/>
            <ac:spMk id="5" creationId="{0EA66D4F-CCD7-4F47-BD62-D6BD4C0692C6}"/>
          </ac:spMkLst>
        </pc:spChg>
      </pc:sldChg>
      <pc:sldChg chg="modSp mod ord">
        <pc:chgData name="raymond shaine balero" userId="9fec1aeac635114e" providerId="LiveId" clId="{90BBD792-BDAB-4C0E-86DC-C5131E5BFD8F}" dt="2021-02-24T04:43:56.726" v="280"/>
        <pc:sldMkLst>
          <pc:docMk/>
          <pc:sldMk cId="1148714994" sldId="264"/>
        </pc:sldMkLst>
        <pc:spChg chg="mod">
          <ac:chgData name="raymond shaine balero" userId="9fec1aeac635114e" providerId="LiveId" clId="{90BBD792-BDAB-4C0E-86DC-C5131E5BFD8F}" dt="2021-02-24T04:38:15.019" v="182" actId="207"/>
          <ac:spMkLst>
            <pc:docMk/>
            <pc:sldMk cId="1148714994" sldId="264"/>
            <ac:spMk id="2" creationId="{7CDC5953-BBE0-4F7E-B580-D10F1BD4D7BC}"/>
          </ac:spMkLst>
        </pc:spChg>
        <pc:spChg chg="mod">
          <ac:chgData name="raymond shaine balero" userId="9fec1aeac635114e" providerId="LiveId" clId="{90BBD792-BDAB-4C0E-86DC-C5131E5BFD8F}" dt="2021-02-24T04:43:21.729" v="278" actId="20577"/>
          <ac:spMkLst>
            <pc:docMk/>
            <pc:sldMk cId="1148714994" sldId="264"/>
            <ac:spMk id="3" creationId="{F156CA29-7FBF-4730-8413-55DAA9C1438F}"/>
          </ac:spMkLst>
        </pc:spChg>
        <pc:picChg chg="mod">
          <ac:chgData name="raymond shaine balero" userId="9fec1aeac635114e" providerId="LiveId" clId="{90BBD792-BDAB-4C0E-86DC-C5131E5BFD8F}" dt="2021-02-24T04:40:03.675" v="202" actId="207"/>
          <ac:picMkLst>
            <pc:docMk/>
            <pc:sldMk cId="1148714994" sldId="264"/>
            <ac:picMk id="4" creationId="{993CE60F-AFFE-4979-A3EF-77069E3AAB82}"/>
          </ac:picMkLst>
        </pc:picChg>
      </pc:sldChg>
      <pc:sldChg chg="modSp mod">
        <pc:chgData name="raymond shaine balero" userId="9fec1aeac635114e" providerId="LiveId" clId="{90BBD792-BDAB-4C0E-86DC-C5131E5BFD8F}" dt="2021-02-24T04:45:19.182" v="287" actId="20577"/>
        <pc:sldMkLst>
          <pc:docMk/>
          <pc:sldMk cId="2499007630" sldId="265"/>
        </pc:sldMkLst>
        <pc:spChg chg="mod">
          <ac:chgData name="raymond shaine balero" userId="9fec1aeac635114e" providerId="LiveId" clId="{90BBD792-BDAB-4C0E-86DC-C5131E5BFD8F}" dt="2021-02-24T04:38:29.574" v="186" actId="207"/>
          <ac:spMkLst>
            <pc:docMk/>
            <pc:sldMk cId="2499007630" sldId="265"/>
            <ac:spMk id="2" creationId="{E58C5A0E-8137-4F5D-88ED-71EEB5DAFE87}"/>
          </ac:spMkLst>
        </pc:spChg>
        <pc:spChg chg="mod">
          <ac:chgData name="raymond shaine balero" userId="9fec1aeac635114e" providerId="LiveId" clId="{90BBD792-BDAB-4C0E-86DC-C5131E5BFD8F}" dt="2021-02-24T04:45:19.182" v="287" actId="20577"/>
          <ac:spMkLst>
            <pc:docMk/>
            <pc:sldMk cId="2499007630" sldId="265"/>
            <ac:spMk id="7" creationId="{EFB08442-0650-477E-9370-14A7BE9E3BA1}"/>
          </ac:spMkLst>
        </pc:spChg>
      </pc:sldChg>
      <pc:sldChg chg="addSp delSp modSp mod ord">
        <pc:chgData name="raymond shaine balero" userId="9fec1aeac635114e" providerId="LiveId" clId="{90BBD792-BDAB-4C0E-86DC-C5131E5BFD8F}" dt="2021-02-24T04:44:02.653" v="282"/>
        <pc:sldMkLst>
          <pc:docMk/>
          <pc:sldMk cId="2969100067" sldId="266"/>
        </pc:sldMkLst>
        <pc:spChg chg="mod">
          <ac:chgData name="raymond shaine balero" userId="9fec1aeac635114e" providerId="LiveId" clId="{90BBD792-BDAB-4C0E-86DC-C5131E5BFD8F}" dt="2021-02-24T04:38:40.184" v="188" actId="207"/>
          <ac:spMkLst>
            <pc:docMk/>
            <pc:sldMk cId="2969100067" sldId="266"/>
            <ac:spMk id="2" creationId="{6EDF4748-71E0-45D1-AE45-D45BEDE288AF}"/>
          </ac:spMkLst>
        </pc:spChg>
        <pc:spChg chg="del">
          <ac:chgData name="raymond shaine balero" userId="9fec1aeac635114e" providerId="LiveId" clId="{90BBD792-BDAB-4C0E-86DC-C5131E5BFD8F}" dt="2021-02-24T04:30:57.286" v="42"/>
          <ac:spMkLst>
            <pc:docMk/>
            <pc:sldMk cId="2969100067" sldId="266"/>
            <ac:spMk id="3" creationId="{AEADE640-FB58-4B65-AC4A-34357ABF101A}"/>
          </ac:spMkLst>
        </pc:spChg>
        <pc:spChg chg="add del mod">
          <ac:chgData name="raymond shaine balero" userId="9fec1aeac635114e" providerId="LiveId" clId="{90BBD792-BDAB-4C0E-86DC-C5131E5BFD8F}" dt="2021-02-24T04:38:46.552" v="190" actId="207"/>
          <ac:spMkLst>
            <pc:docMk/>
            <pc:sldMk cId="2969100067" sldId="266"/>
            <ac:spMk id="7" creationId="{9A091E29-E40F-42B0-8B5D-38C0B71EAD5A}"/>
          </ac:spMkLst>
        </pc:spChg>
        <pc:spChg chg="mod">
          <ac:chgData name="raymond shaine balero" userId="9fec1aeac635114e" providerId="LiveId" clId="{90BBD792-BDAB-4C0E-86DC-C5131E5BFD8F}" dt="2021-02-24T04:39:42.541" v="198" actId="14100"/>
          <ac:spMkLst>
            <pc:docMk/>
            <pc:sldMk cId="2969100067" sldId="266"/>
            <ac:spMk id="10" creationId="{4EEBB3C9-58BE-43EA-AD50-5AE380CC32DE}"/>
          </ac:spMkLst>
        </pc:spChg>
        <pc:grpChg chg="add mod">
          <ac:chgData name="raymond shaine balero" userId="9fec1aeac635114e" providerId="LiveId" clId="{90BBD792-BDAB-4C0E-86DC-C5131E5BFD8F}" dt="2021-02-24T04:39:45.205" v="199" actId="1076"/>
          <ac:grpSpMkLst>
            <pc:docMk/>
            <pc:sldMk cId="2969100067" sldId="266"/>
            <ac:grpSpMk id="9" creationId="{C83C03F0-13E2-46D6-A23B-D2FD64A8E65E}"/>
          </ac:grpSpMkLst>
        </pc:grpChg>
        <pc:picChg chg="add del mod">
          <ac:chgData name="raymond shaine balero" userId="9fec1aeac635114e" providerId="LiveId" clId="{90BBD792-BDAB-4C0E-86DC-C5131E5BFD8F}" dt="2021-02-24T04:31:16.282" v="45" actId="21"/>
          <ac:picMkLst>
            <pc:docMk/>
            <pc:sldMk cId="2969100067" sldId="266"/>
            <ac:picMk id="5" creationId="{605A4DD1-DBCC-47E8-B67F-64B060B65F49}"/>
          </ac:picMkLst>
        </pc:picChg>
        <pc:picChg chg="add del mod">
          <ac:chgData name="raymond shaine balero" userId="9fec1aeac635114e" providerId="LiveId" clId="{90BBD792-BDAB-4C0E-86DC-C5131E5BFD8F}" dt="2021-02-24T04:31:58.306" v="55"/>
          <ac:picMkLst>
            <pc:docMk/>
            <pc:sldMk cId="2969100067" sldId="266"/>
            <ac:picMk id="8" creationId="{DE035F1B-211A-45C0-BF6D-40F23DBD1227}"/>
          </ac:picMkLst>
        </pc:picChg>
        <pc:picChg chg="mod">
          <ac:chgData name="raymond shaine balero" userId="9fec1aeac635114e" providerId="LiveId" clId="{90BBD792-BDAB-4C0E-86DC-C5131E5BFD8F}" dt="2021-02-24T04:39:21.207" v="195" actId="14100"/>
          <ac:picMkLst>
            <pc:docMk/>
            <pc:sldMk cId="2969100067" sldId="266"/>
            <ac:picMk id="11" creationId="{A0E2765D-5B2B-449A-B118-2ED7C876471E}"/>
          </ac:picMkLst>
        </pc:picChg>
      </pc:sldChg>
      <pc:sldChg chg="addSp delSp modSp new mod">
        <pc:chgData name="raymond shaine balero" userId="9fec1aeac635114e" providerId="LiveId" clId="{90BBD792-BDAB-4C0E-86DC-C5131E5BFD8F}" dt="2021-02-24T05:15:33.209" v="488" actId="20577"/>
        <pc:sldMkLst>
          <pc:docMk/>
          <pc:sldMk cId="3245977186" sldId="267"/>
        </pc:sldMkLst>
        <pc:spChg chg="mod">
          <ac:chgData name="raymond shaine balero" userId="9fec1aeac635114e" providerId="LiveId" clId="{90BBD792-BDAB-4C0E-86DC-C5131E5BFD8F}" dt="2021-02-24T05:11:52.856" v="468" actId="20577"/>
          <ac:spMkLst>
            <pc:docMk/>
            <pc:sldMk cId="3245977186" sldId="267"/>
            <ac:spMk id="2" creationId="{1FC81D16-CCAF-4DC4-95FC-D876E8383B8B}"/>
          </ac:spMkLst>
        </pc:spChg>
        <pc:spChg chg="del">
          <ac:chgData name="raymond shaine balero" userId="9fec1aeac635114e" providerId="LiveId" clId="{90BBD792-BDAB-4C0E-86DC-C5131E5BFD8F}" dt="2021-02-24T04:47:24.587" v="289"/>
          <ac:spMkLst>
            <pc:docMk/>
            <pc:sldMk cId="3245977186" sldId="267"/>
            <ac:spMk id="3" creationId="{1826D890-6286-4DBA-A5F7-53D7DF5831B0}"/>
          </ac:spMkLst>
        </pc:spChg>
        <pc:spChg chg="add del">
          <ac:chgData name="raymond shaine balero" userId="9fec1aeac635114e" providerId="LiveId" clId="{90BBD792-BDAB-4C0E-86DC-C5131E5BFD8F}" dt="2021-02-24T05:12:20.059" v="472" actId="11529"/>
          <ac:spMkLst>
            <pc:docMk/>
            <pc:sldMk cId="3245977186" sldId="267"/>
            <ac:spMk id="6" creationId="{6B31FA50-B4B1-4085-B87D-AA3D91095086}"/>
          </ac:spMkLst>
        </pc:spChg>
        <pc:spChg chg="add mod">
          <ac:chgData name="raymond shaine balero" userId="9fec1aeac635114e" providerId="LiveId" clId="{90BBD792-BDAB-4C0E-86DC-C5131E5BFD8F}" dt="2021-02-24T05:15:33.209" v="488" actId="20577"/>
          <ac:spMkLst>
            <pc:docMk/>
            <pc:sldMk cId="3245977186" sldId="267"/>
            <ac:spMk id="8" creationId="{AF4F382A-BA09-4A3F-A121-3F10C6776C92}"/>
          </ac:spMkLst>
        </pc:spChg>
        <pc:picChg chg="add mod modCrop">
          <ac:chgData name="raymond shaine balero" userId="9fec1aeac635114e" providerId="LiveId" clId="{90BBD792-BDAB-4C0E-86DC-C5131E5BFD8F}" dt="2021-02-24T05:14:29.354" v="484" actId="732"/>
          <ac:picMkLst>
            <pc:docMk/>
            <pc:sldMk cId="3245977186" sldId="267"/>
            <ac:picMk id="5" creationId="{7412E8DF-9A8A-4170-9344-69DB353F81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2/24/2021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197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2/24/2021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6099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2/24/2021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8580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2/24/2021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pic>
        <p:nvPicPr>
          <p:cNvPr id="7" name="Picture 6" descr="Technological background">
            <a:extLst>
              <a:ext uri="{FF2B5EF4-FFF2-40B4-BE49-F238E27FC236}">
                <a16:creationId xmlns:a16="http://schemas.microsoft.com/office/drawing/2014/main" id="{E39A5784-104F-4274-A776-4CE3014419FD}"/>
              </a:ext>
            </a:extLst>
          </p:cNvPr>
          <p:cNvPicPr>
            <a:picLocks noChangeAspect="1"/>
          </p:cNvPicPr>
          <p:nvPr userDrawn="1"/>
        </p:nvPicPr>
        <p:blipFill rotWithShape="1">
          <a:blip r:embed="rId2">
            <a:alphaModFix amt="60000"/>
          </a:blip>
          <a:srcRect t="5122" b="10626"/>
          <a:stretch/>
        </p:blipFill>
        <p:spPr>
          <a:xfrm>
            <a:off x="20" y="-1"/>
            <a:ext cx="12191980" cy="6856614"/>
          </a:xfrm>
          <a:prstGeom prst="rect">
            <a:avLst/>
          </a:prstGeom>
        </p:spPr>
      </p:pic>
    </p:spTree>
    <p:extLst>
      <p:ext uri="{BB962C8B-B14F-4D97-AF65-F5344CB8AC3E}">
        <p14:creationId xmlns:p14="http://schemas.microsoft.com/office/powerpoint/2010/main" val="426141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2/24/2021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345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2/24/2021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229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2/24/2021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3106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2/24/2021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48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2/24/2021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88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2/24/2021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9284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2/24/2021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26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2/24/2021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4800507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70" r:id="rId8"/>
    <p:sldLayoutId id="2147483667" r:id="rId9"/>
    <p:sldLayoutId id="2147483668" r:id="rId10"/>
    <p:sldLayoutId id="2147483669"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100029768@N02/9467118113"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jambonairobi.co.ke/tag/information-on-crime/"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04E143-E54D-465E-8754-9788B7490FB2}"/>
              </a:ext>
            </a:extLst>
          </p:cNvPr>
          <p:cNvSpPr txBox="1">
            <a:spLocks/>
          </p:cNvSpPr>
          <p:nvPr/>
        </p:nvSpPr>
        <p:spPr>
          <a:xfrm>
            <a:off x="740969" y="425567"/>
            <a:ext cx="10707014" cy="117463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6500" dirty="0">
                <a:solidFill>
                  <a:srgbClr val="FFFFFF"/>
                </a:solidFill>
              </a:rPr>
              <a:t>Austin Crime  2017-2020</a:t>
            </a:r>
          </a:p>
        </p:txBody>
      </p:sp>
      <p:sp>
        <p:nvSpPr>
          <p:cNvPr id="5" name="Subtitle 7">
            <a:extLst>
              <a:ext uri="{FF2B5EF4-FFF2-40B4-BE49-F238E27FC236}">
                <a16:creationId xmlns:a16="http://schemas.microsoft.com/office/drawing/2014/main" id="{0EA66D4F-CCD7-4F47-BD62-D6BD4C0692C6}"/>
              </a:ext>
            </a:extLst>
          </p:cNvPr>
          <p:cNvSpPr txBox="1">
            <a:spLocks/>
          </p:cNvSpPr>
          <p:nvPr/>
        </p:nvSpPr>
        <p:spPr>
          <a:xfrm>
            <a:off x="1385977" y="2753518"/>
            <a:ext cx="9144000" cy="165576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b="1" dirty="0">
                <a:solidFill>
                  <a:schemeClr val="bg1"/>
                </a:solidFill>
                <a:latin typeface="Calibri" panose="020F0502020204030204" pitchFamily="34" charset="0"/>
                <a:ea typeface="Calibri" panose="020F0502020204030204" pitchFamily="34" charset="0"/>
              </a:rPr>
              <a:t>Question: When a crime is committed, what would the highest rate of crimes be ? And what times did these crimes occur?</a:t>
            </a:r>
            <a:endParaRPr lang="en-US" sz="4800" dirty="0">
              <a:solidFill>
                <a:schemeClr val="bg1"/>
              </a:solidFill>
            </a:endParaRPr>
          </a:p>
        </p:txBody>
      </p:sp>
    </p:spTree>
    <p:extLst>
      <p:ext uri="{BB962C8B-B14F-4D97-AF65-F5344CB8AC3E}">
        <p14:creationId xmlns:p14="http://schemas.microsoft.com/office/powerpoint/2010/main" val="382850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Highest Crime Count Grouped By Location</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our “Family Disturbance” is the most frequent crime of for the location of “Residence/Home”</a:t>
            </a:r>
          </a:p>
        </p:txBody>
      </p:sp>
      <p:pic>
        <p:nvPicPr>
          <p:cNvPr id="7" name="Content Placeholder 6" descr="Icon&#10;&#10;Description automatically generated">
            <a:extLst>
              <a:ext uri="{FF2B5EF4-FFF2-40B4-BE49-F238E27FC236}">
                <a16:creationId xmlns:a16="http://schemas.microsoft.com/office/drawing/2014/main" id="{0B8081E5-E110-4344-82E2-5624A7FE8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796" y="1978090"/>
            <a:ext cx="6694729" cy="2453951"/>
          </a:xfrm>
        </p:spPr>
      </p:pic>
    </p:spTree>
    <p:extLst>
      <p:ext uri="{BB962C8B-B14F-4D97-AF65-F5344CB8AC3E}">
        <p14:creationId xmlns:p14="http://schemas.microsoft.com/office/powerpoint/2010/main" val="299638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36BA-3C58-48CA-8970-91B00C86C568}"/>
              </a:ext>
            </a:extLst>
          </p:cNvPr>
          <p:cNvSpPr>
            <a:spLocks noGrp="1"/>
          </p:cNvSpPr>
          <p:nvPr>
            <p:ph type="title"/>
          </p:nvPr>
        </p:nvSpPr>
        <p:spPr/>
        <p:txBody>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E02CC894-493E-4F4A-86E5-916C149FC8E1}"/>
              </a:ext>
            </a:extLst>
          </p:cNvPr>
          <p:cNvSpPr>
            <a:spLocks noGrp="1"/>
          </p:cNvSpPr>
          <p:nvPr>
            <p:ph idx="1"/>
          </p:nvPr>
        </p:nvSpPr>
        <p:spPr/>
        <p:txBody>
          <a:bodyPr/>
          <a:lstStyle/>
          <a:p>
            <a:r>
              <a:rPr lang="en-US" dirty="0">
                <a:solidFill>
                  <a:schemeClr val="bg1"/>
                </a:solidFill>
              </a:rPr>
              <a:t>“Family Disturbance” is the most common crime in the “Residence/Home” crime location</a:t>
            </a:r>
          </a:p>
        </p:txBody>
      </p:sp>
      <p:pic>
        <p:nvPicPr>
          <p:cNvPr id="7" name="Picture 6" descr="A picture containing plastic&#10;&#10;Description automatically generated">
            <a:extLst>
              <a:ext uri="{FF2B5EF4-FFF2-40B4-BE49-F238E27FC236}">
                <a16:creationId xmlns:a16="http://schemas.microsoft.com/office/drawing/2014/main" id="{4B0A08DF-235E-459C-A17C-ADED35769A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83578" y="3029547"/>
            <a:ext cx="2206960" cy="2974340"/>
          </a:xfrm>
          <a:prstGeom prst="rect">
            <a:avLst/>
          </a:prstGeom>
        </p:spPr>
      </p:pic>
      <p:sp>
        <p:nvSpPr>
          <p:cNvPr id="8" name="TextBox 7">
            <a:extLst>
              <a:ext uri="{FF2B5EF4-FFF2-40B4-BE49-F238E27FC236}">
                <a16:creationId xmlns:a16="http://schemas.microsoft.com/office/drawing/2014/main" id="{888435B4-4075-4CFF-9D88-EC29190C67A6}"/>
              </a:ext>
            </a:extLst>
          </p:cNvPr>
          <p:cNvSpPr txBox="1"/>
          <p:nvPr/>
        </p:nvSpPr>
        <p:spPr>
          <a:xfrm>
            <a:off x="7283577" y="6122908"/>
            <a:ext cx="1892595" cy="369332"/>
          </a:xfrm>
          <a:prstGeom prst="rect">
            <a:avLst/>
          </a:prstGeom>
          <a:noFill/>
        </p:spPr>
        <p:txBody>
          <a:bodyPr wrap="square" rtlCol="0">
            <a:spAutoFit/>
          </a:bodyPr>
          <a:lstStyle/>
          <a:p>
            <a:r>
              <a:rPr lang="en-US" sz="900">
                <a:hlinkClick r:id="rId3" tooltip="https://www.flickr.com/photos/100029768@N02/9467118113"/>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17420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56289-EF4B-4161-9902-C085364AC6FA}"/>
              </a:ext>
            </a:extLst>
          </p:cNvPr>
          <p:cNvSpPr>
            <a:spLocks noGrp="1"/>
          </p:cNvSpPr>
          <p:nvPr>
            <p:ph idx="1"/>
          </p:nvPr>
        </p:nvSpPr>
        <p:spPr>
          <a:xfrm>
            <a:off x="346399" y="874629"/>
            <a:ext cx="11274612" cy="4195763"/>
          </a:xfrm>
        </p:spPr>
        <p:txBody>
          <a:bodyPr/>
          <a:lstStyle/>
          <a:p>
            <a:pPr marL="0" indent="0">
              <a:buNone/>
            </a:pPr>
            <a:r>
              <a:rPr lang="en-US" sz="4400" b="1" dirty="0">
                <a:effectLst/>
                <a:latin typeface="Calibri" panose="020F0502020204030204" pitchFamily="34" charset="0"/>
                <a:ea typeface="Calibri" panose="020F0502020204030204" pitchFamily="34" charset="0"/>
                <a:cs typeface="Times New Roman" panose="02020603050405020304" pitchFamily="18" charset="0"/>
              </a:rPr>
              <a:t>If the crime that happened the most was theft, then the location was more on the north side of Austin.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664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68CB-E9FA-4165-914A-C65A2AD9630B}"/>
              </a:ext>
            </a:extLst>
          </p:cNvPr>
          <p:cNvSpPr>
            <a:spLocks noGrp="1"/>
          </p:cNvSpPr>
          <p:nvPr>
            <p:ph type="title"/>
          </p:nvPr>
        </p:nvSpPr>
        <p:spPr/>
        <p:txBody>
          <a:bodyPr/>
          <a:lstStyle/>
          <a:p>
            <a:r>
              <a:rPr lang="en-US" dirty="0"/>
              <a:t>Frequency of crime by type</a:t>
            </a:r>
          </a:p>
        </p:txBody>
      </p:sp>
      <p:pic>
        <p:nvPicPr>
          <p:cNvPr id="5" name="Content Placeholder 4" descr="A picture containing chart&#10;&#10;Description automatically generated">
            <a:extLst>
              <a:ext uri="{FF2B5EF4-FFF2-40B4-BE49-F238E27FC236}">
                <a16:creationId xmlns:a16="http://schemas.microsoft.com/office/drawing/2014/main" id="{9DE0991D-C88A-4CE7-9384-57BE8E361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4657" y="1930789"/>
            <a:ext cx="5879143" cy="4195763"/>
          </a:xfrm>
        </p:spPr>
      </p:pic>
      <p:pic>
        <p:nvPicPr>
          <p:cNvPr id="7" name="Picture 6" descr="Graphical user interface, text&#10;&#10;Description automatically generated">
            <a:extLst>
              <a:ext uri="{FF2B5EF4-FFF2-40B4-BE49-F238E27FC236}">
                <a16:creationId xmlns:a16="http://schemas.microsoft.com/office/drawing/2014/main" id="{2478C58F-444F-4788-9F5E-66ECDC3A4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694" y="3912326"/>
            <a:ext cx="3638340" cy="2579914"/>
          </a:xfrm>
          <a:prstGeom prst="rect">
            <a:avLst/>
          </a:prstGeom>
        </p:spPr>
      </p:pic>
      <p:sp>
        <p:nvSpPr>
          <p:cNvPr id="8" name="TextBox 7">
            <a:extLst>
              <a:ext uri="{FF2B5EF4-FFF2-40B4-BE49-F238E27FC236}">
                <a16:creationId xmlns:a16="http://schemas.microsoft.com/office/drawing/2014/main" id="{B6F046C9-F839-4DF1-B294-3D5908CD42A2}"/>
              </a:ext>
            </a:extLst>
          </p:cNvPr>
          <p:cNvSpPr txBox="1"/>
          <p:nvPr/>
        </p:nvSpPr>
        <p:spPr>
          <a:xfrm>
            <a:off x="139960" y="1607623"/>
            <a:ext cx="7142148" cy="646331"/>
          </a:xfrm>
          <a:prstGeom prst="rect">
            <a:avLst/>
          </a:prstGeom>
          <a:noFill/>
        </p:spPr>
        <p:txBody>
          <a:bodyPr wrap="none" rtlCol="0">
            <a:spAutoFit/>
          </a:bodyPr>
          <a:lstStyle/>
          <a:p>
            <a:r>
              <a:rPr lang="en-US" dirty="0"/>
              <a:t>Theft has most crimes with 58,595 (not including Auto or Robbery)</a:t>
            </a:r>
          </a:p>
          <a:p>
            <a:endParaRPr lang="en-US" dirty="0"/>
          </a:p>
        </p:txBody>
      </p:sp>
    </p:spTree>
    <p:extLst>
      <p:ext uri="{BB962C8B-B14F-4D97-AF65-F5344CB8AC3E}">
        <p14:creationId xmlns:p14="http://schemas.microsoft.com/office/powerpoint/2010/main" val="254372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ACEE-B3F6-41F9-AD48-8535AA9FD7EA}"/>
              </a:ext>
            </a:extLst>
          </p:cNvPr>
          <p:cNvSpPr>
            <a:spLocks noGrp="1"/>
          </p:cNvSpPr>
          <p:nvPr>
            <p:ph type="title"/>
          </p:nvPr>
        </p:nvSpPr>
        <p:spPr>
          <a:xfrm>
            <a:off x="458694" y="365760"/>
            <a:ext cx="6865837" cy="2974599"/>
          </a:xfrm>
        </p:spPr>
        <p:txBody>
          <a:bodyPr>
            <a:normAutofit/>
          </a:bodyPr>
          <a:lstStyle/>
          <a:p>
            <a:r>
              <a:rPr lang="en-US" sz="3600" dirty="0"/>
              <a:t>Crimes per Zip Code</a:t>
            </a:r>
            <a:br>
              <a:rPr lang="en-US" sz="2000" dirty="0"/>
            </a:br>
            <a:br>
              <a:rPr lang="en-US" sz="2000" dirty="0"/>
            </a:br>
            <a:r>
              <a:rPr lang="en-US" sz="2000" dirty="0"/>
              <a:t>There are over 50 zip codes within our data.</a:t>
            </a:r>
            <a:br>
              <a:rPr lang="en-US" sz="2000" dirty="0"/>
            </a:br>
            <a:br>
              <a:rPr lang="en-US" sz="2000" dirty="0"/>
            </a:br>
            <a:r>
              <a:rPr lang="en-US" sz="2000" dirty="0"/>
              <a:t>The top two zip codes with the most crimes are on the north side of Austin, but they are spread out. </a:t>
            </a:r>
            <a:br>
              <a:rPr lang="en-US" sz="2000" dirty="0"/>
            </a:br>
            <a:br>
              <a:rPr lang="en-US" sz="2000" dirty="0"/>
            </a:br>
            <a:r>
              <a:rPr lang="en-US" sz="2000" dirty="0"/>
              <a:t>Part of the top 10, at number 7, is the state capitol.</a:t>
            </a:r>
          </a:p>
        </p:txBody>
      </p:sp>
      <p:pic>
        <p:nvPicPr>
          <p:cNvPr id="5" name="Content Placeholder 4" descr="Map&#10;&#10;Description automatically generated">
            <a:extLst>
              <a:ext uri="{FF2B5EF4-FFF2-40B4-BE49-F238E27FC236}">
                <a16:creationId xmlns:a16="http://schemas.microsoft.com/office/drawing/2014/main" id="{FE77BB13-8A49-4150-989B-2FABE966EF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7834" y="365760"/>
            <a:ext cx="4470604" cy="6335486"/>
          </a:xfrm>
        </p:spPr>
      </p:pic>
      <p:pic>
        <p:nvPicPr>
          <p:cNvPr id="7" name="Picture 6" descr="A picture containing text, bottle, screen&#10;&#10;Description automatically generated">
            <a:extLst>
              <a:ext uri="{FF2B5EF4-FFF2-40B4-BE49-F238E27FC236}">
                <a16:creationId xmlns:a16="http://schemas.microsoft.com/office/drawing/2014/main" id="{91BA63DB-1537-4F6B-9629-4CE7E6C42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467" y="3614349"/>
            <a:ext cx="2575353" cy="3086897"/>
          </a:xfrm>
          <a:prstGeom prst="rect">
            <a:avLst/>
          </a:prstGeom>
        </p:spPr>
      </p:pic>
      <p:pic>
        <p:nvPicPr>
          <p:cNvPr id="9" name="Picture 8" descr="A picture containing background pattern&#10;&#10;Description automatically generated">
            <a:extLst>
              <a:ext uri="{FF2B5EF4-FFF2-40B4-BE49-F238E27FC236}">
                <a16:creationId xmlns:a16="http://schemas.microsoft.com/office/drawing/2014/main" id="{79E9356D-8E9F-4945-B211-C3E0BFC40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40359"/>
            <a:ext cx="4470605" cy="3497508"/>
          </a:xfrm>
          <a:prstGeom prst="rect">
            <a:avLst/>
          </a:prstGeom>
        </p:spPr>
      </p:pic>
    </p:spTree>
    <p:extLst>
      <p:ext uri="{BB962C8B-B14F-4D97-AF65-F5344CB8AC3E}">
        <p14:creationId xmlns:p14="http://schemas.microsoft.com/office/powerpoint/2010/main" val="385781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70C0-917B-44BC-91DB-36A56620B4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5ECB87-0CBC-4FDF-BFA0-8A30306FDCC1}"/>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zip code with the majority of crimes committed was located on the North side of Austin. Part of the top ten zip codes includes the state capitol at number seven with 13,640. Within these years, 2020 had the most of crimes that occurred with 75,292.</a:t>
            </a:r>
          </a:p>
          <a:p>
            <a:endParaRPr lang="en-US" dirty="0"/>
          </a:p>
        </p:txBody>
      </p:sp>
    </p:spTree>
    <p:extLst>
      <p:ext uri="{BB962C8B-B14F-4D97-AF65-F5344CB8AC3E}">
        <p14:creationId xmlns:p14="http://schemas.microsoft.com/office/powerpoint/2010/main" val="77920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4F34-1CDC-499E-B9AA-13B2B28DE73D}"/>
              </a:ext>
            </a:extLst>
          </p:cNvPr>
          <p:cNvSpPr>
            <a:spLocks noGrp="1"/>
          </p:cNvSpPr>
          <p:nvPr>
            <p:ph type="title"/>
          </p:nvPr>
        </p:nvSpPr>
        <p:spPr/>
        <p:txBody>
          <a:bodyPr/>
          <a:lstStyle/>
          <a:p>
            <a:pPr algn="ctr"/>
            <a:r>
              <a:rPr lang="en-US" dirty="0">
                <a:solidFill>
                  <a:schemeClr val="bg1"/>
                </a:solidFill>
              </a:rPr>
              <a:t>Crime Counts</a:t>
            </a:r>
          </a:p>
        </p:txBody>
      </p:sp>
      <p:sp>
        <p:nvSpPr>
          <p:cNvPr id="8" name="Content Placeholder 7">
            <a:extLst>
              <a:ext uri="{FF2B5EF4-FFF2-40B4-BE49-F238E27FC236}">
                <a16:creationId xmlns:a16="http://schemas.microsoft.com/office/drawing/2014/main" id="{7F6BA506-AEEF-4D04-943B-4DA8062A0644}"/>
              </a:ext>
            </a:extLst>
          </p:cNvPr>
          <p:cNvSpPr>
            <a:spLocks noGrp="1"/>
          </p:cNvSpPr>
          <p:nvPr>
            <p:ph idx="1"/>
          </p:nvPr>
        </p:nvSpPr>
        <p:spPr>
          <a:xfrm>
            <a:off x="458694" y="1691324"/>
            <a:ext cx="11274612" cy="1325564"/>
          </a:xfrm>
        </p:spPr>
        <p:txBody>
          <a:bodyPr/>
          <a:lstStyle/>
          <a:p>
            <a:r>
              <a:rPr lang="en-US" dirty="0">
                <a:solidFill>
                  <a:schemeClr val="bg1"/>
                </a:solidFill>
              </a:rPr>
              <a:t>3 Highest Rated Crimes: Family disturbance, Burglary of Vehicles, Theft</a:t>
            </a:r>
          </a:p>
        </p:txBody>
      </p:sp>
      <p:pic>
        <p:nvPicPr>
          <p:cNvPr id="10" name="Picture 9" descr="Table&#10;&#10;Description automatically generated">
            <a:extLst>
              <a:ext uri="{FF2B5EF4-FFF2-40B4-BE49-F238E27FC236}">
                <a16:creationId xmlns:a16="http://schemas.microsoft.com/office/drawing/2014/main" id="{FA33435F-929F-4FF8-BB4D-EE3BE31F2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18" y="3016888"/>
            <a:ext cx="10078857" cy="3475352"/>
          </a:xfrm>
          <a:prstGeom prst="rect">
            <a:avLst/>
          </a:prstGeom>
        </p:spPr>
      </p:pic>
    </p:spTree>
    <p:extLst>
      <p:ext uri="{BB962C8B-B14F-4D97-AF65-F5344CB8AC3E}">
        <p14:creationId xmlns:p14="http://schemas.microsoft.com/office/powerpoint/2010/main" val="409273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5A0E-8137-4F5D-88ED-71EEB5DAFE87}"/>
              </a:ext>
            </a:extLst>
          </p:cNvPr>
          <p:cNvSpPr>
            <a:spLocks noGrp="1"/>
          </p:cNvSpPr>
          <p:nvPr>
            <p:ph type="title"/>
          </p:nvPr>
        </p:nvSpPr>
        <p:spPr/>
        <p:txBody>
          <a:bodyPr>
            <a:normAutofit/>
          </a:bodyPr>
          <a:lstStyle/>
          <a:p>
            <a:r>
              <a:rPr lang="en-US" sz="3600" dirty="0">
                <a:solidFill>
                  <a:schemeClr val="bg1"/>
                </a:solidFill>
              </a:rPr>
              <a:t>Family Disturbances – what time did this occur?</a:t>
            </a:r>
          </a:p>
        </p:txBody>
      </p:sp>
      <p:sp>
        <p:nvSpPr>
          <p:cNvPr id="7" name="Content Placeholder 6">
            <a:extLst>
              <a:ext uri="{FF2B5EF4-FFF2-40B4-BE49-F238E27FC236}">
                <a16:creationId xmlns:a16="http://schemas.microsoft.com/office/drawing/2014/main" id="{EFB08442-0650-477E-9370-14A7BE9E3BA1}"/>
              </a:ext>
            </a:extLst>
          </p:cNvPr>
          <p:cNvSpPr>
            <a:spLocks noGrp="1"/>
          </p:cNvSpPr>
          <p:nvPr>
            <p:ph idx="1"/>
          </p:nvPr>
        </p:nvSpPr>
        <p:spPr>
          <a:xfrm>
            <a:off x="458694" y="1949450"/>
            <a:ext cx="5476228" cy="4195763"/>
          </a:xfrm>
        </p:spPr>
        <p:txBody>
          <a:bodyPr/>
          <a:lstStyle/>
          <a:p>
            <a:r>
              <a:rPr lang="en-US" dirty="0">
                <a:solidFill>
                  <a:schemeClr val="bg1"/>
                </a:solidFill>
              </a:rPr>
              <a:t>Family Disturbances rated at 25,278 </a:t>
            </a:r>
          </a:p>
          <a:p>
            <a:r>
              <a:rPr lang="en-US" dirty="0">
                <a:solidFill>
                  <a:schemeClr val="bg1"/>
                </a:solidFill>
              </a:rPr>
              <a:t>Crime occurrences gradually increased from 12PM – 12AM</a:t>
            </a:r>
          </a:p>
          <a:p>
            <a:r>
              <a:rPr lang="en-US" dirty="0">
                <a:solidFill>
                  <a:schemeClr val="bg1"/>
                </a:solidFill>
              </a:rPr>
              <a:t>Peak occurrence is  around 12AM</a:t>
            </a:r>
          </a:p>
        </p:txBody>
      </p:sp>
      <p:grpSp>
        <p:nvGrpSpPr>
          <p:cNvPr id="8" name="Group 7">
            <a:extLst>
              <a:ext uri="{FF2B5EF4-FFF2-40B4-BE49-F238E27FC236}">
                <a16:creationId xmlns:a16="http://schemas.microsoft.com/office/drawing/2014/main" id="{EC37AE21-E826-47EB-AD9E-DDC213C6AE05}"/>
              </a:ext>
            </a:extLst>
          </p:cNvPr>
          <p:cNvGrpSpPr/>
          <p:nvPr/>
        </p:nvGrpSpPr>
        <p:grpSpPr>
          <a:xfrm>
            <a:off x="6257079" y="1949450"/>
            <a:ext cx="5652526" cy="3769931"/>
            <a:chOff x="6257079" y="1949450"/>
            <a:chExt cx="5652526" cy="3769931"/>
          </a:xfrm>
        </p:grpSpPr>
        <p:sp>
          <p:nvSpPr>
            <p:cNvPr id="4" name="Rectangle 3">
              <a:extLst>
                <a:ext uri="{FF2B5EF4-FFF2-40B4-BE49-F238E27FC236}">
                  <a16:creationId xmlns:a16="http://schemas.microsoft.com/office/drawing/2014/main" id="{B7D1B8F4-822B-49DD-A912-0D157896E0A1}"/>
                </a:ext>
              </a:extLst>
            </p:cNvPr>
            <p:cNvSpPr/>
            <p:nvPr/>
          </p:nvSpPr>
          <p:spPr>
            <a:xfrm>
              <a:off x="6257079" y="2291068"/>
              <a:ext cx="5485714" cy="34283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6C72EBF7-790F-41F7-BBDC-094F348FD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891" y="1949450"/>
              <a:ext cx="5485714" cy="3657143"/>
            </a:xfrm>
            <a:prstGeom prst="rect">
              <a:avLst/>
            </a:prstGeom>
          </p:spPr>
        </p:pic>
      </p:grpSp>
    </p:spTree>
    <p:extLst>
      <p:ext uri="{BB962C8B-B14F-4D97-AF65-F5344CB8AC3E}">
        <p14:creationId xmlns:p14="http://schemas.microsoft.com/office/powerpoint/2010/main" val="249900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4748-71E0-45D1-AE45-D45BEDE288AF}"/>
              </a:ext>
            </a:extLst>
          </p:cNvPr>
          <p:cNvSpPr>
            <a:spLocks noGrp="1"/>
          </p:cNvSpPr>
          <p:nvPr>
            <p:ph type="title"/>
          </p:nvPr>
        </p:nvSpPr>
        <p:spPr/>
        <p:txBody>
          <a:bodyPr>
            <a:normAutofit fontScale="90000"/>
          </a:bodyPr>
          <a:lstStyle/>
          <a:p>
            <a:r>
              <a:rPr lang="en-US" dirty="0">
                <a:solidFill>
                  <a:schemeClr val="bg1"/>
                </a:solidFill>
              </a:rPr>
              <a:t>Burglary of  Vehicle: rated at 23,572 in occurrences as a second highest crime</a:t>
            </a:r>
          </a:p>
        </p:txBody>
      </p:sp>
      <p:sp>
        <p:nvSpPr>
          <p:cNvPr id="7" name="Content Placeholder 6">
            <a:extLst>
              <a:ext uri="{FF2B5EF4-FFF2-40B4-BE49-F238E27FC236}">
                <a16:creationId xmlns:a16="http://schemas.microsoft.com/office/drawing/2014/main" id="{9A091E29-E40F-42B0-8B5D-38C0B71EAD5A}"/>
              </a:ext>
            </a:extLst>
          </p:cNvPr>
          <p:cNvSpPr>
            <a:spLocks noGrp="1"/>
          </p:cNvSpPr>
          <p:nvPr>
            <p:ph idx="1"/>
          </p:nvPr>
        </p:nvSpPr>
        <p:spPr>
          <a:xfrm>
            <a:off x="458694" y="1949450"/>
            <a:ext cx="5447596" cy="4195763"/>
          </a:xfrm>
        </p:spPr>
        <p:txBody>
          <a:bodyPr/>
          <a:lstStyle/>
          <a:p>
            <a:r>
              <a:rPr lang="en-US" dirty="0">
                <a:solidFill>
                  <a:schemeClr val="bg1"/>
                </a:solidFill>
              </a:rPr>
              <a:t>Burglary of vehicle peak times rated the highest at 12am and from 4:30 -11pm </a:t>
            </a:r>
          </a:p>
        </p:txBody>
      </p:sp>
      <p:grpSp>
        <p:nvGrpSpPr>
          <p:cNvPr id="9" name="Group 8">
            <a:extLst>
              <a:ext uri="{FF2B5EF4-FFF2-40B4-BE49-F238E27FC236}">
                <a16:creationId xmlns:a16="http://schemas.microsoft.com/office/drawing/2014/main" id="{C83C03F0-13E2-46D6-A23B-D2FD64A8E65E}"/>
              </a:ext>
            </a:extLst>
          </p:cNvPr>
          <p:cNvGrpSpPr/>
          <p:nvPr/>
        </p:nvGrpSpPr>
        <p:grpSpPr>
          <a:xfrm>
            <a:off x="6285712" y="2150601"/>
            <a:ext cx="5666649" cy="3793460"/>
            <a:chOff x="7942232" y="3052459"/>
            <a:chExt cx="5666649" cy="3657143"/>
          </a:xfrm>
        </p:grpSpPr>
        <p:sp>
          <p:nvSpPr>
            <p:cNvPr id="10" name="Rectangle 9">
              <a:extLst>
                <a:ext uri="{FF2B5EF4-FFF2-40B4-BE49-F238E27FC236}">
                  <a16:creationId xmlns:a16="http://schemas.microsoft.com/office/drawing/2014/main" id="{4EEBB3C9-58BE-43EA-AD50-5AE380CC32DE}"/>
                </a:ext>
              </a:extLst>
            </p:cNvPr>
            <p:cNvSpPr/>
            <p:nvPr/>
          </p:nvSpPr>
          <p:spPr>
            <a:xfrm>
              <a:off x="7942232" y="3287749"/>
              <a:ext cx="5632842" cy="34218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Chart, histogram&#10;&#10;Description automatically generated">
              <a:extLst>
                <a:ext uri="{FF2B5EF4-FFF2-40B4-BE49-F238E27FC236}">
                  <a16:creationId xmlns:a16="http://schemas.microsoft.com/office/drawing/2014/main" id="{A0E2765D-5B2B-449A-B118-2ED7C8764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167" y="3052459"/>
              <a:ext cx="5485714" cy="3657143"/>
            </a:xfrm>
            <a:prstGeom prst="rect">
              <a:avLst/>
            </a:prstGeom>
            <a:ln>
              <a:noFill/>
            </a:ln>
          </p:spPr>
        </p:pic>
      </p:grpSp>
    </p:spTree>
    <p:extLst>
      <p:ext uri="{BB962C8B-B14F-4D97-AF65-F5344CB8AC3E}">
        <p14:creationId xmlns:p14="http://schemas.microsoft.com/office/powerpoint/2010/main" val="296910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5953-BBE0-4F7E-B580-D10F1BD4D7BC}"/>
              </a:ext>
            </a:extLst>
          </p:cNvPr>
          <p:cNvSpPr>
            <a:spLocks noGrp="1"/>
          </p:cNvSpPr>
          <p:nvPr>
            <p:ph type="title"/>
          </p:nvPr>
        </p:nvSpPr>
        <p:spPr/>
        <p:txBody>
          <a:bodyPr/>
          <a:lstStyle/>
          <a:p>
            <a:r>
              <a:rPr lang="en-US" dirty="0">
                <a:solidFill>
                  <a:schemeClr val="bg1"/>
                </a:solidFill>
              </a:rPr>
              <a:t>Theft – at what time did this crime occur?</a:t>
            </a:r>
          </a:p>
        </p:txBody>
      </p:sp>
      <p:sp>
        <p:nvSpPr>
          <p:cNvPr id="3" name="Content Placeholder 2">
            <a:extLst>
              <a:ext uri="{FF2B5EF4-FFF2-40B4-BE49-F238E27FC236}">
                <a16:creationId xmlns:a16="http://schemas.microsoft.com/office/drawing/2014/main" id="{F156CA29-7FBF-4730-8413-55DAA9C1438F}"/>
              </a:ext>
            </a:extLst>
          </p:cNvPr>
          <p:cNvSpPr>
            <a:spLocks noGrp="1"/>
          </p:cNvSpPr>
          <p:nvPr>
            <p:ph idx="1"/>
          </p:nvPr>
        </p:nvSpPr>
        <p:spPr>
          <a:xfrm>
            <a:off x="458694" y="1949450"/>
            <a:ext cx="5279497" cy="4195763"/>
          </a:xfrm>
        </p:spPr>
        <p:txBody>
          <a:bodyPr/>
          <a:lstStyle/>
          <a:p>
            <a:r>
              <a:rPr lang="en-US" dirty="0">
                <a:solidFill>
                  <a:schemeClr val="bg1"/>
                </a:solidFill>
              </a:rPr>
              <a:t>Theft rated at 18,444 occurrences</a:t>
            </a:r>
          </a:p>
          <a:p>
            <a:r>
              <a:rPr lang="en-US" dirty="0">
                <a:solidFill>
                  <a:schemeClr val="bg1"/>
                </a:solidFill>
              </a:rPr>
              <a:t>peak time of Theft occurred    at 12PM</a:t>
            </a:r>
          </a:p>
          <a:p>
            <a:r>
              <a:rPr lang="en-US" dirty="0">
                <a:solidFill>
                  <a:schemeClr val="bg1"/>
                </a:solidFill>
              </a:rPr>
              <a:t>Other occurrences between the hours of 4PM – 8PM</a:t>
            </a:r>
          </a:p>
        </p:txBody>
      </p:sp>
      <p:pic>
        <p:nvPicPr>
          <p:cNvPr id="4" name="Picture 3" descr="Chart, histogram&#10;&#10;Description automatically generated">
            <a:extLst>
              <a:ext uri="{FF2B5EF4-FFF2-40B4-BE49-F238E27FC236}">
                <a16:creationId xmlns:a16="http://schemas.microsoft.com/office/drawing/2014/main" id="{993CE60F-AFFE-4979-A3EF-77069E3A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7592" y="2218759"/>
            <a:ext cx="5485714" cy="3657143"/>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871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1D16-CCAF-4DC4-95FC-D876E8383B8B}"/>
              </a:ext>
            </a:extLst>
          </p:cNvPr>
          <p:cNvSpPr>
            <a:spLocks noGrp="1"/>
          </p:cNvSpPr>
          <p:nvPr>
            <p:ph type="title"/>
          </p:nvPr>
        </p:nvSpPr>
        <p:spPr/>
        <p:txBody>
          <a:bodyPr/>
          <a:lstStyle/>
          <a:p>
            <a:r>
              <a:rPr lang="en-US" dirty="0">
                <a:solidFill>
                  <a:schemeClr val="bg1"/>
                </a:solidFill>
              </a:rPr>
              <a:t>Comparison of  3 Highest Crimes </a:t>
            </a:r>
          </a:p>
        </p:txBody>
      </p:sp>
      <p:pic>
        <p:nvPicPr>
          <p:cNvPr id="5" name="Content Placeholder 4" descr="Chart&#10;&#10;Description automatically generated">
            <a:extLst>
              <a:ext uri="{FF2B5EF4-FFF2-40B4-BE49-F238E27FC236}">
                <a16:creationId xmlns:a16="http://schemas.microsoft.com/office/drawing/2014/main" id="{7412E8DF-9A8A-4170-9344-69DB353F81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949"/>
          <a:stretch/>
        </p:blipFill>
        <p:spPr>
          <a:xfrm>
            <a:off x="6339148" y="1828800"/>
            <a:ext cx="5760087" cy="4126844"/>
          </a:xfrm>
          <a:solidFill>
            <a:schemeClr val="bg1"/>
          </a:solidFill>
        </p:spPr>
      </p:pic>
      <p:sp>
        <p:nvSpPr>
          <p:cNvPr id="8" name="TextBox 7">
            <a:extLst>
              <a:ext uri="{FF2B5EF4-FFF2-40B4-BE49-F238E27FC236}">
                <a16:creationId xmlns:a16="http://schemas.microsoft.com/office/drawing/2014/main" id="{AF4F382A-BA09-4A3F-A121-3F10C6776C92}"/>
              </a:ext>
            </a:extLst>
          </p:cNvPr>
          <p:cNvSpPr txBox="1"/>
          <p:nvPr/>
        </p:nvSpPr>
        <p:spPr>
          <a:xfrm>
            <a:off x="458693" y="1691323"/>
            <a:ext cx="5630507" cy="5755037"/>
          </a:xfrm>
          <a:prstGeom prst="rect">
            <a:avLst/>
          </a:prstGeom>
        </p:spPr>
        <p:txBody>
          <a:bodyPr vert="horz" lIns="91440" tIns="45720" rIns="91440" bIns="45720" rtlCol="0">
            <a:normAutofit/>
          </a:bodyPr>
          <a:lstStyle>
            <a:lvl1pPr marL="228600" indent="-228600">
              <a:lnSpc>
                <a:spcPct val="110000"/>
              </a:lnSpc>
              <a:spcBef>
                <a:spcPts val="1000"/>
              </a:spcBef>
              <a:buClr>
                <a:schemeClr val="accent1"/>
              </a:buClr>
              <a:buFont typeface="Arial" panose="020B0604020202020204" pitchFamily="34" charset="0"/>
              <a:buChar char="•"/>
              <a:defRPr sz="2800">
                <a:solidFill>
                  <a:schemeClr val="bg1"/>
                </a:solidFill>
              </a:defRPr>
            </a:lvl1pPr>
            <a:lvl2pPr marL="685800" indent="-228600">
              <a:lnSpc>
                <a:spcPct val="110000"/>
              </a:lnSpc>
              <a:spcBef>
                <a:spcPts val="500"/>
              </a:spcBef>
              <a:buClr>
                <a:schemeClr val="accent1"/>
              </a:buClr>
              <a:buFont typeface="Arial" panose="020B0604020202020204" pitchFamily="34" charset="0"/>
              <a:buChar char="•"/>
              <a:defRPr sz="2400"/>
            </a:lvl2pPr>
            <a:lvl3pPr marL="1143000" indent="-228600">
              <a:lnSpc>
                <a:spcPct val="110000"/>
              </a:lnSpc>
              <a:spcBef>
                <a:spcPts val="500"/>
              </a:spcBef>
              <a:buClr>
                <a:schemeClr val="accent1"/>
              </a:buClr>
              <a:buFont typeface="Arial" panose="020B0604020202020204" pitchFamily="34" charset="0"/>
              <a:buChar char="•"/>
              <a:defRPr sz="2000"/>
            </a:lvl3pPr>
            <a:lvl4pPr marL="1600200" indent="-228600">
              <a:lnSpc>
                <a:spcPct val="110000"/>
              </a:lnSpc>
              <a:spcBef>
                <a:spcPts val="500"/>
              </a:spcBef>
              <a:buClr>
                <a:schemeClr val="accent1"/>
              </a:buClr>
              <a:buFont typeface="Arial" panose="020B0604020202020204" pitchFamily="34" charset="0"/>
              <a:buChar char="•"/>
              <a:defRPr/>
            </a:lvl4pPr>
            <a:lvl5pPr marL="2057400" indent="-228600">
              <a:lnSpc>
                <a:spcPct val="110000"/>
              </a:lnSpc>
              <a:spcBef>
                <a:spcPts val="500"/>
              </a:spcBef>
              <a:buClr>
                <a:schemeClr val="accent1"/>
              </a:buClr>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US" dirty="0"/>
              <a:t>Conclusion for the analysis of three highest crimes, was that the lowest occurrences happened during the hours of 4Am-8AM.  </a:t>
            </a:r>
          </a:p>
          <a:p>
            <a:r>
              <a:rPr lang="en-US" dirty="0"/>
              <a:t>I had originally thought that aggravated assault would have the highest rated occurrences.</a:t>
            </a:r>
          </a:p>
        </p:txBody>
      </p:sp>
    </p:spTree>
    <p:extLst>
      <p:ext uri="{BB962C8B-B14F-4D97-AF65-F5344CB8AC3E}">
        <p14:creationId xmlns:p14="http://schemas.microsoft.com/office/powerpoint/2010/main" val="324597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0666-2308-4ABA-B3C0-4FD1FDF5890B}"/>
              </a:ext>
            </a:extLst>
          </p:cNvPr>
          <p:cNvSpPr>
            <a:spLocks noGrp="1"/>
          </p:cNvSpPr>
          <p:nvPr>
            <p:ph type="title"/>
          </p:nvPr>
        </p:nvSpPr>
        <p:spPr>
          <a:xfrm>
            <a:off x="458694" y="1333850"/>
            <a:ext cx="10895106" cy="963963"/>
          </a:xfrm>
        </p:spPr>
        <p:txBody>
          <a:bodyPr>
            <a:normAutofit fontScale="90000"/>
          </a:bodyPr>
          <a:lstStyle/>
          <a:p>
            <a:r>
              <a:rPr lang="en-US" b="1" dirty="0">
                <a:solidFill>
                  <a:schemeClr val="bg1"/>
                </a:solidFill>
              </a:rPr>
              <a:t>If “Residence/Home” is the most frequent crime location in our data set, then is it safe to assume “Family Disturbance” is the most frequent crime offense description for that location? </a:t>
            </a:r>
          </a:p>
        </p:txBody>
      </p:sp>
      <p:sp>
        <p:nvSpPr>
          <p:cNvPr id="3" name="Content Placeholder 2">
            <a:extLst>
              <a:ext uri="{FF2B5EF4-FFF2-40B4-BE49-F238E27FC236}">
                <a16:creationId xmlns:a16="http://schemas.microsoft.com/office/drawing/2014/main" id="{101D0F79-DE0A-4405-AF16-40F466529FAA}"/>
              </a:ext>
            </a:extLst>
          </p:cNvPr>
          <p:cNvSpPr>
            <a:spLocks noGrp="1"/>
          </p:cNvSpPr>
          <p:nvPr>
            <p:ph idx="1"/>
          </p:nvPr>
        </p:nvSpPr>
        <p:spPr>
          <a:xfrm>
            <a:off x="458694" y="3665989"/>
            <a:ext cx="11274612" cy="2479223"/>
          </a:xfrm>
        </p:spPr>
        <p:txBody>
          <a:bodyPr/>
          <a:lstStyle/>
          <a:p>
            <a:r>
              <a:rPr lang="en-US" b="1" dirty="0">
                <a:solidFill>
                  <a:schemeClr val="bg1"/>
                </a:solidFill>
              </a:rPr>
              <a:t>Question #2</a:t>
            </a:r>
          </a:p>
        </p:txBody>
      </p:sp>
      <p:pic>
        <p:nvPicPr>
          <p:cNvPr id="5" name="Picture 4" descr="A yellow license plate&#10;&#10;Description automatically generated with low confidence">
            <a:extLst>
              <a:ext uri="{FF2B5EF4-FFF2-40B4-BE49-F238E27FC236}">
                <a16:creationId xmlns:a16="http://schemas.microsoft.com/office/drawing/2014/main" id="{9BAE2801-74F2-4E1E-8494-034CDAA55C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83394" y="3811587"/>
            <a:ext cx="4953000" cy="2333625"/>
          </a:xfrm>
          <a:prstGeom prst="rect">
            <a:avLst/>
          </a:prstGeom>
        </p:spPr>
      </p:pic>
      <p:sp>
        <p:nvSpPr>
          <p:cNvPr id="6" name="TextBox 5">
            <a:extLst>
              <a:ext uri="{FF2B5EF4-FFF2-40B4-BE49-F238E27FC236}">
                <a16:creationId xmlns:a16="http://schemas.microsoft.com/office/drawing/2014/main" id="{37F4ECF8-84B6-4412-A82B-459983877E46}"/>
              </a:ext>
            </a:extLst>
          </p:cNvPr>
          <p:cNvSpPr txBox="1"/>
          <p:nvPr/>
        </p:nvSpPr>
        <p:spPr>
          <a:xfrm>
            <a:off x="3983394" y="6145212"/>
            <a:ext cx="4953000" cy="230832"/>
          </a:xfrm>
          <a:prstGeom prst="rect">
            <a:avLst/>
          </a:prstGeom>
          <a:noFill/>
        </p:spPr>
        <p:txBody>
          <a:bodyPr wrap="square" rtlCol="0">
            <a:spAutoFit/>
          </a:bodyPr>
          <a:lstStyle/>
          <a:p>
            <a:r>
              <a:rPr lang="en-US" sz="900">
                <a:hlinkClick r:id="rId3" tooltip="http://www.jambonairobi.co.ke/tag/information-on-crime/"/>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95481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Count of the Highest Crime Offense</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Content Placeholder 22" descr="Icon&#10;&#10;Description automatically generated">
            <a:extLst>
              <a:ext uri="{FF2B5EF4-FFF2-40B4-BE49-F238E27FC236}">
                <a16:creationId xmlns:a16="http://schemas.microsoft.com/office/drawing/2014/main" id="{4C2D7245-6504-46C8-B7F9-A1BC09593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3636" y="2006082"/>
            <a:ext cx="5893142" cy="2323321"/>
          </a:xfrm>
        </p:spPr>
      </p:pic>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“Family Disturbance” has the highest rate of occurrence in our data</a:t>
            </a:r>
          </a:p>
        </p:txBody>
      </p:sp>
    </p:spTree>
    <p:extLst>
      <p:ext uri="{BB962C8B-B14F-4D97-AF65-F5344CB8AC3E}">
        <p14:creationId xmlns:p14="http://schemas.microsoft.com/office/powerpoint/2010/main" val="51579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0C9-6412-4426-B14D-B2919337FC2B}"/>
              </a:ext>
            </a:extLst>
          </p:cNvPr>
          <p:cNvSpPr>
            <a:spLocks noGrp="1"/>
          </p:cNvSpPr>
          <p:nvPr>
            <p:ph type="title"/>
          </p:nvPr>
        </p:nvSpPr>
        <p:spPr/>
        <p:txBody>
          <a:bodyPr/>
          <a:lstStyle/>
          <a:p>
            <a:r>
              <a:rPr lang="en-US" dirty="0">
                <a:solidFill>
                  <a:schemeClr val="bg1"/>
                </a:solidFill>
              </a:rPr>
              <a:t>Crime Location Count </a:t>
            </a:r>
          </a:p>
        </p:txBody>
      </p:sp>
      <p:sp>
        <p:nvSpPr>
          <p:cNvPr id="19" name="Rectangle 18">
            <a:extLst>
              <a:ext uri="{FF2B5EF4-FFF2-40B4-BE49-F238E27FC236}">
                <a16:creationId xmlns:a16="http://schemas.microsoft.com/office/drawing/2014/main" id="{D91FFC50-E472-4CF1-B055-D97E20556C0A}"/>
              </a:ext>
            </a:extLst>
          </p:cNvPr>
          <p:cNvSpPr/>
          <p:nvPr/>
        </p:nvSpPr>
        <p:spPr>
          <a:xfrm>
            <a:off x="5105400" y="1838325"/>
            <a:ext cx="6715125" cy="26683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173B1C9C-DE12-4FD5-94AE-78553F4A690A}"/>
              </a:ext>
            </a:extLst>
          </p:cNvPr>
          <p:cNvSpPr txBox="1"/>
          <p:nvPr/>
        </p:nvSpPr>
        <p:spPr>
          <a:xfrm>
            <a:off x="458694" y="1838325"/>
            <a:ext cx="429991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We can conclude that “Residence/Home” has the highest rate of occurrence in our data</a:t>
            </a:r>
          </a:p>
        </p:txBody>
      </p:sp>
      <p:pic>
        <p:nvPicPr>
          <p:cNvPr id="6" name="Content Placeholder 5" descr="Icon&#10;&#10;Description automatically generated">
            <a:extLst>
              <a:ext uri="{FF2B5EF4-FFF2-40B4-BE49-F238E27FC236}">
                <a16:creationId xmlns:a16="http://schemas.microsoft.com/office/drawing/2014/main" id="{7A6D4CED-7F44-4F22-9F50-1F9E48D14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0" y="1903335"/>
            <a:ext cx="6501882" cy="2500713"/>
          </a:xfrm>
        </p:spPr>
      </p:pic>
    </p:spTree>
    <p:extLst>
      <p:ext uri="{BB962C8B-B14F-4D97-AF65-F5344CB8AC3E}">
        <p14:creationId xmlns:p14="http://schemas.microsoft.com/office/powerpoint/2010/main" val="3427897992"/>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TM04033919[[fn=Circuit]]</Template>
  <TotalTime>314</TotalTime>
  <Words>473</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AvenirNext LT Pro Medium</vt:lpstr>
      <vt:lpstr>Calibri</vt:lpstr>
      <vt:lpstr>Sabon Next LT</vt:lpstr>
      <vt:lpstr>DappledVTI</vt:lpstr>
      <vt:lpstr>PowerPoint Presentation</vt:lpstr>
      <vt:lpstr>Crime Counts</vt:lpstr>
      <vt:lpstr>Family Disturbances – what time did this occur?</vt:lpstr>
      <vt:lpstr>Burglary of  Vehicle: rated at 23,572 in occurrences as a second highest crime</vt:lpstr>
      <vt:lpstr>Theft – at what time did this crime occur?</vt:lpstr>
      <vt:lpstr>Comparison of  3 Highest Crimes </vt:lpstr>
      <vt:lpstr>If “Residence/Home” is the most frequent crime location in our data set, then is it safe to assume “Family Disturbance” is the most frequent crime offense description for that location? </vt:lpstr>
      <vt:lpstr>Count of the Highest Crime Offense</vt:lpstr>
      <vt:lpstr>Crime Location Count </vt:lpstr>
      <vt:lpstr>Highest Crime Count Grouped By Location</vt:lpstr>
      <vt:lpstr>Conclusion</vt:lpstr>
      <vt:lpstr>PowerPoint Presentation</vt:lpstr>
      <vt:lpstr>Frequency of crime by type</vt:lpstr>
      <vt:lpstr>Crimes per Zip Code  There are over 50 zip codes within our data.  The top two zip codes with the most crimes are on the north side of Austin, but they are spread out.   Part of the top 10, at number 7, is the state capitol.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2017-2020</dc:title>
  <dc:creator>raymond shaine balero</dc:creator>
  <cp:lastModifiedBy>Jordan Barchak</cp:lastModifiedBy>
  <cp:revision>26</cp:revision>
  <dcterms:created xsi:type="dcterms:W3CDTF">2021-02-24T01:29:28Z</dcterms:created>
  <dcterms:modified xsi:type="dcterms:W3CDTF">2021-02-25T04:34:13Z</dcterms:modified>
</cp:coreProperties>
</file>