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JQtTWFnE6T3iWJmQYzwEuvZx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usana Hai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10T02:09:27.666">
    <p:pos x="6000" y="0"/>
    <p:text>add slide page numbers</p:text>
    <p:extLst>
      <p:ext uri="{C676402C-5697-4E1C-873F-D02D1690AC5C}">
        <p15:threadingInfo timeZoneBias="0"/>
      </p:ext>
      <p:ext uri="http://customooxmlschemas.google.com/">
        <go:slidesCustomData xmlns:go="http://customooxmlschemas.google.com/" commentPostId="AAAA2dBMf9g"/>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N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Talk about outline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5726b4054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Add annotations to the graphs </a:t>
            </a:r>
            <a:endParaRPr/>
          </a:p>
          <a:p>
            <a:pPr indent="0" lvl="0" marL="0" rtl="0" algn="l">
              <a:lnSpc>
                <a:spcPct val="100000"/>
              </a:lnSpc>
              <a:spcBef>
                <a:spcPts val="0"/>
              </a:spcBef>
              <a:spcAft>
                <a:spcPts val="0"/>
              </a:spcAft>
              <a:buSzPts val="1400"/>
              <a:buNone/>
            </a:pPr>
            <a:r>
              <a:t/>
            </a:r>
            <a:endParaRPr/>
          </a:p>
          <a:p>
            <a:pPr indent="-292100" lvl="0" marL="457200" rtl="0" algn="l">
              <a:spcBef>
                <a:spcPts val="0"/>
              </a:spcBef>
              <a:spcAft>
                <a:spcPts val="0"/>
              </a:spcAft>
              <a:buClr>
                <a:schemeClr val="dk1"/>
              </a:buClr>
              <a:buSzPts val="1000"/>
              <a:buChar char="●"/>
            </a:pPr>
            <a:r>
              <a:rPr lang="en-NZ" sz="1000">
                <a:latin typeface="Arial"/>
                <a:ea typeface="Arial"/>
                <a:cs typeface="Arial"/>
                <a:sym typeface="Arial"/>
              </a:rPr>
              <a:t>The implicit model is able to determine whether a P or S wave is present within the waveform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en-NZ" sz="1000">
                <a:latin typeface="Arial"/>
                <a:ea typeface="Arial"/>
                <a:cs typeface="Arial"/>
                <a:sym typeface="Arial"/>
              </a:rPr>
              <a:t>Able to get it to run but there is future work that needs to be done - loss is always fluctuating so there needs to be more indepth investigation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en-NZ" sz="1000">
                <a:latin typeface="Arial"/>
                <a:ea typeface="Arial"/>
                <a:cs typeface="Arial"/>
                <a:sym typeface="Arial"/>
              </a:rPr>
              <a:t>This is the loss graph of the implicit model. As you can see, the implicit model is able to determine whether a P or S wave is present within the waveform, but the loss is constantly fluctuating, so there needs to be a more in depth investigation to determine why and whether the model is truly reliable for our application goals or not. </a:t>
            </a:r>
            <a:endParaRPr sz="10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63" name="Google Shape;163;g1e5726b4054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0b8982de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NZ"/>
              <a:t>If we go back to this graph,  note that it does not indicate that an S wave is present. However, analysts state that there is a S wave at this point here, which means the model needs some more investigation to be better able to decide whether an S wave is present or not. </a:t>
            </a:r>
            <a:endParaRPr/>
          </a:p>
          <a:p>
            <a:pPr indent="0" lvl="0" marL="0" rtl="0" algn="l">
              <a:lnSpc>
                <a:spcPct val="100000"/>
              </a:lnSpc>
              <a:spcBef>
                <a:spcPts val="0"/>
              </a:spcBef>
              <a:spcAft>
                <a:spcPts val="0"/>
              </a:spcAft>
              <a:buSzPts val="1400"/>
              <a:buNone/>
            </a:pPr>
            <a:r>
              <a:t/>
            </a:r>
            <a:endParaRPr/>
          </a:p>
        </p:txBody>
      </p:sp>
      <p:sp>
        <p:nvSpPr>
          <p:cNvPr id="170" name="Google Shape;170;g260b8982de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Presently, RS devices use extremely simple DLMs for phase picking, with the scaling down of the process by using an IM, we are able to implement a more complex DLM for more accurate phase picking into the device despite its small size and computational power.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sz="1500"/>
              <a:t>Image: example of P and S wave timing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NZ" sz="1500"/>
              <a:t>Both waves start from the same position and time but due to their speed, the time it takes for them to get somewhere varies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NZ" sz="1500"/>
              <a:t>You can see that the blue curve - reps P wave - moves the same distance as the S wave - the red curve - in considerably less time </a:t>
            </a:r>
            <a:endParaRPr sz="1500"/>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sz="1800"/>
              <a:t>By calculating the time difference between the waves at a single station, the value we get can be used to infer the distance of an earthquake’s source from any specific station. With 3 of these values, triangulation of an earthquake is possible. </a:t>
            </a:r>
            <a:endParaRPr sz="1800"/>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rPr lang="en-NZ" sz="1800"/>
              <a:t>In this figure here, you are able to see that there is triangulation of an earthquake in the North American region. Obviously, distance between a seismic station and an earthquake does not matter, as the distance the waves travel is affected by the amplitude of the earthquake.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5726b405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1e5726b4054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NZ" sz="1100">
                <a:latin typeface="Arial"/>
                <a:ea typeface="Arial"/>
                <a:cs typeface="Arial"/>
                <a:sym typeface="Arial"/>
              </a:rPr>
              <a:t>Point 1: doing it by hand is the most accurate, but requires teams of trained analysts to pick them out, making it very labor intensive and time consuming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NZ" sz="1100">
                <a:latin typeface="Arial"/>
                <a:ea typeface="Arial"/>
                <a:cs typeface="Arial"/>
                <a:sym typeface="Arial"/>
              </a:rPr>
              <a:t>Point 2:  presently, automation is done via deep learning models, </a:t>
            </a:r>
            <a:r>
              <a:rPr lang="en-NZ" sz="1100">
                <a:latin typeface="Arial"/>
                <a:ea typeface="Arial"/>
                <a:cs typeface="Arial"/>
                <a:sym typeface="Arial"/>
              </a:rPr>
              <a:t>which are able to replicate human phase picking to a high degree of accuracy but requires an incredible amount of computational power to do so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NZ" sz="1100">
                <a:latin typeface="Arial"/>
                <a:ea typeface="Arial"/>
                <a:cs typeface="Arial"/>
                <a:sym typeface="Arial"/>
              </a:rPr>
              <a:t>Point 3: </a:t>
            </a:r>
            <a:r>
              <a:rPr lang="en-NZ" sz="1100">
                <a:latin typeface="Arial"/>
                <a:ea typeface="Arial"/>
                <a:cs typeface="Arial"/>
                <a:sym typeface="Arial"/>
              </a:rPr>
              <a:t>facilitate a wide range of applications, encompassing urban environmental monitoring, earthquake early warning systems, and scientific educational outreach</a:t>
            </a:r>
            <a:endParaRPr sz="11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Compared to traditional seismographs, which are expensive and physically larger, these scaled down seismic devices from companies such as Raspberry Shake are more accessible to the rest of the world. This is including developing countries, rural areas, and more, which will assist in earthquake education</a:t>
            </a:r>
            <a:endParaRPr/>
          </a:p>
        </p:txBody>
      </p:sp>
      <p:sp>
        <p:nvSpPr>
          <p:cNvPr id="126" name="Google Shape;1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5726b4054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NZ"/>
              <a:t>This is an example of a FFNN formulated into an implicit model framework. This shows why IM is better than a specific DL model due to the fact that it is simply more general. Consider a FFN with different layers, in here we have L number of layers from 0 to L-1, in an IM, all of the weights show on a diagonal from 0 to W-1, with X being a vector where we stack the intermediate states. </a:t>
            </a:r>
            <a:endParaRPr/>
          </a:p>
          <a:p>
            <a:pPr indent="0" lvl="0" marL="0" rtl="0" algn="l">
              <a:spcBef>
                <a:spcPts val="0"/>
              </a:spcBef>
              <a:spcAft>
                <a:spcPts val="0"/>
              </a:spcAft>
              <a:buClr>
                <a:schemeClr val="dk1"/>
              </a:buClr>
              <a:buSzPts val="1400"/>
              <a:buFont typeface="Arial"/>
              <a:buNone/>
            </a:pPr>
            <a:r>
              <a:t/>
            </a:r>
            <a:endParaRPr/>
          </a:p>
          <a:p>
            <a:pPr indent="0" lvl="0" marL="0" rtl="0" algn="l">
              <a:spcBef>
                <a:spcPts val="0"/>
              </a:spcBef>
              <a:spcAft>
                <a:spcPts val="0"/>
              </a:spcAft>
              <a:buClr>
                <a:schemeClr val="dk1"/>
              </a:buClr>
              <a:buSzPts val="1400"/>
              <a:buFont typeface="Arial"/>
              <a:buNone/>
            </a:pPr>
            <a:r>
              <a:rPr lang="en-NZ"/>
              <a:t>Its structural pattern in IM is in FFNN, which is the same for other more complicated DLMs such as CNNs which has a similar FFNN nature - this makes it possible to format it into an IM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NZ"/>
              <a:t>Example of FFNN formulated into implicit model frame work - shows why IM is better than a specific DL model bc it is more general - consider a FFNN with different layers, in here we have L layers from 0 - l-1, in an IM - all weights show on a diagonal.. 0, w1… - wl-1, x = vector where we stack intermediate states -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NZ"/>
              <a:t>Math can be worked out to multiply.. X = refers to each layer that is stacked </a:t>
            </a:r>
            <a:endParaRPr/>
          </a:p>
          <a:p>
            <a:pPr indent="0" lvl="0" marL="0" rtl="0" algn="l">
              <a:lnSpc>
                <a:spcPct val="100000"/>
              </a:lnSpc>
              <a:spcBef>
                <a:spcPts val="0"/>
              </a:spcBef>
              <a:spcAft>
                <a:spcPts val="0"/>
              </a:spcAft>
              <a:buSzPts val="1400"/>
              <a:buNone/>
            </a:pPr>
            <a:r>
              <a:rPr lang="en-NZ"/>
              <a:t>Z = activation - DLM activation after multiplying - structural pattern in FFNN - same for other more complicated DLMs such as CNNs which has a similar FFNN nature - this makes it possible to put into a IM format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34" name="Google Shape;134;g1e5726b4054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5726b4054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NZ" sz="1100">
                <a:latin typeface="Arial"/>
                <a:ea typeface="Arial"/>
                <a:cs typeface="Arial"/>
                <a:sym typeface="Arial"/>
              </a:rPr>
              <a:t>With the implicit model, we can train it to be able to determine whether a P-wave or S-wave happened.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NZ" sz="1100">
                <a:latin typeface="Arial"/>
                <a:ea typeface="Arial"/>
                <a:cs typeface="Arial"/>
                <a:sym typeface="Arial"/>
              </a:rPr>
              <a:t>Point 1: With deep learning, one of the down sides is that you need to decide what type of neural network to use, ranging from Convolution NN, Recurrent NN and many more, which can make it difficult to do machine learning. With an implicit model however, there is no need for this as it covers most deep learning architectures</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NZ"/>
              <a:t>Point 2: As the implicit model is simpler, it generalizes model </a:t>
            </a:r>
            <a:r>
              <a:rPr lang="en-NZ"/>
              <a:t>components</a:t>
            </a:r>
            <a:r>
              <a:rPr lang="en-NZ"/>
              <a:t>, which reduces the number of values that need to be adjusted. With the implicit model, we only input the input and output sizes and the flattened input size, in comparison to specific DLMs which need more specifications based on the dataset, goal and model itself.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NZ"/>
              <a:t>Point 3: For IM - no need to pick a </a:t>
            </a:r>
            <a:r>
              <a:rPr lang="en-NZ"/>
              <a:t>structure as it will optimize to the best fit one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NZ"/>
              <a:t> The IM also works directly with the raw metadata, which reduces the amount of computational power it needs to run as it does not need to preprocess the data. </a:t>
            </a:r>
            <a:endParaRPr/>
          </a:p>
          <a:p>
            <a:pPr indent="0" lvl="0" marL="0" rtl="0" algn="l">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41" name="Google Shape;141;g1e5726b4054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5726b4054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For our methods, we simply train and test the implicit model on the ETHZ dataset from Switzerland on Primary and secondary wave traces </a:t>
            </a:r>
            <a:endParaRPr/>
          </a:p>
          <a:p>
            <a:pPr indent="0" lvl="0" marL="0" rtl="0" algn="l">
              <a:lnSpc>
                <a:spcPct val="100000"/>
              </a:lnSpc>
              <a:spcBef>
                <a:spcPts val="0"/>
              </a:spcBef>
              <a:spcAft>
                <a:spcPts val="0"/>
              </a:spcAft>
              <a:buSzPts val="1400"/>
              <a:buNone/>
            </a:pPr>
            <a:r>
              <a:rPr lang="en-NZ"/>
              <a:t>Then we would determine whether the model was reliable based on its loss and error and compare the results to previous research and hand picked phase analysis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NZ"/>
              <a:t>Finally, our end goal was to apply it to raspberry shake seismology devices depending on whether the model could produce a reliable precision value </a:t>
            </a:r>
            <a:endParaRPr/>
          </a:p>
        </p:txBody>
      </p:sp>
      <p:sp>
        <p:nvSpPr>
          <p:cNvPr id="147" name="Google Shape;147;g1e5726b4054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5726b4054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NZ"/>
              <a:t>This is a waveform from the ETHZ dataset, and in it you can see there is a P wave and an S wave where the arrows are pointing.  The graph on the bottom is the probability curve which is indicated whether a P or S wave is present in the waveform. You can see that the IM indicates a P wave is present with the blue curve. </a:t>
            </a:r>
            <a:endParaRPr/>
          </a:p>
          <a:p>
            <a:pPr indent="0" lvl="0" marL="0" rtl="0" algn="l">
              <a:lnSpc>
                <a:spcPct val="100000"/>
              </a:lnSpc>
              <a:spcBef>
                <a:spcPts val="0"/>
              </a:spcBef>
              <a:spcAft>
                <a:spcPts val="0"/>
              </a:spcAft>
              <a:buSzPts val="1400"/>
              <a:buNone/>
            </a:pPr>
            <a:r>
              <a:rPr lang="en-NZ"/>
              <a:t>In this specific waveform, it is quite clean but there is a potential for messier ones due to seismic devices picking up on noise. Noise can vary depending on where the device is located. For example, if a device is near a stadium, then it could pick up the vibrations from a sports game or concert. Or if it is near the road, then it can pick up vibrations from cars passing by as well. The whole goal is to be able to determine whether there is a P or S wave present within all of the noise to sort through from each seismic device. </a:t>
            </a:r>
            <a:endParaRPr/>
          </a:p>
        </p:txBody>
      </p:sp>
      <p:sp>
        <p:nvSpPr>
          <p:cNvPr id="153" name="Google Shape;153;g1e5726b4054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4" name="Shape 84"/>
        <p:cNvGrpSpPr/>
        <p:nvPr/>
      </p:nvGrpSpPr>
      <p:grpSpPr>
        <a:xfrm>
          <a:off x="0" y="0"/>
          <a:ext cx="0" cy="0"/>
          <a:chOff x="0" y="0"/>
          <a:chExt cx="0" cy="0"/>
        </a:xfrm>
      </p:grpSpPr>
      <p:sp>
        <p:nvSpPr>
          <p:cNvPr id="85" name="Google Shape;8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NZ"/>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4" name="Google Shape;94;p1"/>
          <p:cNvSpPr txBox="1"/>
          <p:nvPr>
            <p:ph idx="1" type="body"/>
          </p:nvPr>
        </p:nvSpPr>
        <p:spPr>
          <a:xfrm>
            <a:off x="838200" y="2598360"/>
            <a:ext cx="10515600" cy="21483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NZ" sz="2400">
                <a:latin typeface="Arial"/>
                <a:ea typeface="Arial"/>
                <a:cs typeface="Arial"/>
                <a:sym typeface="Arial"/>
              </a:rPr>
              <a:t>Susana Haing</a:t>
            </a:r>
            <a:endParaRPr/>
          </a:p>
          <a:p>
            <a:pPr indent="0" lvl="0" marL="0" rtl="0" algn="ctr">
              <a:lnSpc>
                <a:spcPct val="90000"/>
              </a:lnSpc>
              <a:spcBef>
                <a:spcPts val="1000"/>
              </a:spcBef>
              <a:spcAft>
                <a:spcPts val="0"/>
              </a:spcAft>
              <a:buClr>
                <a:schemeClr val="dk1"/>
              </a:buClr>
              <a:buSzPts val="2400"/>
              <a:buNone/>
            </a:pPr>
            <a:r>
              <a:rPr lang="en-NZ" sz="2400">
                <a:latin typeface="Arial"/>
                <a:ea typeface="Arial"/>
                <a:cs typeface="Arial"/>
                <a:sym typeface="Arial"/>
              </a:rPr>
              <a:t>El Camino </a:t>
            </a:r>
            <a:r>
              <a:rPr lang="en-NZ" sz="2400">
                <a:latin typeface="Arial"/>
                <a:ea typeface="Arial"/>
                <a:cs typeface="Arial"/>
                <a:sym typeface="Arial"/>
              </a:rPr>
              <a:t>College</a:t>
            </a:r>
            <a:endParaRPr sz="2400">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lang="en-NZ" sz="2400">
                <a:latin typeface="Arial"/>
                <a:ea typeface="Arial"/>
                <a:cs typeface="Arial"/>
                <a:sym typeface="Arial"/>
              </a:rPr>
              <a:t>Berkeley AI Lab, El </a:t>
            </a:r>
            <a:r>
              <a:rPr lang="en-NZ" sz="2400">
                <a:latin typeface="Arial"/>
                <a:ea typeface="Arial"/>
                <a:cs typeface="Arial"/>
                <a:sym typeface="Arial"/>
              </a:rPr>
              <a:t>Ghaoui’s</a:t>
            </a:r>
            <a:r>
              <a:rPr lang="en-NZ" sz="2400">
                <a:latin typeface="Arial"/>
                <a:ea typeface="Arial"/>
                <a:cs typeface="Arial"/>
                <a:sym typeface="Arial"/>
              </a:rPr>
              <a:t> Group</a:t>
            </a:r>
            <a:endParaRPr/>
          </a:p>
          <a:p>
            <a:pPr indent="0" lvl="0" marL="0" rtl="0" algn="ctr">
              <a:lnSpc>
                <a:spcPct val="90000"/>
              </a:lnSpc>
              <a:spcBef>
                <a:spcPts val="1000"/>
              </a:spcBef>
              <a:spcAft>
                <a:spcPts val="0"/>
              </a:spcAft>
              <a:buClr>
                <a:schemeClr val="dk1"/>
              </a:buClr>
              <a:buSzPts val="2400"/>
              <a:buNone/>
            </a:pPr>
            <a:r>
              <a:rPr lang="en-NZ" sz="2400">
                <a:latin typeface="Arial"/>
                <a:ea typeface="Arial"/>
                <a:cs typeface="Arial"/>
                <a:sym typeface="Arial"/>
              </a:rPr>
              <a:t>2023 Transfer-to-Excellence Program</a:t>
            </a:r>
            <a:endParaRPr/>
          </a:p>
        </p:txBody>
      </p:sp>
      <p:sp>
        <p:nvSpPr>
          <p:cNvPr id="95" name="Google Shape;95;p1"/>
          <p:cNvSpPr/>
          <p:nvPr/>
        </p:nvSpPr>
        <p:spPr>
          <a:xfrm>
            <a:off x="0" y="-8879"/>
            <a:ext cx="12192000" cy="2256267"/>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D9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Seismic Phase Picking Automation Using A Implicit Model</a:t>
            </a:r>
            <a:endParaRPr b="0" i="0" sz="4800" u="none" cap="none" strike="noStrike">
              <a:solidFill>
                <a:srgbClr val="FFD966"/>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800"/>
              <a:buFont typeface="Arial"/>
              <a:buNone/>
            </a:pPr>
            <a:r>
              <a:t/>
            </a:r>
            <a:endParaRPr b="0" i="0" sz="4800" u="none" cap="none" strike="noStrike">
              <a:solidFill>
                <a:srgbClr val="FFD966"/>
              </a:solidFill>
              <a:latin typeface="Calibri"/>
              <a:ea typeface="Calibri"/>
              <a:cs typeface="Calibri"/>
              <a:sym typeface="Calibri"/>
            </a:endParaRPr>
          </a:p>
        </p:txBody>
      </p:sp>
      <p:pic>
        <p:nvPicPr>
          <p:cNvPr id="96" name="Google Shape;96;p1"/>
          <p:cNvPicPr preferRelativeResize="0"/>
          <p:nvPr/>
        </p:nvPicPr>
        <p:blipFill rotWithShape="1">
          <a:blip r:embed="rId4">
            <a:alphaModFix/>
          </a:blip>
          <a:srcRect b="0" l="0" r="0" t="0"/>
          <a:stretch/>
        </p:blipFill>
        <p:spPr>
          <a:xfrm>
            <a:off x="204186" y="4864964"/>
            <a:ext cx="4890116" cy="1528161"/>
          </a:xfrm>
          <a:prstGeom prst="rect">
            <a:avLst/>
          </a:prstGeom>
          <a:noFill/>
          <a:ln>
            <a:noFill/>
          </a:ln>
        </p:spPr>
      </p:pic>
      <p:pic>
        <p:nvPicPr>
          <p:cNvPr id="97" name="Google Shape;97;p1"/>
          <p:cNvPicPr preferRelativeResize="0"/>
          <p:nvPr/>
        </p:nvPicPr>
        <p:blipFill rotWithShape="1">
          <a:blip r:embed="rId5">
            <a:alphaModFix/>
          </a:blip>
          <a:srcRect b="19047" l="0" r="0" t="20231"/>
          <a:stretch/>
        </p:blipFill>
        <p:spPr>
          <a:xfrm>
            <a:off x="7560081" y="4864975"/>
            <a:ext cx="4178295" cy="1325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e5726b4054_0_150"/>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Results</a:t>
            </a:r>
            <a:endParaRPr b="0" i="0" sz="1400" u="none" cap="none" strike="noStrike">
              <a:solidFill>
                <a:srgbClr val="000000"/>
              </a:solidFill>
              <a:latin typeface="Arial"/>
              <a:ea typeface="Arial"/>
              <a:cs typeface="Arial"/>
              <a:sym typeface="Arial"/>
            </a:endParaRPr>
          </a:p>
        </p:txBody>
      </p:sp>
      <p:sp>
        <p:nvSpPr>
          <p:cNvPr id="166" name="Google Shape;166;g1e5726b4054_0_150"/>
          <p:cNvSpPr txBox="1"/>
          <p:nvPr/>
        </p:nvSpPr>
        <p:spPr>
          <a:xfrm>
            <a:off x="850800" y="2254175"/>
            <a:ext cx="10490400" cy="4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pic>
        <p:nvPicPr>
          <p:cNvPr id="167" name="Google Shape;167;g1e5726b4054_0_150"/>
          <p:cNvPicPr preferRelativeResize="0"/>
          <p:nvPr/>
        </p:nvPicPr>
        <p:blipFill>
          <a:blip r:embed="rId3">
            <a:alphaModFix/>
          </a:blip>
          <a:stretch>
            <a:fillRect/>
          </a:stretch>
        </p:blipFill>
        <p:spPr>
          <a:xfrm>
            <a:off x="3121382" y="1965265"/>
            <a:ext cx="5949250" cy="46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60b8982de0_0_8"/>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Results</a:t>
            </a:r>
            <a:endParaRPr b="0" i="0" sz="1400" u="none" cap="none" strike="noStrike">
              <a:solidFill>
                <a:srgbClr val="000000"/>
              </a:solidFill>
              <a:latin typeface="Arial"/>
              <a:ea typeface="Arial"/>
              <a:cs typeface="Arial"/>
              <a:sym typeface="Arial"/>
            </a:endParaRPr>
          </a:p>
        </p:txBody>
      </p:sp>
      <p:pic>
        <p:nvPicPr>
          <p:cNvPr id="173" name="Google Shape;173;g260b8982de0_0_8"/>
          <p:cNvPicPr preferRelativeResize="0"/>
          <p:nvPr/>
        </p:nvPicPr>
        <p:blipFill>
          <a:blip r:embed="rId3">
            <a:alphaModFix/>
          </a:blip>
          <a:stretch>
            <a:fillRect/>
          </a:stretch>
        </p:blipFill>
        <p:spPr>
          <a:xfrm>
            <a:off x="2402277" y="1867350"/>
            <a:ext cx="7387450" cy="4990650"/>
          </a:xfrm>
          <a:prstGeom prst="rect">
            <a:avLst/>
          </a:prstGeom>
          <a:noFill/>
          <a:ln cap="flat" cmpd="sng" w="12700">
            <a:solidFill>
              <a:srgbClr val="31538F"/>
            </a:solidFill>
            <a:prstDash val="solid"/>
            <a:miter lim="8000"/>
            <a:headEnd len="sm" w="sm" type="none"/>
            <a:tailEnd len="sm" w="sm" type="none"/>
          </a:ln>
        </p:spPr>
      </p:pic>
      <p:sp>
        <p:nvSpPr>
          <p:cNvPr id="174" name="Google Shape;174;g260b8982de0_0_8"/>
          <p:cNvSpPr/>
          <p:nvPr/>
        </p:nvSpPr>
        <p:spPr>
          <a:xfrm rot="2699412">
            <a:off x="5565761" y="2342444"/>
            <a:ext cx="1239912" cy="58718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60b8982de0_0_8"/>
          <p:cNvSpPr/>
          <p:nvPr/>
        </p:nvSpPr>
        <p:spPr>
          <a:xfrm rot="-2375963">
            <a:off x="3736485" y="3890357"/>
            <a:ext cx="1131444" cy="56549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0b8982de0_0_8"/>
          <p:cNvSpPr txBox="1"/>
          <p:nvPr/>
        </p:nvSpPr>
        <p:spPr>
          <a:xfrm rot="2700000">
            <a:off x="5578614" y="2349709"/>
            <a:ext cx="1214244" cy="47602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100">
                <a:latin typeface="Calibri"/>
                <a:ea typeface="Calibri"/>
                <a:cs typeface="Calibri"/>
                <a:sym typeface="Calibri"/>
              </a:rPr>
              <a:t>S-wave</a:t>
            </a:r>
            <a:endParaRPr sz="2100">
              <a:latin typeface="Calibri"/>
              <a:ea typeface="Calibri"/>
              <a:cs typeface="Calibri"/>
              <a:sym typeface="Calibri"/>
            </a:endParaRPr>
          </a:p>
        </p:txBody>
      </p:sp>
      <p:sp>
        <p:nvSpPr>
          <p:cNvPr id="177" name="Google Shape;177;g260b8982de0_0_8"/>
          <p:cNvSpPr txBox="1"/>
          <p:nvPr/>
        </p:nvSpPr>
        <p:spPr>
          <a:xfrm rot="-2343037">
            <a:off x="3704596" y="3908521"/>
            <a:ext cx="1195226" cy="5291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100">
                <a:latin typeface="Calibri"/>
                <a:ea typeface="Calibri"/>
                <a:cs typeface="Calibri"/>
                <a:sym typeface="Calibri"/>
              </a:rPr>
              <a:t>P-wave</a:t>
            </a:r>
            <a:endParaRPr sz="2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idx="1" type="body"/>
          </p:nvPr>
        </p:nvSpPr>
        <p:spPr>
          <a:xfrm>
            <a:off x="1280234" y="2175346"/>
            <a:ext cx="9631532" cy="45434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NZ">
                <a:latin typeface="Arial"/>
                <a:ea typeface="Arial"/>
                <a:cs typeface="Arial"/>
                <a:sym typeface="Arial"/>
              </a:rPr>
              <a:t>With continued work, we will be able to increase the accuracy of the implicit model with automating phase picking.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
        <p:nvSpPr>
          <p:cNvPr id="183" name="Google Shape;183;p15"/>
          <p:cNvSpPr/>
          <p:nvPr/>
        </p:nvSpPr>
        <p:spPr>
          <a:xfrm>
            <a:off x="0" y="0"/>
            <a:ext cx="12192000" cy="1699566"/>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Possible Applications</a:t>
            </a:r>
            <a:endParaRPr b="0" i="0" sz="1400" u="none" cap="none" strike="noStrike">
              <a:solidFill>
                <a:srgbClr val="000000"/>
              </a:solidFill>
              <a:latin typeface="Arial"/>
              <a:ea typeface="Arial"/>
              <a:cs typeface="Arial"/>
              <a:sym typeface="Arial"/>
            </a:endParaRPr>
          </a:p>
        </p:txBody>
      </p:sp>
      <p:pic>
        <p:nvPicPr>
          <p:cNvPr id="184" name="Google Shape;184;p15"/>
          <p:cNvPicPr preferRelativeResize="0"/>
          <p:nvPr/>
        </p:nvPicPr>
        <p:blipFill>
          <a:blip r:embed="rId3">
            <a:alphaModFix/>
          </a:blip>
          <a:stretch>
            <a:fillRect/>
          </a:stretch>
        </p:blipFill>
        <p:spPr>
          <a:xfrm>
            <a:off x="3000375" y="3595063"/>
            <a:ext cx="6191250" cy="300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latin typeface="Arial"/>
              <a:ea typeface="Arial"/>
              <a:cs typeface="Arial"/>
              <a:sym typeface="Arial"/>
            </a:endParaRPr>
          </a:p>
        </p:txBody>
      </p:sp>
      <p:sp>
        <p:nvSpPr>
          <p:cNvPr id="190" name="Google Shape;190;p16"/>
          <p:cNvSpPr txBox="1"/>
          <p:nvPr>
            <p:ph idx="1" type="body"/>
          </p:nvPr>
        </p:nvSpPr>
        <p:spPr>
          <a:xfrm>
            <a:off x="382929" y="1898401"/>
            <a:ext cx="9631500" cy="384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NZ" sz="2400">
                <a:latin typeface="Arial"/>
                <a:ea typeface="Arial"/>
                <a:cs typeface="Arial"/>
                <a:sym typeface="Arial"/>
              </a:rPr>
              <a:t>I would like to give special thanks to:</a:t>
            </a:r>
            <a:endParaRPr/>
          </a:p>
          <a:p>
            <a:pPr indent="-228600" lvl="0" marL="228600" rtl="0" algn="l">
              <a:lnSpc>
                <a:spcPct val="90000"/>
              </a:lnSpc>
              <a:spcBef>
                <a:spcPts val="1000"/>
              </a:spcBef>
              <a:spcAft>
                <a:spcPts val="0"/>
              </a:spcAft>
              <a:buClr>
                <a:schemeClr val="dk1"/>
              </a:buClr>
              <a:buSzPts val="2400"/>
              <a:buChar char="•"/>
            </a:pPr>
            <a:r>
              <a:rPr lang="en-NZ" sz="2400">
                <a:latin typeface="Arial"/>
                <a:ea typeface="Arial"/>
                <a:cs typeface="Arial"/>
                <a:sym typeface="Arial"/>
              </a:rPr>
              <a:t>Alicia Tsai</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NZ" sz="2400">
                <a:latin typeface="Arial"/>
                <a:ea typeface="Arial"/>
                <a:cs typeface="Arial"/>
                <a:sym typeface="Arial"/>
              </a:rPr>
              <a:t>Lindsay Y. Chuang</a:t>
            </a:r>
            <a:endParaRPr/>
          </a:p>
          <a:p>
            <a:pPr indent="-228600" lvl="0" marL="228600" rtl="0" algn="l">
              <a:lnSpc>
                <a:spcPct val="90000"/>
              </a:lnSpc>
              <a:spcBef>
                <a:spcPts val="1000"/>
              </a:spcBef>
              <a:spcAft>
                <a:spcPts val="0"/>
              </a:spcAft>
              <a:buClr>
                <a:schemeClr val="dk1"/>
              </a:buClr>
              <a:buSzPts val="2400"/>
              <a:buChar char="•"/>
            </a:pPr>
            <a:r>
              <a:rPr lang="en-NZ" sz="2400">
                <a:latin typeface="Arial"/>
                <a:ea typeface="Arial"/>
                <a:cs typeface="Arial"/>
                <a:sym typeface="Arial"/>
              </a:rPr>
              <a:t>Dr. Laurent El </a:t>
            </a:r>
            <a:r>
              <a:rPr lang="en-NZ" sz="2400">
                <a:latin typeface="Arial"/>
                <a:ea typeface="Arial"/>
                <a:cs typeface="Arial"/>
                <a:sym typeface="Arial"/>
              </a:rPr>
              <a:t>Ghaoui</a:t>
            </a:r>
            <a:r>
              <a:rPr lang="en-NZ" sz="2400">
                <a:latin typeface="Arial"/>
                <a:ea typeface="Arial"/>
                <a:cs typeface="Arial"/>
                <a:sym typeface="Arial"/>
              </a:rPr>
              <a:t> </a:t>
            </a:r>
            <a:endParaRPr sz="2400">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Char char="•"/>
            </a:pPr>
            <a:r>
              <a:rPr lang="en-NZ" sz="2400">
                <a:latin typeface="Arial"/>
                <a:ea typeface="Arial"/>
                <a:cs typeface="Arial"/>
                <a:sym typeface="Arial"/>
              </a:rPr>
              <a:t>Hopper-Dean Foundation </a:t>
            </a:r>
            <a:endParaRPr/>
          </a:p>
          <a:p>
            <a:pPr indent="-228600" lvl="0" marL="228600" rtl="0" algn="l">
              <a:lnSpc>
                <a:spcPct val="90000"/>
              </a:lnSpc>
              <a:spcBef>
                <a:spcPts val="1000"/>
              </a:spcBef>
              <a:spcAft>
                <a:spcPts val="0"/>
              </a:spcAft>
              <a:buClr>
                <a:schemeClr val="dk1"/>
              </a:buClr>
              <a:buSzPts val="2400"/>
              <a:buChar char="•"/>
            </a:pPr>
            <a:r>
              <a:rPr lang="en-NZ" sz="2400">
                <a:latin typeface="Arial"/>
                <a:ea typeface="Arial"/>
                <a:cs typeface="Arial"/>
                <a:sym typeface="Arial"/>
              </a:rPr>
              <a:t>Everyone involved in the Transfer-to-Excellence Program</a:t>
            </a:r>
            <a:endParaRPr/>
          </a:p>
        </p:txBody>
      </p:sp>
      <p:sp>
        <p:nvSpPr>
          <p:cNvPr id="191" name="Google Shape;191;p16"/>
          <p:cNvSpPr/>
          <p:nvPr/>
        </p:nvSpPr>
        <p:spPr>
          <a:xfrm>
            <a:off x="0" y="0"/>
            <a:ext cx="12192000" cy="1699566"/>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NZ" sz="4800" u="none" cap="none" strike="noStrike">
                <a:solidFill>
                  <a:srgbClr val="FFD966"/>
                </a:solidFill>
                <a:latin typeface="Arial"/>
                <a:ea typeface="Arial"/>
                <a:cs typeface="Arial"/>
                <a:sym typeface="Arial"/>
              </a:rPr>
              <a:t>Acknowledgements</a:t>
            </a:r>
            <a:endParaRPr b="0" i="0" sz="1400" u="none" cap="none" strike="noStrike">
              <a:solidFill>
                <a:srgbClr val="000000"/>
              </a:solidFill>
              <a:latin typeface="Arial"/>
              <a:ea typeface="Arial"/>
              <a:cs typeface="Arial"/>
              <a:sym typeface="Arial"/>
            </a:endParaRPr>
          </a:p>
        </p:txBody>
      </p:sp>
      <p:pic>
        <p:nvPicPr>
          <p:cNvPr id="192" name="Google Shape;192;p16"/>
          <p:cNvPicPr preferRelativeResize="0"/>
          <p:nvPr/>
        </p:nvPicPr>
        <p:blipFill rotWithShape="1">
          <a:blip r:embed="rId3">
            <a:alphaModFix/>
          </a:blip>
          <a:srcRect b="0" l="0" r="0" t="0"/>
          <a:stretch/>
        </p:blipFill>
        <p:spPr>
          <a:xfrm>
            <a:off x="-9" y="5181042"/>
            <a:ext cx="4890116" cy="1528161"/>
          </a:xfrm>
          <a:prstGeom prst="rect">
            <a:avLst/>
          </a:prstGeom>
          <a:noFill/>
          <a:ln>
            <a:noFill/>
          </a:ln>
        </p:spPr>
      </p:pic>
      <p:pic>
        <p:nvPicPr>
          <p:cNvPr id="193" name="Google Shape;193;p16"/>
          <p:cNvPicPr preferRelativeResize="0"/>
          <p:nvPr/>
        </p:nvPicPr>
        <p:blipFill rotWithShape="1">
          <a:blip r:embed="rId4">
            <a:alphaModFix/>
          </a:blip>
          <a:srcRect b="19047" l="0" r="0" t="20231"/>
          <a:stretch/>
        </p:blipFill>
        <p:spPr>
          <a:xfrm>
            <a:off x="3922015" y="5354573"/>
            <a:ext cx="3722811" cy="1181100"/>
          </a:xfrm>
          <a:prstGeom prst="rect">
            <a:avLst/>
          </a:prstGeom>
          <a:noFill/>
          <a:ln>
            <a:noFill/>
          </a:ln>
        </p:spPr>
      </p:pic>
      <p:pic>
        <p:nvPicPr>
          <p:cNvPr id="194" name="Google Shape;194;p16"/>
          <p:cNvPicPr preferRelativeResize="0"/>
          <p:nvPr/>
        </p:nvPicPr>
        <p:blipFill>
          <a:blip r:embed="rId5">
            <a:alphaModFix/>
          </a:blip>
          <a:stretch>
            <a:fillRect/>
          </a:stretch>
        </p:blipFill>
        <p:spPr>
          <a:xfrm>
            <a:off x="8603650" y="1898398"/>
            <a:ext cx="3330949" cy="1779700"/>
          </a:xfrm>
          <a:prstGeom prst="rect">
            <a:avLst/>
          </a:prstGeom>
          <a:noFill/>
          <a:ln>
            <a:noFill/>
          </a:ln>
        </p:spPr>
      </p:pic>
      <p:pic>
        <p:nvPicPr>
          <p:cNvPr id="195" name="Google Shape;195;p16"/>
          <p:cNvPicPr preferRelativeResize="0"/>
          <p:nvPr/>
        </p:nvPicPr>
        <p:blipFill rotWithShape="1">
          <a:blip r:embed="rId6">
            <a:alphaModFix/>
          </a:blip>
          <a:srcRect b="27746" l="8025" r="4645" t="25978"/>
          <a:stretch/>
        </p:blipFill>
        <p:spPr>
          <a:xfrm>
            <a:off x="9290350" y="4151513"/>
            <a:ext cx="2644250" cy="846349"/>
          </a:xfrm>
          <a:prstGeom prst="rect">
            <a:avLst/>
          </a:prstGeom>
          <a:noFill/>
          <a:ln>
            <a:noFill/>
          </a:ln>
        </p:spPr>
      </p:pic>
      <p:pic>
        <p:nvPicPr>
          <p:cNvPr id="196" name="Google Shape;196;p16"/>
          <p:cNvPicPr preferRelativeResize="0"/>
          <p:nvPr/>
        </p:nvPicPr>
        <p:blipFill>
          <a:blip r:embed="rId7">
            <a:alphaModFix/>
          </a:blip>
          <a:stretch>
            <a:fillRect/>
          </a:stretch>
        </p:blipFill>
        <p:spPr>
          <a:xfrm>
            <a:off x="7981774" y="5471270"/>
            <a:ext cx="4210227" cy="947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latin typeface="Arial"/>
              <a:ea typeface="Arial"/>
              <a:cs typeface="Arial"/>
              <a:sym typeface="Arial"/>
            </a:endParaRPr>
          </a:p>
        </p:txBody>
      </p:sp>
      <p:sp>
        <p:nvSpPr>
          <p:cNvPr id="202" name="Google Shape;202;p17"/>
          <p:cNvSpPr/>
          <p:nvPr/>
        </p:nvSpPr>
        <p:spPr>
          <a:xfrm>
            <a:off x="0" y="0"/>
            <a:ext cx="12192000" cy="68580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Thank You!</a:t>
            </a:r>
            <a:endParaRPr sz="4800">
              <a:solidFill>
                <a:srgbClr val="FFD966"/>
              </a:solidFill>
            </a:endParaRPr>
          </a:p>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 </a:t>
            </a:r>
            <a:endParaRPr sz="4800">
              <a:solidFill>
                <a:srgbClr val="FFD966"/>
              </a:solidFill>
            </a:endParaRPr>
          </a:p>
          <a:p>
            <a:pPr indent="0" lvl="0" marL="0" marR="0" rtl="0" algn="ctr">
              <a:lnSpc>
                <a:spcPct val="100000"/>
              </a:lnSpc>
              <a:spcBef>
                <a:spcPts val="0"/>
              </a:spcBef>
              <a:spcAft>
                <a:spcPts val="0"/>
              </a:spcAft>
              <a:buClr>
                <a:srgbClr val="000000"/>
              </a:buClr>
              <a:buSzPts val="4800"/>
              <a:buFont typeface="Arial"/>
              <a:buNone/>
            </a:pPr>
            <a:r>
              <a:rPr b="0" i="0" lang="en-NZ" sz="4800" u="none" cap="none" strike="noStrike">
                <a:solidFill>
                  <a:srgbClr val="FFD966"/>
                </a:solidFill>
                <a:latin typeface="Arial"/>
                <a:ea typeface="Arial"/>
                <a:cs typeface="Arial"/>
                <a:sym typeface="Arial"/>
              </a:rPr>
              <a:t>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3"/>
          <p:cNvSpPr txBox="1"/>
          <p:nvPr>
            <p:ph idx="1" type="body"/>
          </p:nvPr>
        </p:nvSpPr>
        <p:spPr>
          <a:xfrm>
            <a:off x="838200" y="2032980"/>
            <a:ext cx="10515600" cy="2148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1000"/>
              </a:spcBef>
              <a:spcAft>
                <a:spcPts val="0"/>
              </a:spcAft>
              <a:buNone/>
            </a:pPr>
            <a:r>
              <a:rPr lang="en-NZ" sz="9620">
                <a:latin typeface="Arial"/>
                <a:ea typeface="Arial"/>
                <a:cs typeface="Arial"/>
                <a:sym typeface="Arial"/>
              </a:rPr>
              <a:t>The process of identifying and selecting specific seismic wave arrivals on seismographs to determine characteristics of an earthquake</a:t>
            </a:r>
            <a:endParaRPr sz="9620">
              <a:latin typeface="Arial"/>
              <a:ea typeface="Arial"/>
              <a:cs typeface="Arial"/>
              <a:sym typeface="Arial"/>
            </a:endParaRPr>
          </a:p>
          <a:p>
            <a:pPr indent="0" lvl="0" marL="0" rtl="0" algn="l">
              <a:lnSpc>
                <a:spcPct val="100000"/>
              </a:lnSpc>
              <a:spcBef>
                <a:spcPts val="1000"/>
              </a:spcBef>
              <a:spcAft>
                <a:spcPts val="0"/>
              </a:spcAft>
              <a:buNone/>
            </a:pPr>
            <a:r>
              <a:rPr lang="en-NZ" sz="9620">
                <a:latin typeface="Arial"/>
                <a:ea typeface="Arial"/>
                <a:cs typeface="Arial"/>
                <a:sym typeface="Arial"/>
                <a:extLst>
                  <a:ext uri="http://customooxmlschemas.google.com/">
                    <go:slidesCustomData xmlns:go="http://customooxmlschemas.google.com/" textRoundtripDataId="0"/>
                  </a:ext>
                </a:extLst>
              </a:rPr>
              <a:t>There are 2 waves we are focusing on: P-waves and S-waves </a:t>
            </a:r>
            <a:endParaRPr sz="9620">
              <a:latin typeface="Arial"/>
              <a:ea typeface="Arial"/>
              <a:cs typeface="Arial"/>
              <a:sym typeface="Arial"/>
            </a:endParaRPr>
          </a:p>
          <a:p>
            <a:pPr indent="-381329" lvl="0" marL="457200" rtl="0" algn="l">
              <a:lnSpc>
                <a:spcPct val="100000"/>
              </a:lnSpc>
              <a:spcBef>
                <a:spcPts val="1000"/>
              </a:spcBef>
              <a:spcAft>
                <a:spcPts val="0"/>
              </a:spcAft>
              <a:buSzPct val="100000"/>
              <a:buFont typeface="Arial"/>
              <a:buChar char="•"/>
            </a:pPr>
            <a:r>
              <a:rPr lang="en-NZ" sz="9620">
                <a:latin typeface="Arial"/>
                <a:ea typeface="Arial"/>
                <a:cs typeface="Arial"/>
                <a:sym typeface="Arial"/>
              </a:rPr>
              <a:t>Primary waves (P-waves) and Secondary waves (S-waves) are used to determine an earthquake’s location </a:t>
            </a:r>
            <a:endParaRPr sz="9620">
              <a:latin typeface="Arial"/>
              <a:ea typeface="Arial"/>
              <a:cs typeface="Arial"/>
              <a:sym typeface="Arial"/>
            </a:endParaRPr>
          </a:p>
          <a:p>
            <a:pPr indent="0" lvl="0" marL="457200" rtl="0" algn="l">
              <a:lnSpc>
                <a:spcPct val="90000"/>
              </a:lnSpc>
              <a:spcBef>
                <a:spcPts val="1000"/>
              </a:spcBef>
              <a:spcAft>
                <a:spcPts val="0"/>
              </a:spcAft>
              <a:buNone/>
            </a:pPr>
            <a:r>
              <a:t/>
            </a:r>
            <a:endParaRPr sz="2400">
              <a:latin typeface="Arial"/>
              <a:ea typeface="Arial"/>
              <a:cs typeface="Arial"/>
              <a:sym typeface="Arial"/>
            </a:endParaRPr>
          </a:p>
          <a:p>
            <a:pPr indent="-76200" lvl="0" marL="228600" rtl="0" algn="l">
              <a:lnSpc>
                <a:spcPct val="90000"/>
              </a:lnSpc>
              <a:spcBef>
                <a:spcPts val="1000"/>
              </a:spcBef>
              <a:spcAft>
                <a:spcPts val="0"/>
              </a:spcAft>
              <a:buClr>
                <a:schemeClr val="dk1"/>
              </a:buClr>
              <a:buSzPct val="100000"/>
              <a:buNone/>
            </a:pPr>
            <a:r>
              <a:t/>
            </a:r>
            <a:endParaRPr sz="2400">
              <a:latin typeface="Arial"/>
              <a:ea typeface="Arial"/>
              <a:cs typeface="Arial"/>
              <a:sym typeface="Arial"/>
            </a:endParaRPr>
          </a:p>
        </p:txBody>
      </p:sp>
      <p:sp>
        <p:nvSpPr>
          <p:cNvPr id="104" name="Google Shape;104;p3"/>
          <p:cNvSpPr/>
          <p:nvPr/>
        </p:nvSpPr>
        <p:spPr>
          <a:xfrm>
            <a:off x="0" y="-8878"/>
            <a:ext cx="12192000" cy="1699566"/>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What is Seismic Phase Picking?</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6730584" y="4383148"/>
            <a:ext cx="49336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baseline="30000" i="0" lang="en-NZ"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8034528" y="6581001"/>
            <a:ext cx="43740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050" u="none" cap="none" strike="noStrike">
              <a:solidFill>
                <a:schemeClr val="dk1"/>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1448" l="4910" r="5161" t="0"/>
          <a:stretch/>
        </p:blipFill>
        <p:spPr>
          <a:xfrm>
            <a:off x="4251550" y="3830250"/>
            <a:ext cx="3688909" cy="302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latin typeface="Arial"/>
              <a:ea typeface="Arial"/>
              <a:cs typeface="Arial"/>
              <a:sym typeface="Arial"/>
            </a:endParaRPr>
          </a:p>
        </p:txBody>
      </p:sp>
      <p:sp>
        <p:nvSpPr>
          <p:cNvPr id="113" name="Google Shape;113;p4"/>
          <p:cNvSpPr txBox="1"/>
          <p:nvPr>
            <p:ph idx="1" type="body"/>
          </p:nvPr>
        </p:nvSpPr>
        <p:spPr>
          <a:xfrm>
            <a:off x="838200" y="2201663"/>
            <a:ext cx="10515600" cy="21483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NZ" sz="2400">
                <a:latin typeface="Arial"/>
                <a:ea typeface="Arial"/>
                <a:cs typeface="Arial"/>
                <a:sym typeface="Arial"/>
              </a:rPr>
              <a:t>Using time difference between P-wave and S-wave arrival from 3 different seismographs can be used to determine an earthquake’s location</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sz="2400">
              <a:latin typeface="Arial"/>
              <a:ea typeface="Arial"/>
              <a:cs typeface="Arial"/>
              <a:sym typeface="Arial"/>
            </a:endParaRPr>
          </a:p>
        </p:txBody>
      </p:sp>
      <p:sp>
        <p:nvSpPr>
          <p:cNvPr id="114" name="Google Shape;114;p4"/>
          <p:cNvSpPr/>
          <p:nvPr/>
        </p:nvSpPr>
        <p:spPr>
          <a:xfrm>
            <a:off x="0" y="-8878"/>
            <a:ext cx="12192000" cy="1699566"/>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Triangulation Using P-waves and S-waves</a:t>
            </a:r>
            <a:endParaRPr b="0" i="0" sz="1400" u="none" cap="none" strike="noStrike">
              <a:solidFill>
                <a:srgbClr val="000000"/>
              </a:solidFill>
              <a:latin typeface="Arial"/>
              <a:ea typeface="Arial"/>
              <a:cs typeface="Arial"/>
              <a:sym typeface="Arial"/>
            </a:endParaRPr>
          </a:p>
        </p:txBody>
      </p:sp>
      <p:sp>
        <p:nvSpPr>
          <p:cNvPr id="115" name="Google Shape;115;p4"/>
          <p:cNvSpPr txBox="1"/>
          <p:nvPr/>
        </p:nvSpPr>
        <p:spPr>
          <a:xfrm>
            <a:off x="9605641" y="6581001"/>
            <a:ext cx="258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16" name="Google Shape;116;p4"/>
          <p:cNvPicPr preferRelativeResize="0"/>
          <p:nvPr/>
        </p:nvPicPr>
        <p:blipFill>
          <a:blip r:embed="rId3">
            <a:alphaModFix/>
          </a:blip>
          <a:stretch>
            <a:fillRect/>
          </a:stretch>
        </p:blipFill>
        <p:spPr>
          <a:xfrm>
            <a:off x="3435925" y="3336175"/>
            <a:ext cx="5320174" cy="308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e5726b4054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latin typeface="Arial"/>
              <a:ea typeface="Arial"/>
              <a:cs typeface="Arial"/>
              <a:sym typeface="Arial"/>
            </a:endParaRPr>
          </a:p>
        </p:txBody>
      </p:sp>
      <p:sp>
        <p:nvSpPr>
          <p:cNvPr id="122" name="Google Shape;122;g1e5726b4054_0_17"/>
          <p:cNvSpPr txBox="1"/>
          <p:nvPr>
            <p:ph idx="1" type="body"/>
          </p:nvPr>
        </p:nvSpPr>
        <p:spPr>
          <a:xfrm>
            <a:off x="838200" y="2270098"/>
            <a:ext cx="10515600" cy="4251600"/>
          </a:xfrm>
          <a:prstGeom prst="rect">
            <a:avLst/>
          </a:prstGeom>
          <a:noFill/>
          <a:ln>
            <a:noFill/>
          </a:ln>
        </p:spPr>
        <p:txBody>
          <a:bodyPr anchorCtr="0" anchor="t" bIns="45700" lIns="91425" spcFirstLastPara="1" rIns="91425" wrap="square" tIns="45700">
            <a:noAutofit/>
          </a:bodyPr>
          <a:lstStyle/>
          <a:p>
            <a:pPr indent="-406400" lvl="0" marL="457200" rtl="0" algn="l">
              <a:lnSpc>
                <a:spcPct val="250000"/>
              </a:lnSpc>
              <a:spcBef>
                <a:spcPts val="1000"/>
              </a:spcBef>
              <a:spcAft>
                <a:spcPts val="0"/>
              </a:spcAft>
              <a:buSzPts val="2800"/>
              <a:buChar char="●"/>
            </a:pPr>
            <a:r>
              <a:rPr lang="en-NZ">
                <a:latin typeface="Arial"/>
                <a:ea typeface="Arial"/>
                <a:cs typeface="Arial"/>
                <a:sym typeface="Arial"/>
              </a:rPr>
              <a:t>Traditional phase picking must be done by hand</a:t>
            </a:r>
            <a:endParaRPr>
              <a:latin typeface="Arial"/>
              <a:ea typeface="Arial"/>
              <a:cs typeface="Arial"/>
              <a:sym typeface="Arial"/>
            </a:endParaRPr>
          </a:p>
          <a:p>
            <a:pPr indent="-406400" lvl="0" marL="457200" rtl="0" algn="l">
              <a:lnSpc>
                <a:spcPct val="250000"/>
              </a:lnSpc>
              <a:spcBef>
                <a:spcPts val="0"/>
              </a:spcBef>
              <a:spcAft>
                <a:spcPts val="0"/>
              </a:spcAft>
              <a:buSzPts val="2800"/>
              <a:buChar char="●"/>
            </a:pPr>
            <a:r>
              <a:rPr lang="en-NZ">
                <a:latin typeface="Arial"/>
                <a:ea typeface="Arial"/>
                <a:cs typeface="Arial"/>
                <a:sym typeface="Arial"/>
              </a:rPr>
              <a:t>Current automation is too computationally costly </a:t>
            </a:r>
            <a:endParaRPr>
              <a:latin typeface="Arial"/>
              <a:ea typeface="Arial"/>
              <a:cs typeface="Arial"/>
              <a:sym typeface="Arial"/>
            </a:endParaRPr>
          </a:p>
          <a:p>
            <a:pPr indent="-406400" lvl="0" marL="457200" rtl="0" algn="l">
              <a:lnSpc>
                <a:spcPct val="250000"/>
              </a:lnSpc>
              <a:spcBef>
                <a:spcPts val="0"/>
              </a:spcBef>
              <a:spcAft>
                <a:spcPts val="0"/>
              </a:spcAft>
              <a:buSzPts val="2800"/>
              <a:buChar char="●"/>
            </a:pPr>
            <a:r>
              <a:rPr lang="en-NZ">
                <a:latin typeface="Arial"/>
                <a:ea typeface="Arial"/>
                <a:cs typeface="Arial"/>
                <a:sym typeface="Arial"/>
              </a:rPr>
              <a:t>Improve other applications of earthquake monitoring</a:t>
            </a:r>
            <a:endParaRPr>
              <a:latin typeface="Arial"/>
              <a:ea typeface="Arial"/>
              <a:cs typeface="Arial"/>
              <a:sym typeface="Arial"/>
            </a:endParaRPr>
          </a:p>
          <a:p>
            <a:pPr indent="0" lvl="1" marL="457200" rtl="0" algn="l">
              <a:lnSpc>
                <a:spcPct val="90000"/>
              </a:lnSpc>
              <a:spcBef>
                <a:spcPts val="500"/>
              </a:spcBef>
              <a:spcAft>
                <a:spcPts val="0"/>
              </a:spcAft>
              <a:buClr>
                <a:schemeClr val="dk1"/>
              </a:buClr>
              <a:buSzPts val="2240"/>
              <a:buNone/>
            </a:pPr>
            <a:r>
              <a:t/>
            </a:r>
            <a:endParaRPr>
              <a:latin typeface="Arial"/>
              <a:ea typeface="Arial"/>
              <a:cs typeface="Arial"/>
              <a:sym typeface="Arial"/>
            </a:endParaRPr>
          </a:p>
          <a:p>
            <a:pPr indent="-279400" lvl="1" marL="914400" rtl="0" algn="l">
              <a:lnSpc>
                <a:spcPct val="90000"/>
              </a:lnSpc>
              <a:spcBef>
                <a:spcPts val="500"/>
              </a:spcBef>
              <a:spcAft>
                <a:spcPts val="0"/>
              </a:spcAft>
              <a:buClr>
                <a:schemeClr val="dk1"/>
              </a:buClr>
              <a:buSzPts val="2800"/>
              <a:buFont typeface="Calibri"/>
              <a:buNone/>
            </a:pPr>
            <a:r>
              <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sz="2400">
              <a:latin typeface="Arial"/>
              <a:ea typeface="Arial"/>
              <a:cs typeface="Arial"/>
              <a:sym typeface="Arial"/>
            </a:endParaRPr>
          </a:p>
        </p:txBody>
      </p:sp>
      <p:sp>
        <p:nvSpPr>
          <p:cNvPr id="123" name="Google Shape;123;g1e5726b4054_0_17"/>
          <p:cNvSpPr/>
          <p:nvPr/>
        </p:nvSpPr>
        <p:spPr>
          <a:xfrm>
            <a:off x="0" y="-3715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NZ" sz="4800">
                <a:solidFill>
                  <a:srgbClr val="FFD966"/>
                </a:solidFill>
                <a:latin typeface="Arial"/>
                <a:ea typeface="Arial"/>
                <a:cs typeface="Arial"/>
                <a:sym typeface="Arial"/>
              </a:rPr>
              <a:t>Research Motivations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p:nvPr/>
        </p:nvSpPr>
        <p:spPr>
          <a:xfrm>
            <a:off x="0" y="-8878"/>
            <a:ext cx="12192000" cy="1699566"/>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Objectives</a:t>
            </a:r>
            <a:endParaRPr b="0" i="0" sz="1400" u="none" cap="none" strike="noStrike">
              <a:solidFill>
                <a:srgbClr val="000000"/>
              </a:solidFill>
              <a:latin typeface="Arial"/>
              <a:ea typeface="Arial"/>
              <a:cs typeface="Arial"/>
              <a:sym typeface="Arial"/>
            </a:endParaRPr>
          </a:p>
        </p:txBody>
      </p:sp>
      <p:sp>
        <p:nvSpPr>
          <p:cNvPr id="129" name="Google Shape;129;p9"/>
          <p:cNvSpPr txBox="1"/>
          <p:nvPr/>
        </p:nvSpPr>
        <p:spPr>
          <a:xfrm>
            <a:off x="850800" y="2254175"/>
            <a:ext cx="10490400" cy="4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400"/>
              <a:t>Reduce requirements of automated seismic phase picking and apply it to a scaled down, low cost device </a:t>
            </a:r>
            <a:endParaRPr sz="2400"/>
          </a:p>
        </p:txBody>
      </p:sp>
      <p:pic>
        <p:nvPicPr>
          <p:cNvPr id="130" name="Google Shape;130;p9"/>
          <p:cNvPicPr preferRelativeResize="0"/>
          <p:nvPr/>
        </p:nvPicPr>
        <p:blipFill>
          <a:blip r:embed="rId3">
            <a:alphaModFix/>
          </a:blip>
          <a:stretch>
            <a:fillRect/>
          </a:stretch>
        </p:blipFill>
        <p:spPr>
          <a:xfrm>
            <a:off x="2983400" y="3304375"/>
            <a:ext cx="6225201" cy="3268224"/>
          </a:xfrm>
          <a:prstGeom prst="rect">
            <a:avLst/>
          </a:prstGeom>
          <a:noFill/>
          <a:ln>
            <a:noFill/>
          </a:ln>
        </p:spPr>
      </p:pic>
      <p:sp>
        <p:nvSpPr>
          <p:cNvPr id="131" name="Google Shape;131;p9"/>
          <p:cNvSpPr txBox="1"/>
          <p:nvPr/>
        </p:nvSpPr>
        <p:spPr>
          <a:xfrm>
            <a:off x="10650300" y="6461200"/>
            <a:ext cx="27192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a:latin typeface="Calibri"/>
                <a:ea typeface="Calibri"/>
                <a:cs typeface="Calibri"/>
                <a:sym typeface="Calibri"/>
              </a:rPr>
              <a:t>Raspberry Shake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e5726b4054_0_110"/>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Methods</a:t>
            </a:r>
            <a:endParaRPr b="0" i="0" sz="1400" u="none" cap="none" strike="noStrike">
              <a:solidFill>
                <a:srgbClr val="000000"/>
              </a:solidFill>
              <a:latin typeface="Arial"/>
              <a:ea typeface="Arial"/>
              <a:cs typeface="Arial"/>
              <a:sym typeface="Arial"/>
            </a:endParaRPr>
          </a:p>
        </p:txBody>
      </p:sp>
      <p:sp>
        <p:nvSpPr>
          <p:cNvPr id="137" name="Google Shape;137;g1e5726b4054_0_110"/>
          <p:cNvSpPr txBox="1"/>
          <p:nvPr/>
        </p:nvSpPr>
        <p:spPr>
          <a:xfrm>
            <a:off x="850800" y="2254175"/>
            <a:ext cx="10490400" cy="4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400"/>
              <a:t>Use an implicit model over a deep learning model to reduce computational cost and improve </a:t>
            </a:r>
            <a:endParaRPr sz="2400"/>
          </a:p>
        </p:txBody>
      </p:sp>
      <p:pic>
        <p:nvPicPr>
          <p:cNvPr id="138" name="Google Shape;138;g1e5726b4054_0_110"/>
          <p:cNvPicPr preferRelativeResize="0"/>
          <p:nvPr/>
        </p:nvPicPr>
        <p:blipFill>
          <a:blip r:embed="rId3">
            <a:alphaModFix/>
          </a:blip>
          <a:stretch>
            <a:fillRect/>
          </a:stretch>
        </p:blipFill>
        <p:spPr>
          <a:xfrm>
            <a:off x="2252725" y="3615100"/>
            <a:ext cx="7686550" cy="237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e5726b4054_0_123"/>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What is an Implicit Model?</a:t>
            </a:r>
            <a:endParaRPr b="0" i="0" sz="1400" u="none" cap="none" strike="noStrike">
              <a:solidFill>
                <a:srgbClr val="000000"/>
              </a:solidFill>
              <a:latin typeface="Arial"/>
              <a:ea typeface="Arial"/>
              <a:cs typeface="Arial"/>
              <a:sym typeface="Arial"/>
            </a:endParaRPr>
          </a:p>
        </p:txBody>
      </p:sp>
      <p:sp>
        <p:nvSpPr>
          <p:cNvPr id="144" name="Google Shape;144;g1e5726b4054_0_123"/>
          <p:cNvSpPr txBox="1"/>
          <p:nvPr/>
        </p:nvSpPr>
        <p:spPr>
          <a:xfrm>
            <a:off x="850800" y="2254175"/>
            <a:ext cx="10490400" cy="40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400"/>
              <a:t>Implicit models are a general class of deep learning models </a:t>
            </a:r>
            <a:endParaRPr sz="2400"/>
          </a:p>
          <a:p>
            <a:pPr indent="-381000" lvl="0" marL="914400" rtl="0" algn="l">
              <a:lnSpc>
                <a:spcPct val="115000"/>
              </a:lnSpc>
              <a:spcBef>
                <a:spcPts val="0"/>
              </a:spcBef>
              <a:spcAft>
                <a:spcPts val="0"/>
              </a:spcAft>
              <a:buSzPts val="2400"/>
              <a:buChar char="●"/>
            </a:pPr>
            <a:r>
              <a:rPr lang="en-NZ" sz="2400"/>
              <a:t>Encapsulates most deep neural networks as special cases </a:t>
            </a:r>
            <a:endParaRPr sz="2400"/>
          </a:p>
          <a:p>
            <a:pPr indent="-381000" lvl="0" marL="914400" rtl="0" algn="l">
              <a:lnSpc>
                <a:spcPct val="115000"/>
              </a:lnSpc>
              <a:spcBef>
                <a:spcPts val="0"/>
              </a:spcBef>
              <a:spcAft>
                <a:spcPts val="0"/>
              </a:spcAft>
              <a:buSzPts val="2400"/>
              <a:buChar char="●"/>
            </a:pPr>
            <a:r>
              <a:rPr lang="en-NZ" sz="2400"/>
              <a:t>Allows training for more compact models without specific model architecture </a:t>
            </a:r>
            <a:endParaRPr sz="2400"/>
          </a:p>
          <a:p>
            <a:pPr indent="-381000" lvl="0" marL="914400" rtl="0" algn="l">
              <a:lnSpc>
                <a:spcPct val="115000"/>
              </a:lnSpc>
              <a:spcBef>
                <a:spcPts val="0"/>
              </a:spcBef>
              <a:spcAft>
                <a:spcPts val="0"/>
              </a:spcAft>
              <a:buSzPts val="2400"/>
              <a:buChar char="●"/>
            </a:pPr>
            <a:r>
              <a:rPr lang="en-NZ" sz="2400"/>
              <a:t>No need for handpicking of neural network components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e5726b4054_0_136"/>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Methods</a:t>
            </a:r>
            <a:endParaRPr b="0" i="0" sz="4800" u="none" cap="none" strike="noStrike">
              <a:solidFill>
                <a:srgbClr val="000000"/>
              </a:solidFill>
              <a:latin typeface="Arial"/>
              <a:ea typeface="Arial"/>
              <a:cs typeface="Arial"/>
              <a:sym typeface="Arial"/>
            </a:endParaRPr>
          </a:p>
        </p:txBody>
      </p:sp>
      <p:sp>
        <p:nvSpPr>
          <p:cNvPr id="150" name="Google Shape;150;g1e5726b4054_0_136"/>
          <p:cNvSpPr txBox="1"/>
          <p:nvPr/>
        </p:nvSpPr>
        <p:spPr>
          <a:xfrm>
            <a:off x="850800" y="2254175"/>
            <a:ext cx="10490400" cy="4089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NZ" sz="2400">
                <a:solidFill>
                  <a:schemeClr val="dk1"/>
                </a:solidFill>
              </a:rPr>
              <a:t>Train and test the implicit model on the ETHZ benchmark public dataset on P-wave and S-wave traces</a:t>
            </a:r>
            <a:endParaRPr sz="2400">
              <a:solidFill>
                <a:schemeClr val="dk1"/>
              </a:solidFill>
            </a:endParaRPr>
          </a:p>
          <a:p>
            <a:pPr indent="-381000" lvl="0" marL="457200" rtl="0" algn="l">
              <a:spcBef>
                <a:spcPts val="0"/>
              </a:spcBef>
              <a:spcAft>
                <a:spcPts val="0"/>
              </a:spcAft>
              <a:buClr>
                <a:schemeClr val="dk1"/>
              </a:buClr>
              <a:buSzPts val="2400"/>
              <a:buChar char="●"/>
            </a:pPr>
            <a:r>
              <a:rPr lang="en-NZ" sz="2400">
                <a:solidFill>
                  <a:schemeClr val="dk1"/>
                </a:solidFill>
              </a:rPr>
              <a:t>Determine whether the model generates a reliable precision value based on its loss and error</a:t>
            </a:r>
            <a:endParaRPr sz="2400">
              <a:solidFill>
                <a:schemeClr val="dk1"/>
              </a:solidFill>
            </a:endParaRPr>
          </a:p>
          <a:p>
            <a:pPr indent="-381000" lvl="0" marL="457200" rtl="0" algn="l">
              <a:spcBef>
                <a:spcPts val="0"/>
              </a:spcBef>
              <a:spcAft>
                <a:spcPts val="0"/>
              </a:spcAft>
              <a:buClr>
                <a:schemeClr val="dk1"/>
              </a:buClr>
              <a:buSzPts val="2400"/>
              <a:buChar char="●"/>
            </a:pPr>
            <a:r>
              <a:rPr lang="en-NZ" sz="2400">
                <a:solidFill>
                  <a:schemeClr val="dk1"/>
                </a:solidFill>
              </a:rPr>
              <a:t>Compare the results to previous research and actual hand picked phase analysis</a:t>
            </a:r>
            <a:endParaRPr sz="2400">
              <a:solidFill>
                <a:schemeClr val="dk1"/>
              </a:solidFill>
            </a:endParaRPr>
          </a:p>
          <a:p>
            <a:pPr indent="-381000" lvl="0" marL="457200" rtl="0" algn="l">
              <a:spcBef>
                <a:spcPts val="0"/>
              </a:spcBef>
              <a:spcAft>
                <a:spcPts val="0"/>
              </a:spcAft>
              <a:buClr>
                <a:schemeClr val="dk1"/>
              </a:buClr>
              <a:buSzPts val="2400"/>
              <a:buChar char="●"/>
            </a:pPr>
            <a:r>
              <a:rPr lang="en-NZ" sz="2400">
                <a:solidFill>
                  <a:schemeClr val="dk1"/>
                </a:solidFill>
              </a:rPr>
              <a:t>Apply to Raspberry Shake if applicable </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e5726b4054_0_157"/>
          <p:cNvSpPr/>
          <p:nvPr/>
        </p:nvSpPr>
        <p:spPr>
          <a:xfrm>
            <a:off x="0" y="-8878"/>
            <a:ext cx="12192000" cy="1699500"/>
          </a:xfrm>
          <a:prstGeom prst="rect">
            <a:avLst/>
          </a:prstGeom>
          <a:solidFill>
            <a:srgbClr val="233E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lang="en-NZ" sz="4800">
                <a:solidFill>
                  <a:srgbClr val="FFD966"/>
                </a:solidFill>
              </a:rPr>
              <a:t>Results</a:t>
            </a:r>
            <a:endParaRPr b="0" i="0" sz="1400" u="none" cap="none" strike="noStrike">
              <a:solidFill>
                <a:srgbClr val="000000"/>
              </a:solidFill>
              <a:latin typeface="Arial"/>
              <a:ea typeface="Arial"/>
              <a:cs typeface="Arial"/>
              <a:sym typeface="Arial"/>
            </a:endParaRPr>
          </a:p>
        </p:txBody>
      </p:sp>
      <p:pic>
        <p:nvPicPr>
          <p:cNvPr id="156" name="Google Shape;156;g1e5726b4054_0_157"/>
          <p:cNvPicPr preferRelativeResize="0"/>
          <p:nvPr/>
        </p:nvPicPr>
        <p:blipFill>
          <a:blip r:embed="rId3">
            <a:alphaModFix/>
          </a:blip>
          <a:stretch>
            <a:fillRect/>
          </a:stretch>
        </p:blipFill>
        <p:spPr>
          <a:xfrm>
            <a:off x="2402277" y="1867350"/>
            <a:ext cx="7387450" cy="4990650"/>
          </a:xfrm>
          <a:prstGeom prst="rect">
            <a:avLst/>
          </a:prstGeom>
          <a:noFill/>
          <a:ln cap="flat" cmpd="sng" w="12700">
            <a:solidFill>
              <a:srgbClr val="31538F"/>
            </a:solidFill>
            <a:prstDash val="solid"/>
            <a:miter lim="8000"/>
            <a:headEnd len="sm" w="sm" type="none"/>
            <a:tailEnd len="sm" w="sm" type="none"/>
          </a:ln>
        </p:spPr>
      </p:pic>
      <p:sp>
        <p:nvSpPr>
          <p:cNvPr id="157" name="Google Shape;157;g1e5726b4054_0_157"/>
          <p:cNvSpPr/>
          <p:nvPr/>
        </p:nvSpPr>
        <p:spPr>
          <a:xfrm rot="2699412">
            <a:off x="5565761" y="2342444"/>
            <a:ext cx="1239912" cy="58718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e5726b4054_0_157"/>
          <p:cNvSpPr/>
          <p:nvPr/>
        </p:nvSpPr>
        <p:spPr>
          <a:xfrm rot="-2375963">
            <a:off x="3736485" y="3890357"/>
            <a:ext cx="1131444" cy="56549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e5726b4054_0_157"/>
          <p:cNvSpPr txBox="1"/>
          <p:nvPr/>
        </p:nvSpPr>
        <p:spPr>
          <a:xfrm rot="2700000">
            <a:off x="5578614" y="2349709"/>
            <a:ext cx="1214244" cy="47602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100">
                <a:latin typeface="Calibri"/>
                <a:ea typeface="Calibri"/>
                <a:cs typeface="Calibri"/>
                <a:sym typeface="Calibri"/>
              </a:rPr>
              <a:t>S-wave</a:t>
            </a:r>
            <a:endParaRPr sz="2100">
              <a:latin typeface="Calibri"/>
              <a:ea typeface="Calibri"/>
              <a:cs typeface="Calibri"/>
              <a:sym typeface="Calibri"/>
            </a:endParaRPr>
          </a:p>
        </p:txBody>
      </p:sp>
      <p:sp>
        <p:nvSpPr>
          <p:cNvPr id="160" name="Google Shape;160;g1e5726b4054_0_157"/>
          <p:cNvSpPr txBox="1"/>
          <p:nvPr/>
        </p:nvSpPr>
        <p:spPr>
          <a:xfrm rot="-2343037">
            <a:off x="3704596" y="3908521"/>
            <a:ext cx="1195226" cy="52916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NZ" sz="2100">
                <a:latin typeface="Calibri"/>
                <a:ea typeface="Calibri"/>
                <a:cs typeface="Calibri"/>
                <a:sym typeface="Calibri"/>
              </a:rPr>
              <a:t>P-wave</a:t>
            </a:r>
            <a:endParaRPr sz="2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2019-08-04T18:25:23Z</dcterms:created>
  <dc:creator>Tony Vo Hoang</dc:creator>
</cp:coreProperties>
</file>