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0"/>
  </p:notesMasterIdLst>
  <p:handoutMasterIdLst>
    <p:handoutMasterId r:id="rId21"/>
  </p:handoutMasterIdLst>
  <p:sldIdLst>
    <p:sldId id="256" r:id="rId5"/>
    <p:sldId id="261" r:id="rId6"/>
    <p:sldId id="266" r:id="rId7"/>
    <p:sldId id="270" r:id="rId8"/>
    <p:sldId id="262" r:id="rId9"/>
    <p:sldId id="264" r:id="rId10"/>
    <p:sldId id="267" r:id="rId11"/>
    <p:sldId id="265" r:id="rId12"/>
    <p:sldId id="268"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48" autoAdjust="0"/>
  </p:normalViewPr>
  <p:slideViewPr>
    <p:cSldViewPr snapToGrid="0">
      <p:cViewPr varScale="1">
        <p:scale>
          <a:sx n="72" d="100"/>
          <a:sy n="72" d="100"/>
        </p:scale>
        <p:origin x="570" y="6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handoutMaster" Target="handoutMasters/handout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2/19/2022</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a:t>
            </a:fld>
            <a:endParaRPr lang="en-US" dirty="0"/>
          </a:p>
        </p:txBody>
      </p:sp>
    </p:spTree>
    <p:extLst>
      <p:ext uri="{BB962C8B-B14F-4D97-AF65-F5344CB8AC3E}">
        <p14:creationId xmlns:p14="http://schemas.microsoft.com/office/powerpoint/2010/main" val="3566036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382143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274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                                                                                                                                                                                                                                                </a:t>
            </a:r>
          </a:p>
        </p:txBody>
      </p:sp>
      <p:sp>
        <p:nvSpPr>
          <p:cNvPr id="8" name="TextBox 7"/>
          <p:cNvSpPr txBox="1"/>
          <p:nvPr/>
        </p:nvSpPr>
        <p:spPr>
          <a:xfrm>
            <a:off x="1816769" y="1452721"/>
            <a:ext cx="9577136" cy="1754326"/>
          </a:xfrm>
          <a:prstGeom prst="rect">
            <a:avLst/>
          </a:prstGeom>
          <a:noFill/>
        </p:spPr>
        <p:txBody>
          <a:bodyPr wrap="square" rtlCol="0">
            <a:spAutoFit/>
          </a:bodyPr>
          <a:lstStyle/>
          <a:p>
            <a:r>
              <a:rPr lang="en-US" sz="5400">
                <a:solidFill>
                  <a:schemeClr val="bg1"/>
                </a:solidFill>
              </a:rPr>
              <a:t>DRIVER DROWSINESS </a:t>
            </a:r>
            <a:r>
              <a:rPr lang="en-US" sz="5400" dirty="0">
                <a:solidFill>
                  <a:schemeClr val="bg1"/>
                </a:solidFill>
              </a:rPr>
              <a:t>DETECTION USING CNN</a:t>
            </a:r>
            <a:endParaRPr lang="en-IN" sz="5400" dirty="0">
              <a:solidFill>
                <a:schemeClr val="bg1"/>
              </a:solidFill>
            </a:endParaRPr>
          </a:p>
        </p:txBody>
      </p:sp>
      <p:sp>
        <p:nvSpPr>
          <p:cNvPr id="9" name="TextBox 8"/>
          <p:cNvSpPr txBox="1"/>
          <p:nvPr/>
        </p:nvSpPr>
        <p:spPr>
          <a:xfrm>
            <a:off x="6967155" y="4497750"/>
            <a:ext cx="4853784" cy="1631216"/>
          </a:xfrm>
          <a:prstGeom prst="rect">
            <a:avLst/>
          </a:prstGeom>
          <a:noFill/>
        </p:spPr>
        <p:txBody>
          <a:bodyPr wrap="square" rtlCol="0">
            <a:spAutoFit/>
          </a:bodyPr>
          <a:lstStyle/>
          <a:p>
            <a:r>
              <a:rPr lang="en-US" sz="2000" dirty="0">
                <a:solidFill>
                  <a:schemeClr val="bg1"/>
                </a:solidFill>
              </a:rPr>
              <a:t>BY: </a:t>
            </a:r>
          </a:p>
          <a:p>
            <a:r>
              <a:rPr lang="en-US" sz="2000" dirty="0">
                <a:solidFill>
                  <a:schemeClr val="bg1"/>
                </a:solidFill>
              </a:rPr>
              <a:t>SHAINY SARIGALA   180030200</a:t>
            </a:r>
          </a:p>
          <a:p>
            <a:r>
              <a:rPr lang="en-US" sz="2000" dirty="0">
                <a:solidFill>
                  <a:schemeClr val="bg1"/>
                </a:solidFill>
              </a:rPr>
              <a:t> BOLLA LAHYA         180031128</a:t>
            </a:r>
          </a:p>
          <a:p>
            <a:r>
              <a:rPr lang="en-US" sz="2000" dirty="0">
                <a:solidFill>
                  <a:schemeClr val="bg1"/>
                </a:solidFill>
              </a:rPr>
              <a:t> BHUVANA PRIYA UPPALA    180031177</a:t>
            </a:r>
          </a:p>
          <a:p>
            <a:r>
              <a:rPr lang="en-US" sz="2000" dirty="0">
                <a:solidFill>
                  <a:schemeClr val="bg1"/>
                </a:solidFill>
              </a:rPr>
              <a:t>VATRAPU SRI LEKHA 180030193</a:t>
            </a:r>
            <a:endParaRPr lang="en-IN" sz="2000"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1186-1872-4FD7-9C21-113DB4BF1BA5}"/>
              </a:ext>
            </a:extLst>
          </p:cNvPr>
          <p:cNvSpPr>
            <a:spLocks noGrp="1"/>
          </p:cNvSpPr>
          <p:nvPr>
            <p:ph type="title"/>
          </p:nvPr>
        </p:nvSpPr>
        <p:spPr/>
        <p:txBody>
          <a:bodyPr/>
          <a:lstStyle/>
          <a:p>
            <a:r>
              <a:rPr lang="en-US" dirty="0"/>
              <a:t>Working procedure:</a:t>
            </a:r>
            <a:endParaRPr lang="en-IN" dirty="0"/>
          </a:p>
        </p:txBody>
      </p:sp>
      <p:sp>
        <p:nvSpPr>
          <p:cNvPr id="3" name="Content Placeholder 2">
            <a:extLst>
              <a:ext uri="{FF2B5EF4-FFF2-40B4-BE49-F238E27FC236}">
                <a16:creationId xmlns:a16="http://schemas.microsoft.com/office/drawing/2014/main" id="{85D2D10E-45D6-4415-AD69-8C863041E4E4}"/>
              </a:ext>
            </a:extLst>
          </p:cNvPr>
          <p:cNvSpPr>
            <a:spLocks noGrp="1"/>
          </p:cNvSpPr>
          <p:nvPr>
            <p:ph idx="1"/>
          </p:nvPr>
        </p:nvSpPr>
        <p:spPr/>
        <p:txBody>
          <a:bodyPr/>
          <a:lstStyle/>
          <a:p>
            <a:r>
              <a:rPr lang="en-US" u="sng" dirty="0"/>
              <a:t>STEP – 3</a:t>
            </a:r>
            <a:r>
              <a:rPr lang="en-US" dirty="0"/>
              <a:t> : Detect the eyes from ROI and feed it to the classifier</a:t>
            </a:r>
          </a:p>
          <a:p>
            <a:endParaRPr lang="en-US" dirty="0"/>
          </a:p>
          <a:p>
            <a:r>
              <a:rPr lang="en-US" dirty="0"/>
              <a:t>The same procedure to detect faces is used to detect eyes. First, we set the cascade classifier for eyes in </a:t>
            </a:r>
            <a:r>
              <a:rPr lang="en-US" dirty="0" err="1"/>
              <a:t>leye</a:t>
            </a:r>
            <a:r>
              <a:rPr lang="en-US" dirty="0"/>
              <a:t> and </a:t>
            </a:r>
            <a:r>
              <a:rPr lang="en-US" dirty="0" err="1"/>
              <a:t>reye</a:t>
            </a:r>
            <a:r>
              <a:rPr lang="en-US" dirty="0"/>
              <a:t> respectively then detect the eyes.</a:t>
            </a:r>
          </a:p>
          <a:p>
            <a:r>
              <a:rPr lang="en-US" dirty="0"/>
              <a:t>Now we need to extract only the eyes data from the full image.</a:t>
            </a:r>
          </a:p>
          <a:p>
            <a:r>
              <a:rPr lang="en-US" dirty="0"/>
              <a:t>This can be achieved by extracting the boundary box of the eye and then we can pull out the eye image from the frame with this code.</a:t>
            </a:r>
          </a:p>
          <a:p>
            <a:r>
              <a:rPr lang="en-US" dirty="0" err="1"/>
              <a:t>l_eye</a:t>
            </a:r>
            <a:r>
              <a:rPr lang="en-US" dirty="0"/>
              <a:t> only contains the image data of the eye. This will be fed into our CNN classifier which will predict if eyes are open or closed. Similarly, we will be extracting the right eye into </a:t>
            </a:r>
            <a:r>
              <a:rPr lang="en-US" dirty="0" err="1"/>
              <a:t>r_eye</a:t>
            </a:r>
            <a:r>
              <a:rPr lang="en-US" dirty="0"/>
              <a:t>.</a:t>
            </a:r>
            <a:endParaRPr lang="en-IN" dirty="0"/>
          </a:p>
        </p:txBody>
      </p:sp>
    </p:spTree>
    <p:extLst>
      <p:ext uri="{BB962C8B-B14F-4D97-AF65-F5344CB8AC3E}">
        <p14:creationId xmlns:p14="http://schemas.microsoft.com/office/powerpoint/2010/main" val="273249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F5E2-73A2-4C9A-8E8A-A2EBA0C408A9}"/>
              </a:ext>
            </a:extLst>
          </p:cNvPr>
          <p:cNvSpPr>
            <a:spLocks noGrp="1"/>
          </p:cNvSpPr>
          <p:nvPr>
            <p:ph type="title"/>
          </p:nvPr>
        </p:nvSpPr>
        <p:spPr/>
        <p:txBody>
          <a:bodyPr/>
          <a:lstStyle/>
          <a:p>
            <a:r>
              <a:rPr lang="en-US" dirty="0"/>
              <a:t>Working procedure:</a:t>
            </a:r>
            <a:endParaRPr lang="en-IN" dirty="0"/>
          </a:p>
        </p:txBody>
      </p:sp>
      <p:sp>
        <p:nvSpPr>
          <p:cNvPr id="3" name="Content Placeholder 2">
            <a:extLst>
              <a:ext uri="{FF2B5EF4-FFF2-40B4-BE49-F238E27FC236}">
                <a16:creationId xmlns:a16="http://schemas.microsoft.com/office/drawing/2014/main" id="{EFC670AF-936A-413D-BA6A-27DAEE15177B}"/>
              </a:ext>
            </a:extLst>
          </p:cNvPr>
          <p:cNvSpPr>
            <a:spLocks noGrp="1"/>
          </p:cNvSpPr>
          <p:nvPr>
            <p:ph idx="1"/>
          </p:nvPr>
        </p:nvSpPr>
        <p:spPr/>
        <p:txBody>
          <a:bodyPr/>
          <a:lstStyle/>
          <a:p>
            <a:r>
              <a:rPr lang="en-US" u="sng" dirty="0"/>
              <a:t>STEP – 4</a:t>
            </a:r>
            <a:r>
              <a:rPr lang="en-US" dirty="0"/>
              <a:t> : Classifier will Categorize whether Eyes are Open or Closed</a:t>
            </a:r>
          </a:p>
          <a:p>
            <a:endParaRPr lang="en-US" dirty="0"/>
          </a:p>
          <a:p>
            <a:r>
              <a:rPr lang="en-US" dirty="0"/>
              <a:t>We are using CNN classifier for predicting the eye status. To feed our image into the model.</a:t>
            </a:r>
          </a:p>
          <a:p>
            <a:r>
              <a:rPr lang="en-US" dirty="0"/>
              <a:t>First, we convert the color image into grayscale using </a:t>
            </a:r>
            <a:r>
              <a:rPr lang="en-US" dirty="0" err="1"/>
              <a:t>r_eye</a:t>
            </a:r>
            <a:r>
              <a:rPr lang="en-US" dirty="0"/>
              <a:t>= cv2.cvtColor(</a:t>
            </a:r>
            <a:r>
              <a:rPr lang="en-US" dirty="0" err="1"/>
              <a:t>r_eye</a:t>
            </a:r>
            <a:r>
              <a:rPr lang="en-US" dirty="0"/>
              <a:t>, cv2.COLOR_BGR2GRAY).</a:t>
            </a:r>
          </a:p>
          <a:p>
            <a:r>
              <a:rPr lang="en-US" dirty="0"/>
              <a:t>Then, we resize the image to 24*24 pixels as our model was trained on 24*24 pixel images cv2.resize(</a:t>
            </a:r>
            <a:r>
              <a:rPr lang="en-US" dirty="0" err="1"/>
              <a:t>r_eye</a:t>
            </a:r>
            <a:r>
              <a:rPr lang="en-US" dirty="0"/>
              <a:t>, (24,24)). We normalize our data for better convergence </a:t>
            </a:r>
            <a:r>
              <a:rPr lang="en-US" dirty="0" err="1"/>
              <a:t>r_eye</a:t>
            </a:r>
            <a:r>
              <a:rPr lang="en-US" dirty="0"/>
              <a:t>=</a:t>
            </a:r>
            <a:r>
              <a:rPr lang="en-US" dirty="0" err="1"/>
              <a:t>r_eye</a:t>
            </a:r>
            <a:r>
              <a:rPr lang="en-US" dirty="0"/>
              <a:t>/255.</a:t>
            </a:r>
          </a:p>
          <a:p>
            <a:r>
              <a:rPr lang="en-US" dirty="0"/>
              <a:t>Now we predict each eye with our model </a:t>
            </a:r>
            <a:r>
              <a:rPr lang="en-US" dirty="0" err="1"/>
              <a:t>Ipred</a:t>
            </a:r>
            <a:r>
              <a:rPr lang="en-US" dirty="0"/>
              <a:t> = </a:t>
            </a:r>
            <a:r>
              <a:rPr lang="en-US" dirty="0" err="1"/>
              <a:t>model.predict_classes</a:t>
            </a:r>
            <a:r>
              <a:rPr lang="en-US" dirty="0"/>
              <a:t>(</a:t>
            </a:r>
            <a:r>
              <a:rPr lang="en-US" dirty="0" err="1"/>
              <a:t>l_eye</a:t>
            </a:r>
            <a:r>
              <a:rPr lang="en-US" dirty="0"/>
              <a:t>).</a:t>
            </a:r>
          </a:p>
          <a:p>
            <a:r>
              <a:rPr lang="en-US" dirty="0"/>
              <a:t>If the value of </a:t>
            </a:r>
            <a:r>
              <a:rPr lang="en-US" dirty="0" err="1"/>
              <a:t>Ipred</a:t>
            </a:r>
            <a:r>
              <a:rPr lang="en-US" dirty="0"/>
              <a:t>[0] = 1, it states that eyes are open, if value of </a:t>
            </a:r>
            <a:r>
              <a:rPr lang="en-US" dirty="0" err="1"/>
              <a:t>Ipred</a:t>
            </a:r>
            <a:r>
              <a:rPr lang="en-US" dirty="0"/>
              <a:t>[0] = O then, it states that eyes are closed.</a:t>
            </a:r>
            <a:endParaRPr lang="en-IN" dirty="0"/>
          </a:p>
        </p:txBody>
      </p:sp>
    </p:spTree>
    <p:extLst>
      <p:ext uri="{BB962C8B-B14F-4D97-AF65-F5344CB8AC3E}">
        <p14:creationId xmlns:p14="http://schemas.microsoft.com/office/powerpoint/2010/main" val="218868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AA41-ACB6-4B82-82F5-514064D43899}"/>
              </a:ext>
            </a:extLst>
          </p:cNvPr>
          <p:cNvSpPr>
            <a:spLocks noGrp="1"/>
          </p:cNvSpPr>
          <p:nvPr>
            <p:ph type="title"/>
          </p:nvPr>
        </p:nvSpPr>
        <p:spPr/>
        <p:txBody>
          <a:bodyPr/>
          <a:lstStyle/>
          <a:p>
            <a:r>
              <a:rPr lang="en-US" dirty="0"/>
              <a:t>Working procedure:</a:t>
            </a:r>
            <a:endParaRPr lang="en-IN" dirty="0"/>
          </a:p>
        </p:txBody>
      </p:sp>
      <p:sp>
        <p:nvSpPr>
          <p:cNvPr id="3" name="Content Placeholder 2">
            <a:extLst>
              <a:ext uri="{FF2B5EF4-FFF2-40B4-BE49-F238E27FC236}">
                <a16:creationId xmlns:a16="http://schemas.microsoft.com/office/drawing/2014/main" id="{F6BB9035-3716-4F8B-9133-7125BF9BD2D5}"/>
              </a:ext>
            </a:extLst>
          </p:cNvPr>
          <p:cNvSpPr>
            <a:spLocks noGrp="1"/>
          </p:cNvSpPr>
          <p:nvPr>
            <p:ph idx="1"/>
          </p:nvPr>
        </p:nvSpPr>
        <p:spPr/>
        <p:txBody>
          <a:bodyPr/>
          <a:lstStyle/>
          <a:p>
            <a:r>
              <a:rPr lang="en-US" u="sng" dirty="0"/>
              <a:t>STEP – 5</a:t>
            </a:r>
            <a:r>
              <a:rPr lang="en-US" dirty="0"/>
              <a:t> : Calculate Score to check whether Person is Drowsy.</a:t>
            </a:r>
          </a:p>
          <a:p>
            <a:endParaRPr lang="en-US" dirty="0"/>
          </a:p>
          <a:p>
            <a:r>
              <a:rPr lang="en-US" dirty="0"/>
              <a:t>The score is basically a value we will use to determine how long the person has closed his eyes.</a:t>
            </a:r>
          </a:p>
          <a:p>
            <a:r>
              <a:rPr lang="en-US" dirty="0"/>
              <a:t>So if both eyes are closed, we will keep on increasing score and when eyes are open, we decrease the score.</a:t>
            </a:r>
          </a:p>
          <a:p>
            <a:r>
              <a:rPr lang="en-US" dirty="0"/>
              <a:t>We are drawing the result on the screen using cv2.putText() function which will display real time status of the person.</a:t>
            </a:r>
          </a:p>
          <a:p>
            <a:r>
              <a:rPr lang="en-US" dirty="0"/>
              <a:t>A threshold is defined for example if score becomes greater than 15 that means the person's eyes are closed for a long period of time. This is why we beep the alarm using </a:t>
            </a:r>
            <a:r>
              <a:rPr lang="en-US" dirty="0" err="1"/>
              <a:t>sound.play</a:t>
            </a:r>
            <a:r>
              <a:rPr lang="en-US" dirty="0"/>
              <a:t>().</a:t>
            </a:r>
            <a:endParaRPr lang="en-IN" dirty="0"/>
          </a:p>
        </p:txBody>
      </p:sp>
    </p:spTree>
    <p:extLst>
      <p:ext uri="{BB962C8B-B14F-4D97-AF65-F5344CB8AC3E}">
        <p14:creationId xmlns:p14="http://schemas.microsoft.com/office/powerpoint/2010/main" val="110465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1CC0937-4B54-4AB8-9605-7DEED9993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E3EDEA1-97CC-41C2-BE54-EA64ACE7F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3572E8B-80A0-4DBE-B772-7FB8D792511D}"/>
              </a:ext>
            </a:extLst>
          </p:cNvPr>
          <p:cNvSpPr>
            <a:spLocks noGrp="1"/>
          </p:cNvSpPr>
          <p:nvPr>
            <p:ph type="title"/>
          </p:nvPr>
        </p:nvSpPr>
        <p:spPr>
          <a:xfrm>
            <a:off x="4401850" y="702156"/>
            <a:ext cx="7208958" cy="1013800"/>
          </a:xfrm>
        </p:spPr>
        <p:txBody>
          <a:bodyPr>
            <a:normAutofit/>
          </a:bodyPr>
          <a:lstStyle/>
          <a:p>
            <a:r>
              <a:rPr lang="en-IN" dirty="0">
                <a:solidFill>
                  <a:srgbClr val="FFFFFF"/>
                </a:solidFill>
              </a:rPr>
              <a:t>Real world application:</a:t>
            </a:r>
          </a:p>
        </p:txBody>
      </p:sp>
      <p:sp>
        <p:nvSpPr>
          <p:cNvPr id="75" name="Rectangle 74">
            <a:extLst>
              <a:ext uri="{FF2B5EF4-FFF2-40B4-BE49-F238E27FC236}">
                <a16:creationId xmlns:a16="http://schemas.microsoft.com/office/drawing/2014/main" id="{9926A5DB-A90A-4941-81F5-DF0E44A29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391" y="641102"/>
            <a:ext cx="3695019" cy="2827037"/>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90C0A8-7760-4EAE-8FB2-223A20FAE920}"/>
              </a:ext>
            </a:extLst>
          </p:cNvPr>
          <p:cNvPicPr>
            <a:picLocks noChangeAspect="1"/>
          </p:cNvPicPr>
          <p:nvPr/>
        </p:nvPicPr>
        <p:blipFill rotWithShape="1">
          <a:blip r:embed="rId2"/>
          <a:srcRect l="60808" t="27682" r="4691" b="33394"/>
          <a:stretch/>
        </p:blipFill>
        <p:spPr>
          <a:xfrm>
            <a:off x="785870" y="1092529"/>
            <a:ext cx="3032063" cy="1924183"/>
          </a:xfrm>
          <a:prstGeom prst="rect">
            <a:avLst/>
          </a:prstGeom>
        </p:spPr>
      </p:pic>
      <p:pic>
        <p:nvPicPr>
          <p:cNvPr id="1026" name="Picture 2" descr="Amazon.com : Webcam with Microphone, 1080P Full HD Webcam Streaming  Computer Web Camera for Video Calling Conferencing Recording, USB Webcams  for PC Laptop Desktop : Electronics">
            <a:extLst>
              <a:ext uri="{FF2B5EF4-FFF2-40B4-BE49-F238E27FC236}">
                <a16:creationId xmlns:a16="http://schemas.microsoft.com/office/drawing/2014/main" id="{51A363B7-DB06-44F5-946C-19BE445BCE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85531" y="3881184"/>
            <a:ext cx="2432741" cy="2186388"/>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B1B71B9-532D-4BBD-BEBA-D028ACC08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134" y="3557674"/>
            <a:ext cx="3695019" cy="2827037"/>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AFD458-D443-4DB7-9F49-B9E4BD8855C0}"/>
              </a:ext>
            </a:extLst>
          </p:cNvPr>
          <p:cNvSpPr>
            <a:spLocks noGrp="1"/>
          </p:cNvSpPr>
          <p:nvPr>
            <p:ph idx="1"/>
          </p:nvPr>
        </p:nvSpPr>
        <p:spPr>
          <a:xfrm>
            <a:off x="4401849" y="2180496"/>
            <a:ext cx="7208957" cy="4045683"/>
          </a:xfrm>
        </p:spPr>
        <p:txBody>
          <a:bodyPr>
            <a:normAutofit/>
          </a:bodyPr>
          <a:lstStyle/>
          <a:p>
            <a:r>
              <a:rPr lang="en-IN" dirty="0"/>
              <a:t>This system can be used in any automobile with ease.</a:t>
            </a:r>
          </a:p>
          <a:p>
            <a:r>
              <a:rPr lang="en-US" dirty="0"/>
              <a:t>This can be done by using Raspberry Pi and with the help of a Web Camera and an alarm for the alarm sound.</a:t>
            </a:r>
            <a:endParaRPr lang="en-IN" dirty="0"/>
          </a:p>
          <a:p>
            <a:r>
              <a:rPr lang="en-US" dirty="0"/>
              <a:t>The Driver eyes are constantly monitored by </a:t>
            </a:r>
            <a:r>
              <a:rPr lang="en-US" dirty="0" err="1"/>
              <a:t>WebCam</a:t>
            </a:r>
            <a:r>
              <a:rPr lang="en-US" dirty="0"/>
              <a:t>.</a:t>
            </a:r>
          </a:p>
          <a:p>
            <a:r>
              <a:rPr lang="en-US" dirty="0"/>
              <a:t>This Data is sent to the image classifier model which is running on Raspberry Pi.</a:t>
            </a:r>
          </a:p>
          <a:p>
            <a:endParaRPr lang="en-US" dirty="0"/>
          </a:p>
          <a:p>
            <a:endParaRPr lang="en-US" dirty="0"/>
          </a:p>
        </p:txBody>
      </p:sp>
    </p:spTree>
    <p:extLst>
      <p:ext uri="{BB962C8B-B14F-4D97-AF65-F5344CB8AC3E}">
        <p14:creationId xmlns:p14="http://schemas.microsoft.com/office/powerpoint/2010/main" val="177410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AE25-5D26-4163-8081-B37EF703B7A0}"/>
              </a:ext>
            </a:extLst>
          </p:cNvPr>
          <p:cNvSpPr>
            <a:spLocks noGrp="1"/>
          </p:cNvSpPr>
          <p:nvPr>
            <p:ph type="title"/>
          </p:nvPr>
        </p:nvSpPr>
        <p:spPr>
          <a:xfrm>
            <a:off x="581192" y="702156"/>
            <a:ext cx="11029616" cy="1013800"/>
          </a:xfrm>
        </p:spPr>
        <p:txBody>
          <a:bodyPr>
            <a:normAutofit/>
          </a:bodyPr>
          <a:lstStyle/>
          <a:p>
            <a:r>
              <a:rPr lang="en-IN" dirty="0">
                <a:solidFill>
                  <a:srgbClr val="FFFFFF"/>
                </a:solidFill>
              </a:rPr>
              <a:t>Real world application:</a:t>
            </a:r>
          </a:p>
        </p:txBody>
      </p:sp>
      <p:sp useBgFill="1">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018BA0-A593-461A-851A-0753700D7E83}"/>
              </a:ext>
            </a:extLst>
          </p:cNvPr>
          <p:cNvPicPr>
            <a:picLocks noChangeAspect="1"/>
          </p:cNvPicPr>
          <p:nvPr/>
        </p:nvPicPr>
        <p:blipFill rotWithShape="1">
          <a:blip r:embed="rId2"/>
          <a:srcRect l="57347" t="28503" r="4691" b="32094"/>
          <a:stretch/>
        </p:blipFill>
        <p:spPr>
          <a:xfrm>
            <a:off x="657225" y="2736976"/>
            <a:ext cx="4962525" cy="2897378"/>
          </a:xfrm>
          <a:prstGeom prst="rect">
            <a:avLst/>
          </a:prstGeom>
        </p:spPr>
      </p:pic>
      <p:sp>
        <p:nvSpPr>
          <p:cNvPr id="3" name="Content Placeholder 2">
            <a:extLst>
              <a:ext uri="{FF2B5EF4-FFF2-40B4-BE49-F238E27FC236}">
                <a16:creationId xmlns:a16="http://schemas.microsoft.com/office/drawing/2014/main" id="{D50CAEC9-FAA6-465B-AC0D-28FE0278D4EA}"/>
              </a:ext>
            </a:extLst>
          </p:cNvPr>
          <p:cNvSpPr>
            <a:spLocks noGrp="1"/>
          </p:cNvSpPr>
          <p:nvPr>
            <p:ph idx="1"/>
          </p:nvPr>
        </p:nvSpPr>
        <p:spPr>
          <a:xfrm>
            <a:off x="6335805" y="2180496"/>
            <a:ext cx="5275001" cy="4045683"/>
          </a:xfrm>
        </p:spPr>
        <p:txBody>
          <a:bodyPr>
            <a:normAutofit/>
          </a:bodyPr>
          <a:lstStyle/>
          <a:p>
            <a:r>
              <a:rPr lang="en-US" dirty="0"/>
              <a:t>The classifier checks every frame and classifies the frame as open or close</a:t>
            </a:r>
            <a:r>
              <a:rPr lang="en-IN" dirty="0"/>
              <a:t>.</a:t>
            </a:r>
          </a:p>
          <a:p>
            <a:r>
              <a:rPr lang="en-US" dirty="0"/>
              <a:t>If the eyes are being closed for a few seconds straight then the Alarm is Triggered.</a:t>
            </a:r>
            <a:endParaRPr lang="en-IN" dirty="0"/>
          </a:p>
          <a:p>
            <a:r>
              <a:rPr lang="en-US" dirty="0"/>
              <a:t>The alarm goes off only when the driver is active and his eyes are open without any drowsiness.</a:t>
            </a:r>
          </a:p>
          <a:p>
            <a:endParaRPr lang="en-IN" dirty="0"/>
          </a:p>
        </p:txBody>
      </p:sp>
    </p:spTree>
    <p:extLst>
      <p:ext uri="{BB962C8B-B14F-4D97-AF65-F5344CB8AC3E}">
        <p14:creationId xmlns:p14="http://schemas.microsoft.com/office/powerpoint/2010/main" val="2768337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8423-4AB4-41C0-A79E-95F799E5C5F8}"/>
              </a:ext>
            </a:extLst>
          </p:cNvPr>
          <p:cNvSpPr>
            <a:spLocks noGrp="1"/>
          </p:cNvSpPr>
          <p:nvPr>
            <p:ph type="title"/>
          </p:nvPr>
        </p:nvSpPr>
        <p:spPr>
          <a:xfrm>
            <a:off x="581192" y="702156"/>
            <a:ext cx="11029616" cy="1013800"/>
          </a:xfrm>
        </p:spPr>
        <p:txBody>
          <a:bodyPr>
            <a:normAutofit/>
          </a:bodyPr>
          <a:lstStyle/>
          <a:p>
            <a:r>
              <a:rPr lang="en-IN" dirty="0">
                <a:solidFill>
                  <a:srgbClr val="FFFFFF"/>
                </a:solidFill>
              </a:rPr>
              <a:t>Conclusion:</a:t>
            </a:r>
          </a:p>
        </p:txBody>
      </p:sp>
      <p:sp useBgFill="1">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CCEF736-B1AE-459D-ADA9-2CEAB340FD7C}"/>
              </a:ext>
            </a:extLst>
          </p:cNvPr>
          <p:cNvPicPr>
            <a:picLocks noChangeAspect="1"/>
          </p:cNvPicPr>
          <p:nvPr/>
        </p:nvPicPr>
        <p:blipFill rotWithShape="1">
          <a:blip r:embed="rId2"/>
          <a:srcRect l="50000" t="10238" b="25526"/>
          <a:stretch/>
        </p:blipFill>
        <p:spPr>
          <a:xfrm>
            <a:off x="657225" y="2392569"/>
            <a:ext cx="4962525" cy="3586193"/>
          </a:xfrm>
          <a:prstGeom prst="rect">
            <a:avLst/>
          </a:prstGeom>
        </p:spPr>
      </p:pic>
      <p:sp>
        <p:nvSpPr>
          <p:cNvPr id="3" name="Content Placeholder 2">
            <a:extLst>
              <a:ext uri="{FF2B5EF4-FFF2-40B4-BE49-F238E27FC236}">
                <a16:creationId xmlns:a16="http://schemas.microsoft.com/office/drawing/2014/main" id="{CCBCECF2-D987-4553-95D5-677BDC39F6D8}"/>
              </a:ext>
            </a:extLst>
          </p:cNvPr>
          <p:cNvSpPr>
            <a:spLocks noGrp="1"/>
          </p:cNvSpPr>
          <p:nvPr>
            <p:ph idx="1"/>
          </p:nvPr>
        </p:nvSpPr>
        <p:spPr>
          <a:xfrm>
            <a:off x="6335805" y="2180496"/>
            <a:ext cx="5275001" cy="4045683"/>
          </a:xfrm>
        </p:spPr>
        <p:txBody>
          <a:bodyPr>
            <a:normAutofit/>
          </a:bodyPr>
          <a:lstStyle/>
          <a:p>
            <a:r>
              <a:rPr lang="en-US" dirty="0"/>
              <a:t>This system can be used to reduce the amount of road accidents that happens to great extent.</a:t>
            </a:r>
          </a:p>
          <a:p>
            <a:r>
              <a:rPr lang="en-US" dirty="0"/>
              <a:t>This can save a lot of lives, which is a main motive of this system.</a:t>
            </a:r>
          </a:p>
          <a:p>
            <a:r>
              <a:rPr lang="en-US" dirty="0"/>
              <a:t>This system does not need any complex system to work effectively.</a:t>
            </a:r>
          </a:p>
          <a:p>
            <a:r>
              <a:rPr lang="en-US" dirty="0"/>
              <a:t>Taking the facts into consideration driver drowsiness detection system is the future of road safety.</a:t>
            </a:r>
            <a:endParaRPr lang="en-IN" dirty="0"/>
          </a:p>
        </p:txBody>
      </p:sp>
    </p:spTree>
    <p:extLst>
      <p:ext uri="{BB962C8B-B14F-4D97-AF65-F5344CB8AC3E}">
        <p14:creationId xmlns:p14="http://schemas.microsoft.com/office/powerpoint/2010/main" val="427766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INTRODUCTION:</a:t>
            </a:r>
          </a:p>
        </p:txBody>
      </p:sp>
      <p:sp>
        <p:nvSpPr>
          <p:cNvPr id="3" name="Content Placeholder 2"/>
          <p:cNvSpPr>
            <a:spLocks noGrp="1"/>
          </p:cNvSpPr>
          <p:nvPr>
            <p:ph idx="1"/>
          </p:nvPr>
        </p:nvSpPr>
        <p:spPr/>
        <p:txBody>
          <a:bodyPr/>
          <a:lstStyle/>
          <a:p>
            <a:r>
              <a:rPr lang="en-US" dirty="0"/>
              <a:t>Drowsiness detection system is a safety technology.</a:t>
            </a:r>
          </a:p>
          <a:p>
            <a:r>
              <a:rPr lang="en-US" dirty="0"/>
              <a:t>The eye movement of the driver is monitored live and whenever the driver feels asleep or closes eye for more than 2 sec. Then it alerts the driver with the help of the loud alarm. Thus preventing any accidents from happening.</a:t>
            </a:r>
          </a:p>
          <a:p>
            <a:r>
              <a:rPr lang="en-US" dirty="0"/>
              <a:t>Drowsy driving isn’t just falling asleep while driving. Drowsy driving can be as small as a brief state of unconsciousness when the driver is not paying full attention to the road.</a:t>
            </a:r>
          </a:p>
          <a:p>
            <a:endParaRPr lang="en-IN" dirty="0"/>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683042" y="2392625"/>
            <a:ext cx="5931939" cy="2829079"/>
          </a:xfrm>
          <a:prstGeom prst="rect">
            <a:avLst/>
          </a:prstGeom>
        </p:spPr>
      </p:pic>
      <p:sp>
        <p:nvSpPr>
          <p:cNvPr id="8" name="TextBox 7"/>
          <p:cNvSpPr txBox="1"/>
          <p:nvPr/>
        </p:nvSpPr>
        <p:spPr>
          <a:xfrm>
            <a:off x="1395663" y="6015789"/>
            <a:ext cx="7640053" cy="646331"/>
          </a:xfrm>
          <a:prstGeom prst="rect">
            <a:avLst/>
          </a:prstGeom>
          <a:noFill/>
        </p:spPr>
        <p:txBody>
          <a:bodyPr wrap="square" rtlCol="0">
            <a:spAutoFit/>
          </a:bodyPr>
          <a:lstStyle/>
          <a:p>
            <a:r>
              <a:rPr lang="en-US" dirty="0"/>
              <a:t>“DROWSINESS IS A BIGGEST PROBLEM FOR ROAD ACCIDENTS AND DATA SCIENCE IS THE BEST REMEDY FOR IT”</a:t>
            </a:r>
            <a:endParaRPr lang="en-IN" dirty="0"/>
          </a:p>
        </p:txBody>
      </p:sp>
    </p:spTree>
    <p:extLst>
      <p:ext uri="{BB962C8B-B14F-4D97-AF65-F5344CB8AC3E}">
        <p14:creationId xmlns:p14="http://schemas.microsoft.com/office/powerpoint/2010/main" val="22386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2B54A-7133-425E-94FB-AE5CCF807E06}"/>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81CA7706-9623-4B06-B0ED-EAC6D8428773}"/>
              </a:ext>
            </a:extLst>
          </p:cNvPr>
          <p:cNvSpPr>
            <a:spLocks noGrp="1"/>
          </p:cNvSpPr>
          <p:nvPr>
            <p:ph idx="1"/>
          </p:nvPr>
        </p:nvSpPr>
        <p:spPr/>
        <p:txBody>
          <a:bodyPr/>
          <a:lstStyle/>
          <a:p>
            <a:r>
              <a:rPr lang="en-IN" dirty="0"/>
              <a:t>The main objective of this project is to prepare a prototype of a driver drowsiness system that alerts the driver when he is drowsy and sleepy.</a:t>
            </a:r>
          </a:p>
          <a:p>
            <a:r>
              <a:rPr lang="en-IN" dirty="0"/>
              <a:t>This is achieved by the use of machine learning model to detect the face of the driver using a camera and analysing the state of the driver.</a:t>
            </a:r>
          </a:p>
        </p:txBody>
      </p:sp>
    </p:spTree>
    <p:extLst>
      <p:ext uri="{BB962C8B-B14F-4D97-AF65-F5344CB8AC3E}">
        <p14:creationId xmlns:p14="http://schemas.microsoft.com/office/powerpoint/2010/main" val="217818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requirements:</a:t>
            </a:r>
          </a:p>
        </p:txBody>
      </p:sp>
      <p:sp>
        <p:nvSpPr>
          <p:cNvPr id="3" name="Content Placeholder 2"/>
          <p:cNvSpPr>
            <a:spLocks noGrp="1"/>
          </p:cNvSpPr>
          <p:nvPr>
            <p:ph idx="1"/>
          </p:nvPr>
        </p:nvSpPr>
        <p:spPr/>
        <p:txBody>
          <a:bodyPr/>
          <a:lstStyle/>
          <a:p>
            <a:r>
              <a:rPr lang="en-US" dirty="0"/>
              <a:t>Python</a:t>
            </a:r>
          </a:p>
          <a:p>
            <a:r>
              <a:rPr lang="en-US" dirty="0" err="1"/>
              <a:t>openCV</a:t>
            </a:r>
            <a:r>
              <a:rPr lang="en-US" dirty="0"/>
              <a:t>   -   for face and eye detection.</a:t>
            </a:r>
          </a:p>
          <a:p>
            <a:r>
              <a:rPr lang="en-US" dirty="0" err="1"/>
              <a:t>Keras</a:t>
            </a:r>
            <a:r>
              <a:rPr lang="en-US" dirty="0"/>
              <a:t>       -   To build our classification model</a:t>
            </a:r>
          </a:p>
          <a:p>
            <a:r>
              <a:rPr lang="en-US" dirty="0" err="1"/>
              <a:t>Tensorflow</a:t>
            </a:r>
            <a:r>
              <a:rPr lang="en-US" dirty="0"/>
              <a:t>-  Backend of the </a:t>
            </a:r>
            <a:r>
              <a:rPr lang="en-US" dirty="0" err="1"/>
              <a:t>keras</a:t>
            </a:r>
            <a:endParaRPr lang="en-US" dirty="0"/>
          </a:p>
          <a:p>
            <a:r>
              <a:rPr lang="en-US" dirty="0" err="1"/>
              <a:t>Pygame</a:t>
            </a:r>
            <a:r>
              <a:rPr lang="en-US" dirty="0"/>
              <a:t>     -  to play alarm sound</a:t>
            </a:r>
          </a:p>
          <a:p>
            <a:endParaRPr lang="en-IN" dirty="0"/>
          </a:p>
        </p:txBody>
      </p:sp>
    </p:spTree>
    <p:extLst>
      <p:ext uri="{BB962C8B-B14F-4D97-AF65-F5344CB8AC3E}">
        <p14:creationId xmlns:p14="http://schemas.microsoft.com/office/powerpoint/2010/main" val="30078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architecture:</a:t>
            </a:r>
          </a:p>
        </p:txBody>
      </p:sp>
      <p:sp>
        <p:nvSpPr>
          <p:cNvPr id="3" name="Content Placeholder 2"/>
          <p:cNvSpPr>
            <a:spLocks noGrp="1"/>
          </p:cNvSpPr>
          <p:nvPr>
            <p:ph idx="1"/>
          </p:nvPr>
        </p:nvSpPr>
        <p:spPr/>
        <p:txBody>
          <a:bodyPr/>
          <a:lstStyle/>
          <a:p>
            <a:r>
              <a:rPr lang="en-US" dirty="0"/>
              <a:t>The system is build with </a:t>
            </a:r>
            <a:r>
              <a:rPr lang="en-US" dirty="0" err="1"/>
              <a:t>keras</a:t>
            </a:r>
            <a:r>
              <a:rPr lang="en-US" dirty="0"/>
              <a:t> and CNN</a:t>
            </a:r>
          </a:p>
          <a:p>
            <a:r>
              <a:rPr lang="en-US" dirty="0"/>
              <a:t>CNN – it is special type of deep learning technique network which performs </a:t>
            </a:r>
            <a:r>
              <a:rPr lang="en-US" dirty="0" err="1"/>
              <a:t>extremly</a:t>
            </a:r>
            <a:r>
              <a:rPr lang="en-US" dirty="0"/>
              <a:t> well for image classification.</a:t>
            </a:r>
          </a:p>
          <a:p>
            <a:r>
              <a:rPr lang="en-US" dirty="0"/>
              <a:t>CNN basically consists of the input layer and the output layer and hidden layers which have multiple number of layers.</a:t>
            </a:r>
          </a:p>
          <a:p>
            <a:endParaRPr lang="en-US" dirty="0"/>
          </a:p>
          <a:p>
            <a:endParaRPr lang="en-IN" dirty="0"/>
          </a:p>
        </p:txBody>
      </p:sp>
    </p:spTree>
    <p:extLst>
      <p:ext uri="{BB962C8B-B14F-4D97-AF65-F5344CB8AC3E}">
        <p14:creationId xmlns:p14="http://schemas.microsoft.com/office/powerpoint/2010/main" val="240874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pplied Deep Learning - Part 4: Convolutional Neural Networks | by Arden  Dertat | Towards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1462" y="2181225"/>
            <a:ext cx="8889075"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11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Working procedure:</a:t>
            </a:r>
          </a:p>
        </p:txBody>
      </p:sp>
      <p:sp>
        <p:nvSpPr>
          <p:cNvPr id="3" name="Content Placeholder 2"/>
          <p:cNvSpPr>
            <a:spLocks noGrp="1"/>
          </p:cNvSpPr>
          <p:nvPr>
            <p:ph idx="1"/>
          </p:nvPr>
        </p:nvSpPr>
        <p:spPr/>
        <p:txBody>
          <a:bodyPr/>
          <a:lstStyle/>
          <a:p>
            <a:r>
              <a:rPr lang="en-US" dirty="0"/>
              <a:t>STEPS:</a:t>
            </a:r>
          </a:p>
          <a:p>
            <a:endParaRPr lang="en-US" dirty="0"/>
          </a:p>
          <a:p>
            <a:pPr marL="0" indent="0">
              <a:buNone/>
            </a:pPr>
            <a:r>
              <a:rPr lang="en-US" u="sng" dirty="0"/>
              <a:t>STEP – 1 </a:t>
            </a:r>
            <a:r>
              <a:rPr lang="en-US" dirty="0"/>
              <a:t>: Takes input as image from a camera with webcam.</a:t>
            </a:r>
          </a:p>
          <a:p>
            <a:pPr marL="0" indent="0">
              <a:buNone/>
            </a:pPr>
            <a:endParaRPr lang="en-US" dirty="0"/>
          </a:p>
          <a:p>
            <a:r>
              <a:rPr lang="en-US" dirty="0"/>
              <a:t>We will take images as input.</a:t>
            </a:r>
          </a:p>
          <a:p>
            <a:r>
              <a:rPr lang="en-US" dirty="0"/>
              <a:t>To access webcam, we have to make </a:t>
            </a:r>
            <a:r>
              <a:rPr lang="en-US" dirty="0" err="1"/>
              <a:t>make</a:t>
            </a:r>
            <a:r>
              <a:rPr lang="en-US" dirty="0"/>
              <a:t> infinite loop that will capture each frame.</a:t>
            </a:r>
          </a:p>
          <a:p>
            <a:r>
              <a:rPr lang="en-US" dirty="0"/>
              <a:t>We will be using method in OpenCV </a:t>
            </a:r>
            <a:r>
              <a:rPr lang="en-US" dirty="0" err="1"/>
              <a:t>i.e</a:t>
            </a:r>
            <a:r>
              <a:rPr lang="en-US" dirty="0"/>
              <a:t> cv2.videocapture(0) to access the camera and set the capture object (cap).</a:t>
            </a:r>
          </a:p>
          <a:p>
            <a:r>
              <a:rPr lang="en-US" dirty="0" err="1"/>
              <a:t>Cap.read</a:t>
            </a:r>
            <a:r>
              <a:rPr lang="en-US" dirty="0"/>
              <a:t>() will read each frame and we store the image in a frame variable.</a:t>
            </a:r>
          </a:p>
        </p:txBody>
      </p:sp>
    </p:spTree>
    <p:extLst>
      <p:ext uri="{BB962C8B-B14F-4D97-AF65-F5344CB8AC3E}">
        <p14:creationId xmlns:p14="http://schemas.microsoft.com/office/powerpoint/2010/main" val="229201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procedure:</a:t>
            </a:r>
            <a:endParaRPr lang="en-IN" dirty="0"/>
          </a:p>
        </p:txBody>
      </p:sp>
      <p:sp>
        <p:nvSpPr>
          <p:cNvPr id="3" name="Content Placeholder 2"/>
          <p:cNvSpPr>
            <a:spLocks noGrp="1"/>
          </p:cNvSpPr>
          <p:nvPr>
            <p:ph idx="1"/>
          </p:nvPr>
        </p:nvSpPr>
        <p:spPr>
          <a:xfrm>
            <a:off x="461922" y="1915452"/>
            <a:ext cx="11029615" cy="3678303"/>
          </a:xfrm>
        </p:spPr>
        <p:txBody>
          <a:bodyPr/>
          <a:lstStyle/>
          <a:p>
            <a:pPr marL="0" indent="0">
              <a:buNone/>
            </a:pPr>
            <a:r>
              <a:rPr lang="en-US" u="sng" dirty="0"/>
              <a:t>STEP – 2</a:t>
            </a:r>
            <a:r>
              <a:rPr lang="en-US" dirty="0"/>
              <a:t> : Detect face in the image and create a Region of interest(ROI). </a:t>
            </a:r>
          </a:p>
          <a:p>
            <a:pPr marL="0" indent="0">
              <a:buNone/>
            </a:pPr>
            <a:endParaRPr lang="en-US" dirty="0"/>
          </a:p>
          <a:p>
            <a:r>
              <a:rPr lang="en-US" dirty="0"/>
              <a:t>To detect the face in the image, we need to first  convert the image into grayscale as he OpenCV algorithm for object detection takes gray images in the input.</a:t>
            </a:r>
          </a:p>
          <a:p>
            <a:r>
              <a:rPr lang="en-US" dirty="0"/>
              <a:t>We don’t need color information to detect the </a:t>
            </a:r>
            <a:r>
              <a:rPr lang="en-US" dirty="0" err="1"/>
              <a:t>objects.We</a:t>
            </a:r>
            <a:r>
              <a:rPr lang="en-US" dirty="0"/>
              <a:t> will be using </a:t>
            </a:r>
            <a:r>
              <a:rPr lang="en-US" dirty="0" err="1"/>
              <a:t>haar</a:t>
            </a:r>
            <a:r>
              <a:rPr lang="en-US" dirty="0"/>
              <a:t> cascade classifier to detect faces</a:t>
            </a:r>
          </a:p>
          <a:p>
            <a:endParaRPr lang="en-US" dirty="0"/>
          </a:p>
          <a:p>
            <a:endParaRPr lang="en-IN" dirty="0"/>
          </a:p>
        </p:txBody>
      </p:sp>
      <p:pic>
        <p:nvPicPr>
          <p:cNvPr id="5" name="Picture 4">
            <a:extLst>
              <a:ext uri="{FF2B5EF4-FFF2-40B4-BE49-F238E27FC236}">
                <a16:creationId xmlns:a16="http://schemas.microsoft.com/office/drawing/2014/main" id="{F9EDC6F4-C4E9-4BC3-A062-CD7AED3B56FC}"/>
              </a:ext>
            </a:extLst>
          </p:cNvPr>
          <p:cNvPicPr>
            <a:picLocks noChangeAspect="1"/>
          </p:cNvPicPr>
          <p:nvPr/>
        </p:nvPicPr>
        <p:blipFill>
          <a:blip r:embed="rId2"/>
          <a:stretch>
            <a:fillRect/>
          </a:stretch>
        </p:blipFill>
        <p:spPr>
          <a:xfrm>
            <a:off x="3260034" y="4462941"/>
            <a:ext cx="4412975" cy="2261627"/>
          </a:xfrm>
          <a:prstGeom prst="rect">
            <a:avLst/>
          </a:prstGeom>
        </p:spPr>
      </p:pic>
    </p:spTree>
    <p:extLst>
      <p:ext uri="{BB962C8B-B14F-4D97-AF65-F5344CB8AC3E}">
        <p14:creationId xmlns:p14="http://schemas.microsoft.com/office/powerpoint/2010/main" val="192135325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FF5C8BF1-B0E4-49A1-808F-40F2AD30E743}">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1037</Words>
  <Application>Microsoft Office PowerPoint</Application>
  <PresentationFormat>Widescreen</PresentationFormat>
  <Paragraphs>80</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lpstr>
      <vt:lpstr>PowerPoint Presentation</vt:lpstr>
      <vt:lpstr>INTRODUCTION:</vt:lpstr>
      <vt:lpstr>PowerPoint Presentation</vt:lpstr>
      <vt:lpstr>OBJECTIVE:</vt:lpstr>
      <vt:lpstr>requirements:</vt:lpstr>
      <vt:lpstr>architecture:</vt:lpstr>
      <vt:lpstr>PowerPoint Presentation</vt:lpstr>
      <vt:lpstr>Working procedure:</vt:lpstr>
      <vt:lpstr>Working procedure:</vt:lpstr>
      <vt:lpstr>Working procedure:</vt:lpstr>
      <vt:lpstr>Working procedure:</vt:lpstr>
      <vt:lpstr>Working procedure:</vt:lpstr>
      <vt:lpstr>Real world application:</vt:lpstr>
      <vt:lpstr>Real world application: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ALA SHAINY</cp:lastModifiedBy>
  <cp:revision>2</cp:revision>
  <dcterms:created xsi:type="dcterms:W3CDTF">2022-01-27T06:15:59Z</dcterms:created>
  <dcterms:modified xsi:type="dcterms:W3CDTF">2022-02-19T07:13:39Z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