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8" r:id="rId3"/>
    <p:sldId id="260" r:id="rId4"/>
    <p:sldId id="262" r:id="rId5"/>
    <p:sldId id="265" r:id="rId6"/>
    <p:sldId id="266" r:id="rId7"/>
    <p:sldId id="288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7" autoAdjust="0"/>
    <p:restoredTop sz="83077" autoAdjust="0"/>
  </p:normalViewPr>
  <p:slideViewPr>
    <p:cSldViewPr>
      <p:cViewPr>
        <p:scale>
          <a:sx n="74" d="100"/>
          <a:sy n="74" d="100"/>
        </p:scale>
        <p:origin x="-1266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446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7.xml"/><Relationship Id="rId18" Type="http://schemas.openxmlformats.org/officeDocument/2006/relationships/slide" Target="slides/slide22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" Type="http://schemas.openxmlformats.org/officeDocument/2006/relationships/slide" Target="slides/slide5.xml"/><Relationship Id="rId16" Type="http://schemas.openxmlformats.org/officeDocument/2006/relationships/slide" Target="slides/slide20.xml"/><Relationship Id="rId20" Type="http://schemas.openxmlformats.org/officeDocument/2006/relationships/slide" Target="slides/slide25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19.xml"/><Relationship Id="rId10" Type="http://schemas.openxmlformats.org/officeDocument/2006/relationships/slide" Target="slides/slide13.xml"/><Relationship Id="rId19" Type="http://schemas.openxmlformats.org/officeDocument/2006/relationships/slide" Target="slides/slide24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75501B-D5F2-4FAF-BA99-A8C4C0C59099}" type="datetimeFigureOut">
              <a:rPr lang="he-IL" smtClean="0"/>
              <a:t>ט"ז/אדר/תשע"ה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70DAE8D-1DE1-4E15-90E7-D269C2F3C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09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452D5-9DAF-4431-BDAE-9C001CE4A7DF}" type="slidenum">
              <a:rPr lang="he-IL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using an</a:t>
            </a:r>
            <a:r>
              <a:rPr lang="en-US" baseline="0" dirty="0" smtClean="0"/>
              <a:t> object you must free its memory with dispose (destructor)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16A3-EB73-4AF1-AACB-1CD6BEA55C14}" type="slidenum">
              <a:rPr lang="he-IL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extend the data types</a:t>
            </a:r>
          </a:p>
          <a:p>
            <a:endParaRPr lang="he-IL" baseline="0" dirty="0" smtClean="0"/>
          </a:p>
          <a:p>
            <a:r>
              <a:rPr lang="en-US" baseline="0" dirty="0" smtClean="0"/>
              <a:t>The given API can be viewed either as a manual or a contract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D4EB7-850D-48AD-8FD9-0BC4085106E9}" type="slidenum">
              <a:rPr lang="he-IL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fraction</a:t>
            </a:r>
            <a:r>
              <a:rPr lang="en-US" baseline="0" dirty="0" smtClean="0"/>
              <a:t> class (partial) implementation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2F1B8-DC59-48AE-86FA-EF322A77C9E5}" type="slidenum">
              <a:rPr lang="he-IL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7C3EE-904B-4A44-85A1-3165F7B4774B}" type="slidenum">
              <a:rPr lang="he-IL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 for a list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BA296-145A-4FE0-822F-BC4AD81BFC93}" type="slidenum">
              <a:rPr lang="he-IL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05C0F-A061-4856-BBFA-052AFBB41023}" type="slidenum">
              <a:rPr lang="he-IL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C61E8-FC1C-47AB-9B55-64E7B7FDBB09}" type="slidenum">
              <a:rPr lang="he-IL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87C6F-CB8E-4010-BA2E-DDBC3DDDD407}" type="slidenum">
              <a:rPr lang="he-IL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B61A9-8F7B-4AAA-AE19-D5B8C01E36C1}" type="slidenum">
              <a:rPr lang="he-IL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15B09-14AA-4C26-9096-2290194EC818}" type="slidenum">
              <a:rPr lang="he-IL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65843-F3CE-4680-B4C4-02758E6F94F6}" type="slidenum">
              <a:rPr lang="he-IL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39B2F-B892-449A-A0EF-7D4ED1FC3BE8}" type="slidenum">
              <a:rPr lang="he-IL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0CB8B-9830-40EE-9F2B-46D49017F259}" type="slidenum">
              <a:rPr lang="he-IL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60CAD-9C93-457C-8DB1-6BDBB9E5887A}" type="slidenum">
              <a:rPr lang="he-IL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5EF0E-9AE0-415C-BDFE-9BD5706CF5F7}" type="slidenum">
              <a:rPr lang="he-IL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0CA06-9D09-48DF-9287-9FB6898C9154}" type="slidenum">
              <a:rPr lang="he-IL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C869F-F637-428F-83E8-9898131B4C7F}" type="slidenum">
              <a:rPr lang="he-IL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9AC49-03E5-46EE-AB1B-DB3F4F0069F5}" type="slidenum">
              <a:rPr lang="he-IL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70834-0DD0-4F42-8F86-6B460817FF68}" type="slidenum">
              <a:rPr lang="he-IL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שפת</a:t>
            </a:r>
            <a:r>
              <a:rPr lang="he-IL" baseline="0" dirty="0" smtClean="0"/>
              <a:t> תכנות מונחה עצמים – </a:t>
            </a:r>
          </a:p>
          <a:p>
            <a:r>
              <a:rPr lang="he-IL" dirty="0" smtClean="0"/>
              <a:t>מה זה אובייקט?</a:t>
            </a:r>
          </a:p>
          <a:p>
            <a:r>
              <a:rPr lang="he-IL" dirty="0" smtClean="0"/>
              <a:t>מה ההבדל בין אובייקט למחלקה?</a:t>
            </a:r>
          </a:p>
          <a:p>
            <a:r>
              <a:rPr lang="he-IL" dirty="0" smtClean="0"/>
              <a:t>תכנות </a:t>
            </a:r>
            <a:r>
              <a:rPr lang="he-IL" dirty="0" err="1" smtClean="0"/>
              <a:t>מ"ע</a:t>
            </a:r>
            <a:r>
              <a:rPr lang="he-IL" dirty="0" smtClean="0"/>
              <a:t> – הגדרה תכנון ומימוש</a:t>
            </a:r>
          </a:p>
          <a:p>
            <a:r>
              <a:rPr lang="he-IL" dirty="0" smtClean="0"/>
              <a:t>מחלקה</a:t>
            </a:r>
            <a:r>
              <a:rPr lang="he-IL" baseline="0" dirty="0" smtClean="0"/>
              <a:t> סטטית?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3AA68-FC54-4913-B9B3-9F6C2062228F}" type="slidenum">
              <a:rPr lang="he-IL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ג'ק לא שפת</a:t>
            </a:r>
            <a:r>
              <a:rPr lang="he-IL" baseline="0" dirty="0" smtClean="0"/>
              <a:t> קצה באמת</a:t>
            </a:r>
          </a:p>
          <a:p>
            <a:r>
              <a:rPr lang="he-IL" baseline="0" dirty="0" smtClean="0"/>
              <a:t>בניית מחשב, קומפילציה ומערכת הפעלה, החלק האחרון בפאזל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E1B266-E57F-4B15-A1FA-B212EE254638}" type="slidenum">
              <a:rPr lang="he-IL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E1B266-E57F-4B15-A1FA-B212EE254638}" type="slidenum">
              <a:rPr lang="he-IL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967EB-3C0D-4CC3-BC85-CBD5771B53ED}" type="slidenum">
              <a:rPr lang="he-IL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1C8A9-1004-4D0D-AC33-3E883A94DFF3}" type="slidenum">
              <a:rPr lang="he-IL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</a:t>
            </a:r>
            <a:r>
              <a:rPr lang="en-US" baseline="0" dirty="0" smtClean="0"/>
              <a:t> static class has fields – internal state</a:t>
            </a:r>
            <a:r>
              <a:rPr lang="en-US" baseline="0" dirty="0"/>
              <a:t> </a:t>
            </a:r>
            <a:r>
              <a:rPr lang="en-US" baseline="0" dirty="0" smtClean="0"/>
              <a:t>, and a constructor</a:t>
            </a:r>
          </a:p>
          <a:p>
            <a:r>
              <a:rPr lang="he-IL" baseline="0" dirty="0" smtClean="0"/>
              <a:t>מה ההבדל בין </a:t>
            </a:r>
            <a:r>
              <a:rPr lang="en-US" baseline="0" dirty="0" err="1" smtClean="0"/>
              <a:t>bankaccount</a:t>
            </a:r>
            <a:r>
              <a:rPr lang="en-US" baseline="0" dirty="0" smtClean="0"/>
              <a:t>  </a:t>
            </a:r>
            <a:r>
              <a:rPr lang="he-IL" baseline="0" dirty="0" smtClean="0"/>
              <a:t> ל </a:t>
            </a:r>
            <a:r>
              <a:rPr lang="en-US" baseline="0" dirty="0" smtClean="0"/>
              <a:t>b </a:t>
            </a:r>
            <a:r>
              <a:rPr lang="he-IL" baseline="0" dirty="0" smtClean="0"/>
              <a:t> ?</a:t>
            </a:r>
          </a:p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8BB11-BFDE-4EA8-B82A-E0662853E165}" type="slidenum">
              <a:rPr lang="he-IL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internal state (fields)</a:t>
            </a:r>
            <a:r>
              <a:rPr lang="en-US" baseline="0" dirty="0" smtClean="0"/>
              <a:t> are changed only </a:t>
            </a:r>
            <a:r>
              <a:rPr lang="en-US" baseline="0" dirty="0" err="1" smtClean="0"/>
              <a:t>throuh</a:t>
            </a:r>
            <a:r>
              <a:rPr lang="en-US" baseline="0" dirty="0" smtClean="0"/>
              <a:t> methods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ט"ז/אדר/תשע"ה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ט"ז/אדר/תשע"ה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ט"ז/אדר/תשע"ה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74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4385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5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20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310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1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ט"ז/אדר/תשע"ה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166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2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ט"ז/אדר/תשע"ה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ט"ז/אדר/תשע"ה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ט"ז/אדר/תשע"ה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ט"ז/אדר/תשע"ה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ט"ז/אדר/תשע"ה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ט"ז/אדר/תשע"ה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ט"ז/אדר/תשע"ה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idc.ac.il/tec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ט"ז/אדר/תשע"ה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6567488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4" name="Text Box 10" descr="Bouquet"/>
          <p:cNvSpPr txBox="1">
            <a:spLocks noChangeArrowheads="1"/>
          </p:cNvSpPr>
          <p:nvPr userDrawn="1"/>
        </p:nvSpPr>
        <p:spPr bwMode="auto">
          <a:xfrm>
            <a:off x="228600" y="6613525"/>
            <a:ext cx="868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Elements of Computing Systems, Nisan &amp; Schocken, MIT Press,  </a:t>
            </a:r>
            <a:r>
              <a:rPr lang="en-US" sz="1000" smtClean="0">
                <a:solidFill>
                  <a:srgbClr val="000099"/>
                </a:solidFill>
                <a:latin typeface="Arial" charset="0"/>
                <a:hlinkClick r:id="rId14"/>
              </a:rPr>
              <a:t>www.idc.ac.il/tecs</a:t>
            </a: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 , Chapter 9: High-Level Language                                        slide </a:t>
            </a:r>
            <a:fld id="{94250E27-DA25-4795-8E1B-2D9B65563051}" type="slidenum">
              <a:rPr lang="he-IL" sz="1000" smtClean="0">
                <a:solidFill>
                  <a:srgbClr val="000000"/>
                </a:solidFill>
                <a:latin typeface="Arial" charset="0"/>
                <a:cs typeface="Arial" charset="0"/>
              </a:rPr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8649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9783" y="5445224"/>
            <a:ext cx="7485380" cy="1676400"/>
          </a:xfrm>
        </p:spPr>
        <p:txBody>
          <a:bodyPr/>
          <a:lstStyle/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מעבדה במחשבים מחומרה לתוכנה 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קורס 10083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אריק </a:t>
            </a:r>
            <a:r>
              <a:rPr lang="he-IL" sz="2400" dirty="0" err="1" smtClean="0">
                <a:solidFill>
                  <a:srgbClr val="002060"/>
                </a:solidFill>
              </a:rPr>
              <a:t>גיספאן</a:t>
            </a:r>
            <a:r>
              <a:rPr lang="he-IL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arikgi@post.jce.ac.il</a:t>
            </a:r>
            <a:endParaRPr lang="he-IL" sz="2400" dirty="0" smtClean="0">
              <a:solidFill>
                <a:srgbClr val="00206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713706" y="2284142"/>
            <a:ext cx="10398274" cy="3161081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7500" b="1" u="sng" dirty="0" smtClean="0">
                <a:solidFill>
                  <a:schemeClr val="tx1"/>
                </a:solidFill>
              </a:rPr>
              <a:t>הרצאה </a:t>
            </a:r>
            <a:r>
              <a:rPr lang="en-US" sz="7500" b="1" u="sng" smtClean="0">
                <a:solidFill>
                  <a:schemeClr val="tx1"/>
                </a:solidFill>
              </a:rPr>
              <a:t>1</a:t>
            </a:r>
            <a:endParaRPr lang="he-IL" sz="7500" dirty="0" smtClean="0">
              <a:solidFill>
                <a:schemeClr val="tx1"/>
              </a:solidFill>
            </a:endParaRPr>
          </a:p>
          <a:p>
            <a:pPr rtl="0"/>
            <a:r>
              <a:rPr lang="en-US" sz="7500" dirty="0">
                <a:solidFill>
                  <a:schemeClr val="tx1"/>
                </a:solidFill>
                <a:latin typeface="Comic Sans MS" pitchFamily="66" charset="0"/>
              </a:rPr>
              <a:t>High Level Language</a:t>
            </a:r>
            <a:endParaRPr lang="en-US" sz="75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AutoShape 2" descr="תיאור: תיאור: 2011_animation"/>
          <p:cNvSpPr>
            <a:spLocks noChangeAspect="1" noChangeArrowheads="1"/>
          </p:cNvSpPr>
          <p:nvPr/>
        </p:nvSpPr>
        <p:spPr bwMode="auto">
          <a:xfrm>
            <a:off x="9739338" y="-708295"/>
            <a:ext cx="8858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1" name="Picture 4" descr="C:\Users\user\AppData\Local\Temp\image00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8640"/>
            <a:ext cx="3101347" cy="209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typical OO programming </a:t>
            </a:r>
            <a:r>
              <a:rPr lang="en-US" sz="1600"/>
              <a:t>(cont.)</a:t>
            </a:r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179388" y="762000"/>
            <a:ext cx="5486400" cy="57150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nAccounts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// account properties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field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field String owner;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field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balance;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// Constructor ... (omitted)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/* Prints information about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method void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printInfo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Output.printInt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(ID);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Output.printString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(owner);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Output.printInt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(balance);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/* Destroys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method void dispose()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Memory.deAlloc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// ... More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methods.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//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7956" name="Text Box 4"/>
          <p:cNvSpPr txBox="1">
            <a:spLocks noChangeArrowheads="1"/>
          </p:cNvSpPr>
          <p:nvPr/>
        </p:nvSpPr>
        <p:spPr bwMode="auto">
          <a:xfrm>
            <a:off x="4495800" y="3657600"/>
            <a:ext cx="3886200" cy="26670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 int sum;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 BankAccount b, c;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let b = BankAccount.new("Joe");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manipulates b...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do b.printInfo();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do b.dispose();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724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animBg="1" autoUpdateAnimBg="0"/>
      <p:bldP spid="63795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3: abstract data types </a:t>
            </a:r>
            <a:r>
              <a:rPr lang="en-US" sz="1600"/>
              <a:t>(API + usage)</a:t>
            </a:r>
          </a:p>
        </p:txBody>
      </p:sp>
      <p:grpSp>
        <p:nvGrpSpPr>
          <p:cNvPr id="640003" name="Group 3"/>
          <p:cNvGrpSpPr>
            <a:grpSpLocks/>
          </p:cNvGrpSpPr>
          <p:nvPr/>
        </p:nvGrpSpPr>
        <p:grpSpPr bwMode="auto">
          <a:xfrm>
            <a:off x="228600" y="914400"/>
            <a:ext cx="8686800" cy="2819400"/>
            <a:chOff x="144" y="672"/>
            <a:chExt cx="5472" cy="1776"/>
          </a:xfrm>
        </p:grpSpPr>
        <p:pic>
          <p:nvPicPr>
            <p:cNvPr id="640004" name="Picture 4" descr="Bouqu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31" t="43747" r="19531" b="29031"/>
            <a:stretch>
              <a:fillRect/>
            </a:stretch>
          </p:blipFill>
          <p:spPr bwMode="auto">
            <a:xfrm>
              <a:off x="144" y="672"/>
              <a:ext cx="5472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 l="19531" t="43747" r="19531" b="29031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0005" name="AutoShape 5"/>
            <p:cNvSpPr>
              <a:spLocks noChangeArrowheads="1"/>
            </p:cNvSpPr>
            <p:nvPr/>
          </p:nvSpPr>
          <p:spPr bwMode="auto">
            <a:xfrm>
              <a:off x="4944" y="864"/>
              <a:ext cx="576" cy="336"/>
            </a:xfrm>
            <a:prstGeom prst="roundRect">
              <a:avLst>
                <a:gd name="adj" fmla="val 16667"/>
              </a:avLst>
            </a:prstGeom>
            <a:solidFill>
              <a:srgbClr val="FFDDC3"/>
            </a:solidFill>
            <a:ln w="19050">
              <a:solidFill>
                <a:srgbClr val="BD520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800000"/>
                  </a:solidFill>
                  <a:latin typeface="Arial" charset="0"/>
                </a:rPr>
                <a:t>Fraction API</a:t>
              </a:r>
            </a:p>
          </p:txBody>
        </p:sp>
      </p:grpSp>
      <p:grpSp>
        <p:nvGrpSpPr>
          <p:cNvPr id="640006" name="Group 6"/>
          <p:cNvGrpSpPr>
            <a:grpSpLocks/>
          </p:cNvGrpSpPr>
          <p:nvPr/>
        </p:nvGrpSpPr>
        <p:grpSpPr bwMode="auto">
          <a:xfrm>
            <a:off x="228600" y="3913188"/>
            <a:ext cx="5867400" cy="2716212"/>
            <a:chOff x="192" y="2465"/>
            <a:chExt cx="3696" cy="1711"/>
          </a:xfrm>
        </p:grpSpPr>
        <p:pic>
          <p:nvPicPr>
            <p:cNvPr id="640007" name="Picture 7" descr="Bouque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45161" r="28906" b="27957"/>
            <a:stretch>
              <a:fillRect/>
            </a:stretch>
          </p:blipFill>
          <p:spPr bwMode="auto">
            <a:xfrm>
              <a:off x="192" y="2465"/>
              <a:ext cx="3696" cy="1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 l="28906" t="45161" r="28906" b="27957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0008" name="AutoShape 8"/>
            <p:cNvSpPr>
              <a:spLocks noChangeArrowheads="1"/>
            </p:cNvSpPr>
            <p:nvPr/>
          </p:nvSpPr>
          <p:spPr bwMode="auto">
            <a:xfrm>
              <a:off x="2544" y="2736"/>
              <a:ext cx="1200" cy="336"/>
            </a:xfrm>
            <a:prstGeom prst="roundRect">
              <a:avLst>
                <a:gd name="adj" fmla="val 16667"/>
              </a:avLst>
            </a:prstGeom>
            <a:solidFill>
              <a:srgbClr val="FFDDC3"/>
            </a:solidFill>
            <a:ln w="19050">
              <a:solidFill>
                <a:srgbClr val="BD520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800000"/>
                  </a:solidFill>
                  <a:latin typeface="Arial" charset="0"/>
                </a:rPr>
                <a:t>Using the Fraction API (example)</a:t>
              </a:r>
            </a:p>
          </p:txBody>
        </p:sp>
      </p:grpSp>
      <p:sp>
        <p:nvSpPr>
          <p:cNvPr id="64000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86800" cy="381000"/>
          </a:xfrm>
          <a:noFill/>
          <a:ln/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sz="1400" dirty="0"/>
              <a:t>Motivation: Jack has three primitive data types: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dirty="0"/>
              <a:t>, </a:t>
            </a:r>
            <a:r>
              <a:rPr lang="en-US" sz="1400" b="1" dirty="0">
                <a:latin typeface="Courier New" pitchFamily="49" charset="0"/>
              </a:rPr>
              <a:t>char</a:t>
            </a:r>
            <a:r>
              <a:rPr lang="en-US" sz="1400" dirty="0"/>
              <a:t>, </a:t>
            </a:r>
            <a:r>
              <a:rPr lang="en-US" sz="1400" b="1" dirty="0" err="1">
                <a:latin typeface="Courier New" pitchFamily="49" charset="0"/>
              </a:rPr>
              <a:t>boolean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640010" name="Rectangle 10"/>
          <p:cNvSpPr>
            <a:spLocks noChangeArrowheads="1"/>
          </p:cNvSpPr>
          <p:nvPr/>
        </p:nvSpPr>
        <p:spPr bwMode="auto">
          <a:xfrm>
            <a:off x="6324600" y="4800600"/>
            <a:ext cx="2895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</a:rPr>
              <a:t>API = public contract</a:t>
            </a:r>
          </a:p>
          <a:p>
            <a:pPr marL="342900" indent="-342900"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</a:rPr>
              <a:t>Interface /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5050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9" grpId="0" build="p" autoUpdateAnimBg="0"/>
      <p:bldP spid="6400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3: abstract data types </a:t>
            </a:r>
            <a:r>
              <a:rPr lang="en-US" sz="1600"/>
              <a:t>(implementation)</a:t>
            </a:r>
          </a:p>
        </p:txBody>
      </p:sp>
      <p:pic>
        <p:nvPicPr>
          <p:cNvPr id="642051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26881" r="20313" b="10753"/>
          <a:stretch>
            <a:fillRect/>
          </a:stretch>
        </p:blipFill>
        <p:spPr bwMode="auto">
          <a:xfrm>
            <a:off x="762000" y="685800"/>
            <a:ext cx="7543800" cy="575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0313" t="26881" r="20313" b="10753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7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3: abstract data types </a:t>
            </a:r>
            <a:r>
              <a:rPr lang="en-US" sz="1600"/>
              <a:t>(implementation cont.)</a:t>
            </a:r>
          </a:p>
        </p:txBody>
      </p:sp>
      <p:pic>
        <p:nvPicPr>
          <p:cNvPr id="644099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43011" r="21875" b="7527"/>
          <a:stretch>
            <a:fillRect/>
          </a:stretch>
        </p:blipFill>
        <p:spPr bwMode="auto">
          <a:xfrm>
            <a:off x="762000" y="685800"/>
            <a:ext cx="7543800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0313" t="43011" r="21875" b="7527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3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4: linked list</a:t>
            </a:r>
          </a:p>
        </p:txBody>
      </p:sp>
      <p:sp>
        <p:nvSpPr>
          <p:cNvPr id="646147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7010400" cy="49530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/** Represents a linked list. */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class List {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field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data;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field List next;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 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/* Creates a new List object. */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constructor List new(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car, List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cdr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 {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let data = car;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let next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cdr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return this;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/* Disposes this List by recursively disposing its tail. */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method void dispose() {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if (~(next = null)) {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do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next.dispose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}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do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Memory.deAlloc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(this);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return;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}</a:t>
            </a:r>
            <a:endParaRPr lang="en-US" sz="1400" b="1" dirty="0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  // class List.</a:t>
            </a:r>
          </a:p>
        </p:txBody>
      </p:sp>
      <p:sp>
        <p:nvSpPr>
          <p:cNvPr id="646148" name="Text Box 4"/>
          <p:cNvSpPr txBox="1">
            <a:spLocks noChangeArrowheads="1"/>
          </p:cNvSpPr>
          <p:nvPr/>
        </p:nvSpPr>
        <p:spPr bwMode="auto">
          <a:xfrm>
            <a:off x="3581400" y="4267200"/>
            <a:ext cx="5410200" cy="21336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class Foo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// Creates a list holding the numbers (2,3,5).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function void create235() {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var List v;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let v = List.new(5,null);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let v = List.new(2,List.new(3,v));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... 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6740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animBg="1" autoUpdateAnimBg="0"/>
      <p:bldP spid="64614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language specification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663" y="838200"/>
            <a:ext cx="6430962" cy="5562600"/>
          </a:xfrm>
        </p:spPr>
        <p:txBody>
          <a:bodyPr/>
          <a:lstStyle/>
          <a:p>
            <a:pPr marL="381000" indent="-381000"/>
            <a:r>
              <a:rPr lang="en-US" dirty="0"/>
              <a:t>Syntax</a:t>
            </a:r>
          </a:p>
          <a:p>
            <a:pPr marL="381000" indent="-381000">
              <a:spcBef>
                <a:spcPct val="100000"/>
              </a:spcBef>
            </a:pPr>
            <a:r>
              <a:rPr lang="en-US" dirty="0"/>
              <a:t>Data types</a:t>
            </a:r>
          </a:p>
          <a:p>
            <a:pPr marL="381000" indent="-381000">
              <a:spcBef>
                <a:spcPct val="100000"/>
              </a:spcBef>
            </a:pPr>
            <a:r>
              <a:rPr lang="en-US" dirty="0"/>
              <a:t>Variable kinds</a:t>
            </a:r>
          </a:p>
          <a:p>
            <a:pPr marL="381000" indent="-381000">
              <a:spcBef>
                <a:spcPct val="100000"/>
              </a:spcBef>
            </a:pPr>
            <a:r>
              <a:rPr lang="en-US" dirty="0"/>
              <a:t>Expressions</a:t>
            </a:r>
          </a:p>
          <a:p>
            <a:pPr marL="381000" indent="-381000">
              <a:spcBef>
                <a:spcPct val="100000"/>
              </a:spcBef>
            </a:pPr>
            <a:r>
              <a:rPr lang="en-US" dirty="0"/>
              <a:t>Statements</a:t>
            </a:r>
          </a:p>
          <a:p>
            <a:pPr marL="381000" indent="-381000">
              <a:spcBef>
                <a:spcPct val="100000"/>
              </a:spcBef>
            </a:pPr>
            <a:r>
              <a:rPr lang="en-US" dirty="0"/>
              <a:t>Subroutine calling</a:t>
            </a:r>
          </a:p>
          <a:p>
            <a:pPr marL="381000" indent="-381000">
              <a:spcBef>
                <a:spcPct val="100000"/>
              </a:spcBef>
            </a:pPr>
            <a:r>
              <a:rPr lang="en-US" dirty="0"/>
              <a:t>Program structure</a:t>
            </a:r>
          </a:p>
          <a:p>
            <a:pPr marL="381000" indent="-381000">
              <a:spcBef>
                <a:spcPct val="100000"/>
              </a:spcBef>
            </a:pPr>
            <a:r>
              <a:rPr lang="en-US" dirty="0"/>
              <a:t>Standard library</a:t>
            </a:r>
          </a:p>
          <a:p>
            <a:pPr marL="381000" indent="-381000">
              <a:spcBef>
                <a:spcPct val="100000"/>
              </a:spcBef>
              <a:buFont typeface="Wingdings" pitchFamily="2" charset="2"/>
              <a:buNone/>
            </a:pPr>
            <a:r>
              <a:rPr lang="en-US" dirty="0"/>
              <a:t>     (for complete language specification, see the book).</a:t>
            </a:r>
          </a:p>
        </p:txBody>
      </p:sp>
    </p:spTree>
    <p:extLst>
      <p:ext uri="{BB962C8B-B14F-4D97-AF65-F5344CB8AC3E}">
        <p14:creationId xmlns:p14="http://schemas.microsoft.com/office/powerpoint/2010/main" val="27404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syntax</a:t>
            </a:r>
          </a:p>
        </p:txBody>
      </p:sp>
      <p:pic>
        <p:nvPicPr>
          <p:cNvPr id="650243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32259" r="25000" b="13979"/>
          <a:stretch>
            <a:fillRect/>
          </a:stretch>
        </p:blipFill>
        <p:spPr bwMode="auto">
          <a:xfrm>
            <a:off x="609600" y="762000"/>
            <a:ext cx="7924800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0313" t="32259" r="25000" b="13979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6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syntax (cont.)</a:t>
            </a:r>
          </a:p>
        </p:txBody>
      </p:sp>
      <p:pic>
        <p:nvPicPr>
          <p:cNvPr id="652291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 t="31250" r="19531" b="32292"/>
          <a:stretch>
            <a:fillRect/>
          </a:stretch>
        </p:blipFill>
        <p:spPr bwMode="auto">
          <a:xfrm>
            <a:off x="609600" y="803275"/>
            <a:ext cx="82296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9531" t="31250" r="19531" b="32292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data types</a:t>
            </a:r>
          </a:p>
        </p:txBody>
      </p:sp>
      <p:sp>
        <p:nvSpPr>
          <p:cNvPr id="654339" name="Rectangle 3"/>
          <p:cNvSpPr>
            <a:spLocks noChangeArrowheads="1"/>
          </p:cNvSpPr>
          <p:nvPr/>
        </p:nvSpPr>
        <p:spPr bwMode="auto">
          <a:xfrm>
            <a:off x="152400" y="685800"/>
            <a:ext cx="6934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Primitive types:</a:t>
            </a:r>
          </a:p>
          <a:p>
            <a:pPr marL="742950" lvl="1" indent="-2857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Arial" charset="0"/>
              </a:rPr>
              <a:t>              </a:t>
            </a:r>
            <a:r>
              <a:rPr lang="en-US" smtClean="0">
                <a:solidFill>
                  <a:srgbClr val="000000"/>
                </a:solidFill>
              </a:rPr>
              <a:t>16-bit 2’s complement (15, -2, 3, ...)</a:t>
            </a:r>
          </a:p>
          <a:p>
            <a:pPr marL="742950" lvl="1" indent="-2857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mtClean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smtClean="0">
                <a:solidFill>
                  <a:srgbClr val="000000"/>
                </a:solidFill>
              </a:rPr>
              <a:t>0 and –1, standing for true and false</a:t>
            </a:r>
          </a:p>
          <a:p>
            <a:pPr marL="742950" lvl="1" indent="-2857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mtClean="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smtClean="0">
                <a:solidFill>
                  <a:srgbClr val="000000"/>
                </a:solidFill>
              </a:rPr>
              <a:t>unicode character</a:t>
            </a:r>
            <a:r>
              <a:rPr lang="en-US" smtClean="0">
                <a:solidFill>
                  <a:srgbClr val="000000"/>
                </a:solidFill>
                <a:latin typeface="Arial" charset="0"/>
              </a:rPr>
              <a:t> (‘a’, ‘x’, ‘+’, ‘%’, ...)</a:t>
            </a:r>
          </a:p>
          <a:p>
            <a:pPr marL="342900" indent="-342900"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Abstract data types (supplied by the OS or by the user):</a:t>
            </a:r>
          </a:p>
          <a:p>
            <a:pPr marL="742950" lvl="1" indent="-2857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marL="742950" lvl="1" indent="-2857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Fraction</a:t>
            </a:r>
          </a:p>
          <a:p>
            <a:pPr marL="742950" lvl="1" indent="-2857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</a:p>
          <a:p>
            <a:pPr marL="742950" lvl="1" indent="-2857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  <a:buFontTx/>
              <a:buChar char="•"/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. . .</a:t>
            </a:r>
          </a:p>
          <a:p>
            <a:pPr marL="342900" indent="-342900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Application-specific types:</a:t>
            </a:r>
          </a:p>
          <a:p>
            <a:pPr marL="742950" lvl="1" indent="-2857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BankAccount</a:t>
            </a:r>
          </a:p>
          <a:p>
            <a:pPr marL="742950" lvl="1" indent="-2857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Bat / Ball</a:t>
            </a:r>
          </a:p>
          <a:p>
            <a:pPr marL="742950" lvl="1" indent="-2857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  <a:buFontTx/>
              <a:buChar char="•"/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12927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data types: memory allocation</a:t>
            </a:r>
          </a:p>
        </p:txBody>
      </p:sp>
      <p:pic>
        <p:nvPicPr>
          <p:cNvPr id="656387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 t="25807" r="18750" b="47311"/>
          <a:stretch>
            <a:fillRect/>
          </a:stretch>
        </p:blipFill>
        <p:spPr bwMode="auto">
          <a:xfrm>
            <a:off x="457200" y="981075"/>
            <a:ext cx="81534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9531" t="25807" r="18750" b="47311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3905250"/>
            <a:ext cx="8231188" cy="2547938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600"/>
              <a:t>Object types are represented by a class name and implemented as a reference, i.e. a memory address</a:t>
            </a:r>
          </a:p>
          <a:p>
            <a:pPr>
              <a:spcBef>
                <a:spcPct val="50000"/>
              </a:spcBef>
            </a:pPr>
            <a:r>
              <a:rPr lang="en-US" sz="1600"/>
              <a:t>Memory allocation:</a:t>
            </a:r>
          </a:p>
          <a:p>
            <a:pPr lvl="1">
              <a:spcBef>
                <a:spcPct val="50000"/>
              </a:spcBef>
            </a:pPr>
            <a:r>
              <a:rPr lang="en-US" sz="1600"/>
              <a:t>Primitive variables are allocated memory space when they are declared</a:t>
            </a:r>
          </a:p>
          <a:p>
            <a:pPr lvl="1">
              <a:spcBef>
                <a:spcPct val="50000"/>
              </a:spcBef>
            </a:pPr>
            <a:r>
              <a:rPr lang="en-US" sz="1600"/>
              <a:t>Object variables are allocated memory space when they are created via a constructor.</a:t>
            </a:r>
          </a:p>
        </p:txBody>
      </p:sp>
    </p:spTree>
    <p:extLst>
      <p:ext uri="{BB962C8B-B14F-4D97-AF65-F5344CB8AC3E}">
        <p14:creationId xmlns:p14="http://schemas.microsoft.com/office/powerpoint/2010/main" val="234358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we are at:</a:t>
            </a:r>
          </a:p>
        </p:txBody>
      </p:sp>
      <p:grpSp>
        <p:nvGrpSpPr>
          <p:cNvPr id="617475" name="Group 3"/>
          <p:cNvGrpSpPr>
            <a:grpSpLocks/>
          </p:cNvGrpSpPr>
          <p:nvPr/>
        </p:nvGrpSpPr>
        <p:grpSpPr bwMode="auto">
          <a:xfrm>
            <a:off x="258763" y="1006475"/>
            <a:ext cx="8809037" cy="4867275"/>
            <a:chOff x="163" y="634"/>
            <a:chExt cx="5549" cy="3066"/>
          </a:xfrm>
        </p:grpSpPr>
        <p:grpSp>
          <p:nvGrpSpPr>
            <p:cNvPr id="617476" name="Group 4"/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617477" name="Rectangle 5"/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78" name="Rectangle 6"/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457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Assembler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79" name="Freeform 7"/>
              <p:cNvSpPr>
                <a:spLocks/>
              </p:cNvSpPr>
              <p:nvPr/>
            </p:nvSpPr>
            <p:spPr bwMode="auto">
              <a:xfrm>
                <a:off x="2533" y="223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80" name="Rectangle 8"/>
              <p:cNvSpPr>
                <a:spLocks noChangeArrowheads="1"/>
              </p:cNvSpPr>
              <p:nvPr/>
            </p:nvSpPr>
            <p:spPr bwMode="auto">
              <a:xfrm>
                <a:off x="2626" y="2268"/>
                <a:ext cx="345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charset="0"/>
                  </a:rPr>
                  <a:t>Chapter 6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81" name="Freeform 9"/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82" name="Freeform 10"/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617483" name="Group 11"/>
            <p:cNvGrpSpPr>
              <a:grpSpLocks/>
            </p:cNvGrpSpPr>
            <p:nvPr/>
          </p:nvGrpSpPr>
          <p:grpSpPr bwMode="auto">
            <a:xfrm>
              <a:off x="1752" y="778"/>
              <a:ext cx="776" cy="641"/>
              <a:chOff x="1752" y="778"/>
              <a:chExt cx="776" cy="641"/>
            </a:xfrm>
          </p:grpSpPr>
          <p:sp>
            <p:nvSpPr>
              <p:cNvPr id="617484" name="Rectangle 12"/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85" name="Rectangle 13"/>
              <p:cNvSpPr>
                <a:spLocks noChangeArrowheads="1"/>
              </p:cNvSpPr>
              <p:nvPr/>
            </p:nvSpPr>
            <p:spPr bwMode="auto">
              <a:xfrm>
                <a:off x="1804" y="984"/>
                <a:ext cx="69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charset="0"/>
                  </a:rPr>
                  <a:t>H.L. Language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86" name="Rectangle 14"/>
              <p:cNvSpPr>
                <a:spLocks noChangeArrowheads="1"/>
              </p:cNvSpPr>
              <p:nvPr/>
            </p:nvSpPr>
            <p:spPr bwMode="auto">
              <a:xfrm>
                <a:off x="2093" y="1115"/>
                <a:ext cx="11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charset="0"/>
                  </a:rPr>
                  <a:t>&amp;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87" name="Rectangle 15"/>
              <p:cNvSpPr>
                <a:spLocks noChangeArrowheads="1"/>
              </p:cNvSpPr>
              <p:nvPr/>
            </p:nvSpPr>
            <p:spPr bwMode="auto">
              <a:xfrm>
                <a:off x="1798" y="1247"/>
                <a:ext cx="70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charset="0"/>
                  </a:rPr>
                  <a:t>Operating Sys.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88" name="Rectangle 16"/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89" name="Rectangle 17"/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617490" name="Group 18"/>
            <p:cNvGrpSpPr>
              <a:grpSpLocks/>
            </p:cNvGrpSpPr>
            <p:nvPr/>
          </p:nvGrpSpPr>
          <p:grpSpPr bwMode="auto">
            <a:xfrm>
              <a:off x="2513" y="960"/>
              <a:ext cx="655" cy="336"/>
              <a:chOff x="2332" y="1488"/>
              <a:chExt cx="655" cy="336"/>
            </a:xfrm>
          </p:grpSpPr>
          <p:sp>
            <p:nvSpPr>
              <p:cNvPr id="617491" name="Rectangle 19"/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92" name="Rectangle 20"/>
              <p:cNvSpPr>
                <a:spLocks noChangeArrowheads="1"/>
              </p:cNvSpPr>
              <p:nvPr/>
            </p:nvSpPr>
            <p:spPr bwMode="auto">
              <a:xfrm>
                <a:off x="2461" y="1488"/>
                <a:ext cx="4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</a:rPr>
                  <a:t>Compiler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93" name="Rectangle 21"/>
              <p:cNvSpPr>
                <a:spLocks noChangeArrowheads="1"/>
              </p:cNvSpPr>
              <p:nvPr/>
            </p:nvSpPr>
            <p:spPr bwMode="auto">
              <a:xfrm>
                <a:off x="2392" y="1738"/>
                <a:ext cx="5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charset="0"/>
                  </a:rPr>
                  <a:t>Chapters 10 - 11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94" name="Line 22"/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95" name="Freeform 23"/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617496" name="Group 24"/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617497" name="Rectangle 25"/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98" name="Rectangle 26"/>
              <p:cNvSpPr>
                <a:spLocks noChangeArrowheads="1"/>
              </p:cNvSpPr>
              <p:nvPr/>
            </p:nvSpPr>
            <p:spPr bwMode="auto">
              <a:xfrm>
                <a:off x="3997" y="1337"/>
                <a:ext cx="64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</a:rPr>
                  <a:t>VM Translator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499" name="Freeform 27"/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00" name="Rectangle 28"/>
              <p:cNvSpPr>
                <a:spLocks noChangeArrowheads="1"/>
              </p:cNvSpPr>
              <p:nvPr/>
            </p:nvSpPr>
            <p:spPr bwMode="auto">
              <a:xfrm>
                <a:off x="4004" y="1563"/>
                <a:ext cx="48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charset="0"/>
                  </a:rPr>
                  <a:t>Chapters 7 - 8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01" name="Line 29"/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02" name="Freeform 30"/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617503" name="Group 31"/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617504" name="Rectangle 32"/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05" name="Rectangle 33"/>
              <p:cNvSpPr>
                <a:spLocks noChangeArrowheads="1"/>
              </p:cNvSpPr>
              <p:nvPr/>
            </p:nvSpPr>
            <p:spPr bwMode="auto">
              <a:xfrm>
                <a:off x="1355" y="2527"/>
                <a:ext cx="49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</a:rPr>
                  <a:t>Computer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06" name="Rectangle 34"/>
              <p:cNvSpPr>
                <a:spLocks noChangeArrowheads="1"/>
              </p:cNvSpPr>
              <p:nvPr/>
            </p:nvSpPr>
            <p:spPr bwMode="auto">
              <a:xfrm>
                <a:off x="1355" y="2642"/>
                <a:ext cx="59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</a:rPr>
                  <a:t>Architecture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07" name="Freeform 35"/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08" name="Rectangle 36"/>
              <p:cNvSpPr>
                <a:spLocks noChangeArrowheads="1"/>
              </p:cNvSpPr>
              <p:nvPr/>
            </p:nvSpPr>
            <p:spPr bwMode="auto">
              <a:xfrm>
                <a:off x="1359" y="2881"/>
                <a:ext cx="50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charset="0"/>
                  </a:rPr>
                  <a:t>Chapters  4 - 5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09" name="Line 37"/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10" name="Freeform 38"/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617511" name="Group 39"/>
            <p:cNvGrpSpPr>
              <a:grpSpLocks/>
            </p:cNvGrpSpPr>
            <p:nvPr/>
          </p:nvGrpSpPr>
          <p:grpSpPr bwMode="auto">
            <a:xfrm>
              <a:off x="2735" y="2938"/>
              <a:ext cx="745" cy="336"/>
              <a:chOff x="2735" y="2938"/>
              <a:chExt cx="745" cy="336"/>
            </a:xfrm>
          </p:grpSpPr>
          <p:sp>
            <p:nvSpPr>
              <p:cNvPr id="617512" name="Rectangle 40"/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13" name="Rectangle 41"/>
              <p:cNvSpPr>
                <a:spLocks noChangeArrowheads="1"/>
              </p:cNvSpPr>
              <p:nvPr/>
            </p:nvSpPr>
            <p:spPr bwMode="auto">
              <a:xfrm>
                <a:off x="2841" y="2946"/>
                <a:ext cx="531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</a:rPr>
                  <a:t>Gate Logic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14" name="Freeform 42"/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15" name="Rectangle 43"/>
              <p:cNvSpPr>
                <a:spLocks noChangeArrowheads="1"/>
              </p:cNvSpPr>
              <p:nvPr/>
            </p:nvSpPr>
            <p:spPr bwMode="auto">
              <a:xfrm>
                <a:off x="2851" y="3175"/>
                <a:ext cx="50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charset="0"/>
                  </a:rPr>
                  <a:t>Chapters  1 - 3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16" name="Line 44"/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17" name="Freeform 45"/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617518" name="Group 46"/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617519" name="Rectangle 47"/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20" name="Rectangle 48"/>
              <p:cNvSpPr>
                <a:spLocks noChangeArrowheads="1"/>
              </p:cNvSpPr>
              <p:nvPr/>
            </p:nvSpPr>
            <p:spPr bwMode="auto">
              <a:xfrm>
                <a:off x="4345" y="3175"/>
                <a:ext cx="465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</a:rPr>
                  <a:t>Electrical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21" name="Rectangle 49"/>
              <p:cNvSpPr>
                <a:spLocks noChangeArrowheads="1"/>
              </p:cNvSpPr>
              <p:nvPr/>
            </p:nvSpPr>
            <p:spPr bwMode="auto">
              <a:xfrm>
                <a:off x="4345" y="3290"/>
                <a:ext cx="58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</a:rPr>
                  <a:t>Engineering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22" name="Freeform 50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23" name="Freeform 51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24" name="Freeform 52"/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25" name="Rectangle 53"/>
              <p:cNvSpPr>
                <a:spLocks noChangeArrowheads="1"/>
              </p:cNvSpPr>
              <p:nvPr/>
            </p:nvSpPr>
            <p:spPr bwMode="auto">
              <a:xfrm>
                <a:off x="5141" y="3394"/>
                <a:ext cx="36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</a:rPr>
                  <a:t>Physics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26" name="Line 54"/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27" name="Freeform 55"/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617528" name="Group 56"/>
            <p:cNvGrpSpPr>
              <a:grpSpLocks/>
            </p:cNvGrpSpPr>
            <p:nvPr/>
          </p:nvGrpSpPr>
          <p:grpSpPr bwMode="auto">
            <a:xfrm>
              <a:off x="3160" y="1100"/>
              <a:ext cx="775" cy="641"/>
              <a:chOff x="3160" y="1100"/>
              <a:chExt cx="775" cy="641"/>
            </a:xfrm>
          </p:grpSpPr>
          <p:sp>
            <p:nvSpPr>
              <p:cNvPr id="617529" name="Rectangle 57"/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30" name="Rectangle 58"/>
              <p:cNvSpPr>
                <a:spLocks noChangeArrowheads="1"/>
              </p:cNvSpPr>
              <p:nvPr/>
            </p:nvSpPr>
            <p:spPr bwMode="auto">
              <a:xfrm>
                <a:off x="3390" y="1372"/>
                <a:ext cx="34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charset="0"/>
                  </a:rPr>
                  <a:t>Virtual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31" name="Rectangle 59"/>
              <p:cNvSpPr>
                <a:spLocks noChangeArrowheads="1"/>
              </p:cNvSpPr>
              <p:nvPr/>
            </p:nvSpPr>
            <p:spPr bwMode="auto">
              <a:xfrm>
                <a:off x="3348" y="1503"/>
                <a:ext cx="42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charset="0"/>
                  </a:rPr>
                  <a:t>Machine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32" name="Rectangle 60"/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33" name="Rectangle 61"/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617534" name="Group 62"/>
            <p:cNvGrpSpPr>
              <a:grpSpLocks/>
            </p:cNvGrpSpPr>
            <p:nvPr/>
          </p:nvGrpSpPr>
          <p:grpSpPr bwMode="auto">
            <a:xfrm>
              <a:off x="3893" y="660"/>
              <a:ext cx="1605" cy="1402"/>
              <a:chOff x="3893" y="660"/>
              <a:chExt cx="1605" cy="1402"/>
            </a:xfrm>
          </p:grpSpPr>
          <p:grpSp>
            <p:nvGrpSpPr>
              <p:cNvPr id="617535" name="Group 63"/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617536" name="Rectangle 64"/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7537" name="Rectangle 65"/>
                <p:cNvSpPr>
                  <a:spLocks noChangeArrowheads="1"/>
                </p:cNvSpPr>
                <p:nvPr/>
              </p:nvSpPr>
              <p:spPr bwMode="auto">
                <a:xfrm>
                  <a:off x="4056" y="713"/>
                  <a:ext cx="50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charset="0"/>
                    </a:rPr>
                    <a:t>Software</a:t>
                  </a:r>
                  <a:endParaRPr lang="en-US" sz="2400" b="1" smtClean="0">
                    <a:solidFill>
                      <a:srgbClr val="99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7538" name="Rectangle 66"/>
                <p:cNvSpPr>
                  <a:spLocks noChangeArrowheads="1"/>
                </p:cNvSpPr>
                <p:nvPr/>
              </p:nvSpPr>
              <p:spPr bwMode="auto">
                <a:xfrm>
                  <a:off x="4045" y="861"/>
                  <a:ext cx="54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charset="0"/>
                    </a:rPr>
                    <a:t>hierarchy</a:t>
                  </a:r>
                  <a:endParaRPr lang="en-US" sz="2400" b="1" smtClean="0">
                    <a:solidFill>
                      <a:srgbClr val="99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617539" name="Group 67"/>
              <p:cNvGrpSpPr>
                <a:grpSpLocks/>
              </p:cNvGrpSpPr>
              <p:nvPr/>
            </p:nvGrpSpPr>
            <p:grpSpPr bwMode="auto">
              <a:xfrm>
                <a:off x="4723" y="1421"/>
                <a:ext cx="775" cy="641"/>
                <a:chOff x="4723" y="1421"/>
                <a:chExt cx="775" cy="641"/>
              </a:xfrm>
            </p:grpSpPr>
            <p:sp>
              <p:nvSpPr>
                <p:cNvPr id="617540" name="Rectangle 68"/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7541" name="Rectangle 69"/>
                <p:cNvSpPr>
                  <a:spLocks noChangeArrowheads="1"/>
                </p:cNvSpPr>
                <p:nvPr/>
              </p:nvSpPr>
              <p:spPr bwMode="auto">
                <a:xfrm>
                  <a:off x="4879" y="1692"/>
                  <a:ext cx="487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charset="0"/>
                    </a:rPr>
                    <a:t>Assembly</a:t>
                  </a:r>
                  <a:endParaRPr lang="en-US" sz="2400" b="1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7542" name="Rectangle 70"/>
                <p:cNvSpPr>
                  <a:spLocks noChangeArrowheads="1"/>
                </p:cNvSpPr>
                <p:nvPr/>
              </p:nvSpPr>
              <p:spPr bwMode="auto">
                <a:xfrm>
                  <a:off x="4878" y="1824"/>
                  <a:ext cx="48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charset="0"/>
                    </a:rPr>
                    <a:t>Language</a:t>
                  </a:r>
                  <a:endParaRPr lang="en-US" sz="2400" b="1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7543" name="Rectangle 71"/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7544" name="Rectangle 72"/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715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smtClean="0">
                      <a:solidFill>
                        <a:srgbClr val="000000"/>
                      </a:solidFill>
                      <a:latin typeface="Arial" charset="0"/>
                    </a:rPr>
                    <a:t>abstract interface</a:t>
                  </a:r>
                  <a:endParaRPr lang="en-US" sz="2400" b="1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</p:grpSp>
        <p:grpSp>
          <p:nvGrpSpPr>
            <p:cNvPr id="617545" name="Group 73"/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617546" name="Group 74"/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617547" name="Rectangle 75"/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7548" name="Rectangle 76"/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4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charset="0"/>
                    </a:rPr>
                    <a:t>Hardware</a:t>
                  </a:r>
                  <a:endParaRPr lang="en-US" sz="2400" b="1" smtClean="0">
                    <a:solidFill>
                      <a:srgbClr val="99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7549" name="Rectangle 77"/>
                <p:cNvSpPr>
                  <a:spLocks noChangeArrowheads="1"/>
                </p:cNvSpPr>
                <p:nvPr/>
              </p:nvSpPr>
              <p:spPr bwMode="auto">
                <a:xfrm>
                  <a:off x="1094" y="3484"/>
                  <a:ext cx="54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charset="0"/>
                    </a:rPr>
                    <a:t>hierarchy</a:t>
                  </a:r>
                  <a:endParaRPr lang="en-US" sz="2400" b="1" smtClean="0">
                    <a:solidFill>
                      <a:srgbClr val="99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617550" name="Group 78"/>
              <p:cNvGrpSpPr>
                <a:grpSpLocks/>
              </p:cNvGrpSpPr>
              <p:nvPr/>
            </p:nvGrpSpPr>
            <p:grpSpPr bwMode="auto">
              <a:xfrm>
                <a:off x="480" y="2400"/>
                <a:ext cx="776" cy="641"/>
                <a:chOff x="480" y="2400"/>
                <a:chExt cx="776" cy="641"/>
              </a:xfrm>
            </p:grpSpPr>
            <p:sp>
              <p:nvSpPr>
                <p:cNvPr id="617551" name="Rectangle 79"/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7552" name="Rectangle 80"/>
                <p:cNvSpPr>
                  <a:spLocks noChangeArrowheads="1"/>
                </p:cNvSpPr>
                <p:nvPr/>
              </p:nvSpPr>
              <p:spPr bwMode="auto">
                <a:xfrm>
                  <a:off x="668" y="2672"/>
                  <a:ext cx="42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charset="0"/>
                    </a:rPr>
                    <a:t>Machine</a:t>
                  </a:r>
                  <a:endParaRPr lang="en-US" sz="2400" b="1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7553" name="Rectangle 81"/>
                <p:cNvSpPr>
                  <a:spLocks noChangeArrowheads="1"/>
                </p:cNvSpPr>
                <p:nvPr/>
              </p:nvSpPr>
              <p:spPr bwMode="auto">
                <a:xfrm>
                  <a:off x="635" y="2803"/>
                  <a:ext cx="48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charset="0"/>
                    </a:rPr>
                    <a:t>Language</a:t>
                  </a:r>
                  <a:endParaRPr lang="en-US" sz="2400" b="1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7554" name="Rectangle 82"/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7555" name="Rectangle 83"/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715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smtClean="0">
                      <a:solidFill>
                        <a:srgbClr val="000000"/>
                      </a:solidFill>
                      <a:latin typeface="Arial" charset="0"/>
                    </a:rPr>
                    <a:t>abstract interface</a:t>
                  </a:r>
                  <a:endParaRPr lang="en-US" sz="2400" b="1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</p:grpSp>
        <p:grpSp>
          <p:nvGrpSpPr>
            <p:cNvPr id="617556" name="Group 84"/>
            <p:cNvGrpSpPr>
              <a:grpSpLocks/>
            </p:cNvGrpSpPr>
            <p:nvPr/>
          </p:nvGrpSpPr>
          <p:grpSpPr bwMode="auto">
            <a:xfrm>
              <a:off x="1984" y="2721"/>
              <a:ext cx="775" cy="641"/>
              <a:chOff x="1984" y="2721"/>
              <a:chExt cx="775" cy="641"/>
            </a:xfrm>
          </p:grpSpPr>
          <p:sp>
            <p:nvSpPr>
              <p:cNvPr id="617557" name="Rectangle 85"/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58" name="Rectangle 86"/>
              <p:cNvSpPr>
                <a:spLocks noChangeArrowheads="1"/>
              </p:cNvSpPr>
              <p:nvPr/>
            </p:nvSpPr>
            <p:spPr bwMode="auto">
              <a:xfrm>
                <a:off x="2144" y="2992"/>
                <a:ext cx="47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charset="0"/>
                  </a:rPr>
                  <a:t>Hardware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59" name="Rectangle 87"/>
              <p:cNvSpPr>
                <a:spLocks noChangeArrowheads="1"/>
              </p:cNvSpPr>
              <p:nvPr/>
            </p:nvSpPr>
            <p:spPr bwMode="auto">
              <a:xfrm>
                <a:off x="2169" y="3124"/>
                <a:ext cx="42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charset="0"/>
                  </a:rPr>
                  <a:t>Platform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60" name="Rectangle 88"/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61" name="Rectangle 89"/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617562" name="Group 90"/>
            <p:cNvGrpSpPr>
              <a:grpSpLocks/>
            </p:cNvGrpSpPr>
            <p:nvPr/>
          </p:nvGrpSpPr>
          <p:grpSpPr bwMode="auto">
            <a:xfrm>
              <a:off x="3480" y="3041"/>
              <a:ext cx="775" cy="641"/>
              <a:chOff x="3480" y="3041"/>
              <a:chExt cx="775" cy="641"/>
            </a:xfrm>
          </p:grpSpPr>
          <p:sp>
            <p:nvSpPr>
              <p:cNvPr id="617563" name="Rectangle 91"/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64" name="Rectangle 92"/>
              <p:cNvSpPr>
                <a:spLocks noChangeArrowheads="1"/>
              </p:cNvSpPr>
              <p:nvPr/>
            </p:nvSpPr>
            <p:spPr bwMode="auto">
              <a:xfrm>
                <a:off x="3677" y="3313"/>
                <a:ext cx="40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charset="0"/>
                  </a:rPr>
                  <a:t>Chips &amp;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65" name="Rectangle 93"/>
              <p:cNvSpPr>
                <a:spLocks noChangeArrowheads="1"/>
              </p:cNvSpPr>
              <p:nvPr/>
            </p:nvSpPr>
            <p:spPr bwMode="auto">
              <a:xfrm>
                <a:off x="3588" y="3444"/>
                <a:ext cx="58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charset="0"/>
                  </a:rPr>
                  <a:t>Logic Gates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66" name="Rectangle 94"/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67" name="Rectangle 95"/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617568" name="Group 96"/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617569" name="Freeform 97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70" name="Freeform 98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71" name="Freeform 99"/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72" name="Rectangle 100"/>
              <p:cNvSpPr>
                <a:spLocks noChangeArrowheads="1"/>
              </p:cNvSpPr>
              <p:nvPr/>
            </p:nvSpPr>
            <p:spPr bwMode="auto">
              <a:xfrm>
                <a:off x="389" y="741"/>
                <a:ext cx="36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</a:rPr>
                  <a:t>Human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73" name="Rectangle 101"/>
              <p:cNvSpPr>
                <a:spLocks noChangeArrowheads="1"/>
              </p:cNvSpPr>
              <p:nvPr/>
            </p:nvSpPr>
            <p:spPr bwMode="auto">
              <a:xfrm>
                <a:off x="363" y="856"/>
                <a:ext cx="42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</a:rPr>
                  <a:t>Thought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74" name="Rectangle 102"/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75" name="Rectangle 103"/>
              <p:cNvSpPr>
                <a:spLocks noChangeArrowheads="1"/>
              </p:cNvSpPr>
              <p:nvPr/>
            </p:nvSpPr>
            <p:spPr bwMode="auto">
              <a:xfrm>
                <a:off x="990" y="696"/>
                <a:ext cx="7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</a:rPr>
                  <a:t>Abstract design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76" name="Freeform 104"/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77" name="Rectangle 105"/>
              <p:cNvSpPr>
                <a:spLocks noChangeArrowheads="1"/>
              </p:cNvSpPr>
              <p:nvPr/>
            </p:nvSpPr>
            <p:spPr bwMode="auto">
              <a:xfrm>
                <a:off x="1009" y="941"/>
                <a:ext cx="498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charset="0"/>
                  </a:rPr>
                  <a:t>Chapters 9, 12</a:t>
                </a:r>
                <a:endParaRPr lang="en-US" sz="24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78" name="Line 106"/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7579" name="Freeform 107"/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617580" name="AutoShape 108"/>
          <p:cNvSpPr>
            <a:spLocks noChangeArrowheads="1"/>
          </p:cNvSpPr>
          <p:nvPr/>
        </p:nvSpPr>
        <p:spPr bwMode="auto">
          <a:xfrm rot="-2531323">
            <a:off x="2916238" y="404813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variable kinds and scope</a:t>
            </a:r>
          </a:p>
        </p:txBody>
      </p:sp>
      <p:pic>
        <p:nvPicPr>
          <p:cNvPr id="658435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 t="17204" r="18750" b="22580"/>
          <a:stretch>
            <a:fillRect/>
          </a:stretch>
        </p:blipFill>
        <p:spPr bwMode="auto">
          <a:xfrm>
            <a:off x="609600" y="750888"/>
            <a:ext cx="8077200" cy="572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9531" t="17204" r="18750" b="2258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25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expressions</a:t>
            </a:r>
          </a:p>
        </p:txBody>
      </p:sp>
      <p:pic>
        <p:nvPicPr>
          <p:cNvPr id="660483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23656" r="23438" b="24731"/>
          <a:stretch>
            <a:fillRect/>
          </a:stretch>
        </p:blipFill>
        <p:spPr bwMode="auto">
          <a:xfrm>
            <a:off x="762000" y="685800"/>
            <a:ext cx="80010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4219" t="23656" r="23438" b="24731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5791200" y="60198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mtClean="0">
                <a:solidFill>
                  <a:srgbClr val="000000"/>
                </a:solidFill>
              </a:rPr>
              <a:t>No operator priority!</a:t>
            </a:r>
          </a:p>
          <a:p>
            <a:pPr marL="342900" indent="-342900"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Statements</a:t>
            </a: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2209800" y="838200"/>
            <a:ext cx="4267200" cy="838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let</a:t>
            </a:r>
            <a:r>
              <a:rPr lang="en-US" sz="1400" b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b="1" i="1" smtClean="0">
                <a:solidFill>
                  <a:srgbClr val="000000"/>
                </a:solidFill>
                <a:latin typeface="Arial" charset="0"/>
                <a:cs typeface="Arial" charset="0"/>
              </a:rPr>
              <a:t>variable </a:t>
            </a:r>
            <a:r>
              <a:rPr lang="en-US" sz="14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sz="1400" b="1" i="1" smtClean="0">
                <a:solidFill>
                  <a:srgbClr val="000000"/>
                </a:solidFill>
                <a:latin typeface="Arial" charset="0"/>
                <a:cs typeface="Arial" charset="0"/>
              </a:rPr>
              <a:t> expression</a:t>
            </a:r>
            <a:r>
              <a:rPr lang="en-US" sz="14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cs typeface="Times New Roman" pitchFamily="18" charset="0"/>
              </a:rPr>
              <a:t>or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let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b="1" i="1" smtClean="0">
                <a:solidFill>
                  <a:srgbClr val="000000"/>
                </a:solidFill>
                <a:latin typeface="Arial" charset="0"/>
                <a:cs typeface="Arial" charset="0"/>
              </a:rPr>
              <a:t>variable</a:t>
            </a:r>
            <a:r>
              <a:rPr lang="en-US" sz="1400" b="1" i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1400" b="1" i="1" smtClean="0">
                <a:solidFill>
                  <a:srgbClr val="000000"/>
                </a:solidFill>
                <a:latin typeface="Arial" charset="0"/>
                <a:cs typeface="Arial" charset="0"/>
              </a:rPr>
              <a:t>expression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] =</a:t>
            </a:r>
            <a:r>
              <a:rPr lang="en-US" sz="1400" b="1" i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b="1" i="1" smtClean="0">
                <a:solidFill>
                  <a:srgbClr val="000000"/>
                </a:solidFill>
                <a:latin typeface="Arial" charset="0"/>
                <a:cs typeface="Arial" charset="0"/>
              </a:rPr>
              <a:t>expression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 </a:t>
            </a:r>
          </a:p>
        </p:txBody>
      </p:sp>
      <p:sp>
        <p:nvSpPr>
          <p:cNvPr id="662533" name="Text Box 5"/>
          <p:cNvSpPr txBox="1">
            <a:spLocks noChangeArrowheads="1"/>
          </p:cNvSpPr>
          <p:nvPr/>
        </p:nvSpPr>
        <p:spPr bwMode="auto">
          <a:xfrm>
            <a:off x="2209800" y="1905000"/>
            <a:ext cx="4267200" cy="1447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400" b="1" i="1" smtClean="0">
                <a:solidFill>
                  <a:srgbClr val="000000"/>
                </a:solidFill>
                <a:latin typeface="Arial" charset="0"/>
                <a:cs typeface="Arial" charset="0"/>
              </a:rPr>
              <a:t>expression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1400" b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i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lang="en-US" sz="1400" b="1" i="1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en-US" sz="1400" b="1" i="1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sz="1400" b="1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662534" name="Text Box 6"/>
          <p:cNvSpPr txBox="1">
            <a:spLocks noChangeArrowheads="1"/>
          </p:cNvSpPr>
          <p:nvPr/>
        </p:nvSpPr>
        <p:spPr bwMode="auto">
          <a:xfrm>
            <a:off x="2209800" y="3505200"/>
            <a:ext cx="4267200" cy="9906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400" b="1" i="1" smtClean="0">
                <a:solidFill>
                  <a:srgbClr val="000000"/>
                </a:solidFill>
                <a:latin typeface="Arial" charset="0"/>
                <a:cs typeface="Arial" charset="0"/>
              </a:rPr>
              <a:t>expression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1400" b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i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400" b="1" i="1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662535" name="Text Box 7"/>
          <p:cNvSpPr txBox="1">
            <a:spLocks noChangeArrowheads="1"/>
          </p:cNvSpPr>
          <p:nvPr/>
        </p:nvSpPr>
        <p:spPr bwMode="auto">
          <a:xfrm>
            <a:off x="2209800" y="4724400"/>
            <a:ext cx="4343400" cy="5334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do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400" b="1" i="1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function-or-method-call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  <a:r>
              <a: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662536" name="Text Box 8"/>
          <p:cNvSpPr txBox="1">
            <a:spLocks noChangeArrowheads="1"/>
          </p:cNvSpPr>
          <p:nvPr/>
        </p:nvSpPr>
        <p:spPr bwMode="auto">
          <a:xfrm>
            <a:off x="2209800" y="5486400"/>
            <a:ext cx="4343400" cy="9144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1400" b="1" i="1" smtClean="0">
                <a:solidFill>
                  <a:srgbClr val="000000"/>
                </a:solidFill>
                <a:latin typeface="Arial" charset="0"/>
                <a:cs typeface="Arial" charset="0"/>
              </a:rPr>
              <a:t>expression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cs typeface="Times New Roman" pitchFamily="18" charset="0"/>
              </a:rPr>
              <a:t>or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return;</a:t>
            </a:r>
            <a:r>
              <a: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14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2" grpId="0" animBg="1" autoUpdateAnimBg="0"/>
      <p:bldP spid="662533" grpId="0" animBg="1" autoUpdateAnimBg="0"/>
      <p:bldP spid="662534" grpId="0" animBg="1" autoUpdateAnimBg="0"/>
      <p:bldP spid="662535" grpId="0" animBg="1" autoUpdateAnimBg="0"/>
      <p:bldP spid="66253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subroutine calls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General syntax: </a:t>
            </a:r>
            <a:r>
              <a:rPr lang="en-US" i="1">
                <a:solidFill>
                  <a:srgbClr val="000099"/>
                </a:solidFill>
                <a:cs typeface="Times New Roman" pitchFamily="18" charset="0"/>
              </a:rPr>
              <a:t>subroutineName</a:t>
            </a:r>
            <a:r>
              <a:rPr lang="en-US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solidFill>
                  <a:srgbClr val="000099"/>
                </a:solidFill>
                <a:cs typeface="Times New Roman" pitchFamily="18" charset="0"/>
              </a:rPr>
              <a:t>arg1, arg2, …</a:t>
            </a:r>
            <a:r>
              <a:rPr lang="en-US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/>
              <a:t> </a:t>
            </a:r>
          </a:p>
          <a:p>
            <a:r>
              <a:rPr lang="en-US">
                <a:cs typeface="Times New Roman" pitchFamily="18" charset="0"/>
              </a:rPr>
              <a:t>Each argument is a valid Jack expression</a:t>
            </a:r>
          </a:p>
          <a:p>
            <a:r>
              <a:rPr lang="en-US">
                <a:cs typeface="Times New Roman" pitchFamily="18" charset="0"/>
              </a:rPr>
              <a:t>Parameter passing is </a:t>
            </a:r>
            <a:r>
              <a:rPr lang="en-US" i="1">
                <a:cs typeface="Times New Roman" pitchFamily="18" charset="0"/>
              </a:rPr>
              <a:t>by value </a:t>
            </a:r>
            <a:r>
              <a:rPr lang="en-US">
                <a:cs typeface="Times New Roman" pitchFamily="18" charset="0"/>
              </a:rPr>
              <a:t>(primitive types) or</a:t>
            </a:r>
            <a:br>
              <a:rPr lang="en-US">
                <a:cs typeface="Times New Roman" pitchFamily="18" charset="0"/>
              </a:rPr>
            </a:br>
            <a:r>
              <a:rPr lang="en-US" i="1">
                <a:cs typeface="Times New Roman" pitchFamily="18" charset="0"/>
              </a:rPr>
              <a:t>by reference</a:t>
            </a:r>
            <a:r>
              <a:rPr lang="en-US">
                <a:cs typeface="Times New Roman" pitchFamily="18" charset="0"/>
              </a:rPr>
              <a:t> (object types)</a:t>
            </a:r>
          </a:p>
          <a:p>
            <a:pPr>
              <a:buFont typeface="Wingdings" pitchFamily="2" charset="2"/>
              <a:buNone/>
            </a:pPr>
            <a:endParaRPr lang="en-US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Example: suppose we have     </a:t>
            </a:r>
            <a:r>
              <a:rPr lang="en-US" sz="1400" b="1">
                <a:latin typeface="Courier New" pitchFamily="49" charset="0"/>
                <a:cs typeface="Times New Roman" pitchFamily="18" charset="0"/>
              </a:rPr>
              <a:t>function int sqrt(int n)</a:t>
            </a:r>
            <a:r>
              <a:rPr lang="en-US"/>
              <a:t> </a:t>
            </a:r>
          </a:p>
          <a:p>
            <a:pPr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This function can be invoked as follows:</a:t>
            </a:r>
          </a:p>
          <a:p>
            <a:pPr lvl="1"/>
            <a:r>
              <a:rPr lang="en-US" sz="1400" b="1">
                <a:latin typeface="Courier New" pitchFamily="49" charset="0"/>
                <a:cs typeface="Times New Roman" pitchFamily="18" charset="0"/>
              </a:rPr>
              <a:t>sqrt(17)</a:t>
            </a:r>
          </a:p>
          <a:p>
            <a:pPr lvl="1"/>
            <a:r>
              <a:rPr lang="en-US" sz="1400" b="1">
                <a:latin typeface="Courier New" pitchFamily="49" charset="0"/>
                <a:cs typeface="Times New Roman" pitchFamily="18" charset="0"/>
              </a:rPr>
              <a:t>sqrt(x)</a:t>
            </a:r>
          </a:p>
          <a:p>
            <a:pPr lvl="1"/>
            <a:r>
              <a:rPr lang="en-US" sz="1400" b="1">
                <a:latin typeface="Courier New" pitchFamily="49" charset="0"/>
                <a:cs typeface="Times New Roman" pitchFamily="18" charset="0"/>
              </a:rPr>
              <a:t>sqrt(a*c-17)</a:t>
            </a:r>
          </a:p>
          <a:p>
            <a:pPr lvl="1"/>
            <a:r>
              <a:rPr lang="en-US" sz="1400" b="1">
                <a:latin typeface="Courier New" pitchFamily="49" charset="0"/>
                <a:cs typeface="Times New Roman" pitchFamily="18" charset="0"/>
              </a:rPr>
              <a:t>sqrt(a*sqrt(c-17)+3)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3402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subroutine calls </a:t>
            </a:r>
            <a:r>
              <a:rPr lang="en-US" sz="1600"/>
              <a:t>(cont.)</a:t>
            </a:r>
          </a:p>
        </p:txBody>
      </p:sp>
      <p:pic>
        <p:nvPicPr>
          <p:cNvPr id="666627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37634" r="21094" b="17204"/>
          <a:stretch>
            <a:fillRect/>
          </a:stretch>
        </p:blipFill>
        <p:spPr bwMode="auto">
          <a:xfrm>
            <a:off x="304800" y="838200"/>
            <a:ext cx="8534400" cy="49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1875" t="37634" r="21094" b="17204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5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program structure</a:t>
            </a:r>
          </a:p>
        </p:txBody>
      </p:sp>
      <p:pic>
        <p:nvPicPr>
          <p:cNvPr id="668675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31250" r="44531" b="12500"/>
          <a:stretch>
            <a:fillRect/>
          </a:stretch>
        </p:blipFill>
        <p:spPr bwMode="auto">
          <a:xfrm>
            <a:off x="152400" y="685800"/>
            <a:ext cx="497363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8750" t="31250" r="44531" b="1250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990600"/>
            <a:ext cx="3581400" cy="1574800"/>
          </a:xfrm>
          <a:noFill/>
          <a:ln/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sz="1600"/>
              <a:t>Each class in a separate file (compilation unit)</a:t>
            </a:r>
          </a:p>
          <a:p>
            <a:pPr>
              <a:spcBef>
                <a:spcPct val="70000"/>
              </a:spcBef>
            </a:pPr>
            <a:r>
              <a:rPr lang="en-US" sz="1600"/>
              <a:t>Jack program = collection of classes, containing a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Main.main().</a:t>
            </a:r>
          </a:p>
        </p:txBody>
      </p:sp>
    </p:spTree>
    <p:extLst>
      <p:ext uri="{BB962C8B-B14F-4D97-AF65-F5344CB8AC3E}">
        <p14:creationId xmlns:p14="http://schemas.microsoft.com/office/powerpoint/2010/main" val="17899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Jack standard library = language extensions = OS</a:t>
            </a:r>
          </a:p>
        </p:txBody>
      </p:sp>
      <p:sp>
        <p:nvSpPr>
          <p:cNvPr id="670723" name="Text Box 3"/>
          <p:cNvSpPr txBox="1">
            <a:spLocks noChangeArrowheads="1"/>
          </p:cNvSpPr>
          <p:nvPr/>
        </p:nvSpPr>
        <p:spPr bwMode="auto">
          <a:xfrm>
            <a:off x="228600" y="685800"/>
            <a:ext cx="4572000" cy="26670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init()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int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x)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int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multiply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int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divide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int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int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int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x)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4724400" cy="39624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constructor String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maxLength)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method void  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dispose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method int   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method char  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method void  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setCharAt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j, 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method String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appendChar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method void  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eraseLastChar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method int   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method void  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setInt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char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backSpace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char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doubleQuote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char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newLine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990600" y="1600200"/>
            <a:ext cx="4876800" cy="36576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 Array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(int size) 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method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dispose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0726" name="Text Box 6"/>
          <p:cNvSpPr txBox="1">
            <a:spLocks noChangeArrowheads="1"/>
          </p:cNvSpPr>
          <p:nvPr/>
        </p:nvSpPr>
        <p:spPr bwMode="auto">
          <a:xfrm>
            <a:off x="1371600" y="2133600"/>
            <a:ext cx="5105400" cy="3352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moveCursor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i, 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printChar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printString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s)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printInt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i)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backSpace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70727" name="Text Box 7"/>
          <p:cNvSpPr txBox="1">
            <a:spLocks noChangeArrowheads="1"/>
          </p:cNvSpPr>
          <p:nvPr/>
        </p:nvSpPr>
        <p:spPr bwMode="auto">
          <a:xfrm>
            <a:off x="1828800" y="2590800"/>
            <a:ext cx="5715000" cy="3124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Screen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clearScreen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(boolean b)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drawPixel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drawLine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x1, int y1,</a:t>
            </a:r>
            <a:b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int x2, int y2)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drawRectangle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x1, int y1,</a:t>
            </a:r>
            <a:b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int x2, int y2)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drawCircle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x, int y, int r)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0728" name="Text Box 8"/>
          <p:cNvSpPr txBox="1">
            <a:spLocks noChangeArrowheads="1"/>
          </p:cNvSpPr>
          <p:nvPr/>
        </p:nvSpPr>
        <p:spPr bwMode="auto">
          <a:xfrm>
            <a:off x="2286000" y="3048000"/>
            <a:ext cx="5715000" cy="28956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Memory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int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address)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poke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address, int value)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Array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size)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deAlloc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(Array o)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70729" name="Text Box 9"/>
          <p:cNvSpPr txBox="1">
            <a:spLocks noChangeArrowheads="1"/>
          </p:cNvSpPr>
          <p:nvPr/>
        </p:nvSpPr>
        <p:spPr bwMode="auto">
          <a:xfrm>
            <a:off x="2667000" y="3581400"/>
            <a:ext cx="5715000" cy="2590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Keyboard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char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keyPressed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char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String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message)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function int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readInt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message)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0730" name="Text Box 10"/>
          <p:cNvSpPr txBox="1">
            <a:spLocks noChangeArrowheads="1"/>
          </p:cNvSpPr>
          <p:nvPr/>
        </p:nvSpPr>
        <p:spPr bwMode="auto">
          <a:xfrm>
            <a:off x="3124200" y="4114800"/>
            <a:ext cx="5715000" cy="2209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Sys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halt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():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(int errorCode)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 void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(int duration)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animBg="1" autoUpdateAnimBg="0"/>
      <p:bldP spid="670724" grpId="0" animBg="1" autoUpdateAnimBg="0"/>
      <p:bldP spid="670725" grpId="0" animBg="1" autoUpdateAnimBg="0"/>
      <p:bldP spid="670726" grpId="0" animBg="1" autoUpdateAnimBg="0"/>
      <p:bldP spid="670727" grpId="0" animBg="1" autoUpdateAnimBg="0"/>
      <p:bldP spid="670728" grpId="0" animBg="1" autoUpdateAnimBg="0"/>
      <p:bldP spid="670729" grpId="0" animBg="1" autoUpdateAnimBg="0"/>
      <p:bldP spid="67073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Perspective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12175" cy="5562600"/>
          </a:xfrm>
        </p:spPr>
        <p:txBody>
          <a:bodyPr/>
          <a:lstStyle/>
          <a:p>
            <a:pPr>
              <a:spcBef>
                <a:spcPct val="130000"/>
              </a:spcBef>
            </a:pPr>
            <a:r>
              <a:rPr lang="en-US" dirty="0"/>
              <a:t>Jack is an object-based language: no inheritance</a:t>
            </a:r>
          </a:p>
          <a:p>
            <a:pPr>
              <a:spcBef>
                <a:spcPct val="130000"/>
              </a:spcBef>
            </a:pPr>
            <a:r>
              <a:rPr lang="en-US" dirty="0"/>
              <a:t>Primitive type system</a:t>
            </a:r>
          </a:p>
          <a:p>
            <a:pPr>
              <a:spcBef>
                <a:spcPct val="130000"/>
              </a:spcBef>
            </a:pPr>
            <a:r>
              <a:rPr lang="en-US" dirty="0"/>
              <a:t>Standard library</a:t>
            </a:r>
          </a:p>
          <a:p>
            <a:pPr>
              <a:spcBef>
                <a:spcPct val="130000"/>
              </a:spcBef>
            </a:pPr>
            <a:r>
              <a:rPr lang="en-US" dirty="0"/>
              <a:t>Our hidden agenda: gearing up to understand how to develop the ...</a:t>
            </a:r>
          </a:p>
          <a:p>
            <a:pPr lvl="1">
              <a:spcBef>
                <a:spcPct val="130000"/>
              </a:spcBef>
            </a:pPr>
            <a:r>
              <a:rPr lang="en-US" dirty="0"/>
              <a:t>Compiler </a:t>
            </a:r>
            <a:endParaRPr lang="en-US" dirty="0" smtClean="0"/>
          </a:p>
          <a:p>
            <a:pPr lvl="1">
              <a:spcBef>
                <a:spcPct val="130000"/>
              </a:spcBef>
            </a:pPr>
            <a:r>
              <a:rPr lang="en-US" smtClean="0"/>
              <a:t>OS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1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OO approach to programming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591550" cy="55626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/>
              <a:t>Object = entity associated with properties (fields)</a:t>
            </a:r>
            <a:br>
              <a:rPr lang="en-US"/>
            </a:br>
            <a:r>
              <a:rPr lang="en-US"/>
              <a:t>               and operations (methods)</a:t>
            </a:r>
          </a:p>
          <a:p>
            <a:pPr>
              <a:spcBef>
                <a:spcPct val="100000"/>
              </a:spcBef>
            </a:pPr>
            <a:r>
              <a:rPr lang="en-US"/>
              <a:t>Objects are instances of </a:t>
            </a:r>
            <a:r>
              <a:rPr lang="en-US" i="1"/>
              <a:t>classes</a:t>
            </a:r>
            <a:r>
              <a:rPr lang="en-US"/>
              <a:t/>
            </a:r>
            <a:br>
              <a:rPr lang="en-US"/>
            </a:br>
            <a:r>
              <a:rPr lang="en-US"/>
              <a:t>E.g. bank account, employee, transaction, window, gameSession, …</a:t>
            </a:r>
          </a:p>
          <a:p>
            <a:pPr>
              <a:spcBef>
                <a:spcPct val="100000"/>
              </a:spcBef>
            </a:pPr>
            <a:r>
              <a:rPr lang="en-US"/>
              <a:t>OO programming: identifying, designing and implementing classes</a:t>
            </a:r>
          </a:p>
          <a:p>
            <a:pPr>
              <a:spcBef>
                <a:spcPct val="100000"/>
              </a:spcBef>
            </a:pPr>
            <a:r>
              <a:rPr lang="en-US"/>
              <a:t>“Static class”: a collection of static methods.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534400" cy="5562600"/>
          </a:xfrm>
        </p:spPr>
        <p:txBody>
          <a:bodyPr/>
          <a:lstStyle/>
          <a:p>
            <a:pPr>
              <a:spcBef>
                <a:spcPct val="130000"/>
              </a:spcBef>
            </a:pPr>
            <a:r>
              <a:rPr lang="en-US" dirty="0"/>
              <a:t>Although Jack is a real programming language, we don’t view it as an </a:t>
            </a:r>
            <a:r>
              <a:rPr lang="en-US" i="1" dirty="0"/>
              <a:t>end</a:t>
            </a:r>
          </a:p>
          <a:p>
            <a:pPr>
              <a:spcBef>
                <a:spcPct val="130000"/>
              </a:spcBef>
            </a:pPr>
            <a:r>
              <a:rPr lang="en-US" dirty="0"/>
              <a:t>Rather, we view Jack as a </a:t>
            </a:r>
            <a:r>
              <a:rPr lang="en-US" i="1" dirty="0"/>
              <a:t>means</a:t>
            </a:r>
            <a:r>
              <a:rPr lang="en-US" dirty="0"/>
              <a:t>  for teaching</a:t>
            </a:r>
          </a:p>
          <a:p>
            <a:pPr lvl="1">
              <a:spcBef>
                <a:spcPct val="130000"/>
              </a:spcBef>
            </a:pPr>
            <a:r>
              <a:rPr lang="en-US" dirty="0"/>
              <a:t>How to build a compiler</a:t>
            </a:r>
          </a:p>
          <a:p>
            <a:pPr lvl="1">
              <a:spcBef>
                <a:spcPct val="130000"/>
              </a:spcBef>
            </a:pPr>
            <a:r>
              <a:rPr lang="en-US" dirty="0"/>
              <a:t>How the compiler and the language interface with the OS</a:t>
            </a:r>
          </a:p>
          <a:p>
            <a:pPr lvl="1">
              <a:spcBef>
                <a:spcPct val="130000"/>
              </a:spcBef>
            </a:pPr>
            <a:r>
              <a:rPr lang="en-US" dirty="0"/>
              <a:t>How the topmost piece in the software hierarchy fits into the picture</a:t>
            </a:r>
          </a:p>
          <a:p>
            <a:pPr>
              <a:spcBef>
                <a:spcPct val="130000"/>
              </a:spcBef>
            </a:pPr>
            <a:r>
              <a:rPr lang="en-US" dirty="0"/>
              <a:t>Jack can be learned (and un-learned) in one hour.</a:t>
            </a:r>
          </a:p>
        </p:txBody>
      </p:sp>
    </p:spTree>
    <p:extLst>
      <p:ext uri="{BB962C8B-B14F-4D97-AF65-F5344CB8AC3E}">
        <p14:creationId xmlns:p14="http://schemas.microsoft.com/office/powerpoint/2010/main" val="241429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0: hello world</a:t>
            </a:r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1447800" y="1447800"/>
            <a:ext cx="6172200" cy="21336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/** Hello World program. */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class Main {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function void main() {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/* Prints some text using the standard library. */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do Output.printString(”Hello World”);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do Output.println();      // New line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return;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}</a:t>
            </a:r>
            <a:endParaRPr lang="en-US" sz="1400" b="1" smtClean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19400" y="4343400"/>
            <a:ext cx="3581400" cy="1821904"/>
          </a:xfrm>
          <a:noFill/>
          <a:ln/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/>
              <a:t>Java-like syntax</a:t>
            </a:r>
          </a:p>
          <a:p>
            <a:pPr>
              <a:spcBef>
                <a:spcPct val="70000"/>
              </a:spcBef>
            </a:pPr>
            <a:r>
              <a:rPr lang="en-US" dirty="0"/>
              <a:t>Comments</a:t>
            </a:r>
          </a:p>
          <a:p>
            <a:pPr>
              <a:spcBef>
                <a:spcPct val="70000"/>
              </a:spcBef>
            </a:pPr>
            <a:r>
              <a:rPr lang="en-US" dirty="0"/>
              <a:t>Standard library</a:t>
            </a:r>
            <a:r>
              <a:rPr lang="en-US" dirty="0" smtClean="0"/>
              <a:t>.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0: hello world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064896" cy="4752528"/>
          </a:xfrm>
          <a:noFill/>
          <a:ln/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Primitive data types: </a:t>
            </a:r>
            <a:r>
              <a:rPr lang="en-US" dirty="0" err="1" smtClean="0"/>
              <a:t>int,char,boolean</a:t>
            </a:r>
            <a:endParaRPr lang="en-US" dirty="0"/>
          </a:p>
          <a:p>
            <a:pPr>
              <a:spcBef>
                <a:spcPct val="70000"/>
              </a:spcBef>
            </a:pPr>
            <a:r>
              <a:rPr lang="en-US" dirty="0" smtClean="0"/>
              <a:t>Method (non-static) and function (static)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Variables: </a:t>
            </a:r>
            <a:r>
              <a:rPr lang="en-US" dirty="0" err="1" smtClean="0"/>
              <a:t>var</a:t>
            </a:r>
            <a:r>
              <a:rPr lang="en-US" dirty="0" smtClean="0"/>
              <a:t> (local- stack), static, field, parameter(only in argument)</a:t>
            </a:r>
            <a:endParaRPr lang="en-US" dirty="0"/>
          </a:p>
          <a:p>
            <a:pPr>
              <a:spcBef>
                <a:spcPct val="70000"/>
              </a:spcBef>
            </a:pPr>
            <a:r>
              <a:rPr lang="en-US" dirty="0" smtClean="0"/>
              <a:t>Let – assignment, do – void call to a subroutine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Flow - </a:t>
            </a:r>
            <a:r>
              <a:rPr lang="en-US" dirty="0" err="1" smtClean="0"/>
              <a:t>If,else,while,return</a:t>
            </a:r>
            <a:endParaRPr lang="en-US" dirty="0" smtClean="0"/>
          </a:p>
          <a:p>
            <a:pPr>
              <a:spcBef>
                <a:spcPct val="70000"/>
              </a:spcBef>
            </a:pPr>
            <a:r>
              <a:rPr lang="en-US" dirty="0" smtClean="0"/>
              <a:t>Constants – </a:t>
            </a:r>
            <a:r>
              <a:rPr lang="en-US" dirty="0" err="1" smtClean="0"/>
              <a:t>true,false,null</a:t>
            </a:r>
            <a:endParaRPr lang="en-US" dirty="0" smtClean="0"/>
          </a:p>
          <a:p>
            <a:pPr>
              <a:spcBef>
                <a:spcPct val="70000"/>
              </a:spcBef>
            </a:pPr>
            <a:r>
              <a:rPr lang="en-US" dirty="0" smtClean="0"/>
              <a:t>This – reference to current object (last call with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Memory.deAlloc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(this) </a:t>
            </a:r>
            <a:r>
              <a:rPr lang="en-US" dirty="0" smtClean="0"/>
              <a:t>)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Objects, arrays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Operator priority – not defined!!! (2*3+5 result undefined)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1: procedural programming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990600"/>
            <a:ext cx="3276600" cy="5410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1600" dirty="0"/>
              <a:t>Jack program = collection of one or more classes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1600" dirty="0"/>
              <a:t>Jack class = collection of one or more subroutines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1600" dirty="0"/>
              <a:t>Jack subroutine: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1600" dirty="0" smtClean="0"/>
              <a:t>Function (static)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1600" dirty="0" smtClean="0"/>
              <a:t>Method (non static)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1600" dirty="0"/>
              <a:t>Constructor</a:t>
            </a:r>
          </a:p>
          <a:p>
            <a:pPr lvl="1">
              <a:lnSpc>
                <a:spcPct val="90000"/>
              </a:lnSpc>
              <a:spcBef>
                <a:spcPct val="70000"/>
              </a:spcBef>
              <a:buClr>
                <a:srgbClr val="E9FFFF"/>
              </a:buClr>
            </a:pPr>
            <a:r>
              <a:rPr lang="en-US" sz="1400" dirty="0"/>
              <a:t>(the example on the left has functions only, as it is “object-less”)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1600" dirty="0"/>
              <a:t>There must be at least one class named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/>
              <a:t>, and one of its methods must be named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main.</a:t>
            </a:r>
            <a:endParaRPr lang="en-US" sz="1600" dirty="0"/>
          </a:p>
        </p:txBody>
      </p:sp>
      <p:sp>
        <p:nvSpPr>
          <p:cNvPr id="631812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5181600" cy="53340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Main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/* Sums up 1 + 2 + 3 + ... + n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function int sum(int n)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var int i, sum;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let sum = 0;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let i = 1;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while (~(i &gt; n))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let sum = sum + i;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let i = i + 1;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sum;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function void main()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var int n, x;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let n = Keyboard.readInt("Enter n: ");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let x = Main.sum(n);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 Output.printString("The result is: 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 Output.printInt(sum);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 Output.println();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// Main</a:t>
            </a:r>
          </a:p>
        </p:txBody>
      </p:sp>
    </p:spTree>
    <p:extLst>
      <p:ext uri="{BB962C8B-B14F-4D97-AF65-F5344CB8AC3E}">
        <p14:creationId xmlns:p14="http://schemas.microsoft.com/office/powerpoint/2010/main" val="25006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 autoUpdateAnimBg="0"/>
      <p:bldP spid="63181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OO programming</a:t>
            </a:r>
          </a:p>
        </p:txBody>
      </p:sp>
      <p:sp>
        <p:nvSpPr>
          <p:cNvPr id="633859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5419725" cy="43434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nAccounts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// account properties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field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field String owner;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field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balance;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/* Constructs a new bank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constructor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new(String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aOwner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let id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nAccounts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let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nAccounts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nAccounts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let owner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aOwner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let balance = 0;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this;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// ... More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methods.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//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4876800" y="3810000"/>
            <a:ext cx="3810000" cy="2590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 int sum;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 BankAccount b, c;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let b = BankAccount.new(”Joe”);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6684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animBg="1" autoUpdateAnimBg="0"/>
      <p:bldP spid="63386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Text Box 2"/>
          <p:cNvSpPr txBox="1">
            <a:spLocks noChangeArrowheads="1"/>
          </p:cNvSpPr>
          <p:nvPr/>
        </p:nvSpPr>
        <p:spPr bwMode="auto">
          <a:xfrm>
            <a:off x="179388" y="762000"/>
            <a:ext cx="4953000" cy="57150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nAccounts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account properties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field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field String owner;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field 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balance;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// Constructor ... (omitted)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/* Deposits money in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method void deposit(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amount)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let balance = balance + amount;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	 	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/* Withdraws money from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method void withdraw(</a:t>
            </a:r>
            <a:r>
              <a:rPr lang="en-US" sz="14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amount)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 (balance &gt; amount)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let balance = balance - amount; 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	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// ... More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methods.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//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</a:t>
            </a:r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5364163" y="3810000"/>
            <a:ext cx="3779837" cy="2590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82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 int sum;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 BankAccount b, c;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let b = BankAccount.new("Joe");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do b.deposit(5000);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endParaRPr lang="en-US" sz="1400" b="1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let c = BankAccount.new("jane");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let sum = 1000;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do b.withdraw(sum);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None/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6359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typical OO programming </a:t>
            </a:r>
            <a:r>
              <a:rPr lang="en-US" sz="160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403103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6" grpId="0" animBg="1" autoUpdateAnimBg="0"/>
      <p:bldP spid="635907" grpId="0" animBg="1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debarb">
  <a:themeElements>
    <a:clrScheme name="sidebarb 8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474747"/>
      </a:accent2>
      <a:accent3>
        <a:srgbClr val="FFFFFF"/>
      </a:accent3>
      <a:accent4>
        <a:srgbClr val="000000"/>
      </a:accent4>
      <a:accent5>
        <a:srgbClr val="EAEAEA"/>
      </a:accent5>
      <a:accent6>
        <a:srgbClr val="3F3F3F"/>
      </a:accent6>
      <a:hlink>
        <a:srgbClr val="000099"/>
      </a:hlink>
      <a:folHlink>
        <a:srgbClr val="000099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9154</TotalTime>
  <Words>1734</Words>
  <Application>Microsoft Office PowerPoint</Application>
  <PresentationFormat>On-screen Show (4:3)</PresentationFormat>
  <Paragraphs>436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ערכת נושא של Office</vt:lpstr>
      <vt:lpstr>sidebarb</vt:lpstr>
      <vt:lpstr>PowerPoint Presentation</vt:lpstr>
      <vt:lpstr>Where we are at:</vt:lpstr>
      <vt:lpstr>The OO approach to programming</vt:lpstr>
      <vt:lpstr>Disclaimer</vt:lpstr>
      <vt:lpstr>Example 0: hello world</vt:lpstr>
      <vt:lpstr>Example 0: hello world</vt:lpstr>
      <vt:lpstr>Example 1: procedural programming</vt:lpstr>
      <vt:lpstr>Example 2: OO programming</vt:lpstr>
      <vt:lpstr>Example 2: typical OO programming (cont.)</vt:lpstr>
      <vt:lpstr>Example 2: typical OO programming (cont.)</vt:lpstr>
      <vt:lpstr>Example 3: abstract data types (API + usage)</vt:lpstr>
      <vt:lpstr>Example 3: abstract data types (implementation)</vt:lpstr>
      <vt:lpstr>Example 3: abstract data types (implementation cont.)</vt:lpstr>
      <vt:lpstr>Example 4: linked list</vt:lpstr>
      <vt:lpstr>Jack language specification</vt:lpstr>
      <vt:lpstr>Jack syntax</vt:lpstr>
      <vt:lpstr>Jack syntax (cont.)</vt:lpstr>
      <vt:lpstr>Jack data types</vt:lpstr>
      <vt:lpstr>Jack data types: memory allocation</vt:lpstr>
      <vt:lpstr>Jack variable kinds and scope</vt:lpstr>
      <vt:lpstr>Jack expressions</vt:lpstr>
      <vt:lpstr>Jack Statements</vt:lpstr>
      <vt:lpstr>Jack subroutine calls</vt:lpstr>
      <vt:lpstr>Jack subroutine calls (cont.)</vt:lpstr>
      <vt:lpstr>Jack program structure</vt:lpstr>
      <vt:lpstr>Jack standard library = language extensions = OS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המכללה האקדמית להנדסה ירושלים</dc:title>
  <dc:creator>Ariel</dc:creator>
  <cp:lastModifiedBy>arielgi</cp:lastModifiedBy>
  <cp:revision>120</cp:revision>
  <dcterms:created xsi:type="dcterms:W3CDTF">2012-09-21T09:48:47Z</dcterms:created>
  <dcterms:modified xsi:type="dcterms:W3CDTF">2015-03-07T21:31:31Z</dcterms:modified>
</cp:coreProperties>
</file>