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7" r:id="rId12"/>
    <p:sldId id="269" r:id="rId13"/>
    <p:sldId id="268" r:id="rId14"/>
    <p:sldId id="270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17" autoAdjust="0"/>
    <p:restoredTop sz="95737" autoAdjust="0"/>
  </p:normalViewPr>
  <p:slideViewPr>
    <p:cSldViewPr>
      <p:cViewPr>
        <p:scale>
          <a:sx n="74" d="100"/>
          <a:sy n="74" d="100"/>
        </p:scale>
        <p:origin x="-126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" y="446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3" Type="http://schemas.openxmlformats.org/officeDocument/2006/relationships/slide" Target="slides/slide5.xml"/><Relationship Id="rId7" Type="http://schemas.openxmlformats.org/officeDocument/2006/relationships/slide" Target="slides/slide13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2.xml"/><Relationship Id="rId11" Type="http://schemas.openxmlformats.org/officeDocument/2006/relationships/slide" Target="slides/slide17.xml"/><Relationship Id="rId5" Type="http://schemas.openxmlformats.org/officeDocument/2006/relationships/slide" Target="slides/slide11.xml"/><Relationship Id="rId10" Type="http://schemas.openxmlformats.org/officeDocument/2006/relationships/slide" Target="slides/slide16.xml"/><Relationship Id="rId4" Type="http://schemas.openxmlformats.org/officeDocument/2006/relationships/slide" Target="slides/slide7.xml"/><Relationship Id="rId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D75501B-D5F2-4FAF-BA99-A8C4C0C59099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70DAE8D-1DE1-4E15-90E7-D269C2F3C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AE8D-1DE1-4E15-90E7-D269C2F3CED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109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AA97A-01EA-46AD-8E8D-470A40E052C5}" type="slidenum">
              <a:rPr lang="he-IL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אפשר</a:t>
            </a:r>
            <a:r>
              <a:rPr lang="he-IL" baseline="0" dirty="0" smtClean="0"/>
              <a:t> לראות פה את הבעייתיות של ניתוח מבנה אוטומטי של שפות תלויות הקשר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B854F-DC39-4ED1-A0C6-871FA0A82FC6}" type="slidenum">
              <a:rPr lang="he-IL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שימו לב שהמבנה שמייצג את מבנה</a:t>
            </a:r>
            <a:r>
              <a:rPr lang="he-IL" baseline="0" dirty="0" smtClean="0"/>
              <a:t> הקוד הוא בעצם מבנה של עץ – יש היררכיה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A36F9-FDF8-46C7-8E9B-F40180B9EC65}" type="slidenum">
              <a:rPr lang="he-IL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מימין ניתן לראות</a:t>
            </a:r>
            <a:r>
              <a:rPr lang="he-IL" baseline="0" dirty="0" smtClean="0"/>
              <a:t> מבנה חוקי של קוד</a:t>
            </a:r>
          </a:p>
          <a:p>
            <a:r>
              <a:rPr lang="he-IL" baseline="0" dirty="0" smtClean="0"/>
              <a:t>משמאל יש את הדקדוק של השפה שיצר את הקוד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CC923-421A-45EB-9574-2E9CDE6BC3FE}" type="slidenum">
              <a:rPr lang="he-IL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הדקדוק</a:t>
            </a:r>
            <a:r>
              <a:rPr lang="he-IL" baseline="0" dirty="0" smtClean="0"/>
              <a:t> הוא רקורסיבי</a:t>
            </a:r>
          </a:p>
          <a:p>
            <a:r>
              <a:rPr lang="he-IL" baseline="0" dirty="0" smtClean="0"/>
              <a:t>מה זה דקדוק </a:t>
            </a:r>
            <a:r>
              <a:rPr lang="en-US" baseline="0" dirty="0" smtClean="0"/>
              <a:t>LL(K)</a:t>
            </a:r>
            <a:r>
              <a:rPr lang="he-IL" baseline="0" dirty="0" smtClean="0"/>
              <a:t> – זה אומר שנצטרך לקרוא </a:t>
            </a:r>
            <a:r>
              <a:rPr lang="en-US" baseline="0" dirty="0" smtClean="0"/>
              <a:t>K</a:t>
            </a:r>
            <a:r>
              <a:rPr lang="he-IL" baseline="0" dirty="0" smtClean="0"/>
              <a:t> טוקנים קדימה כדי להבין באיזה </a:t>
            </a:r>
            <a:r>
              <a:rPr lang="en-US" baseline="0" dirty="0" smtClean="0"/>
              <a:t>rule </a:t>
            </a:r>
            <a:r>
              <a:rPr lang="he-IL" baseline="0" dirty="0" smtClean="0"/>
              <a:t> אנחנו </a:t>
            </a:r>
          </a:p>
          <a:p>
            <a:r>
              <a:rPr lang="he-IL" baseline="0" dirty="0" smtClean="0"/>
              <a:t>בשפת ג'ק הדקדוק הוא כמעט </a:t>
            </a:r>
            <a:r>
              <a:rPr lang="en-US" baseline="0" dirty="0" smtClean="0"/>
              <a:t>LL(0) </a:t>
            </a:r>
            <a:r>
              <a:rPr lang="he-IL" baseline="0" dirty="0" smtClean="0"/>
              <a:t> - דהיינו המילה הראשונה בדרך כלל מספיקה להבין איזה </a:t>
            </a:r>
            <a:r>
              <a:rPr lang="en-US" baseline="0" dirty="0" smtClean="0"/>
              <a:t>rule </a:t>
            </a:r>
            <a:r>
              <a:rPr lang="he-IL" baseline="0" dirty="0" smtClean="0"/>
              <a:t>יש עכשיו – וזה יתרון גדול. </a:t>
            </a:r>
            <a:r>
              <a:rPr lang="he-IL" baseline="0" smtClean="0"/>
              <a:t>אולם 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F384B-5497-4E7D-AEB8-560C99ABBBA8}" type="slidenum">
              <a:rPr lang="he-IL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83F59-A6DC-4EF4-9482-2F6CD03CB686}" type="slidenum">
              <a:rPr lang="he-IL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88782-4B95-43DF-9DDB-A040343DC306}" type="slidenum">
              <a:rPr lang="he-IL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F2928-8344-466B-949C-60CBF86A3A97}" type="slidenum">
              <a:rPr lang="he-IL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5F6D1-04B2-49DD-BE66-4ACBE4DBD263}" type="slidenum">
              <a:rPr lang="he-IL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07D2E-F32C-47FB-9404-5B8CDCD13C71}" type="slidenum">
              <a:rPr lang="he-IL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C7C78-B460-4E50-9893-8B386F045FB2}" type="slidenum">
              <a:rPr lang="he-IL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למה</a:t>
            </a:r>
            <a:r>
              <a:rPr lang="he-IL" baseline="0" dirty="0" smtClean="0"/>
              <a:t> לומדים על קומפיילרים?</a:t>
            </a:r>
          </a:p>
          <a:p>
            <a:r>
              <a:rPr lang="he-IL" baseline="0" dirty="0" smtClean="0"/>
              <a:t> - חלק אינטגרלי ממדעי המחשב בכלל ובלשנות חישובית בפרט</a:t>
            </a:r>
          </a:p>
          <a:p>
            <a:endParaRPr lang="he-IL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EFCBF-3A64-4D3B-A52E-167824F700E2}" type="slidenum">
              <a:rPr lang="he-IL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CA46F-DA99-4D17-84E0-E3FDE2153FB1}" type="slidenum">
              <a:rPr lang="he-IL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קומפיילר מתרגם</a:t>
            </a:r>
            <a:r>
              <a:rPr lang="he-IL" baseline="0" dirty="0" smtClean="0"/>
              <a:t> משפת מחשב אחת לשפת </a:t>
            </a:r>
            <a:r>
              <a:rPr lang="en-US" baseline="0" dirty="0" smtClean="0"/>
              <a:t>VM</a:t>
            </a:r>
            <a:r>
              <a:rPr lang="he-IL" baseline="0" dirty="0" smtClean="0"/>
              <a:t>. </a:t>
            </a:r>
          </a:p>
          <a:p>
            <a:r>
              <a:rPr lang="he-IL" baseline="0" dirty="0" smtClean="0"/>
              <a:t>כל תרגום נעשה בשני שלבים – הבנה של הקלט, וניסוח של הפלט</a:t>
            </a:r>
          </a:p>
          <a:p>
            <a:r>
              <a:rPr lang="he-IL" baseline="0" dirty="0" smtClean="0"/>
              <a:t>בתרגיל 10 אנחנו מתמקדים בשלב הראשון – </a:t>
            </a:r>
            <a:r>
              <a:rPr lang="en-US" baseline="0" dirty="0" smtClean="0"/>
              <a:t>syntax analysis</a:t>
            </a:r>
            <a:r>
              <a:rPr lang="he-IL" baseline="0" dirty="0" smtClean="0"/>
              <a:t>. </a:t>
            </a:r>
          </a:p>
          <a:p>
            <a:r>
              <a:rPr lang="he-IL" baseline="0" dirty="0" smtClean="0"/>
              <a:t>כשאנחנו מפענחים קוד קודם כל צריך להבין את ה</a:t>
            </a:r>
            <a:r>
              <a:rPr lang="en-US" baseline="0" dirty="0" smtClean="0"/>
              <a:t>syntax – </a:t>
            </a:r>
            <a:r>
              <a:rPr lang="he-IL" baseline="0" dirty="0" smtClean="0"/>
              <a:t>תחביר, וממנו להסיק את הסמנטיקה – המשמעות</a:t>
            </a:r>
          </a:p>
          <a:p>
            <a:r>
              <a:rPr lang="he-IL" baseline="0" dirty="0" smtClean="0"/>
              <a:t>לשלב הראשון נקרא </a:t>
            </a:r>
            <a:r>
              <a:rPr lang="en-US" baseline="0" dirty="0" smtClean="0"/>
              <a:t>tokenizing </a:t>
            </a:r>
            <a:r>
              <a:rPr lang="he-IL" baseline="0" dirty="0" smtClean="0"/>
              <a:t>– נפרק את הטקסט ליחידות אטומיות – טוקנים. </a:t>
            </a:r>
          </a:p>
          <a:p>
            <a:r>
              <a:rPr lang="he-IL" baseline="0" dirty="0" smtClean="0"/>
              <a:t>לשלב השני נקרא </a:t>
            </a:r>
            <a:r>
              <a:rPr lang="en-US" baseline="0" dirty="0" smtClean="0"/>
              <a:t>parsing – </a:t>
            </a:r>
            <a:r>
              <a:rPr lang="he-IL" baseline="0" dirty="0" smtClean="0"/>
              <a:t> זה השלב של התאמת הטוקנים לדקדוק.</a:t>
            </a:r>
          </a:p>
          <a:p>
            <a:r>
              <a:rPr lang="he-IL" baseline="0" dirty="0" smtClean="0"/>
              <a:t>כדי שבכל זאת יהיה לנו איזשהו פלט, אנחנו יוצרים קובץ </a:t>
            </a:r>
            <a:r>
              <a:rPr lang="en-US" baseline="0" dirty="0" smtClean="0"/>
              <a:t>xml</a:t>
            </a:r>
            <a:r>
              <a:rPr lang="he-IL" baseline="0" dirty="0" smtClean="0"/>
              <a:t> שבנוי בצורה שמזכירה עץ – וכך בעצם נוכל לבדוק שאנחנו יודעים לנתח את התחביר</a:t>
            </a:r>
          </a:p>
          <a:p>
            <a:r>
              <a:rPr lang="he-IL" baseline="0" dirty="0" smtClean="0"/>
              <a:t>מה זה דקדוק? הכללים שיוצרים את השפה. גם לשפת תכנות יש דקדוק – הצורה שאנחנו כותבים את הקוד</a:t>
            </a:r>
          </a:p>
          <a:p>
            <a:r>
              <a:rPr lang="he-IL" baseline="0" dirty="0" smtClean="0"/>
              <a:t>ניתן לנסח את זה בצורה פורמאלית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AF2DA-C687-4AAB-8D7E-55CC00DDBAF2}" type="slidenum">
              <a:rPr lang="he-IL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השלב הראשון – טוקנים – הוא החלק הפשוט – פשוט להבין מה היחידות האטומיות</a:t>
            </a:r>
          </a:p>
          <a:p>
            <a:r>
              <a:rPr lang="he-IL" dirty="0" smtClean="0"/>
              <a:t>לדוגמא</a:t>
            </a:r>
            <a:r>
              <a:rPr lang="he-IL" baseline="0" dirty="0" smtClean="0"/>
              <a:t> הסימן גדול שווה נקרא כפעולה אריתמטית אחת ולא כרצף של 2 פעולות אריתמטיות</a:t>
            </a:r>
          </a:p>
          <a:p>
            <a:r>
              <a:rPr lang="he-IL" baseline="0" dirty="0" smtClean="0"/>
              <a:t>הסימון פלוס </a:t>
            </a:r>
            <a:r>
              <a:rPr lang="he-IL" baseline="0" dirty="0" err="1" smtClean="0"/>
              <a:t>פלוס</a:t>
            </a:r>
            <a:r>
              <a:rPr lang="he-IL" baseline="0" dirty="0" smtClean="0"/>
              <a:t> לעומת זאת מוכר רק בחלק משפות התכנות – שפות אחרות יפרקו אותו לשני פלוסים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9BF3B3-34EB-4186-8AD3-CF1E8FE543C9}" type="slidenum">
              <a:rPr lang="he-IL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בנוסף לפירוק אנחנו גם נסווג את כל הטוקנים </a:t>
            </a:r>
            <a:r>
              <a:rPr lang="he-IL" baseline="0" dirty="0" smtClean="0"/>
              <a:t> - ככה זה נראה בקוד </a:t>
            </a:r>
            <a:r>
              <a:rPr lang="en-US" baseline="0" dirty="0" smtClean="0"/>
              <a:t>XML</a:t>
            </a:r>
            <a:endParaRPr lang="he-IL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34DFE-D579-4E99-9BEC-4B3E9D2A692C}" type="slidenum">
              <a:rPr lang="he-IL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E9F41-B22A-4886-BD7A-AD213B038741}" type="slidenum">
              <a:rPr lang="he-IL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כל</a:t>
            </a:r>
            <a:r>
              <a:rPr lang="he-IL" baseline="0" dirty="0" smtClean="0"/>
              <a:t> שפה מאופיינת ע"י דקדוק. כשנקבל טקסט נוכל לקבוע האם הוא מתאים או לא לדקדוק, ותוך כדי כך לבצע ניתוח מבני של הטקסט</a:t>
            </a:r>
          </a:p>
          <a:p>
            <a:r>
              <a:rPr lang="he-IL" baseline="0" dirty="0" smtClean="0"/>
              <a:t>שפה יכולה להיות </a:t>
            </a:r>
            <a:r>
              <a:rPr lang="he-IL" baseline="0" dirty="0" err="1" smtClean="0"/>
              <a:t>תלויית</a:t>
            </a:r>
            <a:r>
              <a:rPr lang="he-IL" baseline="0" dirty="0" smtClean="0"/>
              <a:t> הקשר או חסרת הקשר</a:t>
            </a:r>
          </a:p>
          <a:p>
            <a:r>
              <a:rPr lang="he-IL" baseline="0" dirty="0" smtClean="0"/>
              <a:t>שפה חסרת הקשר – נבנית ע"י דקדוק חסר הקשר – מה שקובע זה רק כלל היצירה ולא ההקשר</a:t>
            </a:r>
          </a:p>
          <a:p>
            <a:r>
              <a:rPr lang="he-IL" baseline="0" dirty="0" smtClean="0"/>
              <a:t>שפה שאינה חסרת הקשר היא שפה שלא יכולה להיווצר ע"י </a:t>
            </a:r>
            <a:r>
              <a:rPr lang="he-IL" baseline="0" dirty="0" err="1" smtClean="0"/>
              <a:t>דח"ה</a:t>
            </a:r>
            <a:endParaRPr lang="he-IL" baseline="0" dirty="0" smtClean="0"/>
          </a:p>
          <a:p>
            <a:endParaRPr lang="he-IL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550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37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435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5774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765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6463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8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6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886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0826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639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idc.ac.il/tec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6567488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4" name="Text Box 10" descr="Bouquet"/>
          <p:cNvSpPr txBox="1">
            <a:spLocks noChangeArrowheads="1"/>
          </p:cNvSpPr>
          <p:nvPr userDrawn="1"/>
        </p:nvSpPr>
        <p:spPr bwMode="auto">
          <a:xfrm>
            <a:off x="228600" y="6613525"/>
            <a:ext cx="868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Elements of Computing Systems, Nisan &amp; Schocken, MIT Press,  </a:t>
            </a:r>
            <a:r>
              <a:rPr lang="en-US" sz="1000" smtClean="0">
                <a:solidFill>
                  <a:srgbClr val="000099"/>
                </a:solidFill>
                <a:latin typeface="Arial" pitchFamily="34" charset="0"/>
                <a:hlinkClick r:id="rId14"/>
              </a:rPr>
              <a:t>www.idc.ac.il/tecs</a:t>
            </a:r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 , Chapter 10: Compiler I: Syntax Analysis                           slide </a:t>
            </a:r>
            <a:fld id="{5F7D8A5B-E35E-4BF7-9C50-DC6F1C3CD753}" type="slidenum">
              <a:rPr lang="he-IL" sz="1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025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0066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9783" y="5445224"/>
            <a:ext cx="7485380" cy="1676400"/>
          </a:xfrm>
        </p:spPr>
        <p:txBody>
          <a:bodyPr/>
          <a:lstStyle/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מעבדה במחשבים מחומרה לתוכנה </a:t>
            </a:r>
          </a:p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קורס 10083</a:t>
            </a:r>
          </a:p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אריק </a:t>
            </a:r>
            <a:r>
              <a:rPr lang="he-IL" sz="2400" dirty="0" err="1" smtClean="0">
                <a:solidFill>
                  <a:srgbClr val="002060"/>
                </a:solidFill>
              </a:rPr>
              <a:t>גיספאן</a:t>
            </a:r>
            <a:r>
              <a:rPr lang="he-IL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arikgi@post.jce.ac.il</a:t>
            </a:r>
            <a:endParaRPr lang="he-IL" sz="2400" dirty="0" smtClean="0">
              <a:solidFill>
                <a:srgbClr val="00206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-713706" y="2284142"/>
            <a:ext cx="10398274" cy="3161081"/>
          </a:xfrm>
          <a:prstGeom prst="rect">
            <a:avLst/>
          </a:prstGeom>
        </p:spPr>
        <p:txBody>
          <a:bodyPr vert="horz" lIns="104278" tIns="52139" rIns="104278" bIns="52139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7500" b="1" u="sng" dirty="0" smtClean="0">
                <a:solidFill>
                  <a:schemeClr val="tx1"/>
                </a:solidFill>
              </a:rPr>
              <a:t>הרצאה </a:t>
            </a:r>
            <a:r>
              <a:rPr lang="en-US" sz="7500" b="1" u="sng" smtClean="0">
                <a:solidFill>
                  <a:schemeClr val="tx1"/>
                </a:solidFill>
              </a:rPr>
              <a:t>2</a:t>
            </a:r>
            <a:r>
              <a:rPr lang="he-IL" sz="7500" smtClean="0">
                <a:solidFill>
                  <a:schemeClr val="tx1"/>
                </a:solidFill>
              </a:rPr>
              <a:t> </a:t>
            </a:r>
            <a:endParaRPr lang="he-IL" sz="7500" dirty="0" smtClean="0">
              <a:solidFill>
                <a:schemeClr val="tx1"/>
              </a:solidFill>
            </a:endParaRPr>
          </a:p>
          <a:p>
            <a:pPr rtl="0"/>
            <a:r>
              <a:rPr lang="en-US" sz="7500" dirty="0" smtClean="0">
                <a:solidFill>
                  <a:schemeClr val="tx1"/>
                </a:solidFill>
                <a:latin typeface="Comic Sans MS" pitchFamily="66" charset="0"/>
              </a:rPr>
              <a:t>Compiler I</a:t>
            </a:r>
          </a:p>
        </p:txBody>
      </p:sp>
      <p:sp>
        <p:nvSpPr>
          <p:cNvPr id="10" name="AutoShape 2" descr="תיאור: תיאור: 2011_animation"/>
          <p:cNvSpPr>
            <a:spLocks noChangeAspect="1" noChangeArrowheads="1"/>
          </p:cNvSpPr>
          <p:nvPr/>
        </p:nvSpPr>
        <p:spPr bwMode="auto">
          <a:xfrm>
            <a:off x="9739338" y="-708295"/>
            <a:ext cx="8858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1" name="Picture 4" descr="C:\Users\user\AppData\Local\Temp\image00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8640"/>
            <a:ext cx="3101347" cy="209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 of context dependent parsing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99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/>
              <a:t>We gave the monkeys the bananas because they were hungry 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We gave the monkeys the bananas because they were over-ripe</a:t>
            </a:r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228600" y="2819400"/>
            <a:ext cx="4343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I never said she stole my money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u="sng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never said she stole my money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I </a:t>
            </a:r>
            <a:r>
              <a:rPr lang="en-US" u="sng" dirty="0" smtClean="0">
                <a:solidFill>
                  <a:srgbClr val="000000"/>
                </a:solidFill>
              </a:rPr>
              <a:t>never</a:t>
            </a:r>
            <a:r>
              <a:rPr lang="en-US" dirty="0" smtClean="0">
                <a:solidFill>
                  <a:srgbClr val="000000"/>
                </a:solidFill>
              </a:rPr>
              <a:t> said she stole my money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I never </a:t>
            </a:r>
            <a:r>
              <a:rPr lang="en-US" u="sng" dirty="0" smtClean="0">
                <a:solidFill>
                  <a:srgbClr val="000000"/>
                </a:solidFill>
              </a:rPr>
              <a:t>said</a:t>
            </a:r>
            <a:r>
              <a:rPr lang="en-US" dirty="0" smtClean="0">
                <a:solidFill>
                  <a:srgbClr val="000000"/>
                </a:solidFill>
              </a:rPr>
              <a:t> she stole my money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I never said </a:t>
            </a:r>
            <a:r>
              <a:rPr lang="en-US" u="sng" dirty="0" smtClean="0">
                <a:solidFill>
                  <a:srgbClr val="000000"/>
                </a:solidFill>
              </a:rPr>
              <a:t>she</a:t>
            </a:r>
            <a:r>
              <a:rPr lang="en-US" dirty="0" smtClean="0">
                <a:solidFill>
                  <a:srgbClr val="000000"/>
                </a:solidFill>
              </a:rPr>
              <a:t> stole my money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I never said she </a:t>
            </a:r>
            <a:r>
              <a:rPr lang="en-US" u="sng" dirty="0" smtClean="0">
                <a:solidFill>
                  <a:srgbClr val="000000"/>
                </a:solidFill>
              </a:rPr>
              <a:t>stole</a:t>
            </a:r>
            <a:r>
              <a:rPr lang="en-US" dirty="0" smtClean="0">
                <a:solidFill>
                  <a:srgbClr val="000000"/>
                </a:solidFill>
              </a:rPr>
              <a:t> my money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I never said she stole </a:t>
            </a:r>
            <a:r>
              <a:rPr lang="en-US" u="sng" dirty="0" smtClean="0">
                <a:solidFill>
                  <a:srgbClr val="000000"/>
                </a:solidFill>
              </a:rPr>
              <a:t>my</a:t>
            </a:r>
            <a:r>
              <a:rPr lang="en-US" dirty="0" smtClean="0">
                <a:solidFill>
                  <a:srgbClr val="000000"/>
                </a:solidFill>
              </a:rPr>
              <a:t> money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I never said she stole my </a:t>
            </a:r>
            <a:r>
              <a:rPr lang="en-US" u="sng" dirty="0" smtClean="0">
                <a:solidFill>
                  <a:srgbClr val="000000"/>
                </a:solidFill>
              </a:rPr>
              <a:t>money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18853" name="Rectangle 5"/>
          <p:cNvSpPr>
            <a:spLocks noChangeArrowheads="1"/>
          </p:cNvSpPr>
          <p:nvPr/>
        </p:nvSpPr>
        <p:spPr bwMode="auto">
          <a:xfrm>
            <a:off x="152400" y="8382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Time flies like an arrow; fruit flies like a banana (G. Marks)</a:t>
            </a:r>
          </a:p>
        </p:txBody>
      </p:sp>
    </p:spTree>
    <p:extLst>
      <p:ext uri="{BB962C8B-B14F-4D97-AF65-F5344CB8AC3E}">
        <p14:creationId xmlns:p14="http://schemas.microsoft.com/office/powerpoint/2010/main" val="280930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 autoUpdateAnimBg="0"/>
      <p:bldP spid="718852" grpId="0" autoUpdateAnimBg="0"/>
      <p:bldP spid="71885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</a:t>
            </a:r>
          </a:p>
        </p:txBody>
      </p:sp>
      <p:graphicFrame>
        <p:nvGraphicFramePr>
          <p:cNvPr id="693251" name="Object 3"/>
          <p:cNvGraphicFramePr>
            <a:graphicFrameLocks noChangeAspect="1"/>
          </p:cNvGraphicFramePr>
          <p:nvPr/>
        </p:nvGraphicFramePr>
        <p:xfrm>
          <a:off x="536575" y="1141413"/>
          <a:ext cx="8069263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4" imgW="9393840" imgH="6534360" progId="Visio.Drawing.6">
                  <p:embed/>
                </p:oleObj>
              </mc:Choice>
              <mc:Fallback>
                <p:oleObj name="VISIO" r:id="rId4" imgW="9393840" imgH="653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69" t="906" r="1874" b="4868"/>
                      <a:stretch>
                        <a:fillRect/>
                      </a:stretch>
                    </p:blipFill>
                    <p:spPr bwMode="auto">
                      <a:xfrm>
                        <a:off x="536575" y="1141413"/>
                        <a:ext cx="8069263" cy="538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5257800" y="228600"/>
            <a:ext cx="3733800" cy="2209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program:  statement;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2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statement: whileStatement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| ifStatement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| </a:t>
            </a:r>
            <a:r>
              <a:rPr lang="en-US" sz="1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// other statement possibilities 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| '</a:t>
            </a: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 statementSequence '</a:t>
            </a: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whileStatement: '</a:t>
            </a: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'</a:t>
            </a: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 expression '</a:t>
            </a: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statement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6159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410200"/>
            <a:ext cx="8610600" cy="1066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/>
              <a:t>Simple (terminal) forms / complex (non-terminal) forms</a:t>
            </a:r>
          </a:p>
          <a:p>
            <a:pPr>
              <a:lnSpc>
                <a:spcPct val="90000"/>
              </a:lnSpc>
            </a:pPr>
            <a:r>
              <a:rPr lang="en-US" sz="1600"/>
              <a:t>Grammar = set of rules on how to construct complex forms from simpler forms</a:t>
            </a:r>
          </a:p>
          <a:p>
            <a:pPr>
              <a:lnSpc>
                <a:spcPct val="90000"/>
              </a:lnSpc>
            </a:pPr>
            <a:r>
              <a:rPr lang="en-US" sz="1600"/>
              <a:t>Highly recursive.</a:t>
            </a:r>
          </a:p>
        </p:txBody>
      </p:sp>
      <p:sp>
        <p:nvSpPr>
          <p:cNvPr id="691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 typical grammar of a typical C-like language</a:t>
            </a:r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6324600" y="990600"/>
            <a:ext cx="2676525" cy="4572000"/>
          </a:xfrm>
          <a:prstGeom prst="rect">
            <a:avLst/>
          </a:prstGeom>
          <a:solidFill>
            <a:srgbClr val="FFFFCC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while (expression)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if (expression)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statement;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while (expression)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statement;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if (expression)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 statement;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while (expression)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statement;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statement;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2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(expression) {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statement;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while (expression)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statement;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statement;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if (expression)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if (expression)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statement;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2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1207" name="Rectangle 7"/>
          <p:cNvSpPr>
            <a:spLocks noChangeArrowheads="1"/>
          </p:cNvSpPr>
          <p:nvPr/>
        </p:nvSpPr>
        <p:spPr bwMode="auto">
          <a:xfrm>
            <a:off x="6229350" y="685800"/>
            <a:ext cx="18478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Code sample</a:t>
            </a:r>
          </a:p>
        </p:txBody>
      </p:sp>
      <p:grpSp>
        <p:nvGrpSpPr>
          <p:cNvPr id="691212" name="Group 12"/>
          <p:cNvGrpSpPr>
            <a:grpSpLocks/>
          </p:cNvGrpSpPr>
          <p:nvPr/>
        </p:nvGrpSpPr>
        <p:grpSpPr bwMode="auto">
          <a:xfrm>
            <a:off x="228600" y="685800"/>
            <a:ext cx="5867400" cy="4648200"/>
            <a:chOff x="144" y="432"/>
            <a:chExt cx="3696" cy="2928"/>
          </a:xfrm>
        </p:grpSpPr>
        <p:sp>
          <p:nvSpPr>
            <p:cNvPr id="691202" name="Text Box 2"/>
            <p:cNvSpPr txBox="1">
              <a:spLocks noChangeArrowheads="1"/>
            </p:cNvSpPr>
            <p:nvPr/>
          </p:nvSpPr>
          <p:spPr bwMode="auto">
            <a:xfrm>
              <a:off x="144" y="624"/>
              <a:ext cx="3696" cy="273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82800" rIns="93600" bIns="190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program:        statement;</a:t>
              </a: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endPara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statement:        whileStatement</a:t>
              </a: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   | ifStatement</a:t>
              </a: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   | </a:t>
              </a:r>
              <a:r>
                <a:rPr lang="en-US" sz="12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// other statement possibilities ...</a:t>
              </a: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   | '</a:t>
              </a: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' statementSequence '</a:t>
              </a: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' </a:t>
              </a: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 </a:t>
              </a: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whileStatement: '</a:t>
              </a: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' '</a:t>
              </a: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' expression '</a:t>
              </a: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' statement </a:t>
              </a: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 </a:t>
              </a: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ifStatement:      simpleIf</a:t>
              </a: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   | ifElse</a:t>
              </a: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endPara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simpleIf:       '</a:t>
              </a: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' '</a:t>
              </a: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' expression '</a:t>
              </a: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' statement</a:t>
              </a:r>
              <a:endParaRPr lang="en-US" sz="1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endParaRPr lang="en-US" sz="1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ifElse:         '</a:t>
              </a: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' '</a:t>
              </a: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' expression '</a:t>
              </a: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' statement</a:t>
              </a:r>
              <a:b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'</a:t>
              </a: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' statement</a:t>
              </a:r>
              <a:endParaRPr lang="en-US" sz="1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endPara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statementSequence:    ''  </a:t>
              </a:r>
              <a:r>
                <a:rPr lang="en-US" sz="12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// null, i.e. the empty sequence</a:t>
              </a:r>
              <a:br>
                <a:rPr lang="en-US" sz="12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    | statement '</a:t>
              </a: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' statementSequence</a:t>
              </a: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endPara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expression:      </a:t>
              </a:r>
              <a:r>
                <a:rPr lang="en-US" sz="12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// definition of an expression comes here</a:t>
              </a: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endParaRPr lang="en-US" sz="1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// more definitions follow </a:t>
              </a:r>
            </a:p>
          </p:txBody>
        </p:sp>
        <p:sp>
          <p:nvSpPr>
            <p:cNvPr id="691211" name="Rectangle 11"/>
            <p:cNvSpPr>
              <a:spLocks noChangeArrowheads="1"/>
            </p:cNvSpPr>
            <p:nvPr/>
          </p:nvSpPr>
          <p:spPr bwMode="auto">
            <a:xfrm>
              <a:off x="192" y="432"/>
              <a:ext cx="11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 rtl="0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Grammar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68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2363" y="4365625"/>
            <a:ext cx="3886200" cy="2057400"/>
          </a:xfrm>
        </p:spPr>
        <p:txBody>
          <a:bodyPr/>
          <a:lstStyle/>
          <a:p>
            <a:pPr>
              <a:buClr>
                <a:srgbClr val="663300"/>
              </a:buClr>
            </a:pPr>
            <a:r>
              <a:rPr lang="en-US" sz="1600" b="1">
                <a:latin typeface="Courier New" pitchFamily="49" charset="0"/>
                <a:cs typeface="Times New Roman" pitchFamily="18" charset="0"/>
              </a:rPr>
              <a:t>parseStatement()</a:t>
            </a:r>
          </a:p>
          <a:p>
            <a:pPr>
              <a:buClr>
                <a:srgbClr val="663300"/>
              </a:buClr>
            </a:pPr>
            <a:r>
              <a:rPr lang="en-US" sz="1600" b="1">
                <a:latin typeface="Courier New" pitchFamily="49" charset="0"/>
                <a:cs typeface="Times New Roman" pitchFamily="18" charset="0"/>
              </a:rPr>
              <a:t>parseWhileStatement()</a:t>
            </a:r>
          </a:p>
          <a:p>
            <a:pPr>
              <a:buClr>
                <a:srgbClr val="663300"/>
              </a:buClr>
            </a:pPr>
            <a:r>
              <a:rPr lang="en-US" sz="1600" b="1">
                <a:latin typeface="Courier New" pitchFamily="49" charset="0"/>
                <a:cs typeface="Times New Roman" pitchFamily="18" charset="0"/>
              </a:rPr>
              <a:t>parseIfStatement()</a:t>
            </a:r>
            <a:r>
              <a:rPr lang="en-US" sz="1600" b="1">
                <a:cs typeface="Times New Roman" pitchFamily="18" charset="0"/>
              </a:rPr>
              <a:t> </a:t>
            </a:r>
          </a:p>
          <a:p>
            <a:pPr>
              <a:buClr>
                <a:srgbClr val="663300"/>
              </a:buClr>
            </a:pPr>
            <a:r>
              <a:rPr lang="en-US" sz="1600" b="1">
                <a:latin typeface="Courier New" pitchFamily="49" charset="0"/>
                <a:cs typeface="Times New Roman" pitchFamily="18" charset="0"/>
              </a:rPr>
              <a:t>parseStatementSequence()</a:t>
            </a:r>
          </a:p>
          <a:p>
            <a:pPr>
              <a:buClr>
                <a:srgbClr val="663300"/>
              </a:buClr>
            </a:pPr>
            <a:r>
              <a:rPr lang="en-US" sz="1600" b="1">
                <a:latin typeface="Courier New" pitchFamily="49" charset="0"/>
                <a:cs typeface="Times New Roman" pitchFamily="18" charset="0"/>
              </a:rPr>
              <a:t>parseExpression(). </a:t>
            </a:r>
          </a:p>
        </p:txBody>
      </p:sp>
      <p:pic>
        <p:nvPicPr>
          <p:cNvPr id="695300" name="Picture 4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3958" r="10938" b="15625"/>
          <a:stretch>
            <a:fillRect/>
          </a:stretch>
        </p:blipFill>
        <p:spPr bwMode="auto">
          <a:xfrm>
            <a:off x="141288" y="685800"/>
            <a:ext cx="59436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4063" t="23958" r="10938" b="15625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468313" y="4365625"/>
            <a:ext cx="3962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Highly recursive</a:t>
            </a:r>
          </a:p>
          <a:p>
            <a:pPr marL="342900" indent="-3429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LL(0) grammars: the first token determines in which rule we are</a:t>
            </a:r>
          </a:p>
          <a:p>
            <a:pPr marL="342900" indent="-3429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In other grammars you have to look ahead 1 or more tokens</a:t>
            </a:r>
          </a:p>
          <a:p>
            <a:pPr marL="342900" indent="-3429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Jack is almost LL(0). </a:t>
            </a:r>
          </a:p>
        </p:txBody>
      </p:sp>
      <p:grpSp>
        <p:nvGrpSpPr>
          <p:cNvPr id="695302" name="Group 6"/>
          <p:cNvGrpSpPr>
            <a:grpSpLocks/>
          </p:cNvGrpSpPr>
          <p:nvPr/>
        </p:nvGrpSpPr>
        <p:grpSpPr bwMode="auto">
          <a:xfrm>
            <a:off x="5795963" y="908050"/>
            <a:ext cx="2663825" cy="2592388"/>
            <a:chOff x="3634" y="436"/>
            <a:chExt cx="2016" cy="1633"/>
          </a:xfrm>
        </p:grpSpPr>
        <p:sp>
          <p:nvSpPr>
            <p:cNvPr id="695303" name="Text Box 7"/>
            <p:cNvSpPr txBox="1">
              <a:spLocks noChangeArrowheads="1"/>
            </p:cNvSpPr>
            <p:nvPr/>
          </p:nvSpPr>
          <p:spPr bwMode="auto">
            <a:xfrm>
              <a:off x="3634" y="631"/>
              <a:ext cx="2016" cy="14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82800" rIns="93600" bIns="190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rtl="0" fontAlgn="base">
                <a:spcBef>
                  <a:spcPct val="25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while (expression) {</a:t>
              </a:r>
            </a:p>
            <a:p>
              <a:pPr algn="l" rtl="0" fontAlgn="base">
                <a:spcBef>
                  <a:spcPct val="25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   statement;</a:t>
              </a:r>
            </a:p>
            <a:p>
              <a:pPr algn="l" rtl="0" fontAlgn="base">
                <a:spcBef>
                  <a:spcPct val="25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   statement;</a:t>
              </a:r>
            </a:p>
            <a:p>
              <a:pPr algn="l" rtl="0" fontAlgn="base">
                <a:spcBef>
                  <a:spcPct val="25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   while (expression) {</a:t>
              </a:r>
            </a:p>
            <a:p>
              <a:pPr algn="l" rtl="0" fontAlgn="base">
                <a:spcBef>
                  <a:spcPct val="25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      while (expression)</a:t>
              </a:r>
            </a:p>
            <a:p>
              <a:pPr algn="l" rtl="0" fontAlgn="base">
                <a:spcBef>
                  <a:spcPct val="25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         statement;</a:t>
              </a:r>
            </a:p>
            <a:p>
              <a:pPr algn="l" rtl="0" fontAlgn="base">
                <a:spcBef>
                  <a:spcPct val="25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         statement;</a:t>
              </a:r>
            </a:p>
            <a:p>
              <a:pPr algn="l" rtl="0" fontAlgn="base">
                <a:spcBef>
                  <a:spcPct val="25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 algn="l" rtl="0" fontAlgn="base">
                <a:spcBef>
                  <a:spcPct val="25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95304" name="Rectangle 8"/>
            <p:cNvSpPr>
              <a:spLocks noChangeArrowheads="1"/>
            </p:cNvSpPr>
            <p:nvPr/>
          </p:nvSpPr>
          <p:spPr bwMode="auto">
            <a:xfrm>
              <a:off x="3847" y="436"/>
              <a:ext cx="1392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code 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27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autoUpdateAnimBg="0"/>
      <p:bldP spid="69530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Jack grammar</a:t>
            </a:r>
          </a:p>
        </p:txBody>
      </p:sp>
      <p:pic>
        <p:nvPicPr>
          <p:cNvPr id="701443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4" t="29033" r="17969" b="9677"/>
          <a:stretch>
            <a:fillRect/>
          </a:stretch>
        </p:blipFill>
        <p:spPr bwMode="auto">
          <a:xfrm>
            <a:off x="381000" y="609600"/>
            <a:ext cx="7848600" cy="573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1094" t="29033" r="17969" b="9677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5334000" y="4648200"/>
            <a:ext cx="3581400" cy="19050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93600" tIns="82800" rIns="93600" bIns="82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Times New Roman" pitchFamily="18" charset="0"/>
              </a:rPr>
              <a:t>  ’x’</a:t>
            </a:r>
            <a:r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x appears verbatim</a:t>
            </a:r>
          </a:p>
          <a:p>
            <a:pPr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Times New Roman" pitchFamily="18" charset="0"/>
              </a:rPr>
              <a:t>x</a:t>
            </a:r>
            <a:r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x is a language construct</a:t>
            </a:r>
          </a:p>
          <a:p>
            <a:pPr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x?</a:t>
            </a:r>
            <a:r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x appears 0 or 1 times</a:t>
            </a:r>
            <a:r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Times New Roman" pitchFamily="18" charset="0"/>
              </a:rPr>
              <a:t>x*</a:t>
            </a:r>
            <a:r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x appears 0 or more times</a:t>
            </a:r>
          </a:p>
          <a:p>
            <a:pPr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Times New Roman" pitchFamily="18" charset="0"/>
              </a:rPr>
              <a:t>  x|y</a:t>
            </a:r>
            <a:r>
              <a:rPr lang="en-US" sz="1600" b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either x or y appears</a:t>
            </a:r>
          </a:p>
          <a:p>
            <a:pPr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Times New Roman" pitchFamily="18" charset="0"/>
              </a:rPr>
              <a:t>(x,y)</a:t>
            </a:r>
            <a:r>
              <a:rPr lang="en-US" sz="1600" b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x appears, then y</a:t>
            </a:r>
            <a:r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7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Jack grammar (cont.)</a:t>
            </a:r>
          </a:p>
        </p:txBody>
      </p:sp>
      <p:pic>
        <p:nvPicPr>
          <p:cNvPr id="703491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4" t="27420" r="17969" b="19893"/>
          <a:stretch>
            <a:fillRect/>
          </a:stretch>
        </p:blipFill>
        <p:spPr bwMode="auto">
          <a:xfrm>
            <a:off x="228600" y="685800"/>
            <a:ext cx="86868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1094" t="27420" r="17969" b="19893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3492" name="Text Box 4"/>
          <p:cNvSpPr txBox="1">
            <a:spLocks noChangeArrowheads="1"/>
          </p:cNvSpPr>
          <p:nvPr/>
        </p:nvSpPr>
        <p:spPr bwMode="auto">
          <a:xfrm>
            <a:off x="5334000" y="4648200"/>
            <a:ext cx="3581400" cy="19050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93600" tIns="82800" rIns="93600" bIns="82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Times New Roman" pitchFamily="18" charset="0"/>
              </a:rPr>
              <a:t>  ’x’</a:t>
            </a:r>
            <a:r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x appears verbatim</a:t>
            </a:r>
          </a:p>
          <a:p>
            <a:pPr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Times New Roman" pitchFamily="18" charset="0"/>
              </a:rPr>
              <a:t>x</a:t>
            </a:r>
            <a:r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x is a language construct</a:t>
            </a:r>
          </a:p>
          <a:p>
            <a:pPr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x?</a:t>
            </a:r>
            <a:r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x appears 0 or 1 times</a:t>
            </a:r>
            <a:r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Times New Roman" pitchFamily="18" charset="0"/>
              </a:rPr>
              <a:t>x*</a:t>
            </a:r>
            <a:r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x appears 0 or more times</a:t>
            </a:r>
          </a:p>
          <a:p>
            <a:pPr algn="just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Times New Roman" pitchFamily="18" charset="0"/>
              </a:rPr>
              <a:t>  x|y</a:t>
            </a:r>
            <a:r>
              <a:rPr lang="en-US" sz="1600" b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either x or y appears</a:t>
            </a:r>
          </a:p>
          <a:p>
            <a:pPr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Times New Roman" pitchFamily="18" charset="0"/>
              </a:rPr>
              <a:t>(x,y)</a:t>
            </a:r>
            <a:r>
              <a:rPr lang="en-US" sz="1600" b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x appears, then y</a:t>
            </a:r>
            <a:r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5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Jack syntax analyzer in action</a:t>
            </a:r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76200" y="762000"/>
            <a:ext cx="3886200" cy="1524000"/>
          </a:xfrm>
          <a:prstGeom prst="rect">
            <a:avLst/>
          </a:prstGeom>
          <a:solidFill>
            <a:srgbClr val="FFFFCC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82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Bar {</a:t>
            </a:r>
            <a:b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 Fraction foo(int y) {</a:t>
            </a:r>
            <a:b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solidFill>
                  <a:srgbClr val="000000"/>
                </a:solidFill>
                <a:latin typeface="Arial"/>
                <a:cs typeface="Courier New" pitchFamily="49" charset="0"/>
              </a:rPr>
              <a:t>  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var int temp; // a variable</a:t>
            </a:r>
            <a:b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solidFill>
                  <a:srgbClr val="000099"/>
                </a:solidFill>
                <a:latin typeface="Arial"/>
                <a:cs typeface="Courier New" pitchFamily="49" charset="0"/>
              </a:rPr>
              <a:t>  </a:t>
            </a: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let temp = (xxx+12)*-63;</a:t>
            </a:r>
            <a:b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solidFill>
                  <a:srgbClr val="000000"/>
                </a:solidFill>
                <a:latin typeface="Arial"/>
                <a:cs typeface="Courier New" pitchFamily="49" charset="0"/>
              </a:rPr>
              <a:t>   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... </a:t>
            </a:r>
          </a:p>
        </p:txBody>
      </p:sp>
      <p:sp>
        <p:nvSpPr>
          <p:cNvPr id="705540" name="Rectangle 4"/>
          <p:cNvSpPr>
            <a:spLocks noChangeArrowheads="1"/>
          </p:cNvSpPr>
          <p:nvPr/>
        </p:nvSpPr>
        <p:spPr bwMode="auto">
          <a:xfrm>
            <a:off x="179388" y="2384425"/>
            <a:ext cx="35814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200" u="sng" smtClean="0">
                <a:solidFill>
                  <a:srgbClr val="000000"/>
                </a:solidFill>
              </a:rPr>
              <a:t>Syntax analyzer</a:t>
            </a:r>
          </a:p>
          <a:p>
            <a: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200" smtClean="0">
                <a:solidFill>
                  <a:srgbClr val="000000"/>
                </a:solidFill>
              </a:rPr>
              <a:t>Using the language grammar,</a:t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 programmer can write</a:t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 syntax analyzer program</a:t>
            </a:r>
          </a:p>
          <a:p>
            <a:pPr marL="342900" indent="-3429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200" smtClean="0">
                <a:solidFill>
                  <a:srgbClr val="000000"/>
                </a:solidFill>
              </a:rPr>
              <a:t>The syntax analyzer takes a source text file and attempts to match it on the language grammar</a:t>
            </a:r>
          </a:p>
          <a:p>
            <a:pPr marL="342900" indent="-3429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200" smtClean="0">
                <a:solidFill>
                  <a:srgbClr val="000000"/>
                </a:solidFill>
              </a:rPr>
              <a:t>If successful, it generates a parse tree in some structured format, e.g.  XML.</a:t>
            </a:r>
          </a:p>
          <a:p>
            <a:pPr marL="342900" indent="-3429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endParaRPr lang="en-US" sz="1200" b="1" smtClean="0">
              <a:solidFill>
                <a:srgbClr val="000000"/>
              </a:solidFill>
              <a:cs typeface="Courier New" pitchFamily="49" charset="0"/>
            </a:endParaRPr>
          </a:p>
        </p:txBody>
      </p:sp>
      <p:grpSp>
        <p:nvGrpSpPr>
          <p:cNvPr id="705541" name="Group 5"/>
          <p:cNvGrpSpPr>
            <a:grpSpLocks/>
          </p:cNvGrpSpPr>
          <p:nvPr/>
        </p:nvGrpSpPr>
        <p:grpSpPr bwMode="auto">
          <a:xfrm>
            <a:off x="2438400" y="762000"/>
            <a:ext cx="6553200" cy="5715000"/>
            <a:chOff x="1536" y="480"/>
            <a:chExt cx="4128" cy="3600"/>
          </a:xfrm>
        </p:grpSpPr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2592" y="480"/>
              <a:ext cx="3072" cy="3600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129600" tIns="82800" rIns="21600" bIns="82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&lt;varDec&gt;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&lt;keyword&gt; var &lt;/keyword&gt;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&lt;keyword&gt; int &lt;/keyword&gt;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&lt;identifier&gt; temp &lt;/identifier&gt;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&lt;symbol&gt; ; &lt;/symbol&gt;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&lt;/varDec&gt;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&lt;statements&gt;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&lt;letStatement&gt;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&lt;keyword&gt; let &lt;/keyword&gt;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&lt;identifier&gt; temp &lt;/identifier&gt;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&lt;symbol&gt; = &lt;/symbol&gt;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&lt;expression&gt;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&lt;term&gt;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&lt;symbol&gt; ( &lt;/symbol&gt;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&lt;expression&gt;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&lt;term&gt;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&lt;identifier&gt; xxx &lt;/identifier&gt;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&lt;/term&gt;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&lt;symbol&gt; + &lt;/symbol&gt;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&lt;term&gt;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&lt;int.Const.&gt; 12 &lt;/int.Const.&gt; </a:t>
              </a:r>
              <a:b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&lt;/term&gt;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&lt;/expression&gt;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just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...</a:t>
              </a:r>
              <a:r>
                <a:rPr lang="en-US" sz="14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</a:t>
              </a:r>
            </a:p>
          </p:txBody>
        </p:sp>
        <p:sp>
          <p:nvSpPr>
            <p:cNvPr id="705543" name="AutoShape 7"/>
            <p:cNvSpPr>
              <a:spLocks noChangeArrowheads="1"/>
            </p:cNvSpPr>
            <p:nvPr/>
          </p:nvSpPr>
          <p:spPr bwMode="auto">
            <a:xfrm>
              <a:off x="1536" y="1152"/>
              <a:ext cx="1104" cy="576"/>
            </a:xfrm>
            <a:prstGeom prst="rightArrow">
              <a:avLst>
                <a:gd name="adj1" fmla="val 50000"/>
                <a:gd name="adj2" fmla="val 47917"/>
              </a:avLst>
            </a:prstGeom>
            <a:solidFill>
              <a:srgbClr val="FFD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000000"/>
                  </a:solidFill>
                  <a:latin typeface="Arial" pitchFamily="34" charset="0"/>
                </a:rPr>
                <a:t>Syntax analyzer</a:t>
              </a:r>
            </a:p>
          </p:txBody>
        </p:sp>
      </p:grpSp>
      <p:sp>
        <p:nvSpPr>
          <p:cNvPr id="705544" name="Rectangle 8"/>
          <p:cNvSpPr>
            <a:spLocks noChangeArrowheads="1"/>
          </p:cNvSpPr>
          <p:nvPr/>
        </p:nvSpPr>
        <p:spPr bwMode="auto">
          <a:xfrm>
            <a:off x="180975" y="4292600"/>
            <a:ext cx="3886200" cy="231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200" u="sng" smtClean="0">
                <a:solidFill>
                  <a:srgbClr val="000000"/>
                </a:solidFill>
              </a:rPr>
              <a:t>The syntax analyzer’s algorithm shown in this slide:</a:t>
            </a:r>
          </a:p>
          <a:p>
            <a:pPr marL="342900" indent="-3429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200" smtClean="0">
                <a:solidFill>
                  <a:srgbClr val="000000"/>
                </a:solidFill>
              </a:rPr>
              <a:t>If xxx is non-terminal, output: </a:t>
            </a:r>
          </a:p>
          <a:p>
            <a:pPr marL="342900" indent="-342900" algn="just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&lt;xxx&gt;</a:t>
            </a:r>
          </a:p>
          <a:p>
            <a:pPr marL="342900" indent="-3429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Recursive code for the body of </a:t>
            </a: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xxx</a:t>
            </a: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&lt;/xxx&gt;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endParaRPr lang="en-US" sz="1200" smtClean="0">
              <a:solidFill>
                <a:srgbClr val="000000"/>
              </a:solidFill>
              <a:latin typeface="Arial" pitchFamily="34" charset="0"/>
            </a:endParaRP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200" smtClean="0">
                <a:solidFill>
                  <a:srgbClr val="000000"/>
                </a:solidFill>
              </a:rPr>
              <a:t>If</a:t>
            </a:r>
            <a:r>
              <a:rPr lang="en-US" sz="120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xxx</a:t>
            </a:r>
            <a:r>
              <a:rPr lang="en-US" sz="120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</a:rPr>
              <a:t>is terminal</a:t>
            </a:r>
            <a:r>
              <a:rPr lang="en-US" sz="120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800" smtClean="0">
                <a:solidFill>
                  <a:srgbClr val="000000"/>
                </a:solidFill>
                <a:latin typeface="Arial" pitchFamily="34" charset="0"/>
              </a:rPr>
              <a:t>(keyword, symbol, constant, or identifier)</a:t>
            </a:r>
            <a:r>
              <a:rPr lang="en-US" sz="1200" smtClean="0">
                <a:solidFill>
                  <a:srgbClr val="000000"/>
                </a:solidFill>
              </a:rPr>
              <a:t> , output:</a:t>
            </a:r>
            <a:r>
              <a:rPr lang="en-US" sz="1200" smtClean="0">
                <a:solidFill>
                  <a:srgbClr val="000000"/>
                </a:solidFill>
                <a:latin typeface="Arial" pitchFamily="34" charset="0"/>
              </a:rPr>
              <a:t> </a:t>
            </a:r>
          </a:p>
          <a:p>
            <a:pPr marL="342900" indent="-342900" algn="just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&lt;xxx&gt;</a:t>
            </a:r>
          </a:p>
          <a:p>
            <a:pPr marL="342900" indent="-3429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xxx</a:t>
            </a:r>
            <a:r>
              <a:rPr lang="en-US" sz="1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value</a:t>
            </a: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</p:spTree>
    <p:extLst>
      <p:ext uri="{BB962C8B-B14F-4D97-AF65-F5344CB8AC3E}">
        <p14:creationId xmlns:p14="http://schemas.microsoft.com/office/powerpoint/2010/main" val="46045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0" grpId="0" autoUpdateAnimBg="0"/>
      <p:bldP spid="70554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and next step</a:t>
            </a:r>
          </a:p>
        </p:txBody>
      </p:sp>
      <p:graphicFrame>
        <p:nvGraphicFramePr>
          <p:cNvPr id="707587" name="Object 3"/>
          <p:cNvGraphicFramePr>
            <a:graphicFrameLocks noChangeAspect="1"/>
          </p:cNvGraphicFramePr>
          <p:nvPr/>
        </p:nvGraphicFramePr>
        <p:xfrm>
          <a:off x="993775" y="1371600"/>
          <a:ext cx="8069263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4" imgW="9033840" imgH="6066360" progId="Visio.Drawing.6">
                  <p:embed/>
                </p:oleObj>
              </mc:Choice>
              <mc:Fallback>
                <p:oleObj name="VISIO" r:id="rId4" imgW="9033840" imgH="6066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5" t="20786" r="11743" b="27618"/>
                      <a:stretch>
                        <a:fillRect/>
                      </a:stretch>
                    </p:blipFill>
                    <p:spPr bwMode="auto">
                      <a:xfrm>
                        <a:off x="993775" y="1371600"/>
                        <a:ext cx="8069263" cy="320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152400" y="68580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5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99"/>
                </a:solidFill>
              </a:rPr>
              <a:t>Syntax analysis</a:t>
            </a:r>
            <a:r>
              <a:rPr lang="en-US" smtClean="0">
                <a:solidFill>
                  <a:srgbClr val="000000"/>
                </a:solidFill>
              </a:rPr>
              <a:t>: understanding syntax</a:t>
            </a:r>
          </a:p>
          <a:p>
            <a:pPr marL="342900" indent="-342900" algn="l" rtl="0" eaLnBrk="0" fontAlgn="base" hangingPunct="0">
              <a:spcBef>
                <a:spcPct val="5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99"/>
                </a:solidFill>
              </a:rPr>
              <a:t>Code generation</a:t>
            </a:r>
            <a:r>
              <a:rPr lang="en-US" smtClean="0">
                <a:solidFill>
                  <a:srgbClr val="000000"/>
                </a:solidFill>
              </a:rPr>
              <a:t>: constructing semantics</a:t>
            </a:r>
          </a:p>
        </p:txBody>
      </p:sp>
      <p:sp>
        <p:nvSpPr>
          <p:cNvPr id="707589" name="Rectangle 5"/>
          <p:cNvSpPr>
            <a:spLocks noChangeArrowheads="1"/>
          </p:cNvSpPr>
          <p:nvPr/>
        </p:nvSpPr>
        <p:spPr bwMode="auto">
          <a:xfrm>
            <a:off x="381000" y="4724400"/>
            <a:ext cx="84582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 rtl="0" eaLnBrk="0" fontAlgn="base" hangingPunct="0">
              <a:lnSpc>
                <a:spcPct val="115000"/>
              </a:lnSpc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u="sng" smtClean="0">
                <a:solidFill>
                  <a:srgbClr val="000000"/>
                </a:solidFill>
              </a:rPr>
              <a:t>The code generation challenge:</a:t>
            </a:r>
          </a:p>
          <a:p>
            <a:pPr marL="342900" indent="-342900" algn="l" rtl="0" eaLnBrk="0" fontAlgn="base" hangingPunct="0">
              <a:lnSpc>
                <a:spcPct val="115000"/>
              </a:lnSpc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Extend the syntax analyzer into a full-blown compiler that, instead of generating passive XML code, generates executable VM code</a:t>
            </a:r>
          </a:p>
          <a:p>
            <a:pPr marL="342900" indent="-342900" algn="l" rtl="0" eaLnBrk="0" fontAlgn="base" hangingPunct="0">
              <a:lnSpc>
                <a:spcPct val="115000"/>
              </a:lnSpc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Two challenges:  (a) handling data, and (b) handling commands.</a:t>
            </a:r>
            <a:endParaRPr lang="en-US" b="1" smtClean="0">
              <a:solidFill>
                <a:srgbClr val="0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4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Perspective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46125"/>
            <a:ext cx="8610600" cy="5562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5000"/>
              </a:spcBef>
            </a:pPr>
            <a:r>
              <a:rPr lang="en-US" sz="1600"/>
              <a:t>The parse tree can be constructed on the fly</a:t>
            </a:r>
          </a:p>
          <a:p>
            <a:pPr>
              <a:lnSpc>
                <a:spcPct val="95000"/>
              </a:lnSpc>
              <a:spcBef>
                <a:spcPct val="55000"/>
              </a:spcBef>
            </a:pPr>
            <a:r>
              <a:rPr lang="en-US" sz="1600"/>
              <a:t>Syntax analyzers are typically built using tools like:</a:t>
            </a:r>
          </a:p>
          <a:p>
            <a:pPr lvl="1">
              <a:lnSpc>
                <a:spcPct val="95000"/>
              </a:lnSpc>
              <a:spcBef>
                <a:spcPct val="550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Lex</a:t>
            </a:r>
            <a:r>
              <a:rPr lang="en-US" sz="1600"/>
              <a:t> for tokenizing </a:t>
            </a:r>
          </a:p>
          <a:p>
            <a:pPr lvl="1">
              <a:lnSpc>
                <a:spcPct val="95000"/>
              </a:lnSpc>
              <a:spcBef>
                <a:spcPct val="550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Yacc</a:t>
            </a:r>
            <a:r>
              <a:rPr lang="en-US" sz="1600"/>
              <a:t> for parsing</a:t>
            </a:r>
          </a:p>
          <a:p>
            <a:pPr>
              <a:lnSpc>
                <a:spcPct val="95000"/>
              </a:lnSpc>
              <a:spcBef>
                <a:spcPct val="55000"/>
              </a:spcBef>
            </a:pPr>
            <a:r>
              <a:rPr lang="en-US" sz="1600"/>
              <a:t>The Jack language is intentionally simple:</a:t>
            </a:r>
          </a:p>
          <a:p>
            <a:pPr lvl="1">
              <a:lnSpc>
                <a:spcPct val="95000"/>
              </a:lnSpc>
              <a:spcBef>
                <a:spcPct val="55000"/>
              </a:spcBef>
            </a:pPr>
            <a:r>
              <a:rPr lang="en-US" sz="1600"/>
              <a:t>Statement prefixes: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600"/>
              <a:t>,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600"/>
              <a:t>, ... </a:t>
            </a:r>
          </a:p>
          <a:p>
            <a:pPr lvl="1">
              <a:lnSpc>
                <a:spcPct val="95000"/>
              </a:lnSpc>
              <a:spcBef>
                <a:spcPct val="55000"/>
              </a:spcBef>
            </a:pPr>
            <a:r>
              <a:rPr lang="en-US" sz="1600"/>
              <a:t>No operator priority</a:t>
            </a:r>
          </a:p>
          <a:p>
            <a:pPr lvl="1">
              <a:lnSpc>
                <a:spcPct val="95000"/>
              </a:lnSpc>
              <a:spcBef>
                <a:spcPct val="55000"/>
              </a:spcBef>
            </a:pPr>
            <a:r>
              <a:rPr lang="en-US" sz="1600"/>
              <a:t>No error checking</a:t>
            </a:r>
          </a:p>
          <a:p>
            <a:pPr lvl="1">
              <a:lnSpc>
                <a:spcPct val="95000"/>
              </a:lnSpc>
              <a:spcBef>
                <a:spcPct val="55000"/>
              </a:spcBef>
            </a:pPr>
            <a:r>
              <a:rPr lang="en-US" sz="1600"/>
              <a:t>Basic data types, etc.</a:t>
            </a:r>
          </a:p>
          <a:p>
            <a:pPr>
              <a:lnSpc>
                <a:spcPct val="95000"/>
              </a:lnSpc>
              <a:spcBef>
                <a:spcPct val="55000"/>
              </a:spcBef>
            </a:pPr>
            <a:r>
              <a:rPr lang="en-US" sz="1600"/>
              <a:t>Typical languages are richer, requiring more powerful compilers</a:t>
            </a:r>
          </a:p>
          <a:p>
            <a:pPr>
              <a:lnSpc>
                <a:spcPct val="95000"/>
              </a:lnSpc>
              <a:spcBef>
                <a:spcPct val="55000"/>
              </a:spcBef>
            </a:pPr>
            <a:r>
              <a:rPr lang="en-US" sz="1600" u="sng"/>
              <a:t>The Jack compiler:</a:t>
            </a:r>
            <a:r>
              <a:rPr lang="en-US" sz="1600"/>
              <a:t> designed to illustrate the key ideas that underlie modern compilers, leaving advanced features to more advanced courses</a:t>
            </a:r>
          </a:p>
          <a:p>
            <a:pPr>
              <a:lnSpc>
                <a:spcPct val="95000"/>
              </a:lnSpc>
              <a:spcBef>
                <a:spcPct val="55000"/>
              </a:spcBef>
            </a:pPr>
            <a:r>
              <a:rPr lang="en-US" sz="1600"/>
              <a:t>Industrial-strength compilers: </a:t>
            </a:r>
          </a:p>
          <a:p>
            <a:pPr lvl="1">
              <a:lnSpc>
                <a:spcPct val="95000"/>
              </a:lnSpc>
              <a:spcBef>
                <a:spcPct val="55000"/>
              </a:spcBef>
            </a:pPr>
            <a:r>
              <a:rPr lang="en-US" sz="1600"/>
              <a:t>Have good error diagnostics</a:t>
            </a:r>
          </a:p>
          <a:p>
            <a:pPr lvl="1">
              <a:lnSpc>
                <a:spcPct val="95000"/>
              </a:lnSpc>
              <a:spcBef>
                <a:spcPct val="55000"/>
              </a:spcBef>
            </a:pPr>
            <a:r>
              <a:rPr lang="en-US" sz="1600"/>
              <a:t>Generate tight and efficient code</a:t>
            </a:r>
          </a:p>
          <a:p>
            <a:pPr lvl="1">
              <a:lnSpc>
                <a:spcPct val="95000"/>
              </a:lnSpc>
              <a:spcBef>
                <a:spcPct val="55000"/>
              </a:spcBef>
            </a:pPr>
            <a:r>
              <a:rPr lang="en-US" sz="1600"/>
              <a:t>Support parallel (multi-core) processors.</a:t>
            </a:r>
          </a:p>
          <a:p>
            <a:pPr>
              <a:lnSpc>
                <a:spcPct val="95000"/>
              </a:lnSpc>
              <a:spcBef>
                <a:spcPct val="55000"/>
              </a:spcBef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265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map</a:t>
            </a:r>
          </a:p>
        </p:txBody>
      </p:sp>
      <p:grpSp>
        <p:nvGrpSpPr>
          <p:cNvPr id="676867" name="Group 3"/>
          <p:cNvGrpSpPr>
            <a:grpSpLocks/>
          </p:cNvGrpSpPr>
          <p:nvPr/>
        </p:nvGrpSpPr>
        <p:grpSpPr bwMode="auto">
          <a:xfrm>
            <a:off x="258763" y="1006475"/>
            <a:ext cx="8809037" cy="4867275"/>
            <a:chOff x="163" y="634"/>
            <a:chExt cx="5549" cy="3066"/>
          </a:xfrm>
        </p:grpSpPr>
        <p:grpSp>
          <p:nvGrpSpPr>
            <p:cNvPr id="676868" name="Group 4"/>
            <p:cNvGrpSpPr>
              <a:grpSpLocks/>
            </p:cNvGrpSpPr>
            <p:nvPr/>
          </p:nvGrpSpPr>
          <p:grpSpPr bwMode="auto">
            <a:xfrm>
              <a:off x="833" y="1955"/>
              <a:ext cx="4051" cy="445"/>
              <a:chOff x="833" y="1955"/>
              <a:chExt cx="4051" cy="445"/>
            </a:xfrm>
          </p:grpSpPr>
          <p:sp>
            <p:nvSpPr>
              <p:cNvPr id="676869" name="Rectangle 5"/>
              <p:cNvSpPr>
                <a:spLocks noChangeArrowheads="1"/>
              </p:cNvSpPr>
              <p:nvPr/>
            </p:nvSpPr>
            <p:spPr bwMode="auto">
              <a:xfrm>
                <a:off x="2562" y="2073"/>
                <a:ext cx="45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70" name="Rectangle 6"/>
              <p:cNvSpPr>
                <a:spLocks noChangeArrowheads="1"/>
              </p:cNvSpPr>
              <p:nvPr/>
            </p:nvSpPr>
            <p:spPr bwMode="auto">
              <a:xfrm>
                <a:off x="2590" y="2065"/>
                <a:ext cx="457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Assembler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71" name="Freeform 7"/>
              <p:cNvSpPr>
                <a:spLocks/>
              </p:cNvSpPr>
              <p:nvPr/>
            </p:nvSpPr>
            <p:spPr bwMode="auto">
              <a:xfrm>
                <a:off x="2533" y="2239"/>
                <a:ext cx="483" cy="140"/>
              </a:xfrm>
              <a:custGeom>
                <a:avLst/>
                <a:gdLst>
                  <a:gd name="T0" fmla="*/ 0 w 483"/>
                  <a:gd name="T1" fmla="*/ 71 h 140"/>
                  <a:gd name="T2" fmla="*/ 3 w 483"/>
                  <a:gd name="T3" fmla="*/ 59 h 140"/>
                  <a:gd name="T4" fmla="*/ 13 w 483"/>
                  <a:gd name="T5" fmla="*/ 48 h 140"/>
                  <a:gd name="T6" fmla="*/ 26 w 483"/>
                  <a:gd name="T7" fmla="*/ 38 h 140"/>
                  <a:gd name="T8" fmla="*/ 47 w 483"/>
                  <a:gd name="T9" fmla="*/ 28 h 140"/>
                  <a:gd name="T10" fmla="*/ 72 w 483"/>
                  <a:gd name="T11" fmla="*/ 20 h 140"/>
                  <a:gd name="T12" fmla="*/ 99 w 483"/>
                  <a:gd name="T13" fmla="*/ 13 h 140"/>
                  <a:gd name="T14" fmla="*/ 132 w 483"/>
                  <a:gd name="T15" fmla="*/ 9 h 140"/>
                  <a:gd name="T16" fmla="*/ 166 w 483"/>
                  <a:gd name="T17" fmla="*/ 4 h 140"/>
                  <a:gd name="T18" fmla="*/ 204 w 483"/>
                  <a:gd name="T19" fmla="*/ 0 h 140"/>
                  <a:gd name="T20" fmla="*/ 241 w 483"/>
                  <a:gd name="T21" fmla="*/ 0 h 140"/>
                  <a:gd name="T22" fmla="*/ 279 w 483"/>
                  <a:gd name="T23" fmla="*/ 0 h 140"/>
                  <a:gd name="T24" fmla="*/ 317 w 483"/>
                  <a:gd name="T25" fmla="*/ 4 h 140"/>
                  <a:gd name="T26" fmla="*/ 351 w 483"/>
                  <a:gd name="T27" fmla="*/ 9 h 140"/>
                  <a:gd name="T28" fmla="*/ 383 w 483"/>
                  <a:gd name="T29" fmla="*/ 13 h 140"/>
                  <a:gd name="T30" fmla="*/ 411 w 483"/>
                  <a:gd name="T31" fmla="*/ 20 h 140"/>
                  <a:gd name="T32" fmla="*/ 436 w 483"/>
                  <a:gd name="T33" fmla="*/ 28 h 140"/>
                  <a:gd name="T34" fmla="*/ 457 w 483"/>
                  <a:gd name="T35" fmla="*/ 38 h 140"/>
                  <a:gd name="T36" fmla="*/ 470 w 483"/>
                  <a:gd name="T37" fmla="*/ 48 h 140"/>
                  <a:gd name="T38" fmla="*/ 480 w 483"/>
                  <a:gd name="T39" fmla="*/ 59 h 140"/>
                  <a:gd name="T40" fmla="*/ 483 w 483"/>
                  <a:gd name="T41" fmla="*/ 71 h 140"/>
                  <a:gd name="T42" fmla="*/ 480 w 483"/>
                  <a:gd name="T43" fmla="*/ 81 h 140"/>
                  <a:gd name="T44" fmla="*/ 470 w 483"/>
                  <a:gd name="T45" fmla="*/ 92 h 140"/>
                  <a:gd name="T46" fmla="*/ 457 w 483"/>
                  <a:gd name="T47" fmla="*/ 102 h 140"/>
                  <a:gd name="T48" fmla="*/ 436 w 483"/>
                  <a:gd name="T49" fmla="*/ 112 h 140"/>
                  <a:gd name="T50" fmla="*/ 411 w 483"/>
                  <a:gd name="T51" fmla="*/ 120 h 140"/>
                  <a:gd name="T52" fmla="*/ 383 w 483"/>
                  <a:gd name="T53" fmla="*/ 127 h 140"/>
                  <a:gd name="T54" fmla="*/ 351 w 483"/>
                  <a:gd name="T55" fmla="*/ 133 h 140"/>
                  <a:gd name="T56" fmla="*/ 317 w 483"/>
                  <a:gd name="T57" fmla="*/ 137 h 140"/>
                  <a:gd name="T58" fmla="*/ 279 w 483"/>
                  <a:gd name="T59" fmla="*/ 140 h 140"/>
                  <a:gd name="T60" fmla="*/ 241 w 483"/>
                  <a:gd name="T61" fmla="*/ 140 h 140"/>
                  <a:gd name="T62" fmla="*/ 204 w 483"/>
                  <a:gd name="T63" fmla="*/ 140 h 140"/>
                  <a:gd name="T64" fmla="*/ 166 w 483"/>
                  <a:gd name="T65" fmla="*/ 137 h 140"/>
                  <a:gd name="T66" fmla="*/ 132 w 483"/>
                  <a:gd name="T67" fmla="*/ 133 h 140"/>
                  <a:gd name="T68" fmla="*/ 99 w 483"/>
                  <a:gd name="T69" fmla="*/ 127 h 140"/>
                  <a:gd name="T70" fmla="*/ 72 w 483"/>
                  <a:gd name="T71" fmla="*/ 120 h 140"/>
                  <a:gd name="T72" fmla="*/ 47 w 483"/>
                  <a:gd name="T73" fmla="*/ 112 h 140"/>
                  <a:gd name="T74" fmla="*/ 26 w 483"/>
                  <a:gd name="T75" fmla="*/ 102 h 140"/>
                  <a:gd name="T76" fmla="*/ 13 w 483"/>
                  <a:gd name="T77" fmla="*/ 92 h 140"/>
                  <a:gd name="T78" fmla="*/ 3 w 483"/>
                  <a:gd name="T79" fmla="*/ 81 h 140"/>
                  <a:gd name="T80" fmla="*/ 0 w 483"/>
                  <a:gd name="T81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3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48"/>
                    </a:lnTo>
                    <a:lnTo>
                      <a:pt x="26" y="38"/>
                    </a:lnTo>
                    <a:lnTo>
                      <a:pt x="47" y="28"/>
                    </a:lnTo>
                    <a:lnTo>
                      <a:pt x="72" y="20"/>
                    </a:lnTo>
                    <a:lnTo>
                      <a:pt x="99" y="13"/>
                    </a:lnTo>
                    <a:lnTo>
                      <a:pt x="132" y="9"/>
                    </a:lnTo>
                    <a:lnTo>
                      <a:pt x="166" y="4"/>
                    </a:lnTo>
                    <a:lnTo>
                      <a:pt x="204" y="0"/>
                    </a:lnTo>
                    <a:lnTo>
                      <a:pt x="241" y="0"/>
                    </a:lnTo>
                    <a:lnTo>
                      <a:pt x="279" y="0"/>
                    </a:lnTo>
                    <a:lnTo>
                      <a:pt x="317" y="4"/>
                    </a:lnTo>
                    <a:lnTo>
                      <a:pt x="351" y="9"/>
                    </a:lnTo>
                    <a:lnTo>
                      <a:pt x="383" y="13"/>
                    </a:lnTo>
                    <a:lnTo>
                      <a:pt x="411" y="20"/>
                    </a:lnTo>
                    <a:lnTo>
                      <a:pt x="436" y="28"/>
                    </a:lnTo>
                    <a:lnTo>
                      <a:pt x="457" y="38"/>
                    </a:lnTo>
                    <a:lnTo>
                      <a:pt x="470" y="48"/>
                    </a:lnTo>
                    <a:lnTo>
                      <a:pt x="480" y="59"/>
                    </a:lnTo>
                    <a:lnTo>
                      <a:pt x="483" y="71"/>
                    </a:lnTo>
                    <a:lnTo>
                      <a:pt x="480" y="81"/>
                    </a:lnTo>
                    <a:lnTo>
                      <a:pt x="470" y="92"/>
                    </a:lnTo>
                    <a:lnTo>
                      <a:pt x="457" y="102"/>
                    </a:lnTo>
                    <a:lnTo>
                      <a:pt x="436" y="112"/>
                    </a:lnTo>
                    <a:lnTo>
                      <a:pt x="411" y="120"/>
                    </a:lnTo>
                    <a:lnTo>
                      <a:pt x="383" y="127"/>
                    </a:lnTo>
                    <a:lnTo>
                      <a:pt x="351" y="133"/>
                    </a:lnTo>
                    <a:lnTo>
                      <a:pt x="317" y="137"/>
                    </a:lnTo>
                    <a:lnTo>
                      <a:pt x="279" y="140"/>
                    </a:lnTo>
                    <a:lnTo>
                      <a:pt x="241" y="140"/>
                    </a:lnTo>
                    <a:lnTo>
                      <a:pt x="204" y="140"/>
                    </a:lnTo>
                    <a:lnTo>
                      <a:pt x="166" y="137"/>
                    </a:lnTo>
                    <a:lnTo>
                      <a:pt x="132" y="133"/>
                    </a:lnTo>
                    <a:lnTo>
                      <a:pt x="99" y="127"/>
                    </a:lnTo>
                    <a:lnTo>
                      <a:pt x="72" y="120"/>
                    </a:lnTo>
                    <a:lnTo>
                      <a:pt x="47" y="112"/>
                    </a:lnTo>
                    <a:lnTo>
                      <a:pt x="26" y="102"/>
                    </a:lnTo>
                    <a:lnTo>
                      <a:pt x="13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72" name="Rectangle 8"/>
              <p:cNvSpPr>
                <a:spLocks noChangeArrowheads="1"/>
              </p:cNvSpPr>
              <p:nvPr/>
            </p:nvSpPr>
            <p:spPr bwMode="auto">
              <a:xfrm>
                <a:off x="2626" y="2268"/>
                <a:ext cx="345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 6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73" name="Freeform 9"/>
              <p:cNvSpPr>
                <a:spLocks/>
              </p:cNvSpPr>
              <p:nvPr/>
            </p:nvSpPr>
            <p:spPr bwMode="auto">
              <a:xfrm>
                <a:off x="856" y="1955"/>
                <a:ext cx="4028" cy="404"/>
              </a:xfrm>
              <a:custGeom>
                <a:avLst/>
                <a:gdLst>
                  <a:gd name="T0" fmla="*/ 0 w 4028"/>
                  <a:gd name="T1" fmla="*/ 404 h 404"/>
                  <a:gd name="T2" fmla="*/ 0 w 4028"/>
                  <a:gd name="T3" fmla="*/ 232 h 404"/>
                  <a:gd name="T4" fmla="*/ 4028 w 4028"/>
                  <a:gd name="T5" fmla="*/ 232 h 404"/>
                  <a:gd name="T6" fmla="*/ 4028 w 4028"/>
                  <a:gd name="T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28" h="404">
                    <a:moveTo>
                      <a:pt x="0" y="404"/>
                    </a:moveTo>
                    <a:lnTo>
                      <a:pt x="0" y="232"/>
                    </a:lnTo>
                    <a:lnTo>
                      <a:pt x="4028" y="232"/>
                    </a:lnTo>
                    <a:lnTo>
                      <a:pt x="4028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74" name="Freeform 10"/>
              <p:cNvSpPr>
                <a:spLocks/>
              </p:cNvSpPr>
              <p:nvPr/>
            </p:nvSpPr>
            <p:spPr bwMode="auto">
              <a:xfrm>
                <a:off x="833" y="2353"/>
                <a:ext cx="47" cy="47"/>
              </a:xfrm>
              <a:custGeom>
                <a:avLst/>
                <a:gdLst>
                  <a:gd name="T0" fmla="*/ 47 w 47"/>
                  <a:gd name="T1" fmla="*/ 0 h 47"/>
                  <a:gd name="T2" fmla="*/ 23 w 47"/>
                  <a:gd name="T3" fmla="*/ 47 h 47"/>
                  <a:gd name="T4" fmla="*/ 0 w 47"/>
                  <a:gd name="T5" fmla="*/ 0 h 47"/>
                  <a:gd name="T6" fmla="*/ 47 w 47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7">
                    <a:moveTo>
                      <a:pt x="47" y="0"/>
                    </a:moveTo>
                    <a:lnTo>
                      <a:pt x="23" y="47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76875" name="Group 11"/>
            <p:cNvGrpSpPr>
              <a:grpSpLocks/>
            </p:cNvGrpSpPr>
            <p:nvPr/>
          </p:nvGrpSpPr>
          <p:grpSpPr bwMode="auto">
            <a:xfrm>
              <a:off x="1752" y="778"/>
              <a:ext cx="776" cy="641"/>
              <a:chOff x="1752" y="778"/>
              <a:chExt cx="776" cy="641"/>
            </a:xfrm>
          </p:grpSpPr>
          <p:sp>
            <p:nvSpPr>
              <p:cNvPr id="676876" name="Rectangle 12"/>
              <p:cNvSpPr>
                <a:spLocks noChangeArrowheads="1"/>
              </p:cNvSpPr>
              <p:nvPr/>
            </p:nvSpPr>
            <p:spPr bwMode="auto">
              <a:xfrm>
                <a:off x="1752" y="933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77" name="Rectangle 13"/>
              <p:cNvSpPr>
                <a:spLocks noChangeArrowheads="1"/>
              </p:cNvSpPr>
              <p:nvPr/>
            </p:nvSpPr>
            <p:spPr bwMode="auto">
              <a:xfrm>
                <a:off x="1804" y="984"/>
                <a:ext cx="69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H.L. Language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78" name="Rectangle 14"/>
              <p:cNvSpPr>
                <a:spLocks noChangeArrowheads="1"/>
              </p:cNvSpPr>
              <p:nvPr/>
            </p:nvSpPr>
            <p:spPr bwMode="auto">
              <a:xfrm>
                <a:off x="2093" y="1115"/>
                <a:ext cx="11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&amp;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79" name="Rectangle 15"/>
              <p:cNvSpPr>
                <a:spLocks noChangeArrowheads="1"/>
              </p:cNvSpPr>
              <p:nvPr/>
            </p:nvSpPr>
            <p:spPr bwMode="auto">
              <a:xfrm>
                <a:off x="1798" y="1247"/>
                <a:ext cx="70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Operating Sys.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80" name="Rectangle 16"/>
              <p:cNvSpPr>
                <a:spLocks noChangeArrowheads="1"/>
              </p:cNvSpPr>
              <p:nvPr/>
            </p:nvSpPr>
            <p:spPr bwMode="auto">
              <a:xfrm>
                <a:off x="1752" y="778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81" name="Rectangle 17"/>
              <p:cNvSpPr>
                <a:spLocks noChangeArrowheads="1"/>
              </p:cNvSpPr>
              <p:nvPr/>
            </p:nvSpPr>
            <p:spPr bwMode="auto">
              <a:xfrm>
                <a:off x="1813" y="804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76882" name="Group 18"/>
            <p:cNvGrpSpPr>
              <a:grpSpLocks/>
            </p:cNvGrpSpPr>
            <p:nvPr/>
          </p:nvGrpSpPr>
          <p:grpSpPr bwMode="auto">
            <a:xfrm>
              <a:off x="2513" y="960"/>
              <a:ext cx="655" cy="336"/>
              <a:chOff x="2332" y="1488"/>
              <a:chExt cx="655" cy="336"/>
            </a:xfrm>
          </p:grpSpPr>
          <p:sp>
            <p:nvSpPr>
              <p:cNvPr id="676883" name="Rectangle 19"/>
              <p:cNvSpPr>
                <a:spLocks noChangeArrowheads="1"/>
              </p:cNvSpPr>
              <p:nvPr/>
            </p:nvSpPr>
            <p:spPr bwMode="auto">
              <a:xfrm>
                <a:off x="2433" y="1550"/>
                <a:ext cx="466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84" name="Rectangle 20"/>
              <p:cNvSpPr>
                <a:spLocks noChangeArrowheads="1"/>
              </p:cNvSpPr>
              <p:nvPr/>
            </p:nvSpPr>
            <p:spPr bwMode="auto">
              <a:xfrm>
                <a:off x="2461" y="1488"/>
                <a:ext cx="41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Compiler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85" name="Rectangle 21"/>
              <p:cNvSpPr>
                <a:spLocks noChangeArrowheads="1"/>
              </p:cNvSpPr>
              <p:nvPr/>
            </p:nvSpPr>
            <p:spPr bwMode="auto">
              <a:xfrm>
                <a:off x="2392" y="1738"/>
                <a:ext cx="53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10 - 11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86" name="Line 22"/>
              <p:cNvSpPr>
                <a:spLocks noChangeShapeType="1"/>
              </p:cNvSpPr>
              <p:nvPr/>
            </p:nvSpPr>
            <p:spPr bwMode="auto">
              <a:xfrm>
                <a:off x="2332" y="1669"/>
                <a:ext cx="6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87" name="Freeform 23"/>
              <p:cNvSpPr>
                <a:spLocks/>
              </p:cNvSpPr>
              <p:nvPr/>
            </p:nvSpPr>
            <p:spPr bwMode="auto">
              <a:xfrm>
                <a:off x="2939" y="164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76888" name="Group 24"/>
            <p:cNvGrpSpPr>
              <a:grpSpLocks/>
            </p:cNvGrpSpPr>
            <p:nvPr/>
          </p:nvGrpSpPr>
          <p:grpSpPr bwMode="auto">
            <a:xfrm>
              <a:off x="3913" y="1337"/>
              <a:ext cx="810" cy="339"/>
              <a:chOff x="3913" y="1337"/>
              <a:chExt cx="810" cy="339"/>
            </a:xfrm>
          </p:grpSpPr>
          <p:sp>
            <p:nvSpPr>
              <p:cNvPr id="676889" name="Rectangle 25"/>
              <p:cNvSpPr>
                <a:spLocks noChangeArrowheads="1"/>
              </p:cNvSpPr>
              <p:nvPr/>
            </p:nvSpPr>
            <p:spPr bwMode="auto">
              <a:xfrm>
                <a:off x="3970" y="1352"/>
                <a:ext cx="733" cy="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90" name="Rectangle 26"/>
              <p:cNvSpPr>
                <a:spLocks noChangeArrowheads="1"/>
              </p:cNvSpPr>
              <p:nvPr/>
            </p:nvSpPr>
            <p:spPr bwMode="auto">
              <a:xfrm>
                <a:off x="3997" y="1337"/>
                <a:ext cx="64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VM Translator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91" name="Freeform 27"/>
              <p:cNvSpPr>
                <a:spLocks/>
              </p:cNvSpPr>
              <p:nvPr/>
            </p:nvSpPr>
            <p:spPr bwMode="auto">
              <a:xfrm>
                <a:off x="3942" y="1534"/>
                <a:ext cx="558" cy="142"/>
              </a:xfrm>
              <a:custGeom>
                <a:avLst/>
                <a:gdLst>
                  <a:gd name="T0" fmla="*/ 0 w 558"/>
                  <a:gd name="T1" fmla="*/ 71 h 142"/>
                  <a:gd name="T2" fmla="*/ 3 w 558"/>
                  <a:gd name="T3" fmla="*/ 61 h 142"/>
                  <a:gd name="T4" fmla="*/ 11 w 558"/>
                  <a:gd name="T5" fmla="*/ 50 h 142"/>
                  <a:gd name="T6" fmla="*/ 28 w 558"/>
                  <a:gd name="T7" fmla="*/ 40 h 142"/>
                  <a:gd name="T8" fmla="*/ 47 w 558"/>
                  <a:gd name="T9" fmla="*/ 31 h 142"/>
                  <a:gd name="T10" fmla="*/ 73 w 558"/>
                  <a:gd name="T11" fmla="*/ 23 h 142"/>
                  <a:gd name="T12" fmla="*/ 104 w 558"/>
                  <a:gd name="T13" fmla="*/ 17 h 142"/>
                  <a:gd name="T14" fmla="*/ 139 w 558"/>
                  <a:gd name="T15" fmla="*/ 10 h 142"/>
                  <a:gd name="T16" fmla="*/ 176 w 558"/>
                  <a:gd name="T17" fmla="*/ 5 h 142"/>
                  <a:gd name="T18" fmla="*/ 217 w 558"/>
                  <a:gd name="T19" fmla="*/ 2 h 142"/>
                  <a:gd name="T20" fmla="*/ 258 w 558"/>
                  <a:gd name="T21" fmla="*/ 0 h 142"/>
                  <a:gd name="T22" fmla="*/ 300 w 558"/>
                  <a:gd name="T23" fmla="*/ 0 h 142"/>
                  <a:gd name="T24" fmla="*/ 341 w 558"/>
                  <a:gd name="T25" fmla="*/ 2 h 142"/>
                  <a:gd name="T26" fmla="*/ 382 w 558"/>
                  <a:gd name="T27" fmla="*/ 5 h 142"/>
                  <a:gd name="T28" fmla="*/ 420 w 558"/>
                  <a:gd name="T29" fmla="*/ 10 h 142"/>
                  <a:gd name="T30" fmla="*/ 454 w 558"/>
                  <a:gd name="T31" fmla="*/ 17 h 142"/>
                  <a:gd name="T32" fmla="*/ 485 w 558"/>
                  <a:gd name="T33" fmla="*/ 23 h 142"/>
                  <a:gd name="T34" fmla="*/ 511 w 558"/>
                  <a:gd name="T35" fmla="*/ 31 h 142"/>
                  <a:gd name="T36" fmla="*/ 531 w 558"/>
                  <a:gd name="T37" fmla="*/ 40 h 142"/>
                  <a:gd name="T38" fmla="*/ 547 w 558"/>
                  <a:gd name="T39" fmla="*/ 50 h 142"/>
                  <a:gd name="T40" fmla="*/ 555 w 558"/>
                  <a:gd name="T41" fmla="*/ 61 h 142"/>
                  <a:gd name="T42" fmla="*/ 558 w 558"/>
                  <a:gd name="T43" fmla="*/ 71 h 142"/>
                  <a:gd name="T44" fmla="*/ 555 w 558"/>
                  <a:gd name="T45" fmla="*/ 81 h 142"/>
                  <a:gd name="T46" fmla="*/ 547 w 558"/>
                  <a:gd name="T47" fmla="*/ 92 h 142"/>
                  <a:gd name="T48" fmla="*/ 531 w 558"/>
                  <a:gd name="T49" fmla="*/ 102 h 142"/>
                  <a:gd name="T50" fmla="*/ 511 w 558"/>
                  <a:gd name="T51" fmla="*/ 110 h 142"/>
                  <a:gd name="T52" fmla="*/ 485 w 558"/>
                  <a:gd name="T53" fmla="*/ 119 h 142"/>
                  <a:gd name="T54" fmla="*/ 454 w 558"/>
                  <a:gd name="T55" fmla="*/ 125 h 142"/>
                  <a:gd name="T56" fmla="*/ 420 w 558"/>
                  <a:gd name="T57" fmla="*/ 132 h 142"/>
                  <a:gd name="T58" fmla="*/ 382 w 558"/>
                  <a:gd name="T59" fmla="*/ 137 h 142"/>
                  <a:gd name="T60" fmla="*/ 341 w 558"/>
                  <a:gd name="T61" fmla="*/ 140 h 142"/>
                  <a:gd name="T62" fmla="*/ 300 w 558"/>
                  <a:gd name="T63" fmla="*/ 142 h 142"/>
                  <a:gd name="T64" fmla="*/ 258 w 558"/>
                  <a:gd name="T65" fmla="*/ 142 h 142"/>
                  <a:gd name="T66" fmla="*/ 217 w 558"/>
                  <a:gd name="T67" fmla="*/ 140 h 142"/>
                  <a:gd name="T68" fmla="*/ 176 w 558"/>
                  <a:gd name="T69" fmla="*/ 137 h 142"/>
                  <a:gd name="T70" fmla="*/ 139 w 558"/>
                  <a:gd name="T71" fmla="*/ 132 h 142"/>
                  <a:gd name="T72" fmla="*/ 104 w 558"/>
                  <a:gd name="T73" fmla="*/ 125 h 142"/>
                  <a:gd name="T74" fmla="*/ 73 w 558"/>
                  <a:gd name="T75" fmla="*/ 119 h 142"/>
                  <a:gd name="T76" fmla="*/ 47 w 558"/>
                  <a:gd name="T77" fmla="*/ 110 h 142"/>
                  <a:gd name="T78" fmla="*/ 28 w 558"/>
                  <a:gd name="T79" fmla="*/ 102 h 142"/>
                  <a:gd name="T80" fmla="*/ 11 w 558"/>
                  <a:gd name="T81" fmla="*/ 92 h 142"/>
                  <a:gd name="T82" fmla="*/ 3 w 558"/>
                  <a:gd name="T83" fmla="*/ 81 h 142"/>
                  <a:gd name="T84" fmla="*/ 0 w 558"/>
                  <a:gd name="T85" fmla="*/ 7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58" h="142">
                    <a:moveTo>
                      <a:pt x="0" y="71"/>
                    </a:moveTo>
                    <a:lnTo>
                      <a:pt x="3" y="61"/>
                    </a:lnTo>
                    <a:lnTo>
                      <a:pt x="11" y="50"/>
                    </a:lnTo>
                    <a:lnTo>
                      <a:pt x="28" y="40"/>
                    </a:lnTo>
                    <a:lnTo>
                      <a:pt x="47" y="31"/>
                    </a:lnTo>
                    <a:lnTo>
                      <a:pt x="73" y="23"/>
                    </a:lnTo>
                    <a:lnTo>
                      <a:pt x="104" y="17"/>
                    </a:lnTo>
                    <a:lnTo>
                      <a:pt x="139" y="10"/>
                    </a:lnTo>
                    <a:lnTo>
                      <a:pt x="176" y="5"/>
                    </a:lnTo>
                    <a:lnTo>
                      <a:pt x="217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1" y="2"/>
                    </a:lnTo>
                    <a:lnTo>
                      <a:pt x="382" y="5"/>
                    </a:lnTo>
                    <a:lnTo>
                      <a:pt x="420" y="10"/>
                    </a:lnTo>
                    <a:lnTo>
                      <a:pt x="454" y="17"/>
                    </a:lnTo>
                    <a:lnTo>
                      <a:pt x="485" y="23"/>
                    </a:lnTo>
                    <a:lnTo>
                      <a:pt x="511" y="31"/>
                    </a:lnTo>
                    <a:lnTo>
                      <a:pt x="531" y="40"/>
                    </a:lnTo>
                    <a:lnTo>
                      <a:pt x="547" y="50"/>
                    </a:lnTo>
                    <a:lnTo>
                      <a:pt x="555" y="61"/>
                    </a:lnTo>
                    <a:lnTo>
                      <a:pt x="558" y="71"/>
                    </a:lnTo>
                    <a:lnTo>
                      <a:pt x="555" y="81"/>
                    </a:lnTo>
                    <a:lnTo>
                      <a:pt x="547" y="92"/>
                    </a:lnTo>
                    <a:lnTo>
                      <a:pt x="531" y="102"/>
                    </a:lnTo>
                    <a:lnTo>
                      <a:pt x="511" y="110"/>
                    </a:lnTo>
                    <a:lnTo>
                      <a:pt x="485" y="119"/>
                    </a:lnTo>
                    <a:lnTo>
                      <a:pt x="454" y="125"/>
                    </a:lnTo>
                    <a:lnTo>
                      <a:pt x="420" y="132"/>
                    </a:lnTo>
                    <a:lnTo>
                      <a:pt x="382" y="137"/>
                    </a:lnTo>
                    <a:lnTo>
                      <a:pt x="341" y="140"/>
                    </a:lnTo>
                    <a:lnTo>
                      <a:pt x="300" y="142"/>
                    </a:lnTo>
                    <a:lnTo>
                      <a:pt x="258" y="142"/>
                    </a:lnTo>
                    <a:lnTo>
                      <a:pt x="217" y="140"/>
                    </a:lnTo>
                    <a:lnTo>
                      <a:pt x="176" y="137"/>
                    </a:lnTo>
                    <a:lnTo>
                      <a:pt x="139" y="132"/>
                    </a:lnTo>
                    <a:lnTo>
                      <a:pt x="104" y="125"/>
                    </a:lnTo>
                    <a:lnTo>
                      <a:pt x="73" y="119"/>
                    </a:lnTo>
                    <a:lnTo>
                      <a:pt x="47" y="110"/>
                    </a:lnTo>
                    <a:lnTo>
                      <a:pt x="28" y="102"/>
                    </a:lnTo>
                    <a:lnTo>
                      <a:pt x="11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92" name="Rectangle 28"/>
              <p:cNvSpPr>
                <a:spLocks noChangeArrowheads="1"/>
              </p:cNvSpPr>
              <p:nvPr/>
            </p:nvSpPr>
            <p:spPr bwMode="auto">
              <a:xfrm>
                <a:off x="4004" y="1563"/>
                <a:ext cx="48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7 - 8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93" name="Line 29"/>
              <p:cNvSpPr>
                <a:spLocks noChangeShapeType="1"/>
              </p:cNvSpPr>
              <p:nvPr/>
            </p:nvSpPr>
            <p:spPr bwMode="auto">
              <a:xfrm>
                <a:off x="3913" y="1498"/>
                <a:ext cx="76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94" name="Freeform 30"/>
              <p:cNvSpPr>
                <a:spLocks/>
              </p:cNvSpPr>
              <p:nvPr/>
            </p:nvSpPr>
            <p:spPr bwMode="auto">
              <a:xfrm>
                <a:off x="4675" y="1475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23 h 48"/>
                  <a:gd name="T4" fmla="*/ 0 w 48"/>
                  <a:gd name="T5" fmla="*/ 48 h 48"/>
                  <a:gd name="T6" fmla="*/ 0 w 48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76895" name="Group 31"/>
            <p:cNvGrpSpPr>
              <a:grpSpLocks/>
            </p:cNvGrpSpPr>
            <p:nvPr/>
          </p:nvGrpSpPr>
          <p:grpSpPr bwMode="auto">
            <a:xfrm>
              <a:off x="1233" y="2522"/>
              <a:ext cx="751" cy="470"/>
              <a:chOff x="1233" y="2522"/>
              <a:chExt cx="751" cy="470"/>
            </a:xfrm>
          </p:grpSpPr>
          <p:sp>
            <p:nvSpPr>
              <p:cNvPr id="676896" name="Rectangle 32"/>
              <p:cNvSpPr>
                <a:spLocks noChangeArrowheads="1"/>
              </p:cNvSpPr>
              <p:nvPr/>
            </p:nvSpPr>
            <p:spPr bwMode="auto">
              <a:xfrm>
                <a:off x="1328" y="2522"/>
                <a:ext cx="650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97" name="Rectangle 33"/>
              <p:cNvSpPr>
                <a:spLocks noChangeArrowheads="1"/>
              </p:cNvSpPr>
              <p:nvPr/>
            </p:nvSpPr>
            <p:spPr bwMode="auto">
              <a:xfrm>
                <a:off x="1355" y="2527"/>
                <a:ext cx="49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Computer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98" name="Rectangle 34"/>
              <p:cNvSpPr>
                <a:spLocks noChangeArrowheads="1"/>
              </p:cNvSpPr>
              <p:nvPr/>
            </p:nvSpPr>
            <p:spPr bwMode="auto">
              <a:xfrm>
                <a:off x="1355" y="2642"/>
                <a:ext cx="59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Architecture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899" name="Freeform 35"/>
              <p:cNvSpPr>
                <a:spLocks/>
              </p:cNvSpPr>
              <p:nvPr/>
            </p:nvSpPr>
            <p:spPr bwMode="auto">
              <a:xfrm>
                <a:off x="1295" y="2852"/>
                <a:ext cx="580" cy="140"/>
              </a:xfrm>
              <a:custGeom>
                <a:avLst/>
                <a:gdLst>
                  <a:gd name="T0" fmla="*/ 0 w 580"/>
                  <a:gd name="T1" fmla="*/ 71 h 140"/>
                  <a:gd name="T2" fmla="*/ 3 w 580"/>
                  <a:gd name="T3" fmla="*/ 59 h 140"/>
                  <a:gd name="T4" fmla="*/ 13 w 580"/>
                  <a:gd name="T5" fmla="*/ 50 h 140"/>
                  <a:gd name="T6" fmla="*/ 29 w 580"/>
                  <a:gd name="T7" fmla="*/ 40 h 140"/>
                  <a:gd name="T8" fmla="*/ 51 w 580"/>
                  <a:gd name="T9" fmla="*/ 32 h 140"/>
                  <a:gd name="T10" fmla="*/ 77 w 580"/>
                  <a:gd name="T11" fmla="*/ 23 h 140"/>
                  <a:gd name="T12" fmla="*/ 109 w 580"/>
                  <a:gd name="T13" fmla="*/ 15 h 140"/>
                  <a:gd name="T14" fmla="*/ 145 w 580"/>
                  <a:gd name="T15" fmla="*/ 10 h 140"/>
                  <a:gd name="T16" fmla="*/ 184 w 580"/>
                  <a:gd name="T17" fmla="*/ 5 h 140"/>
                  <a:gd name="T18" fmla="*/ 225 w 580"/>
                  <a:gd name="T19" fmla="*/ 2 h 140"/>
                  <a:gd name="T20" fmla="*/ 268 w 580"/>
                  <a:gd name="T21" fmla="*/ 0 h 140"/>
                  <a:gd name="T22" fmla="*/ 312 w 580"/>
                  <a:gd name="T23" fmla="*/ 0 h 140"/>
                  <a:gd name="T24" fmla="*/ 354 w 580"/>
                  <a:gd name="T25" fmla="*/ 2 h 140"/>
                  <a:gd name="T26" fmla="*/ 395 w 580"/>
                  <a:gd name="T27" fmla="*/ 5 h 140"/>
                  <a:gd name="T28" fmla="*/ 434 w 580"/>
                  <a:gd name="T29" fmla="*/ 10 h 140"/>
                  <a:gd name="T30" fmla="*/ 470 w 580"/>
                  <a:gd name="T31" fmla="*/ 15 h 140"/>
                  <a:gd name="T32" fmla="*/ 501 w 580"/>
                  <a:gd name="T33" fmla="*/ 23 h 140"/>
                  <a:gd name="T34" fmla="*/ 529 w 580"/>
                  <a:gd name="T35" fmla="*/ 32 h 140"/>
                  <a:gd name="T36" fmla="*/ 550 w 580"/>
                  <a:gd name="T37" fmla="*/ 40 h 140"/>
                  <a:gd name="T38" fmla="*/ 567 w 580"/>
                  <a:gd name="T39" fmla="*/ 50 h 140"/>
                  <a:gd name="T40" fmla="*/ 576 w 580"/>
                  <a:gd name="T41" fmla="*/ 59 h 140"/>
                  <a:gd name="T42" fmla="*/ 580 w 580"/>
                  <a:gd name="T43" fmla="*/ 71 h 140"/>
                  <a:gd name="T44" fmla="*/ 576 w 580"/>
                  <a:gd name="T45" fmla="*/ 81 h 140"/>
                  <a:gd name="T46" fmla="*/ 567 w 580"/>
                  <a:gd name="T47" fmla="*/ 91 h 140"/>
                  <a:gd name="T48" fmla="*/ 550 w 580"/>
                  <a:gd name="T49" fmla="*/ 101 h 140"/>
                  <a:gd name="T50" fmla="*/ 529 w 580"/>
                  <a:gd name="T51" fmla="*/ 110 h 140"/>
                  <a:gd name="T52" fmla="*/ 501 w 580"/>
                  <a:gd name="T53" fmla="*/ 119 h 140"/>
                  <a:gd name="T54" fmla="*/ 470 w 580"/>
                  <a:gd name="T55" fmla="*/ 125 h 140"/>
                  <a:gd name="T56" fmla="*/ 434 w 580"/>
                  <a:gd name="T57" fmla="*/ 132 h 140"/>
                  <a:gd name="T58" fmla="*/ 395 w 580"/>
                  <a:gd name="T59" fmla="*/ 137 h 140"/>
                  <a:gd name="T60" fmla="*/ 354 w 580"/>
                  <a:gd name="T61" fmla="*/ 140 h 140"/>
                  <a:gd name="T62" fmla="*/ 312 w 580"/>
                  <a:gd name="T63" fmla="*/ 140 h 140"/>
                  <a:gd name="T64" fmla="*/ 268 w 580"/>
                  <a:gd name="T65" fmla="*/ 140 h 140"/>
                  <a:gd name="T66" fmla="*/ 225 w 580"/>
                  <a:gd name="T67" fmla="*/ 140 h 140"/>
                  <a:gd name="T68" fmla="*/ 184 w 580"/>
                  <a:gd name="T69" fmla="*/ 137 h 140"/>
                  <a:gd name="T70" fmla="*/ 145 w 580"/>
                  <a:gd name="T71" fmla="*/ 132 h 140"/>
                  <a:gd name="T72" fmla="*/ 109 w 580"/>
                  <a:gd name="T73" fmla="*/ 125 h 140"/>
                  <a:gd name="T74" fmla="*/ 77 w 580"/>
                  <a:gd name="T75" fmla="*/ 119 h 140"/>
                  <a:gd name="T76" fmla="*/ 51 w 580"/>
                  <a:gd name="T77" fmla="*/ 110 h 140"/>
                  <a:gd name="T78" fmla="*/ 29 w 580"/>
                  <a:gd name="T79" fmla="*/ 101 h 140"/>
                  <a:gd name="T80" fmla="*/ 13 w 580"/>
                  <a:gd name="T81" fmla="*/ 91 h 140"/>
                  <a:gd name="T82" fmla="*/ 3 w 580"/>
                  <a:gd name="T83" fmla="*/ 81 h 140"/>
                  <a:gd name="T84" fmla="*/ 0 w 580"/>
                  <a:gd name="T85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80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50"/>
                    </a:lnTo>
                    <a:lnTo>
                      <a:pt x="29" y="40"/>
                    </a:lnTo>
                    <a:lnTo>
                      <a:pt x="51" y="32"/>
                    </a:lnTo>
                    <a:lnTo>
                      <a:pt x="77" y="23"/>
                    </a:lnTo>
                    <a:lnTo>
                      <a:pt x="109" y="15"/>
                    </a:lnTo>
                    <a:lnTo>
                      <a:pt x="145" y="10"/>
                    </a:lnTo>
                    <a:lnTo>
                      <a:pt x="184" y="5"/>
                    </a:lnTo>
                    <a:lnTo>
                      <a:pt x="225" y="2"/>
                    </a:lnTo>
                    <a:lnTo>
                      <a:pt x="268" y="0"/>
                    </a:lnTo>
                    <a:lnTo>
                      <a:pt x="312" y="0"/>
                    </a:lnTo>
                    <a:lnTo>
                      <a:pt x="354" y="2"/>
                    </a:lnTo>
                    <a:lnTo>
                      <a:pt x="395" y="5"/>
                    </a:lnTo>
                    <a:lnTo>
                      <a:pt x="434" y="10"/>
                    </a:lnTo>
                    <a:lnTo>
                      <a:pt x="470" y="15"/>
                    </a:lnTo>
                    <a:lnTo>
                      <a:pt x="501" y="23"/>
                    </a:lnTo>
                    <a:lnTo>
                      <a:pt x="529" y="32"/>
                    </a:lnTo>
                    <a:lnTo>
                      <a:pt x="550" y="40"/>
                    </a:lnTo>
                    <a:lnTo>
                      <a:pt x="567" y="50"/>
                    </a:lnTo>
                    <a:lnTo>
                      <a:pt x="576" y="59"/>
                    </a:lnTo>
                    <a:lnTo>
                      <a:pt x="580" y="71"/>
                    </a:lnTo>
                    <a:lnTo>
                      <a:pt x="576" y="81"/>
                    </a:lnTo>
                    <a:lnTo>
                      <a:pt x="567" y="91"/>
                    </a:lnTo>
                    <a:lnTo>
                      <a:pt x="550" y="101"/>
                    </a:lnTo>
                    <a:lnTo>
                      <a:pt x="529" y="110"/>
                    </a:lnTo>
                    <a:lnTo>
                      <a:pt x="501" y="119"/>
                    </a:lnTo>
                    <a:lnTo>
                      <a:pt x="470" y="125"/>
                    </a:lnTo>
                    <a:lnTo>
                      <a:pt x="434" y="132"/>
                    </a:lnTo>
                    <a:lnTo>
                      <a:pt x="395" y="137"/>
                    </a:lnTo>
                    <a:lnTo>
                      <a:pt x="354" y="140"/>
                    </a:lnTo>
                    <a:lnTo>
                      <a:pt x="312" y="140"/>
                    </a:lnTo>
                    <a:lnTo>
                      <a:pt x="268" y="140"/>
                    </a:lnTo>
                    <a:lnTo>
                      <a:pt x="225" y="140"/>
                    </a:lnTo>
                    <a:lnTo>
                      <a:pt x="184" y="137"/>
                    </a:lnTo>
                    <a:lnTo>
                      <a:pt x="145" y="132"/>
                    </a:lnTo>
                    <a:lnTo>
                      <a:pt x="109" y="125"/>
                    </a:lnTo>
                    <a:lnTo>
                      <a:pt x="77" y="119"/>
                    </a:lnTo>
                    <a:lnTo>
                      <a:pt x="51" y="110"/>
                    </a:lnTo>
                    <a:lnTo>
                      <a:pt x="29" y="101"/>
                    </a:lnTo>
                    <a:lnTo>
                      <a:pt x="13" y="91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00" name="Rectangle 36"/>
              <p:cNvSpPr>
                <a:spLocks noChangeArrowheads="1"/>
              </p:cNvSpPr>
              <p:nvPr/>
            </p:nvSpPr>
            <p:spPr bwMode="auto">
              <a:xfrm>
                <a:off x="1359" y="2881"/>
                <a:ext cx="50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 4 - 5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01" name="Line 37"/>
              <p:cNvSpPr>
                <a:spLocks noChangeShapeType="1"/>
              </p:cNvSpPr>
              <p:nvPr/>
            </p:nvSpPr>
            <p:spPr bwMode="auto">
              <a:xfrm>
                <a:off x="1233" y="2798"/>
                <a:ext cx="70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02" name="Freeform 38"/>
              <p:cNvSpPr>
                <a:spLocks/>
              </p:cNvSpPr>
              <p:nvPr/>
            </p:nvSpPr>
            <p:spPr bwMode="auto">
              <a:xfrm>
                <a:off x="1937" y="2775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76903" name="Group 39"/>
            <p:cNvGrpSpPr>
              <a:grpSpLocks/>
            </p:cNvGrpSpPr>
            <p:nvPr/>
          </p:nvGrpSpPr>
          <p:grpSpPr bwMode="auto">
            <a:xfrm>
              <a:off x="2735" y="2938"/>
              <a:ext cx="745" cy="336"/>
              <a:chOff x="2735" y="2938"/>
              <a:chExt cx="745" cy="336"/>
            </a:xfrm>
          </p:grpSpPr>
          <p:sp>
            <p:nvSpPr>
              <p:cNvPr id="676904" name="Rectangle 40"/>
              <p:cNvSpPr>
                <a:spLocks noChangeArrowheads="1"/>
              </p:cNvSpPr>
              <p:nvPr/>
            </p:nvSpPr>
            <p:spPr bwMode="auto">
              <a:xfrm>
                <a:off x="2814" y="2938"/>
                <a:ext cx="566" cy="1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05" name="Rectangle 41"/>
              <p:cNvSpPr>
                <a:spLocks noChangeArrowheads="1"/>
              </p:cNvSpPr>
              <p:nvPr/>
            </p:nvSpPr>
            <p:spPr bwMode="auto">
              <a:xfrm>
                <a:off x="2841" y="2946"/>
                <a:ext cx="531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Gate Logic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06" name="Freeform 42"/>
              <p:cNvSpPr>
                <a:spLocks/>
              </p:cNvSpPr>
              <p:nvPr/>
            </p:nvSpPr>
            <p:spPr bwMode="auto">
              <a:xfrm>
                <a:off x="2786" y="3176"/>
                <a:ext cx="602" cy="82"/>
              </a:xfrm>
              <a:custGeom>
                <a:avLst/>
                <a:gdLst>
                  <a:gd name="T0" fmla="*/ 0 w 602"/>
                  <a:gd name="T1" fmla="*/ 41 h 82"/>
                  <a:gd name="T2" fmla="*/ 3 w 602"/>
                  <a:gd name="T3" fmla="*/ 35 h 82"/>
                  <a:gd name="T4" fmla="*/ 11 w 602"/>
                  <a:gd name="T5" fmla="*/ 30 h 82"/>
                  <a:gd name="T6" fmla="*/ 26 w 602"/>
                  <a:gd name="T7" fmla="*/ 25 h 82"/>
                  <a:gd name="T8" fmla="*/ 47 w 602"/>
                  <a:gd name="T9" fmla="*/ 18 h 82"/>
                  <a:gd name="T10" fmla="*/ 73 w 602"/>
                  <a:gd name="T11" fmla="*/ 13 h 82"/>
                  <a:gd name="T12" fmla="*/ 103 w 602"/>
                  <a:gd name="T13" fmla="*/ 10 h 82"/>
                  <a:gd name="T14" fmla="*/ 137 w 602"/>
                  <a:gd name="T15" fmla="*/ 7 h 82"/>
                  <a:gd name="T16" fmla="*/ 176 w 602"/>
                  <a:gd name="T17" fmla="*/ 3 h 82"/>
                  <a:gd name="T18" fmla="*/ 215 w 602"/>
                  <a:gd name="T19" fmla="*/ 2 h 82"/>
                  <a:gd name="T20" fmla="*/ 258 w 602"/>
                  <a:gd name="T21" fmla="*/ 0 h 82"/>
                  <a:gd name="T22" fmla="*/ 300 w 602"/>
                  <a:gd name="T23" fmla="*/ 0 h 82"/>
                  <a:gd name="T24" fmla="*/ 344 w 602"/>
                  <a:gd name="T25" fmla="*/ 0 h 82"/>
                  <a:gd name="T26" fmla="*/ 385 w 602"/>
                  <a:gd name="T27" fmla="*/ 2 h 82"/>
                  <a:gd name="T28" fmla="*/ 426 w 602"/>
                  <a:gd name="T29" fmla="*/ 3 h 82"/>
                  <a:gd name="T30" fmla="*/ 464 w 602"/>
                  <a:gd name="T31" fmla="*/ 7 h 82"/>
                  <a:gd name="T32" fmla="*/ 498 w 602"/>
                  <a:gd name="T33" fmla="*/ 10 h 82"/>
                  <a:gd name="T34" fmla="*/ 529 w 602"/>
                  <a:gd name="T35" fmla="*/ 13 h 82"/>
                  <a:gd name="T36" fmla="*/ 555 w 602"/>
                  <a:gd name="T37" fmla="*/ 18 h 82"/>
                  <a:gd name="T38" fmla="*/ 575 w 602"/>
                  <a:gd name="T39" fmla="*/ 25 h 82"/>
                  <a:gd name="T40" fmla="*/ 589 w 602"/>
                  <a:gd name="T41" fmla="*/ 30 h 82"/>
                  <a:gd name="T42" fmla="*/ 599 w 602"/>
                  <a:gd name="T43" fmla="*/ 35 h 82"/>
                  <a:gd name="T44" fmla="*/ 602 w 602"/>
                  <a:gd name="T45" fmla="*/ 41 h 82"/>
                  <a:gd name="T46" fmla="*/ 599 w 602"/>
                  <a:gd name="T47" fmla="*/ 48 h 82"/>
                  <a:gd name="T48" fmla="*/ 589 w 602"/>
                  <a:gd name="T49" fmla="*/ 53 h 82"/>
                  <a:gd name="T50" fmla="*/ 575 w 602"/>
                  <a:gd name="T51" fmla="*/ 58 h 82"/>
                  <a:gd name="T52" fmla="*/ 555 w 602"/>
                  <a:gd name="T53" fmla="*/ 64 h 82"/>
                  <a:gd name="T54" fmla="*/ 529 w 602"/>
                  <a:gd name="T55" fmla="*/ 67 h 82"/>
                  <a:gd name="T56" fmla="*/ 498 w 602"/>
                  <a:gd name="T57" fmla="*/ 72 h 82"/>
                  <a:gd name="T58" fmla="*/ 464 w 602"/>
                  <a:gd name="T59" fmla="*/ 76 h 82"/>
                  <a:gd name="T60" fmla="*/ 426 w 602"/>
                  <a:gd name="T61" fmla="*/ 79 h 82"/>
                  <a:gd name="T62" fmla="*/ 385 w 602"/>
                  <a:gd name="T63" fmla="*/ 81 h 82"/>
                  <a:gd name="T64" fmla="*/ 344 w 602"/>
                  <a:gd name="T65" fmla="*/ 82 h 82"/>
                  <a:gd name="T66" fmla="*/ 300 w 602"/>
                  <a:gd name="T67" fmla="*/ 82 h 82"/>
                  <a:gd name="T68" fmla="*/ 258 w 602"/>
                  <a:gd name="T69" fmla="*/ 82 h 82"/>
                  <a:gd name="T70" fmla="*/ 215 w 602"/>
                  <a:gd name="T71" fmla="*/ 81 h 82"/>
                  <a:gd name="T72" fmla="*/ 176 w 602"/>
                  <a:gd name="T73" fmla="*/ 79 h 82"/>
                  <a:gd name="T74" fmla="*/ 137 w 602"/>
                  <a:gd name="T75" fmla="*/ 76 h 82"/>
                  <a:gd name="T76" fmla="*/ 103 w 602"/>
                  <a:gd name="T77" fmla="*/ 72 h 82"/>
                  <a:gd name="T78" fmla="*/ 73 w 602"/>
                  <a:gd name="T79" fmla="*/ 67 h 82"/>
                  <a:gd name="T80" fmla="*/ 47 w 602"/>
                  <a:gd name="T81" fmla="*/ 64 h 82"/>
                  <a:gd name="T82" fmla="*/ 26 w 602"/>
                  <a:gd name="T83" fmla="*/ 58 h 82"/>
                  <a:gd name="T84" fmla="*/ 11 w 602"/>
                  <a:gd name="T85" fmla="*/ 53 h 82"/>
                  <a:gd name="T86" fmla="*/ 3 w 602"/>
                  <a:gd name="T87" fmla="*/ 48 h 82"/>
                  <a:gd name="T88" fmla="*/ 0 w 602"/>
                  <a:gd name="T89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2" h="82">
                    <a:moveTo>
                      <a:pt x="0" y="41"/>
                    </a:moveTo>
                    <a:lnTo>
                      <a:pt x="3" y="35"/>
                    </a:lnTo>
                    <a:lnTo>
                      <a:pt x="11" y="30"/>
                    </a:lnTo>
                    <a:lnTo>
                      <a:pt x="26" y="25"/>
                    </a:lnTo>
                    <a:lnTo>
                      <a:pt x="47" y="18"/>
                    </a:lnTo>
                    <a:lnTo>
                      <a:pt x="73" y="13"/>
                    </a:lnTo>
                    <a:lnTo>
                      <a:pt x="103" y="10"/>
                    </a:lnTo>
                    <a:lnTo>
                      <a:pt x="137" y="7"/>
                    </a:lnTo>
                    <a:lnTo>
                      <a:pt x="176" y="3"/>
                    </a:lnTo>
                    <a:lnTo>
                      <a:pt x="215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4" y="0"/>
                    </a:lnTo>
                    <a:lnTo>
                      <a:pt x="385" y="2"/>
                    </a:lnTo>
                    <a:lnTo>
                      <a:pt x="426" y="3"/>
                    </a:lnTo>
                    <a:lnTo>
                      <a:pt x="464" y="7"/>
                    </a:lnTo>
                    <a:lnTo>
                      <a:pt x="498" y="10"/>
                    </a:lnTo>
                    <a:lnTo>
                      <a:pt x="529" y="13"/>
                    </a:lnTo>
                    <a:lnTo>
                      <a:pt x="555" y="18"/>
                    </a:lnTo>
                    <a:lnTo>
                      <a:pt x="575" y="25"/>
                    </a:lnTo>
                    <a:lnTo>
                      <a:pt x="589" y="30"/>
                    </a:lnTo>
                    <a:lnTo>
                      <a:pt x="599" y="35"/>
                    </a:lnTo>
                    <a:lnTo>
                      <a:pt x="602" y="41"/>
                    </a:lnTo>
                    <a:lnTo>
                      <a:pt x="599" y="48"/>
                    </a:lnTo>
                    <a:lnTo>
                      <a:pt x="589" y="53"/>
                    </a:lnTo>
                    <a:lnTo>
                      <a:pt x="575" y="58"/>
                    </a:lnTo>
                    <a:lnTo>
                      <a:pt x="555" y="64"/>
                    </a:lnTo>
                    <a:lnTo>
                      <a:pt x="529" y="67"/>
                    </a:lnTo>
                    <a:lnTo>
                      <a:pt x="498" y="72"/>
                    </a:lnTo>
                    <a:lnTo>
                      <a:pt x="464" y="76"/>
                    </a:lnTo>
                    <a:lnTo>
                      <a:pt x="426" y="79"/>
                    </a:lnTo>
                    <a:lnTo>
                      <a:pt x="385" y="81"/>
                    </a:lnTo>
                    <a:lnTo>
                      <a:pt x="344" y="82"/>
                    </a:lnTo>
                    <a:lnTo>
                      <a:pt x="300" y="82"/>
                    </a:lnTo>
                    <a:lnTo>
                      <a:pt x="258" y="82"/>
                    </a:lnTo>
                    <a:lnTo>
                      <a:pt x="215" y="81"/>
                    </a:lnTo>
                    <a:lnTo>
                      <a:pt x="176" y="79"/>
                    </a:lnTo>
                    <a:lnTo>
                      <a:pt x="137" y="76"/>
                    </a:lnTo>
                    <a:lnTo>
                      <a:pt x="103" y="72"/>
                    </a:lnTo>
                    <a:lnTo>
                      <a:pt x="73" y="67"/>
                    </a:lnTo>
                    <a:lnTo>
                      <a:pt x="47" y="64"/>
                    </a:lnTo>
                    <a:lnTo>
                      <a:pt x="26" y="58"/>
                    </a:lnTo>
                    <a:lnTo>
                      <a:pt x="11" y="53"/>
                    </a:lnTo>
                    <a:lnTo>
                      <a:pt x="3" y="4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07" name="Rectangle 43"/>
              <p:cNvSpPr>
                <a:spLocks noChangeArrowheads="1"/>
              </p:cNvSpPr>
              <p:nvPr/>
            </p:nvSpPr>
            <p:spPr bwMode="auto">
              <a:xfrm>
                <a:off x="2851" y="3175"/>
                <a:ext cx="50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 1 - 3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08" name="Line 44"/>
              <p:cNvSpPr>
                <a:spLocks noChangeShapeType="1"/>
              </p:cNvSpPr>
              <p:nvPr/>
            </p:nvSpPr>
            <p:spPr bwMode="auto">
              <a:xfrm>
                <a:off x="2735" y="3119"/>
                <a:ext cx="70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09" name="Freeform 45"/>
              <p:cNvSpPr>
                <a:spLocks/>
              </p:cNvSpPr>
              <p:nvPr/>
            </p:nvSpPr>
            <p:spPr bwMode="auto">
              <a:xfrm>
                <a:off x="3432" y="309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76910" name="Group 46"/>
            <p:cNvGrpSpPr>
              <a:grpSpLocks/>
            </p:cNvGrpSpPr>
            <p:nvPr/>
          </p:nvGrpSpPr>
          <p:grpSpPr bwMode="auto">
            <a:xfrm>
              <a:off x="4233" y="3175"/>
              <a:ext cx="1479" cy="525"/>
              <a:chOff x="4233" y="3175"/>
              <a:chExt cx="1479" cy="525"/>
            </a:xfrm>
          </p:grpSpPr>
          <p:sp>
            <p:nvSpPr>
              <p:cNvPr id="676911" name="Rectangle 47"/>
              <p:cNvSpPr>
                <a:spLocks noChangeArrowheads="1"/>
              </p:cNvSpPr>
              <p:nvPr/>
            </p:nvSpPr>
            <p:spPr bwMode="auto">
              <a:xfrm>
                <a:off x="4318" y="3179"/>
                <a:ext cx="610" cy="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12" name="Rectangle 48"/>
              <p:cNvSpPr>
                <a:spLocks noChangeArrowheads="1"/>
              </p:cNvSpPr>
              <p:nvPr/>
            </p:nvSpPr>
            <p:spPr bwMode="auto">
              <a:xfrm>
                <a:off x="4345" y="3175"/>
                <a:ext cx="465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Electrical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13" name="Rectangle 49"/>
              <p:cNvSpPr>
                <a:spLocks noChangeArrowheads="1"/>
              </p:cNvSpPr>
              <p:nvPr/>
            </p:nvSpPr>
            <p:spPr bwMode="auto">
              <a:xfrm>
                <a:off x="4345" y="3290"/>
                <a:ext cx="58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Engineering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14" name="Freeform 50"/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15" name="Freeform 51"/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16" name="Freeform 52"/>
              <p:cNvSpPr>
                <a:spLocks/>
              </p:cNvSpPr>
              <p:nvPr/>
            </p:nvSpPr>
            <p:spPr bwMode="auto">
              <a:xfrm>
                <a:off x="4958" y="3264"/>
                <a:ext cx="697" cy="378"/>
              </a:xfrm>
              <a:custGeom>
                <a:avLst/>
                <a:gdLst>
                  <a:gd name="T0" fmla="*/ 62 w 697"/>
                  <a:gd name="T1" fmla="*/ 163 h 378"/>
                  <a:gd name="T2" fmla="*/ 5 w 697"/>
                  <a:gd name="T3" fmla="*/ 178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1 h 378"/>
                  <a:gd name="T12" fmla="*/ 142 w 697"/>
                  <a:gd name="T13" fmla="*/ 319 h 378"/>
                  <a:gd name="T14" fmla="*/ 155 w 697"/>
                  <a:gd name="T15" fmla="*/ 370 h 378"/>
                  <a:gd name="T16" fmla="*/ 235 w 697"/>
                  <a:gd name="T17" fmla="*/ 352 h 378"/>
                  <a:gd name="T18" fmla="*/ 294 w 697"/>
                  <a:gd name="T19" fmla="*/ 378 h 378"/>
                  <a:gd name="T20" fmla="*/ 340 w 697"/>
                  <a:gd name="T21" fmla="*/ 352 h 378"/>
                  <a:gd name="T22" fmla="*/ 385 w 697"/>
                  <a:gd name="T23" fmla="*/ 378 h 378"/>
                  <a:gd name="T24" fmla="*/ 426 w 697"/>
                  <a:gd name="T25" fmla="*/ 347 h 378"/>
                  <a:gd name="T26" fmla="*/ 487 w 697"/>
                  <a:gd name="T27" fmla="*/ 368 h 378"/>
                  <a:gd name="T28" fmla="*/ 542 w 697"/>
                  <a:gd name="T29" fmla="*/ 327 h 378"/>
                  <a:gd name="T30" fmla="*/ 643 w 697"/>
                  <a:gd name="T31" fmla="*/ 340 h 378"/>
                  <a:gd name="T32" fmla="*/ 617 w 697"/>
                  <a:gd name="T33" fmla="*/ 293 h 378"/>
                  <a:gd name="T34" fmla="*/ 686 w 697"/>
                  <a:gd name="T35" fmla="*/ 288 h 378"/>
                  <a:gd name="T36" fmla="*/ 638 w 697"/>
                  <a:gd name="T37" fmla="*/ 234 h 378"/>
                  <a:gd name="T38" fmla="*/ 697 w 697"/>
                  <a:gd name="T39" fmla="*/ 202 h 378"/>
                  <a:gd name="T40" fmla="*/ 622 w 697"/>
                  <a:gd name="T41" fmla="*/ 170 h 378"/>
                  <a:gd name="T42" fmla="*/ 665 w 697"/>
                  <a:gd name="T43" fmla="*/ 122 h 378"/>
                  <a:gd name="T44" fmla="*/ 586 w 697"/>
                  <a:gd name="T45" fmla="*/ 120 h 378"/>
                  <a:gd name="T46" fmla="*/ 617 w 697"/>
                  <a:gd name="T47" fmla="*/ 64 h 378"/>
                  <a:gd name="T48" fmla="*/ 518 w 697"/>
                  <a:gd name="T49" fmla="*/ 73 h 378"/>
                  <a:gd name="T50" fmla="*/ 511 w 697"/>
                  <a:gd name="T51" fmla="*/ 17 h 378"/>
                  <a:gd name="T52" fmla="*/ 411 w 697"/>
                  <a:gd name="T53" fmla="*/ 41 h 378"/>
                  <a:gd name="T54" fmla="*/ 374 w 697"/>
                  <a:gd name="T55" fmla="*/ 0 h 378"/>
                  <a:gd name="T56" fmla="*/ 310 w 697"/>
                  <a:gd name="T57" fmla="*/ 36 h 378"/>
                  <a:gd name="T58" fmla="*/ 248 w 697"/>
                  <a:gd name="T59" fmla="*/ 0 h 378"/>
                  <a:gd name="T60" fmla="*/ 209 w 697"/>
                  <a:gd name="T61" fmla="*/ 56 h 378"/>
                  <a:gd name="T62" fmla="*/ 142 w 697"/>
                  <a:gd name="T63" fmla="*/ 27 h 378"/>
                  <a:gd name="T64" fmla="*/ 144 w 697"/>
                  <a:gd name="T65" fmla="*/ 76 h 378"/>
                  <a:gd name="T66" fmla="*/ 57 w 697"/>
                  <a:gd name="T67" fmla="*/ 61 h 378"/>
                  <a:gd name="T68" fmla="*/ 78 w 697"/>
                  <a:gd name="T69" fmla="*/ 112 h 378"/>
                  <a:gd name="T70" fmla="*/ 0 w 697"/>
                  <a:gd name="T71" fmla="*/ 110 h 378"/>
                  <a:gd name="T72" fmla="*/ 62 w 697"/>
                  <a:gd name="T73" fmla="*/ 16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2" y="163"/>
                    </a:moveTo>
                    <a:lnTo>
                      <a:pt x="5" y="178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1"/>
                    </a:lnTo>
                    <a:lnTo>
                      <a:pt x="142" y="319"/>
                    </a:lnTo>
                    <a:lnTo>
                      <a:pt x="155" y="370"/>
                    </a:lnTo>
                    <a:lnTo>
                      <a:pt x="235" y="352"/>
                    </a:lnTo>
                    <a:lnTo>
                      <a:pt x="294" y="378"/>
                    </a:lnTo>
                    <a:lnTo>
                      <a:pt x="340" y="352"/>
                    </a:lnTo>
                    <a:lnTo>
                      <a:pt x="385" y="378"/>
                    </a:lnTo>
                    <a:lnTo>
                      <a:pt x="426" y="347"/>
                    </a:lnTo>
                    <a:lnTo>
                      <a:pt x="487" y="368"/>
                    </a:lnTo>
                    <a:lnTo>
                      <a:pt x="542" y="327"/>
                    </a:lnTo>
                    <a:lnTo>
                      <a:pt x="643" y="340"/>
                    </a:lnTo>
                    <a:lnTo>
                      <a:pt x="617" y="293"/>
                    </a:lnTo>
                    <a:lnTo>
                      <a:pt x="686" y="288"/>
                    </a:lnTo>
                    <a:lnTo>
                      <a:pt x="638" y="234"/>
                    </a:lnTo>
                    <a:lnTo>
                      <a:pt x="697" y="202"/>
                    </a:lnTo>
                    <a:lnTo>
                      <a:pt x="622" y="170"/>
                    </a:lnTo>
                    <a:lnTo>
                      <a:pt x="665" y="122"/>
                    </a:lnTo>
                    <a:lnTo>
                      <a:pt x="586" y="120"/>
                    </a:lnTo>
                    <a:lnTo>
                      <a:pt x="617" y="64"/>
                    </a:lnTo>
                    <a:lnTo>
                      <a:pt x="518" y="73"/>
                    </a:lnTo>
                    <a:lnTo>
                      <a:pt x="511" y="17"/>
                    </a:lnTo>
                    <a:lnTo>
                      <a:pt x="411" y="41"/>
                    </a:lnTo>
                    <a:lnTo>
                      <a:pt x="374" y="0"/>
                    </a:lnTo>
                    <a:lnTo>
                      <a:pt x="310" y="36"/>
                    </a:lnTo>
                    <a:lnTo>
                      <a:pt x="248" y="0"/>
                    </a:lnTo>
                    <a:lnTo>
                      <a:pt x="209" y="56"/>
                    </a:lnTo>
                    <a:lnTo>
                      <a:pt x="142" y="27"/>
                    </a:lnTo>
                    <a:lnTo>
                      <a:pt x="144" y="76"/>
                    </a:lnTo>
                    <a:lnTo>
                      <a:pt x="57" y="61"/>
                    </a:lnTo>
                    <a:lnTo>
                      <a:pt x="78" y="112"/>
                    </a:lnTo>
                    <a:lnTo>
                      <a:pt x="0" y="110"/>
                    </a:lnTo>
                    <a:lnTo>
                      <a:pt x="62" y="163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17" name="Rectangle 53"/>
              <p:cNvSpPr>
                <a:spLocks noChangeArrowheads="1"/>
              </p:cNvSpPr>
              <p:nvPr/>
            </p:nvSpPr>
            <p:spPr bwMode="auto">
              <a:xfrm>
                <a:off x="5141" y="3394"/>
                <a:ext cx="36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Physics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18" name="Line 54"/>
              <p:cNvSpPr>
                <a:spLocks noChangeShapeType="1"/>
              </p:cNvSpPr>
              <p:nvPr/>
            </p:nvSpPr>
            <p:spPr bwMode="auto">
              <a:xfrm>
                <a:off x="4233" y="3439"/>
                <a:ext cx="67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19" name="Freeform 55"/>
              <p:cNvSpPr>
                <a:spLocks/>
              </p:cNvSpPr>
              <p:nvPr/>
            </p:nvSpPr>
            <p:spPr bwMode="auto">
              <a:xfrm>
                <a:off x="4901" y="3416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76920" name="Group 56"/>
            <p:cNvGrpSpPr>
              <a:grpSpLocks/>
            </p:cNvGrpSpPr>
            <p:nvPr/>
          </p:nvGrpSpPr>
          <p:grpSpPr bwMode="auto">
            <a:xfrm>
              <a:off x="3160" y="1100"/>
              <a:ext cx="775" cy="641"/>
              <a:chOff x="3160" y="1100"/>
              <a:chExt cx="775" cy="641"/>
            </a:xfrm>
          </p:grpSpPr>
          <p:sp>
            <p:nvSpPr>
              <p:cNvPr id="676921" name="Rectangle 57"/>
              <p:cNvSpPr>
                <a:spLocks noChangeArrowheads="1"/>
              </p:cNvSpPr>
              <p:nvPr/>
            </p:nvSpPr>
            <p:spPr bwMode="auto">
              <a:xfrm>
                <a:off x="3160" y="1255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22" name="Rectangle 58"/>
              <p:cNvSpPr>
                <a:spLocks noChangeArrowheads="1"/>
              </p:cNvSpPr>
              <p:nvPr/>
            </p:nvSpPr>
            <p:spPr bwMode="auto">
              <a:xfrm>
                <a:off x="3390" y="1372"/>
                <a:ext cx="34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Virtual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23" name="Rectangle 59"/>
              <p:cNvSpPr>
                <a:spLocks noChangeArrowheads="1"/>
              </p:cNvSpPr>
              <p:nvPr/>
            </p:nvSpPr>
            <p:spPr bwMode="auto">
              <a:xfrm>
                <a:off x="3348" y="1503"/>
                <a:ext cx="42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Machine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24" name="Rectangle 60"/>
              <p:cNvSpPr>
                <a:spLocks noChangeArrowheads="1"/>
              </p:cNvSpPr>
              <p:nvPr/>
            </p:nvSpPr>
            <p:spPr bwMode="auto">
              <a:xfrm>
                <a:off x="3160" y="1100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25" name="Rectangle 61"/>
              <p:cNvSpPr>
                <a:spLocks noChangeArrowheads="1"/>
              </p:cNvSpPr>
              <p:nvPr/>
            </p:nvSpPr>
            <p:spPr bwMode="auto">
              <a:xfrm>
                <a:off x="3220" y="1126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76926" name="Group 62"/>
            <p:cNvGrpSpPr>
              <a:grpSpLocks/>
            </p:cNvGrpSpPr>
            <p:nvPr/>
          </p:nvGrpSpPr>
          <p:grpSpPr bwMode="auto">
            <a:xfrm>
              <a:off x="3893" y="660"/>
              <a:ext cx="1605" cy="1402"/>
              <a:chOff x="3893" y="660"/>
              <a:chExt cx="1605" cy="1402"/>
            </a:xfrm>
          </p:grpSpPr>
          <p:grpSp>
            <p:nvGrpSpPr>
              <p:cNvPr id="676927" name="Group 63"/>
              <p:cNvGrpSpPr>
                <a:grpSpLocks/>
              </p:cNvGrpSpPr>
              <p:nvPr/>
            </p:nvGrpSpPr>
            <p:grpSpPr bwMode="auto">
              <a:xfrm>
                <a:off x="3893" y="660"/>
                <a:ext cx="810" cy="401"/>
                <a:chOff x="3893" y="660"/>
                <a:chExt cx="810" cy="401"/>
              </a:xfrm>
            </p:grpSpPr>
            <p:sp>
              <p:nvSpPr>
                <p:cNvPr id="676928" name="Rectangle 64"/>
                <p:cNvSpPr>
                  <a:spLocks noChangeArrowheads="1"/>
                </p:cNvSpPr>
                <p:nvPr/>
              </p:nvSpPr>
              <p:spPr bwMode="auto">
                <a:xfrm>
                  <a:off x="3893" y="660"/>
                  <a:ext cx="810" cy="4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76929" name="Rectangle 65"/>
                <p:cNvSpPr>
                  <a:spLocks noChangeArrowheads="1"/>
                </p:cNvSpPr>
                <p:nvPr/>
              </p:nvSpPr>
              <p:spPr bwMode="auto">
                <a:xfrm>
                  <a:off x="4056" y="713"/>
                  <a:ext cx="50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Software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76930" name="Rectangle 66"/>
                <p:cNvSpPr>
                  <a:spLocks noChangeArrowheads="1"/>
                </p:cNvSpPr>
                <p:nvPr/>
              </p:nvSpPr>
              <p:spPr bwMode="auto">
                <a:xfrm>
                  <a:off x="4045" y="861"/>
                  <a:ext cx="541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hierarchy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676931" name="Group 67"/>
              <p:cNvGrpSpPr>
                <a:grpSpLocks/>
              </p:cNvGrpSpPr>
              <p:nvPr/>
            </p:nvGrpSpPr>
            <p:grpSpPr bwMode="auto">
              <a:xfrm>
                <a:off x="4723" y="1421"/>
                <a:ext cx="775" cy="641"/>
                <a:chOff x="4723" y="1421"/>
                <a:chExt cx="775" cy="641"/>
              </a:xfrm>
            </p:grpSpPr>
            <p:sp>
              <p:nvSpPr>
                <p:cNvPr id="676932" name="Rectangle 68"/>
                <p:cNvSpPr>
                  <a:spLocks noChangeArrowheads="1"/>
                </p:cNvSpPr>
                <p:nvPr/>
              </p:nvSpPr>
              <p:spPr bwMode="auto">
                <a:xfrm>
                  <a:off x="4723" y="1575"/>
                  <a:ext cx="752" cy="487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76933" name="Rectangle 69"/>
                <p:cNvSpPr>
                  <a:spLocks noChangeArrowheads="1"/>
                </p:cNvSpPr>
                <p:nvPr/>
              </p:nvSpPr>
              <p:spPr bwMode="auto">
                <a:xfrm>
                  <a:off x="4879" y="1692"/>
                  <a:ext cx="487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Assembly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76934" name="Rectangle 70"/>
                <p:cNvSpPr>
                  <a:spLocks noChangeArrowheads="1"/>
                </p:cNvSpPr>
                <p:nvPr/>
              </p:nvSpPr>
              <p:spPr bwMode="auto">
                <a:xfrm>
                  <a:off x="4878" y="1824"/>
                  <a:ext cx="48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Language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76935" name="Rectangle 71"/>
                <p:cNvSpPr>
                  <a:spLocks noChangeArrowheads="1"/>
                </p:cNvSpPr>
                <p:nvPr/>
              </p:nvSpPr>
              <p:spPr bwMode="auto">
                <a:xfrm>
                  <a:off x="4723" y="1421"/>
                  <a:ext cx="752" cy="1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76936" name="Rectangle 72"/>
                <p:cNvSpPr>
                  <a:spLocks noChangeArrowheads="1"/>
                </p:cNvSpPr>
                <p:nvPr/>
              </p:nvSpPr>
              <p:spPr bwMode="auto">
                <a:xfrm>
                  <a:off x="4783" y="1447"/>
                  <a:ext cx="715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smtClean="0">
                      <a:solidFill>
                        <a:srgbClr val="000000"/>
                      </a:solidFill>
                      <a:latin typeface="Arial" pitchFamily="34" charset="0"/>
                    </a:rPr>
                    <a:t>abstract interface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676937" name="Group 73"/>
            <p:cNvGrpSpPr>
              <a:grpSpLocks/>
            </p:cNvGrpSpPr>
            <p:nvPr/>
          </p:nvGrpSpPr>
          <p:grpSpPr bwMode="auto">
            <a:xfrm>
              <a:off x="480" y="2400"/>
              <a:ext cx="1272" cy="1271"/>
              <a:chOff x="480" y="2400"/>
              <a:chExt cx="1272" cy="1271"/>
            </a:xfrm>
          </p:grpSpPr>
          <p:grpSp>
            <p:nvGrpSpPr>
              <p:cNvPr id="676938" name="Group 74"/>
              <p:cNvGrpSpPr>
                <a:grpSpLocks/>
              </p:cNvGrpSpPr>
              <p:nvPr/>
            </p:nvGrpSpPr>
            <p:grpSpPr bwMode="auto">
              <a:xfrm>
                <a:off x="942" y="3294"/>
                <a:ext cx="810" cy="377"/>
                <a:chOff x="942" y="3294"/>
                <a:chExt cx="810" cy="377"/>
              </a:xfrm>
            </p:grpSpPr>
            <p:sp>
              <p:nvSpPr>
                <p:cNvPr id="676939" name="Rectangle 75"/>
                <p:cNvSpPr>
                  <a:spLocks noChangeArrowheads="1"/>
                </p:cNvSpPr>
                <p:nvPr/>
              </p:nvSpPr>
              <p:spPr bwMode="auto">
                <a:xfrm>
                  <a:off x="942" y="3294"/>
                  <a:ext cx="810" cy="3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76940" name="Rectangle 76"/>
                <p:cNvSpPr>
                  <a:spLocks noChangeArrowheads="1"/>
                </p:cNvSpPr>
                <p:nvPr/>
              </p:nvSpPr>
              <p:spPr bwMode="auto">
                <a:xfrm>
                  <a:off x="1083" y="3336"/>
                  <a:ext cx="54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Hardware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76941" name="Rectangle 77"/>
                <p:cNvSpPr>
                  <a:spLocks noChangeArrowheads="1"/>
                </p:cNvSpPr>
                <p:nvPr/>
              </p:nvSpPr>
              <p:spPr bwMode="auto">
                <a:xfrm>
                  <a:off x="1094" y="3484"/>
                  <a:ext cx="541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hierarchy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676942" name="Group 78"/>
              <p:cNvGrpSpPr>
                <a:grpSpLocks/>
              </p:cNvGrpSpPr>
              <p:nvPr/>
            </p:nvGrpSpPr>
            <p:grpSpPr bwMode="auto">
              <a:xfrm>
                <a:off x="480" y="2400"/>
                <a:ext cx="776" cy="641"/>
                <a:chOff x="480" y="2400"/>
                <a:chExt cx="776" cy="641"/>
              </a:xfrm>
            </p:grpSpPr>
            <p:sp>
              <p:nvSpPr>
                <p:cNvPr id="676943" name="Rectangle 79"/>
                <p:cNvSpPr>
                  <a:spLocks noChangeArrowheads="1"/>
                </p:cNvSpPr>
                <p:nvPr/>
              </p:nvSpPr>
              <p:spPr bwMode="auto">
                <a:xfrm>
                  <a:off x="480" y="2556"/>
                  <a:ext cx="753" cy="485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76944" name="Rectangle 80"/>
                <p:cNvSpPr>
                  <a:spLocks noChangeArrowheads="1"/>
                </p:cNvSpPr>
                <p:nvPr/>
              </p:nvSpPr>
              <p:spPr bwMode="auto">
                <a:xfrm>
                  <a:off x="668" y="2672"/>
                  <a:ext cx="423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Machine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76945" name="Rectangle 81"/>
                <p:cNvSpPr>
                  <a:spLocks noChangeArrowheads="1"/>
                </p:cNvSpPr>
                <p:nvPr/>
              </p:nvSpPr>
              <p:spPr bwMode="auto">
                <a:xfrm>
                  <a:off x="635" y="2803"/>
                  <a:ext cx="48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Language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76946" name="Rectangle 82"/>
                <p:cNvSpPr>
                  <a:spLocks noChangeArrowheads="1"/>
                </p:cNvSpPr>
                <p:nvPr/>
              </p:nvSpPr>
              <p:spPr bwMode="auto">
                <a:xfrm>
                  <a:off x="480" y="2400"/>
                  <a:ext cx="753" cy="1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76947" name="Rectangle 83"/>
                <p:cNvSpPr>
                  <a:spLocks noChangeArrowheads="1"/>
                </p:cNvSpPr>
                <p:nvPr/>
              </p:nvSpPr>
              <p:spPr bwMode="auto">
                <a:xfrm>
                  <a:off x="541" y="2428"/>
                  <a:ext cx="715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smtClean="0">
                      <a:solidFill>
                        <a:srgbClr val="000000"/>
                      </a:solidFill>
                      <a:latin typeface="Arial" pitchFamily="34" charset="0"/>
                    </a:rPr>
                    <a:t>abstract interface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676948" name="Group 84"/>
            <p:cNvGrpSpPr>
              <a:grpSpLocks/>
            </p:cNvGrpSpPr>
            <p:nvPr/>
          </p:nvGrpSpPr>
          <p:grpSpPr bwMode="auto">
            <a:xfrm>
              <a:off x="1984" y="2721"/>
              <a:ext cx="775" cy="641"/>
              <a:chOff x="1984" y="2721"/>
              <a:chExt cx="775" cy="641"/>
            </a:xfrm>
          </p:grpSpPr>
          <p:sp>
            <p:nvSpPr>
              <p:cNvPr id="676949" name="Rectangle 85"/>
              <p:cNvSpPr>
                <a:spLocks noChangeArrowheads="1"/>
              </p:cNvSpPr>
              <p:nvPr/>
            </p:nvSpPr>
            <p:spPr bwMode="auto">
              <a:xfrm>
                <a:off x="1984" y="2877"/>
                <a:ext cx="751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50" name="Rectangle 86"/>
              <p:cNvSpPr>
                <a:spLocks noChangeArrowheads="1"/>
              </p:cNvSpPr>
              <p:nvPr/>
            </p:nvSpPr>
            <p:spPr bwMode="auto">
              <a:xfrm>
                <a:off x="2144" y="2992"/>
                <a:ext cx="47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Hardware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51" name="Rectangle 87"/>
              <p:cNvSpPr>
                <a:spLocks noChangeArrowheads="1"/>
              </p:cNvSpPr>
              <p:nvPr/>
            </p:nvSpPr>
            <p:spPr bwMode="auto">
              <a:xfrm>
                <a:off x="2169" y="3124"/>
                <a:ext cx="42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Platform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52" name="Rectangle 88"/>
              <p:cNvSpPr>
                <a:spLocks noChangeArrowheads="1"/>
              </p:cNvSpPr>
              <p:nvPr/>
            </p:nvSpPr>
            <p:spPr bwMode="auto">
              <a:xfrm>
                <a:off x="1984" y="2721"/>
                <a:ext cx="751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53" name="Rectangle 89"/>
              <p:cNvSpPr>
                <a:spLocks noChangeArrowheads="1"/>
              </p:cNvSpPr>
              <p:nvPr/>
            </p:nvSpPr>
            <p:spPr bwMode="auto">
              <a:xfrm>
                <a:off x="2044" y="2747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76954" name="Group 90"/>
            <p:cNvGrpSpPr>
              <a:grpSpLocks/>
            </p:cNvGrpSpPr>
            <p:nvPr/>
          </p:nvGrpSpPr>
          <p:grpSpPr bwMode="auto">
            <a:xfrm>
              <a:off x="3480" y="3041"/>
              <a:ext cx="775" cy="641"/>
              <a:chOff x="3480" y="3041"/>
              <a:chExt cx="775" cy="641"/>
            </a:xfrm>
          </p:grpSpPr>
          <p:sp>
            <p:nvSpPr>
              <p:cNvPr id="676955" name="Rectangle 91"/>
              <p:cNvSpPr>
                <a:spLocks noChangeArrowheads="1"/>
              </p:cNvSpPr>
              <p:nvPr/>
            </p:nvSpPr>
            <p:spPr bwMode="auto">
              <a:xfrm>
                <a:off x="3480" y="3197"/>
                <a:ext cx="753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56" name="Rectangle 92"/>
              <p:cNvSpPr>
                <a:spLocks noChangeArrowheads="1"/>
              </p:cNvSpPr>
              <p:nvPr/>
            </p:nvSpPr>
            <p:spPr bwMode="auto">
              <a:xfrm>
                <a:off x="3677" y="3313"/>
                <a:ext cx="40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Chips &amp;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57" name="Rectangle 93"/>
              <p:cNvSpPr>
                <a:spLocks noChangeArrowheads="1"/>
              </p:cNvSpPr>
              <p:nvPr/>
            </p:nvSpPr>
            <p:spPr bwMode="auto">
              <a:xfrm>
                <a:off x="3588" y="3444"/>
                <a:ext cx="58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Logic Gates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58" name="Rectangle 94"/>
              <p:cNvSpPr>
                <a:spLocks noChangeArrowheads="1"/>
              </p:cNvSpPr>
              <p:nvPr/>
            </p:nvSpPr>
            <p:spPr bwMode="auto">
              <a:xfrm>
                <a:off x="3480" y="3041"/>
                <a:ext cx="753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59" name="Rectangle 95"/>
              <p:cNvSpPr>
                <a:spLocks noChangeArrowheads="1"/>
              </p:cNvSpPr>
              <p:nvPr/>
            </p:nvSpPr>
            <p:spPr bwMode="auto">
              <a:xfrm>
                <a:off x="3540" y="3067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76960" name="Group 96"/>
            <p:cNvGrpSpPr>
              <a:grpSpLocks/>
            </p:cNvGrpSpPr>
            <p:nvPr/>
          </p:nvGrpSpPr>
          <p:grpSpPr bwMode="auto">
            <a:xfrm>
              <a:off x="163" y="634"/>
              <a:ext cx="1589" cy="503"/>
              <a:chOff x="163" y="634"/>
              <a:chExt cx="1589" cy="503"/>
            </a:xfrm>
          </p:grpSpPr>
          <p:sp>
            <p:nvSpPr>
              <p:cNvPr id="676961" name="Freeform 97"/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62" name="Freeform 98"/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63" name="Freeform 99"/>
              <p:cNvSpPr>
                <a:spLocks/>
              </p:cNvSpPr>
              <p:nvPr/>
            </p:nvSpPr>
            <p:spPr bwMode="auto">
              <a:xfrm>
                <a:off x="163" y="634"/>
                <a:ext cx="748" cy="445"/>
              </a:xfrm>
              <a:custGeom>
                <a:avLst/>
                <a:gdLst>
                  <a:gd name="T0" fmla="*/ 67 w 748"/>
                  <a:gd name="T1" fmla="*/ 192 h 445"/>
                  <a:gd name="T2" fmla="*/ 5 w 748"/>
                  <a:gd name="T3" fmla="*/ 210 h 445"/>
                  <a:gd name="T4" fmla="*/ 77 w 748"/>
                  <a:gd name="T5" fmla="*/ 235 h 445"/>
                  <a:gd name="T6" fmla="*/ 18 w 748"/>
                  <a:gd name="T7" fmla="*/ 289 h 445"/>
                  <a:gd name="T8" fmla="*/ 97 w 748"/>
                  <a:gd name="T9" fmla="*/ 314 h 445"/>
                  <a:gd name="T10" fmla="*/ 53 w 748"/>
                  <a:gd name="T11" fmla="*/ 366 h 445"/>
                  <a:gd name="T12" fmla="*/ 152 w 748"/>
                  <a:gd name="T13" fmla="*/ 376 h 445"/>
                  <a:gd name="T14" fmla="*/ 167 w 748"/>
                  <a:gd name="T15" fmla="*/ 437 h 445"/>
                  <a:gd name="T16" fmla="*/ 252 w 748"/>
                  <a:gd name="T17" fmla="*/ 414 h 445"/>
                  <a:gd name="T18" fmla="*/ 316 w 748"/>
                  <a:gd name="T19" fmla="*/ 445 h 445"/>
                  <a:gd name="T20" fmla="*/ 363 w 748"/>
                  <a:gd name="T21" fmla="*/ 415 h 445"/>
                  <a:gd name="T22" fmla="*/ 413 w 748"/>
                  <a:gd name="T23" fmla="*/ 445 h 445"/>
                  <a:gd name="T24" fmla="*/ 458 w 748"/>
                  <a:gd name="T25" fmla="*/ 409 h 445"/>
                  <a:gd name="T26" fmla="*/ 523 w 748"/>
                  <a:gd name="T27" fmla="*/ 434 h 445"/>
                  <a:gd name="T28" fmla="*/ 582 w 748"/>
                  <a:gd name="T29" fmla="*/ 386 h 445"/>
                  <a:gd name="T30" fmla="*/ 689 w 748"/>
                  <a:gd name="T31" fmla="*/ 401 h 445"/>
                  <a:gd name="T32" fmla="*/ 662 w 748"/>
                  <a:gd name="T33" fmla="*/ 345 h 445"/>
                  <a:gd name="T34" fmla="*/ 735 w 748"/>
                  <a:gd name="T35" fmla="*/ 338 h 445"/>
                  <a:gd name="T36" fmla="*/ 685 w 748"/>
                  <a:gd name="T37" fmla="*/ 274 h 445"/>
                  <a:gd name="T38" fmla="*/ 748 w 748"/>
                  <a:gd name="T39" fmla="*/ 240 h 445"/>
                  <a:gd name="T40" fmla="*/ 667 w 748"/>
                  <a:gd name="T41" fmla="*/ 200 h 445"/>
                  <a:gd name="T42" fmla="*/ 712 w 748"/>
                  <a:gd name="T43" fmla="*/ 144 h 445"/>
                  <a:gd name="T44" fmla="*/ 627 w 748"/>
                  <a:gd name="T45" fmla="*/ 141 h 445"/>
                  <a:gd name="T46" fmla="*/ 662 w 748"/>
                  <a:gd name="T47" fmla="*/ 77 h 445"/>
                  <a:gd name="T48" fmla="*/ 556 w 748"/>
                  <a:gd name="T49" fmla="*/ 85 h 445"/>
                  <a:gd name="T50" fmla="*/ 549 w 748"/>
                  <a:gd name="T51" fmla="*/ 19 h 445"/>
                  <a:gd name="T52" fmla="*/ 441 w 748"/>
                  <a:gd name="T53" fmla="*/ 49 h 445"/>
                  <a:gd name="T54" fmla="*/ 402 w 748"/>
                  <a:gd name="T55" fmla="*/ 0 h 445"/>
                  <a:gd name="T56" fmla="*/ 333 w 748"/>
                  <a:gd name="T57" fmla="*/ 44 h 445"/>
                  <a:gd name="T58" fmla="*/ 267 w 748"/>
                  <a:gd name="T59" fmla="*/ 0 h 445"/>
                  <a:gd name="T60" fmla="*/ 226 w 748"/>
                  <a:gd name="T61" fmla="*/ 67 h 445"/>
                  <a:gd name="T62" fmla="*/ 152 w 748"/>
                  <a:gd name="T63" fmla="*/ 31 h 445"/>
                  <a:gd name="T64" fmla="*/ 155 w 748"/>
                  <a:gd name="T65" fmla="*/ 90 h 445"/>
                  <a:gd name="T66" fmla="*/ 62 w 748"/>
                  <a:gd name="T67" fmla="*/ 72 h 445"/>
                  <a:gd name="T68" fmla="*/ 85 w 748"/>
                  <a:gd name="T69" fmla="*/ 133 h 445"/>
                  <a:gd name="T70" fmla="*/ 0 w 748"/>
                  <a:gd name="T71" fmla="*/ 129 h 445"/>
                  <a:gd name="T72" fmla="*/ 67 w 748"/>
                  <a:gd name="T73" fmla="*/ 192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5">
                    <a:moveTo>
                      <a:pt x="67" y="192"/>
                    </a:moveTo>
                    <a:lnTo>
                      <a:pt x="5" y="210"/>
                    </a:lnTo>
                    <a:lnTo>
                      <a:pt x="77" y="235"/>
                    </a:lnTo>
                    <a:lnTo>
                      <a:pt x="18" y="289"/>
                    </a:lnTo>
                    <a:lnTo>
                      <a:pt x="97" y="314"/>
                    </a:lnTo>
                    <a:lnTo>
                      <a:pt x="53" y="366"/>
                    </a:lnTo>
                    <a:lnTo>
                      <a:pt x="152" y="376"/>
                    </a:lnTo>
                    <a:lnTo>
                      <a:pt x="167" y="437"/>
                    </a:lnTo>
                    <a:lnTo>
                      <a:pt x="252" y="414"/>
                    </a:lnTo>
                    <a:lnTo>
                      <a:pt x="316" y="445"/>
                    </a:lnTo>
                    <a:lnTo>
                      <a:pt x="363" y="415"/>
                    </a:lnTo>
                    <a:lnTo>
                      <a:pt x="413" y="445"/>
                    </a:lnTo>
                    <a:lnTo>
                      <a:pt x="458" y="409"/>
                    </a:lnTo>
                    <a:lnTo>
                      <a:pt x="523" y="434"/>
                    </a:lnTo>
                    <a:lnTo>
                      <a:pt x="582" y="386"/>
                    </a:lnTo>
                    <a:lnTo>
                      <a:pt x="689" y="401"/>
                    </a:lnTo>
                    <a:lnTo>
                      <a:pt x="662" y="345"/>
                    </a:lnTo>
                    <a:lnTo>
                      <a:pt x="735" y="338"/>
                    </a:lnTo>
                    <a:lnTo>
                      <a:pt x="685" y="274"/>
                    </a:lnTo>
                    <a:lnTo>
                      <a:pt x="748" y="240"/>
                    </a:lnTo>
                    <a:lnTo>
                      <a:pt x="667" y="200"/>
                    </a:lnTo>
                    <a:lnTo>
                      <a:pt x="712" y="144"/>
                    </a:lnTo>
                    <a:lnTo>
                      <a:pt x="627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9"/>
                    </a:lnTo>
                    <a:lnTo>
                      <a:pt x="441" y="49"/>
                    </a:lnTo>
                    <a:lnTo>
                      <a:pt x="402" y="0"/>
                    </a:lnTo>
                    <a:lnTo>
                      <a:pt x="333" y="44"/>
                    </a:lnTo>
                    <a:lnTo>
                      <a:pt x="267" y="0"/>
                    </a:lnTo>
                    <a:lnTo>
                      <a:pt x="226" y="67"/>
                    </a:lnTo>
                    <a:lnTo>
                      <a:pt x="152" y="31"/>
                    </a:lnTo>
                    <a:lnTo>
                      <a:pt x="155" y="90"/>
                    </a:lnTo>
                    <a:lnTo>
                      <a:pt x="62" y="72"/>
                    </a:lnTo>
                    <a:lnTo>
                      <a:pt x="85" y="133"/>
                    </a:lnTo>
                    <a:lnTo>
                      <a:pt x="0" y="129"/>
                    </a:lnTo>
                    <a:lnTo>
                      <a:pt x="6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64" name="Rectangle 100"/>
              <p:cNvSpPr>
                <a:spLocks noChangeArrowheads="1"/>
              </p:cNvSpPr>
              <p:nvPr/>
            </p:nvSpPr>
            <p:spPr bwMode="auto">
              <a:xfrm>
                <a:off x="389" y="741"/>
                <a:ext cx="36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Human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65" name="Rectangle 101"/>
              <p:cNvSpPr>
                <a:spLocks noChangeArrowheads="1"/>
              </p:cNvSpPr>
              <p:nvPr/>
            </p:nvSpPr>
            <p:spPr bwMode="auto">
              <a:xfrm>
                <a:off x="363" y="856"/>
                <a:ext cx="42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Thought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66" name="Rectangle 102"/>
              <p:cNvSpPr>
                <a:spLocks noChangeArrowheads="1"/>
              </p:cNvSpPr>
              <p:nvPr/>
            </p:nvSpPr>
            <p:spPr bwMode="auto">
              <a:xfrm>
                <a:off x="962" y="673"/>
                <a:ext cx="771" cy="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67" name="Rectangle 103"/>
              <p:cNvSpPr>
                <a:spLocks noChangeArrowheads="1"/>
              </p:cNvSpPr>
              <p:nvPr/>
            </p:nvSpPr>
            <p:spPr bwMode="auto">
              <a:xfrm>
                <a:off x="990" y="696"/>
                <a:ext cx="75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Abstract design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68" name="Freeform 104"/>
              <p:cNvSpPr>
                <a:spLocks/>
              </p:cNvSpPr>
              <p:nvPr/>
            </p:nvSpPr>
            <p:spPr bwMode="auto">
              <a:xfrm>
                <a:off x="942" y="936"/>
                <a:ext cx="578" cy="95"/>
              </a:xfrm>
              <a:custGeom>
                <a:avLst/>
                <a:gdLst>
                  <a:gd name="T0" fmla="*/ 0 w 578"/>
                  <a:gd name="T1" fmla="*/ 48 h 95"/>
                  <a:gd name="T2" fmla="*/ 4 w 578"/>
                  <a:gd name="T3" fmla="*/ 41 h 95"/>
                  <a:gd name="T4" fmla="*/ 13 w 578"/>
                  <a:gd name="T5" fmla="*/ 33 h 95"/>
                  <a:gd name="T6" fmla="*/ 28 w 578"/>
                  <a:gd name="T7" fmla="*/ 26 h 95"/>
                  <a:gd name="T8" fmla="*/ 51 w 578"/>
                  <a:gd name="T9" fmla="*/ 20 h 95"/>
                  <a:gd name="T10" fmla="*/ 77 w 578"/>
                  <a:gd name="T11" fmla="*/ 15 h 95"/>
                  <a:gd name="T12" fmla="*/ 108 w 578"/>
                  <a:gd name="T13" fmla="*/ 10 h 95"/>
                  <a:gd name="T14" fmla="*/ 144 w 578"/>
                  <a:gd name="T15" fmla="*/ 5 h 95"/>
                  <a:gd name="T16" fmla="*/ 183 w 578"/>
                  <a:gd name="T17" fmla="*/ 2 h 95"/>
                  <a:gd name="T18" fmla="*/ 226 w 578"/>
                  <a:gd name="T19" fmla="*/ 0 h 95"/>
                  <a:gd name="T20" fmla="*/ 268 w 578"/>
                  <a:gd name="T21" fmla="*/ 0 h 95"/>
                  <a:gd name="T22" fmla="*/ 311 w 578"/>
                  <a:gd name="T23" fmla="*/ 0 h 95"/>
                  <a:gd name="T24" fmla="*/ 353 w 578"/>
                  <a:gd name="T25" fmla="*/ 0 h 95"/>
                  <a:gd name="T26" fmla="*/ 395 w 578"/>
                  <a:gd name="T27" fmla="*/ 2 h 95"/>
                  <a:gd name="T28" fmla="*/ 435 w 578"/>
                  <a:gd name="T29" fmla="*/ 5 h 95"/>
                  <a:gd name="T30" fmla="*/ 469 w 578"/>
                  <a:gd name="T31" fmla="*/ 10 h 95"/>
                  <a:gd name="T32" fmla="*/ 502 w 578"/>
                  <a:gd name="T33" fmla="*/ 15 h 95"/>
                  <a:gd name="T34" fmla="*/ 528 w 578"/>
                  <a:gd name="T35" fmla="*/ 20 h 95"/>
                  <a:gd name="T36" fmla="*/ 551 w 578"/>
                  <a:gd name="T37" fmla="*/ 26 h 95"/>
                  <a:gd name="T38" fmla="*/ 565 w 578"/>
                  <a:gd name="T39" fmla="*/ 33 h 95"/>
                  <a:gd name="T40" fmla="*/ 575 w 578"/>
                  <a:gd name="T41" fmla="*/ 41 h 95"/>
                  <a:gd name="T42" fmla="*/ 578 w 578"/>
                  <a:gd name="T43" fmla="*/ 48 h 95"/>
                  <a:gd name="T44" fmla="*/ 575 w 578"/>
                  <a:gd name="T45" fmla="*/ 54 h 95"/>
                  <a:gd name="T46" fmla="*/ 565 w 578"/>
                  <a:gd name="T47" fmla="*/ 62 h 95"/>
                  <a:gd name="T48" fmla="*/ 551 w 578"/>
                  <a:gd name="T49" fmla="*/ 69 h 95"/>
                  <a:gd name="T50" fmla="*/ 528 w 578"/>
                  <a:gd name="T51" fmla="*/ 76 h 95"/>
                  <a:gd name="T52" fmla="*/ 502 w 578"/>
                  <a:gd name="T53" fmla="*/ 81 h 95"/>
                  <a:gd name="T54" fmla="*/ 469 w 578"/>
                  <a:gd name="T55" fmla="*/ 85 h 95"/>
                  <a:gd name="T56" fmla="*/ 435 w 578"/>
                  <a:gd name="T57" fmla="*/ 90 h 95"/>
                  <a:gd name="T58" fmla="*/ 395 w 578"/>
                  <a:gd name="T59" fmla="*/ 92 h 95"/>
                  <a:gd name="T60" fmla="*/ 353 w 578"/>
                  <a:gd name="T61" fmla="*/ 95 h 95"/>
                  <a:gd name="T62" fmla="*/ 311 w 578"/>
                  <a:gd name="T63" fmla="*/ 95 h 95"/>
                  <a:gd name="T64" fmla="*/ 268 w 578"/>
                  <a:gd name="T65" fmla="*/ 95 h 95"/>
                  <a:gd name="T66" fmla="*/ 226 w 578"/>
                  <a:gd name="T67" fmla="*/ 95 h 95"/>
                  <a:gd name="T68" fmla="*/ 183 w 578"/>
                  <a:gd name="T69" fmla="*/ 92 h 95"/>
                  <a:gd name="T70" fmla="*/ 144 w 578"/>
                  <a:gd name="T71" fmla="*/ 90 h 95"/>
                  <a:gd name="T72" fmla="*/ 108 w 578"/>
                  <a:gd name="T73" fmla="*/ 85 h 95"/>
                  <a:gd name="T74" fmla="*/ 77 w 578"/>
                  <a:gd name="T75" fmla="*/ 81 h 95"/>
                  <a:gd name="T76" fmla="*/ 51 w 578"/>
                  <a:gd name="T77" fmla="*/ 76 h 95"/>
                  <a:gd name="T78" fmla="*/ 28 w 578"/>
                  <a:gd name="T79" fmla="*/ 69 h 95"/>
                  <a:gd name="T80" fmla="*/ 13 w 578"/>
                  <a:gd name="T81" fmla="*/ 62 h 95"/>
                  <a:gd name="T82" fmla="*/ 4 w 578"/>
                  <a:gd name="T83" fmla="*/ 54 h 95"/>
                  <a:gd name="T84" fmla="*/ 0 w 578"/>
                  <a:gd name="T85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8" h="95">
                    <a:moveTo>
                      <a:pt x="0" y="48"/>
                    </a:moveTo>
                    <a:lnTo>
                      <a:pt x="4" y="41"/>
                    </a:lnTo>
                    <a:lnTo>
                      <a:pt x="13" y="33"/>
                    </a:lnTo>
                    <a:lnTo>
                      <a:pt x="28" y="26"/>
                    </a:lnTo>
                    <a:lnTo>
                      <a:pt x="51" y="20"/>
                    </a:lnTo>
                    <a:lnTo>
                      <a:pt x="77" y="15"/>
                    </a:lnTo>
                    <a:lnTo>
                      <a:pt x="108" y="10"/>
                    </a:lnTo>
                    <a:lnTo>
                      <a:pt x="144" y="5"/>
                    </a:lnTo>
                    <a:lnTo>
                      <a:pt x="183" y="2"/>
                    </a:lnTo>
                    <a:lnTo>
                      <a:pt x="226" y="0"/>
                    </a:lnTo>
                    <a:lnTo>
                      <a:pt x="268" y="0"/>
                    </a:lnTo>
                    <a:lnTo>
                      <a:pt x="311" y="0"/>
                    </a:lnTo>
                    <a:lnTo>
                      <a:pt x="353" y="0"/>
                    </a:lnTo>
                    <a:lnTo>
                      <a:pt x="395" y="2"/>
                    </a:lnTo>
                    <a:lnTo>
                      <a:pt x="435" y="5"/>
                    </a:lnTo>
                    <a:lnTo>
                      <a:pt x="469" y="10"/>
                    </a:lnTo>
                    <a:lnTo>
                      <a:pt x="502" y="15"/>
                    </a:lnTo>
                    <a:lnTo>
                      <a:pt x="528" y="20"/>
                    </a:lnTo>
                    <a:lnTo>
                      <a:pt x="551" y="26"/>
                    </a:lnTo>
                    <a:lnTo>
                      <a:pt x="565" y="33"/>
                    </a:lnTo>
                    <a:lnTo>
                      <a:pt x="575" y="41"/>
                    </a:lnTo>
                    <a:lnTo>
                      <a:pt x="578" y="48"/>
                    </a:lnTo>
                    <a:lnTo>
                      <a:pt x="575" y="54"/>
                    </a:lnTo>
                    <a:lnTo>
                      <a:pt x="565" y="62"/>
                    </a:lnTo>
                    <a:lnTo>
                      <a:pt x="551" y="69"/>
                    </a:lnTo>
                    <a:lnTo>
                      <a:pt x="528" y="76"/>
                    </a:lnTo>
                    <a:lnTo>
                      <a:pt x="502" y="81"/>
                    </a:lnTo>
                    <a:lnTo>
                      <a:pt x="469" y="85"/>
                    </a:lnTo>
                    <a:lnTo>
                      <a:pt x="435" y="90"/>
                    </a:lnTo>
                    <a:lnTo>
                      <a:pt x="395" y="92"/>
                    </a:lnTo>
                    <a:lnTo>
                      <a:pt x="353" y="95"/>
                    </a:lnTo>
                    <a:lnTo>
                      <a:pt x="311" y="95"/>
                    </a:lnTo>
                    <a:lnTo>
                      <a:pt x="268" y="95"/>
                    </a:lnTo>
                    <a:lnTo>
                      <a:pt x="226" y="95"/>
                    </a:lnTo>
                    <a:lnTo>
                      <a:pt x="183" y="92"/>
                    </a:lnTo>
                    <a:lnTo>
                      <a:pt x="144" y="90"/>
                    </a:lnTo>
                    <a:lnTo>
                      <a:pt x="108" y="85"/>
                    </a:lnTo>
                    <a:lnTo>
                      <a:pt x="77" y="81"/>
                    </a:lnTo>
                    <a:lnTo>
                      <a:pt x="51" y="76"/>
                    </a:lnTo>
                    <a:lnTo>
                      <a:pt x="28" y="69"/>
                    </a:lnTo>
                    <a:lnTo>
                      <a:pt x="13" y="62"/>
                    </a:lnTo>
                    <a:lnTo>
                      <a:pt x="4" y="5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69" name="Rectangle 105"/>
              <p:cNvSpPr>
                <a:spLocks noChangeArrowheads="1"/>
              </p:cNvSpPr>
              <p:nvPr/>
            </p:nvSpPr>
            <p:spPr bwMode="auto">
              <a:xfrm>
                <a:off x="1009" y="941"/>
                <a:ext cx="498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9, 12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70" name="Line 106"/>
              <p:cNvSpPr>
                <a:spLocks noChangeShapeType="1"/>
              </p:cNvSpPr>
              <p:nvPr/>
            </p:nvSpPr>
            <p:spPr bwMode="auto">
              <a:xfrm>
                <a:off x="980" y="855"/>
                <a:ext cx="73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6971" name="Freeform 107"/>
              <p:cNvSpPr>
                <a:spLocks/>
              </p:cNvSpPr>
              <p:nvPr/>
            </p:nvSpPr>
            <p:spPr bwMode="auto">
              <a:xfrm>
                <a:off x="1705" y="832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676972" name="AutoShape 108"/>
          <p:cNvSpPr>
            <a:spLocks noChangeArrowheads="1"/>
          </p:cNvSpPr>
          <p:nvPr/>
        </p:nvSpPr>
        <p:spPr bwMode="auto">
          <a:xfrm rot="-2531323">
            <a:off x="4140200" y="765175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Motivation: Why study about compilers?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/>
              <a:t>Because Compilers …</a:t>
            </a:r>
          </a:p>
          <a:p>
            <a:r>
              <a:rPr lang="en-US" dirty="0"/>
              <a:t>Are an essential part of computer science</a:t>
            </a:r>
          </a:p>
          <a:p>
            <a:r>
              <a:rPr lang="en-US" dirty="0"/>
              <a:t>Are an essential part of computational linguistics</a:t>
            </a:r>
          </a:p>
          <a:p>
            <a:r>
              <a:rPr lang="en-US" dirty="0"/>
              <a:t>Are implemented using classical programming techniques</a:t>
            </a:r>
          </a:p>
          <a:p>
            <a:r>
              <a:rPr lang="en-US" dirty="0"/>
              <a:t>Employ great software engineering principles</a:t>
            </a:r>
          </a:p>
          <a:p>
            <a:r>
              <a:rPr lang="en-US" dirty="0"/>
              <a:t>Train you in developing software for transforming one structure to another (programs, files, transactions,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big picture</a:t>
            </a:r>
          </a:p>
        </p:txBody>
      </p:sp>
      <p:grpSp>
        <p:nvGrpSpPr>
          <p:cNvPr id="714791" name="Group 2087"/>
          <p:cNvGrpSpPr>
            <a:grpSpLocks/>
          </p:cNvGrpSpPr>
          <p:nvPr/>
        </p:nvGrpSpPr>
        <p:grpSpPr bwMode="auto">
          <a:xfrm>
            <a:off x="1343025" y="4491038"/>
            <a:ext cx="7724775" cy="1833562"/>
            <a:chOff x="720" y="2927"/>
            <a:chExt cx="4866" cy="1155"/>
          </a:xfrm>
        </p:grpSpPr>
        <p:sp>
          <p:nvSpPr>
            <p:cNvPr id="712684" name="Rectangle 1004"/>
            <p:cNvSpPr>
              <a:spLocks noChangeArrowheads="1"/>
            </p:cNvSpPr>
            <p:nvPr/>
          </p:nvSpPr>
          <p:spPr bwMode="auto">
            <a:xfrm>
              <a:off x="1955" y="3531"/>
              <a:ext cx="414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2685" name="Rectangle 1005"/>
            <p:cNvSpPr>
              <a:spLocks noChangeArrowheads="1"/>
            </p:cNvSpPr>
            <p:nvPr/>
          </p:nvSpPr>
          <p:spPr bwMode="auto">
            <a:xfrm>
              <a:off x="2067" y="3478"/>
              <a:ext cx="30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7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 . .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2686" name="Rectangle 1006"/>
            <p:cNvSpPr>
              <a:spLocks noChangeArrowheads="1"/>
            </p:cNvSpPr>
            <p:nvPr/>
          </p:nvSpPr>
          <p:spPr bwMode="auto">
            <a:xfrm>
              <a:off x="1470" y="3866"/>
              <a:ext cx="415" cy="2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2687" name="Rectangle 1007"/>
            <p:cNvSpPr>
              <a:spLocks noChangeArrowheads="1"/>
            </p:cNvSpPr>
            <p:nvPr/>
          </p:nvSpPr>
          <p:spPr bwMode="auto">
            <a:xfrm>
              <a:off x="1591" y="3864"/>
              <a:ext cx="2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RISC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2688" name="Rectangle 1008"/>
            <p:cNvSpPr>
              <a:spLocks noChangeArrowheads="1"/>
            </p:cNvSpPr>
            <p:nvPr/>
          </p:nvSpPr>
          <p:spPr bwMode="auto">
            <a:xfrm>
              <a:off x="1530" y="3969"/>
              <a:ext cx="33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machine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2691" name="Rectangle 1011"/>
            <p:cNvSpPr>
              <a:spLocks noChangeArrowheads="1"/>
            </p:cNvSpPr>
            <p:nvPr/>
          </p:nvSpPr>
          <p:spPr bwMode="auto">
            <a:xfrm>
              <a:off x="1975" y="3866"/>
              <a:ext cx="1743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2692" name="Rectangle 1012"/>
            <p:cNvSpPr>
              <a:spLocks noChangeArrowheads="1"/>
            </p:cNvSpPr>
            <p:nvPr/>
          </p:nvSpPr>
          <p:spPr bwMode="auto">
            <a:xfrm>
              <a:off x="2131" y="3869"/>
              <a:ext cx="146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other digital platforms, each equipped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2693" name="Rectangle 1013"/>
            <p:cNvSpPr>
              <a:spLocks noChangeArrowheads="1"/>
            </p:cNvSpPr>
            <p:nvPr/>
          </p:nvSpPr>
          <p:spPr bwMode="auto">
            <a:xfrm>
              <a:off x="2342" y="3974"/>
              <a:ext cx="104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with its VM implementation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2694" name="Rectangle 1014"/>
            <p:cNvSpPr>
              <a:spLocks noChangeArrowheads="1"/>
            </p:cNvSpPr>
            <p:nvPr/>
          </p:nvSpPr>
          <p:spPr bwMode="auto">
            <a:xfrm>
              <a:off x="1468" y="2929"/>
              <a:ext cx="446" cy="412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2695" name="Rectangle 1015"/>
            <p:cNvSpPr>
              <a:spLocks noChangeArrowheads="1"/>
            </p:cNvSpPr>
            <p:nvPr/>
          </p:nvSpPr>
          <p:spPr bwMode="auto">
            <a:xfrm>
              <a:off x="1604" y="2978"/>
              <a:ext cx="2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RISC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2696" name="Rectangle 1016"/>
            <p:cNvSpPr>
              <a:spLocks noChangeArrowheads="1"/>
            </p:cNvSpPr>
            <p:nvPr/>
          </p:nvSpPr>
          <p:spPr bwMode="auto">
            <a:xfrm>
              <a:off x="1542" y="3083"/>
              <a:ext cx="33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machine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2697" name="Rectangle 1017"/>
            <p:cNvSpPr>
              <a:spLocks noChangeArrowheads="1"/>
            </p:cNvSpPr>
            <p:nvPr/>
          </p:nvSpPr>
          <p:spPr bwMode="auto">
            <a:xfrm>
              <a:off x="1528" y="3187"/>
              <a:ext cx="36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language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2698" name="Freeform 1018"/>
            <p:cNvSpPr>
              <a:spLocks/>
            </p:cNvSpPr>
            <p:nvPr/>
          </p:nvSpPr>
          <p:spPr bwMode="auto">
            <a:xfrm>
              <a:off x="1621" y="3341"/>
              <a:ext cx="138" cy="103"/>
            </a:xfrm>
            <a:custGeom>
              <a:avLst/>
              <a:gdLst>
                <a:gd name="T0" fmla="*/ 70 w 138"/>
                <a:gd name="T1" fmla="*/ 103 h 103"/>
                <a:gd name="T2" fmla="*/ 138 w 138"/>
                <a:gd name="T3" fmla="*/ 63 h 103"/>
                <a:gd name="T4" fmla="*/ 93 w 138"/>
                <a:gd name="T5" fmla="*/ 63 h 103"/>
                <a:gd name="T6" fmla="*/ 93 w 138"/>
                <a:gd name="T7" fmla="*/ 0 h 103"/>
                <a:gd name="T8" fmla="*/ 46 w 138"/>
                <a:gd name="T9" fmla="*/ 0 h 103"/>
                <a:gd name="T10" fmla="*/ 46 w 138"/>
                <a:gd name="T11" fmla="*/ 63 h 103"/>
                <a:gd name="T12" fmla="*/ 0 w 138"/>
                <a:gd name="T13" fmla="*/ 63 h 103"/>
                <a:gd name="T14" fmla="*/ 70 w 138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03">
                  <a:moveTo>
                    <a:pt x="70" y="103"/>
                  </a:moveTo>
                  <a:lnTo>
                    <a:pt x="138" y="63"/>
                  </a:lnTo>
                  <a:lnTo>
                    <a:pt x="93" y="63"/>
                  </a:lnTo>
                  <a:lnTo>
                    <a:pt x="93" y="0"/>
                  </a:lnTo>
                  <a:lnTo>
                    <a:pt x="46" y="0"/>
                  </a:lnTo>
                  <a:lnTo>
                    <a:pt x="46" y="63"/>
                  </a:lnTo>
                  <a:lnTo>
                    <a:pt x="0" y="63"/>
                  </a:lnTo>
                  <a:lnTo>
                    <a:pt x="70" y="103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2699" name="Rectangle 1019"/>
            <p:cNvSpPr>
              <a:spLocks noChangeArrowheads="1"/>
            </p:cNvSpPr>
            <p:nvPr/>
          </p:nvSpPr>
          <p:spPr bwMode="auto">
            <a:xfrm>
              <a:off x="4367" y="3866"/>
              <a:ext cx="529" cy="2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2700" name="Rectangle 1020"/>
            <p:cNvSpPr>
              <a:spLocks noChangeArrowheads="1"/>
            </p:cNvSpPr>
            <p:nvPr/>
          </p:nvSpPr>
          <p:spPr bwMode="auto">
            <a:xfrm>
              <a:off x="4558" y="3848"/>
              <a:ext cx="201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Hack</a:t>
              </a:r>
            </a:p>
          </p:txBody>
        </p:sp>
        <p:sp>
          <p:nvSpPr>
            <p:cNvPr id="712701" name="Rectangle 1021"/>
            <p:cNvSpPr>
              <a:spLocks noChangeArrowheads="1"/>
            </p:cNvSpPr>
            <p:nvPr/>
          </p:nvSpPr>
          <p:spPr bwMode="auto">
            <a:xfrm>
              <a:off x="4472" y="3950"/>
              <a:ext cx="36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computer</a:t>
              </a:r>
            </a:p>
          </p:txBody>
        </p:sp>
        <p:sp>
          <p:nvSpPr>
            <p:cNvPr id="712702" name="Rectangle 1022"/>
            <p:cNvSpPr>
              <a:spLocks noChangeArrowheads="1"/>
            </p:cNvSpPr>
            <p:nvPr/>
          </p:nvSpPr>
          <p:spPr bwMode="auto">
            <a:xfrm>
              <a:off x="4397" y="2929"/>
              <a:ext cx="488" cy="427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2703" name="Rectangle 1023"/>
            <p:cNvSpPr>
              <a:spLocks noChangeArrowheads="1"/>
            </p:cNvSpPr>
            <p:nvPr/>
          </p:nvSpPr>
          <p:spPr bwMode="auto">
            <a:xfrm>
              <a:off x="4557" y="2983"/>
              <a:ext cx="2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Hack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28" name="Rectangle 1024"/>
            <p:cNvSpPr>
              <a:spLocks noChangeArrowheads="1"/>
            </p:cNvSpPr>
            <p:nvPr/>
          </p:nvSpPr>
          <p:spPr bwMode="auto">
            <a:xfrm>
              <a:off x="4483" y="3087"/>
              <a:ext cx="35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machine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29" name="Rectangle 1025"/>
            <p:cNvSpPr>
              <a:spLocks noChangeArrowheads="1"/>
            </p:cNvSpPr>
            <p:nvPr/>
          </p:nvSpPr>
          <p:spPr bwMode="auto">
            <a:xfrm>
              <a:off x="4469" y="3192"/>
              <a:ext cx="38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language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30" name="Freeform 1026"/>
            <p:cNvSpPr>
              <a:spLocks/>
            </p:cNvSpPr>
            <p:nvPr/>
          </p:nvSpPr>
          <p:spPr bwMode="auto">
            <a:xfrm>
              <a:off x="4572" y="3356"/>
              <a:ext cx="138" cy="103"/>
            </a:xfrm>
            <a:custGeom>
              <a:avLst/>
              <a:gdLst>
                <a:gd name="T0" fmla="*/ 69 w 138"/>
                <a:gd name="T1" fmla="*/ 103 h 103"/>
                <a:gd name="T2" fmla="*/ 138 w 138"/>
                <a:gd name="T3" fmla="*/ 63 h 103"/>
                <a:gd name="T4" fmla="*/ 93 w 138"/>
                <a:gd name="T5" fmla="*/ 63 h 103"/>
                <a:gd name="T6" fmla="*/ 93 w 138"/>
                <a:gd name="T7" fmla="*/ 0 h 103"/>
                <a:gd name="T8" fmla="*/ 45 w 138"/>
                <a:gd name="T9" fmla="*/ 0 h 103"/>
                <a:gd name="T10" fmla="*/ 45 w 138"/>
                <a:gd name="T11" fmla="*/ 63 h 103"/>
                <a:gd name="T12" fmla="*/ 0 w 138"/>
                <a:gd name="T13" fmla="*/ 63 h 103"/>
                <a:gd name="T14" fmla="*/ 69 w 138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03">
                  <a:moveTo>
                    <a:pt x="69" y="103"/>
                  </a:moveTo>
                  <a:lnTo>
                    <a:pt x="138" y="63"/>
                  </a:lnTo>
                  <a:lnTo>
                    <a:pt x="93" y="63"/>
                  </a:lnTo>
                  <a:lnTo>
                    <a:pt x="93" y="0"/>
                  </a:lnTo>
                  <a:lnTo>
                    <a:pt x="45" y="0"/>
                  </a:lnTo>
                  <a:lnTo>
                    <a:pt x="45" y="63"/>
                  </a:lnTo>
                  <a:lnTo>
                    <a:pt x="0" y="63"/>
                  </a:lnTo>
                  <a:lnTo>
                    <a:pt x="69" y="103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31" name="Rectangle 1027"/>
            <p:cNvSpPr>
              <a:spLocks noChangeArrowheads="1"/>
            </p:cNvSpPr>
            <p:nvPr/>
          </p:nvSpPr>
          <p:spPr bwMode="auto">
            <a:xfrm>
              <a:off x="778" y="2929"/>
              <a:ext cx="446" cy="412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32" name="Rectangle 1028"/>
            <p:cNvSpPr>
              <a:spLocks noChangeArrowheads="1"/>
            </p:cNvSpPr>
            <p:nvPr/>
          </p:nvSpPr>
          <p:spPr bwMode="auto">
            <a:xfrm>
              <a:off x="914" y="2978"/>
              <a:ext cx="2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CISC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33" name="Rectangle 1029"/>
            <p:cNvSpPr>
              <a:spLocks noChangeArrowheads="1"/>
            </p:cNvSpPr>
            <p:nvPr/>
          </p:nvSpPr>
          <p:spPr bwMode="auto">
            <a:xfrm>
              <a:off x="853" y="3083"/>
              <a:ext cx="33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machine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34" name="Rectangle 1030"/>
            <p:cNvSpPr>
              <a:spLocks noChangeArrowheads="1"/>
            </p:cNvSpPr>
            <p:nvPr/>
          </p:nvSpPr>
          <p:spPr bwMode="auto">
            <a:xfrm>
              <a:off x="839" y="3187"/>
              <a:ext cx="36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language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35" name="Freeform 1031"/>
            <p:cNvSpPr>
              <a:spLocks/>
            </p:cNvSpPr>
            <p:nvPr/>
          </p:nvSpPr>
          <p:spPr bwMode="auto">
            <a:xfrm>
              <a:off x="931" y="3341"/>
              <a:ext cx="139" cy="103"/>
            </a:xfrm>
            <a:custGeom>
              <a:avLst/>
              <a:gdLst>
                <a:gd name="T0" fmla="*/ 70 w 139"/>
                <a:gd name="T1" fmla="*/ 103 h 103"/>
                <a:gd name="T2" fmla="*/ 139 w 139"/>
                <a:gd name="T3" fmla="*/ 63 h 103"/>
                <a:gd name="T4" fmla="*/ 93 w 139"/>
                <a:gd name="T5" fmla="*/ 63 h 103"/>
                <a:gd name="T6" fmla="*/ 93 w 139"/>
                <a:gd name="T7" fmla="*/ 0 h 103"/>
                <a:gd name="T8" fmla="*/ 46 w 139"/>
                <a:gd name="T9" fmla="*/ 0 h 103"/>
                <a:gd name="T10" fmla="*/ 46 w 139"/>
                <a:gd name="T11" fmla="*/ 63 h 103"/>
                <a:gd name="T12" fmla="*/ 0 w 139"/>
                <a:gd name="T13" fmla="*/ 63 h 103"/>
                <a:gd name="T14" fmla="*/ 70 w 139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103">
                  <a:moveTo>
                    <a:pt x="70" y="103"/>
                  </a:moveTo>
                  <a:lnTo>
                    <a:pt x="139" y="63"/>
                  </a:lnTo>
                  <a:lnTo>
                    <a:pt x="93" y="63"/>
                  </a:lnTo>
                  <a:lnTo>
                    <a:pt x="93" y="0"/>
                  </a:lnTo>
                  <a:lnTo>
                    <a:pt x="46" y="0"/>
                  </a:lnTo>
                  <a:lnTo>
                    <a:pt x="46" y="63"/>
                  </a:lnTo>
                  <a:lnTo>
                    <a:pt x="0" y="63"/>
                  </a:lnTo>
                  <a:lnTo>
                    <a:pt x="70" y="103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36" name="Rectangle 1032"/>
            <p:cNvSpPr>
              <a:spLocks noChangeArrowheads="1"/>
            </p:cNvSpPr>
            <p:nvPr/>
          </p:nvSpPr>
          <p:spPr bwMode="auto">
            <a:xfrm>
              <a:off x="2726" y="3549"/>
              <a:ext cx="200" cy="154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37" name="Rectangle 1033"/>
            <p:cNvSpPr>
              <a:spLocks noChangeArrowheads="1"/>
            </p:cNvSpPr>
            <p:nvPr/>
          </p:nvSpPr>
          <p:spPr bwMode="auto">
            <a:xfrm>
              <a:off x="2745" y="3557"/>
              <a:ext cx="162" cy="12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38" name="Rectangle 1034"/>
            <p:cNvSpPr>
              <a:spLocks noChangeArrowheads="1"/>
            </p:cNvSpPr>
            <p:nvPr/>
          </p:nvSpPr>
          <p:spPr bwMode="auto">
            <a:xfrm>
              <a:off x="2751" y="3561"/>
              <a:ext cx="151" cy="11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39" name="Rectangle 1035"/>
            <p:cNvSpPr>
              <a:spLocks noChangeArrowheads="1"/>
            </p:cNvSpPr>
            <p:nvPr/>
          </p:nvSpPr>
          <p:spPr bwMode="auto">
            <a:xfrm>
              <a:off x="2736" y="3703"/>
              <a:ext cx="180" cy="6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40" name="Freeform 1036"/>
            <p:cNvSpPr>
              <a:spLocks/>
            </p:cNvSpPr>
            <p:nvPr/>
          </p:nvSpPr>
          <p:spPr bwMode="auto">
            <a:xfrm>
              <a:off x="2816" y="3544"/>
              <a:ext cx="20" cy="5"/>
            </a:xfrm>
            <a:custGeom>
              <a:avLst/>
              <a:gdLst>
                <a:gd name="T0" fmla="*/ 20 w 20"/>
                <a:gd name="T1" fmla="*/ 5 h 5"/>
                <a:gd name="T2" fmla="*/ 19 w 20"/>
                <a:gd name="T3" fmla="*/ 3 h 5"/>
                <a:gd name="T4" fmla="*/ 15 w 20"/>
                <a:gd name="T5" fmla="*/ 1 h 5"/>
                <a:gd name="T6" fmla="*/ 10 w 20"/>
                <a:gd name="T7" fmla="*/ 0 h 5"/>
                <a:gd name="T8" fmla="*/ 5 w 20"/>
                <a:gd name="T9" fmla="*/ 1 h 5"/>
                <a:gd name="T10" fmla="*/ 1 w 20"/>
                <a:gd name="T11" fmla="*/ 3 h 5"/>
                <a:gd name="T12" fmla="*/ 0 w 20"/>
                <a:gd name="T13" fmla="*/ 5 h 5"/>
                <a:gd name="T14" fmla="*/ 20 w 20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9" y="3"/>
                  </a:lnTo>
                  <a:lnTo>
                    <a:pt x="15" y="1"/>
                  </a:lnTo>
                  <a:lnTo>
                    <a:pt x="10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41" name="Line 1037"/>
            <p:cNvSpPr>
              <a:spLocks noChangeShapeType="1"/>
            </p:cNvSpPr>
            <p:nvPr/>
          </p:nvSpPr>
          <p:spPr bwMode="auto">
            <a:xfrm flipV="1">
              <a:off x="2826" y="3470"/>
              <a:ext cx="61" cy="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42" name="Line 1038"/>
            <p:cNvSpPr>
              <a:spLocks noChangeShapeType="1"/>
            </p:cNvSpPr>
            <p:nvPr/>
          </p:nvSpPr>
          <p:spPr bwMode="auto">
            <a:xfrm flipH="1" flipV="1">
              <a:off x="2765" y="3470"/>
              <a:ext cx="61" cy="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43" name="Freeform 1039"/>
            <p:cNvSpPr>
              <a:spLocks/>
            </p:cNvSpPr>
            <p:nvPr/>
          </p:nvSpPr>
          <p:spPr bwMode="auto">
            <a:xfrm>
              <a:off x="2765" y="3468"/>
              <a:ext cx="2" cy="3"/>
            </a:xfrm>
            <a:custGeom>
              <a:avLst/>
              <a:gdLst>
                <a:gd name="T0" fmla="*/ 0 w 2"/>
                <a:gd name="T1" fmla="*/ 2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3 h 3"/>
                <a:gd name="T12" fmla="*/ 0 w 2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44" name="Freeform 1040"/>
            <p:cNvSpPr>
              <a:spLocks/>
            </p:cNvSpPr>
            <p:nvPr/>
          </p:nvSpPr>
          <p:spPr bwMode="auto">
            <a:xfrm>
              <a:off x="2885" y="3468"/>
              <a:ext cx="3" cy="3"/>
            </a:xfrm>
            <a:custGeom>
              <a:avLst/>
              <a:gdLst>
                <a:gd name="T0" fmla="*/ 0 w 3"/>
                <a:gd name="T1" fmla="*/ 2 h 3"/>
                <a:gd name="T2" fmla="*/ 1 w 3"/>
                <a:gd name="T3" fmla="*/ 0 h 3"/>
                <a:gd name="T4" fmla="*/ 3 w 3"/>
                <a:gd name="T5" fmla="*/ 0 h 3"/>
                <a:gd name="T6" fmla="*/ 3 w 3"/>
                <a:gd name="T7" fmla="*/ 2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45" name="Freeform 1041"/>
            <p:cNvSpPr>
              <a:spLocks/>
            </p:cNvSpPr>
            <p:nvPr/>
          </p:nvSpPr>
          <p:spPr bwMode="auto">
            <a:xfrm>
              <a:off x="2736" y="3684"/>
              <a:ext cx="180" cy="10"/>
            </a:xfrm>
            <a:custGeom>
              <a:avLst/>
              <a:gdLst>
                <a:gd name="T0" fmla="*/ 9 w 180"/>
                <a:gd name="T1" fmla="*/ 0 h 10"/>
                <a:gd name="T2" fmla="*/ 171 w 180"/>
                <a:gd name="T3" fmla="*/ 0 h 10"/>
                <a:gd name="T4" fmla="*/ 175 w 180"/>
                <a:gd name="T5" fmla="*/ 0 h 10"/>
                <a:gd name="T6" fmla="*/ 179 w 180"/>
                <a:gd name="T7" fmla="*/ 2 h 10"/>
                <a:gd name="T8" fmla="*/ 180 w 180"/>
                <a:gd name="T9" fmla="*/ 5 h 10"/>
                <a:gd name="T10" fmla="*/ 179 w 180"/>
                <a:gd name="T11" fmla="*/ 7 h 10"/>
                <a:gd name="T12" fmla="*/ 175 w 180"/>
                <a:gd name="T13" fmla="*/ 9 h 10"/>
                <a:gd name="T14" fmla="*/ 171 w 180"/>
                <a:gd name="T15" fmla="*/ 10 h 10"/>
                <a:gd name="T16" fmla="*/ 9 w 180"/>
                <a:gd name="T17" fmla="*/ 10 h 10"/>
                <a:gd name="T18" fmla="*/ 5 w 180"/>
                <a:gd name="T19" fmla="*/ 9 h 10"/>
                <a:gd name="T20" fmla="*/ 1 w 180"/>
                <a:gd name="T21" fmla="*/ 7 h 10"/>
                <a:gd name="T22" fmla="*/ 0 w 180"/>
                <a:gd name="T23" fmla="*/ 5 h 10"/>
                <a:gd name="T24" fmla="*/ 1 w 180"/>
                <a:gd name="T25" fmla="*/ 2 h 10"/>
                <a:gd name="T26" fmla="*/ 5 w 180"/>
                <a:gd name="T27" fmla="*/ 0 h 10"/>
                <a:gd name="T28" fmla="*/ 9 w 180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0" h="10">
                  <a:moveTo>
                    <a:pt x="9" y="0"/>
                  </a:moveTo>
                  <a:lnTo>
                    <a:pt x="171" y="0"/>
                  </a:lnTo>
                  <a:lnTo>
                    <a:pt x="175" y="0"/>
                  </a:lnTo>
                  <a:lnTo>
                    <a:pt x="179" y="2"/>
                  </a:lnTo>
                  <a:lnTo>
                    <a:pt x="180" y="5"/>
                  </a:lnTo>
                  <a:lnTo>
                    <a:pt x="179" y="7"/>
                  </a:lnTo>
                  <a:lnTo>
                    <a:pt x="175" y="9"/>
                  </a:lnTo>
                  <a:lnTo>
                    <a:pt x="171" y="10"/>
                  </a:lnTo>
                  <a:lnTo>
                    <a:pt x="9" y="10"/>
                  </a:lnTo>
                  <a:lnTo>
                    <a:pt x="5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46" name="Freeform 1042"/>
            <p:cNvSpPr>
              <a:spLocks/>
            </p:cNvSpPr>
            <p:nvPr/>
          </p:nvSpPr>
          <p:spPr bwMode="auto">
            <a:xfrm>
              <a:off x="2744" y="3685"/>
              <a:ext cx="10" cy="8"/>
            </a:xfrm>
            <a:custGeom>
              <a:avLst/>
              <a:gdLst>
                <a:gd name="T0" fmla="*/ 0 w 10"/>
                <a:gd name="T1" fmla="*/ 4 h 8"/>
                <a:gd name="T2" fmla="*/ 2 w 10"/>
                <a:gd name="T3" fmla="*/ 1 h 8"/>
                <a:gd name="T4" fmla="*/ 6 w 10"/>
                <a:gd name="T5" fmla="*/ 0 h 8"/>
                <a:gd name="T6" fmla="*/ 9 w 10"/>
                <a:gd name="T7" fmla="*/ 1 h 8"/>
                <a:gd name="T8" fmla="*/ 10 w 10"/>
                <a:gd name="T9" fmla="*/ 4 h 8"/>
                <a:gd name="T10" fmla="*/ 9 w 10"/>
                <a:gd name="T11" fmla="*/ 6 h 8"/>
                <a:gd name="T12" fmla="*/ 6 w 10"/>
                <a:gd name="T13" fmla="*/ 8 h 8"/>
                <a:gd name="T14" fmla="*/ 2 w 10"/>
                <a:gd name="T15" fmla="*/ 6 h 8"/>
                <a:gd name="T16" fmla="*/ 0 w 10"/>
                <a:gd name="T1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lnTo>
                    <a:pt x="2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9" y="6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47" name="Rectangle 1043"/>
            <p:cNvSpPr>
              <a:spLocks noChangeArrowheads="1"/>
            </p:cNvSpPr>
            <p:nvPr/>
          </p:nvSpPr>
          <p:spPr bwMode="auto">
            <a:xfrm>
              <a:off x="2888" y="3685"/>
              <a:ext cx="6" cy="8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48" name="Rectangle 1044"/>
            <p:cNvSpPr>
              <a:spLocks noChangeArrowheads="1"/>
            </p:cNvSpPr>
            <p:nvPr/>
          </p:nvSpPr>
          <p:spPr bwMode="auto">
            <a:xfrm>
              <a:off x="2881" y="3685"/>
              <a:ext cx="6" cy="8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49" name="Rectangle 1045"/>
            <p:cNvSpPr>
              <a:spLocks noChangeArrowheads="1"/>
            </p:cNvSpPr>
            <p:nvPr/>
          </p:nvSpPr>
          <p:spPr bwMode="auto">
            <a:xfrm>
              <a:off x="2873" y="3685"/>
              <a:ext cx="6" cy="8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50" name="Rectangle 1046"/>
            <p:cNvSpPr>
              <a:spLocks noChangeArrowheads="1"/>
            </p:cNvSpPr>
            <p:nvPr/>
          </p:nvSpPr>
          <p:spPr bwMode="auto">
            <a:xfrm>
              <a:off x="4416" y="3582"/>
              <a:ext cx="463" cy="15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51" name="Freeform 1047"/>
            <p:cNvSpPr>
              <a:spLocks noEditPoints="1"/>
            </p:cNvSpPr>
            <p:nvPr/>
          </p:nvSpPr>
          <p:spPr bwMode="auto">
            <a:xfrm>
              <a:off x="4416" y="3582"/>
              <a:ext cx="489" cy="165"/>
            </a:xfrm>
            <a:custGeom>
              <a:avLst/>
              <a:gdLst>
                <a:gd name="T0" fmla="*/ 325 w 489"/>
                <a:gd name="T1" fmla="*/ 130 h 165"/>
                <a:gd name="T2" fmla="*/ 280 w 489"/>
                <a:gd name="T3" fmla="*/ 71 h 165"/>
                <a:gd name="T4" fmla="*/ 296 w 489"/>
                <a:gd name="T5" fmla="*/ 55 h 165"/>
                <a:gd name="T6" fmla="*/ 309 w 489"/>
                <a:gd name="T7" fmla="*/ 16 h 165"/>
                <a:gd name="T8" fmla="*/ 296 w 489"/>
                <a:gd name="T9" fmla="*/ 55 h 165"/>
                <a:gd name="T10" fmla="*/ 289 w 489"/>
                <a:gd name="T11" fmla="*/ 55 h 165"/>
                <a:gd name="T12" fmla="*/ 276 w 489"/>
                <a:gd name="T13" fmla="*/ 16 h 165"/>
                <a:gd name="T14" fmla="*/ 245 w 489"/>
                <a:gd name="T15" fmla="*/ 55 h 165"/>
                <a:gd name="T16" fmla="*/ 263 w 489"/>
                <a:gd name="T17" fmla="*/ 13 h 165"/>
                <a:gd name="T18" fmla="*/ 245 w 489"/>
                <a:gd name="T19" fmla="*/ 55 h 165"/>
                <a:gd name="T20" fmla="*/ 258 w 489"/>
                <a:gd name="T21" fmla="*/ 102 h 165"/>
                <a:gd name="T22" fmla="*/ 232 w 489"/>
                <a:gd name="T23" fmla="*/ 79 h 165"/>
                <a:gd name="T24" fmla="*/ 196 w 489"/>
                <a:gd name="T25" fmla="*/ 126 h 165"/>
                <a:gd name="T26" fmla="*/ 250 w 489"/>
                <a:gd name="T27" fmla="*/ 118 h 165"/>
                <a:gd name="T28" fmla="*/ 196 w 489"/>
                <a:gd name="T29" fmla="*/ 126 h 165"/>
                <a:gd name="T30" fmla="*/ 170 w 489"/>
                <a:gd name="T31" fmla="*/ 138 h 165"/>
                <a:gd name="T32" fmla="*/ 142 w 489"/>
                <a:gd name="T33" fmla="*/ 115 h 165"/>
                <a:gd name="T34" fmla="*/ 187 w 489"/>
                <a:gd name="T35" fmla="*/ 102 h 165"/>
                <a:gd name="T36" fmla="*/ 214 w 489"/>
                <a:gd name="T37" fmla="*/ 79 h 165"/>
                <a:gd name="T38" fmla="*/ 187 w 489"/>
                <a:gd name="T39" fmla="*/ 102 h 165"/>
                <a:gd name="T40" fmla="*/ 170 w 489"/>
                <a:gd name="T41" fmla="*/ 102 h 165"/>
                <a:gd name="T42" fmla="*/ 142 w 489"/>
                <a:gd name="T43" fmla="*/ 79 h 165"/>
                <a:gd name="T44" fmla="*/ 27 w 489"/>
                <a:gd name="T45" fmla="*/ 63 h 165"/>
                <a:gd name="T46" fmla="*/ 99 w 489"/>
                <a:gd name="T47" fmla="*/ 32 h 165"/>
                <a:gd name="T48" fmla="*/ 27 w 489"/>
                <a:gd name="T49" fmla="*/ 63 h 165"/>
                <a:gd name="T50" fmla="*/ 71 w 489"/>
                <a:gd name="T51" fmla="*/ 16 h 165"/>
                <a:gd name="T52" fmla="*/ 19 w 489"/>
                <a:gd name="T53" fmla="*/ 8 h 165"/>
                <a:gd name="T54" fmla="*/ 71 w 489"/>
                <a:gd name="T55" fmla="*/ 118 h 165"/>
                <a:gd name="T56" fmla="*/ 116 w 489"/>
                <a:gd name="T57" fmla="*/ 94 h 165"/>
                <a:gd name="T58" fmla="*/ 71 w 489"/>
                <a:gd name="T59" fmla="*/ 118 h 165"/>
                <a:gd name="T60" fmla="*/ 116 w 489"/>
                <a:gd name="T61" fmla="*/ 149 h 165"/>
                <a:gd name="T62" fmla="*/ 71 w 489"/>
                <a:gd name="T63" fmla="*/ 126 h 165"/>
                <a:gd name="T64" fmla="*/ 14 w 489"/>
                <a:gd name="T65" fmla="*/ 149 h 165"/>
                <a:gd name="T66" fmla="*/ 58 w 489"/>
                <a:gd name="T67" fmla="*/ 126 h 165"/>
                <a:gd name="T68" fmla="*/ 14 w 489"/>
                <a:gd name="T69" fmla="*/ 149 h 165"/>
                <a:gd name="T70" fmla="*/ 58 w 489"/>
                <a:gd name="T71" fmla="*/ 118 h 165"/>
                <a:gd name="T72" fmla="*/ 14 w 489"/>
                <a:gd name="T73" fmla="*/ 94 h 165"/>
                <a:gd name="T74" fmla="*/ 161 w 489"/>
                <a:gd name="T75" fmla="*/ 63 h 165"/>
                <a:gd name="T76" fmla="*/ 214 w 489"/>
                <a:gd name="T77" fmla="*/ 16 h 165"/>
                <a:gd name="T78" fmla="*/ 161 w 489"/>
                <a:gd name="T79" fmla="*/ 63 h 165"/>
                <a:gd name="T80" fmla="*/ 450 w 489"/>
                <a:gd name="T81" fmla="*/ 142 h 165"/>
                <a:gd name="T82" fmla="*/ 441 w 489"/>
                <a:gd name="T83" fmla="*/ 16 h 165"/>
                <a:gd name="T84" fmla="*/ 423 w 489"/>
                <a:gd name="T85" fmla="*/ 142 h 165"/>
                <a:gd name="T86" fmla="*/ 431 w 489"/>
                <a:gd name="T87" fmla="*/ 16 h 165"/>
                <a:gd name="T88" fmla="*/ 423 w 489"/>
                <a:gd name="T89" fmla="*/ 142 h 165"/>
                <a:gd name="T90" fmla="*/ 414 w 489"/>
                <a:gd name="T91" fmla="*/ 142 h 165"/>
                <a:gd name="T92" fmla="*/ 405 w 489"/>
                <a:gd name="T93" fmla="*/ 16 h 165"/>
                <a:gd name="T94" fmla="*/ 387 w 489"/>
                <a:gd name="T95" fmla="*/ 142 h 165"/>
                <a:gd name="T96" fmla="*/ 396 w 489"/>
                <a:gd name="T97" fmla="*/ 16 h 165"/>
                <a:gd name="T98" fmla="*/ 387 w 489"/>
                <a:gd name="T99" fmla="*/ 142 h 165"/>
                <a:gd name="T100" fmla="*/ 379 w 489"/>
                <a:gd name="T101" fmla="*/ 142 h 165"/>
                <a:gd name="T102" fmla="*/ 370 w 489"/>
                <a:gd name="T103" fmla="*/ 16 h 165"/>
                <a:gd name="T104" fmla="*/ 351 w 489"/>
                <a:gd name="T105" fmla="*/ 142 h 165"/>
                <a:gd name="T106" fmla="*/ 360 w 489"/>
                <a:gd name="T107" fmla="*/ 16 h 165"/>
                <a:gd name="T108" fmla="*/ 351 w 489"/>
                <a:gd name="T109" fmla="*/ 142 h 165"/>
                <a:gd name="T110" fmla="*/ 0 w 489"/>
                <a:gd name="T111" fmla="*/ 157 h 165"/>
                <a:gd name="T112" fmla="*/ 463 w 489"/>
                <a:gd name="T113" fmla="*/ 0 h 165"/>
                <a:gd name="T114" fmla="*/ 463 w 489"/>
                <a:gd name="T115" fmla="*/ 13 h 165"/>
                <a:gd name="T116" fmla="*/ 489 w 489"/>
                <a:gd name="T117" fmla="*/ 24 h 165"/>
                <a:gd name="T118" fmla="*/ 472 w 489"/>
                <a:gd name="T119" fmla="*/ 165 h 165"/>
                <a:gd name="T120" fmla="*/ 463 w 489"/>
                <a:gd name="T121" fmla="*/ 1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9" h="165">
                  <a:moveTo>
                    <a:pt x="280" y="130"/>
                  </a:moveTo>
                  <a:lnTo>
                    <a:pt x="325" y="130"/>
                  </a:lnTo>
                  <a:lnTo>
                    <a:pt x="325" y="71"/>
                  </a:lnTo>
                  <a:lnTo>
                    <a:pt x="280" y="71"/>
                  </a:lnTo>
                  <a:lnTo>
                    <a:pt x="280" y="130"/>
                  </a:lnTo>
                  <a:close/>
                  <a:moveTo>
                    <a:pt x="296" y="55"/>
                  </a:moveTo>
                  <a:lnTo>
                    <a:pt x="309" y="55"/>
                  </a:lnTo>
                  <a:lnTo>
                    <a:pt x="309" y="16"/>
                  </a:lnTo>
                  <a:lnTo>
                    <a:pt x="296" y="16"/>
                  </a:lnTo>
                  <a:lnTo>
                    <a:pt x="296" y="55"/>
                  </a:lnTo>
                  <a:close/>
                  <a:moveTo>
                    <a:pt x="276" y="55"/>
                  </a:moveTo>
                  <a:lnTo>
                    <a:pt x="289" y="55"/>
                  </a:lnTo>
                  <a:lnTo>
                    <a:pt x="289" y="16"/>
                  </a:lnTo>
                  <a:lnTo>
                    <a:pt x="276" y="16"/>
                  </a:lnTo>
                  <a:lnTo>
                    <a:pt x="276" y="55"/>
                  </a:lnTo>
                  <a:close/>
                  <a:moveTo>
                    <a:pt x="245" y="55"/>
                  </a:moveTo>
                  <a:lnTo>
                    <a:pt x="263" y="55"/>
                  </a:lnTo>
                  <a:lnTo>
                    <a:pt x="263" y="13"/>
                  </a:lnTo>
                  <a:lnTo>
                    <a:pt x="245" y="13"/>
                  </a:lnTo>
                  <a:lnTo>
                    <a:pt x="245" y="55"/>
                  </a:lnTo>
                  <a:close/>
                  <a:moveTo>
                    <a:pt x="232" y="102"/>
                  </a:moveTo>
                  <a:lnTo>
                    <a:pt x="258" y="102"/>
                  </a:lnTo>
                  <a:lnTo>
                    <a:pt x="258" y="79"/>
                  </a:lnTo>
                  <a:lnTo>
                    <a:pt x="232" y="79"/>
                  </a:lnTo>
                  <a:lnTo>
                    <a:pt x="232" y="102"/>
                  </a:lnTo>
                  <a:close/>
                  <a:moveTo>
                    <a:pt x="196" y="126"/>
                  </a:moveTo>
                  <a:lnTo>
                    <a:pt x="250" y="126"/>
                  </a:lnTo>
                  <a:lnTo>
                    <a:pt x="250" y="118"/>
                  </a:lnTo>
                  <a:lnTo>
                    <a:pt x="196" y="118"/>
                  </a:lnTo>
                  <a:lnTo>
                    <a:pt x="196" y="126"/>
                  </a:lnTo>
                  <a:close/>
                  <a:moveTo>
                    <a:pt x="142" y="138"/>
                  </a:moveTo>
                  <a:lnTo>
                    <a:pt x="170" y="138"/>
                  </a:lnTo>
                  <a:lnTo>
                    <a:pt x="170" y="115"/>
                  </a:lnTo>
                  <a:lnTo>
                    <a:pt x="142" y="115"/>
                  </a:lnTo>
                  <a:lnTo>
                    <a:pt x="142" y="138"/>
                  </a:lnTo>
                  <a:close/>
                  <a:moveTo>
                    <a:pt x="187" y="102"/>
                  </a:moveTo>
                  <a:lnTo>
                    <a:pt x="214" y="102"/>
                  </a:lnTo>
                  <a:lnTo>
                    <a:pt x="214" y="79"/>
                  </a:lnTo>
                  <a:lnTo>
                    <a:pt x="187" y="79"/>
                  </a:lnTo>
                  <a:lnTo>
                    <a:pt x="187" y="102"/>
                  </a:lnTo>
                  <a:close/>
                  <a:moveTo>
                    <a:pt x="142" y="102"/>
                  </a:moveTo>
                  <a:lnTo>
                    <a:pt x="170" y="102"/>
                  </a:lnTo>
                  <a:lnTo>
                    <a:pt x="170" y="79"/>
                  </a:lnTo>
                  <a:lnTo>
                    <a:pt x="142" y="79"/>
                  </a:lnTo>
                  <a:lnTo>
                    <a:pt x="142" y="102"/>
                  </a:lnTo>
                  <a:close/>
                  <a:moveTo>
                    <a:pt x="27" y="63"/>
                  </a:moveTo>
                  <a:lnTo>
                    <a:pt x="99" y="63"/>
                  </a:lnTo>
                  <a:lnTo>
                    <a:pt x="99" y="32"/>
                  </a:lnTo>
                  <a:lnTo>
                    <a:pt x="27" y="32"/>
                  </a:lnTo>
                  <a:lnTo>
                    <a:pt x="27" y="63"/>
                  </a:lnTo>
                  <a:close/>
                  <a:moveTo>
                    <a:pt x="19" y="16"/>
                  </a:moveTo>
                  <a:lnTo>
                    <a:pt x="71" y="16"/>
                  </a:lnTo>
                  <a:lnTo>
                    <a:pt x="71" y="8"/>
                  </a:lnTo>
                  <a:lnTo>
                    <a:pt x="19" y="8"/>
                  </a:lnTo>
                  <a:lnTo>
                    <a:pt x="19" y="16"/>
                  </a:lnTo>
                  <a:close/>
                  <a:moveTo>
                    <a:pt x="71" y="118"/>
                  </a:moveTo>
                  <a:lnTo>
                    <a:pt x="116" y="118"/>
                  </a:lnTo>
                  <a:lnTo>
                    <a:pt x="116" y="94"/>
                  </a:lnTo>
                  <a:lnTo>
                    <a:pt x="71" y="94"/>
                  </a:lnTo>
                  <a:lnTo>
                    <a:pt x="71" y="118"/>
                  </a:lnTo>
                  <a:close/>
                  <a:moveTo>
                    <a:pt x="71" y="149"/>
                  </a:moveTo>
                  <a:lnTo>
                    <a:pt x="116" y="149"/>
                  </a:lnTo>
                  <a:lnTo>
                    <a:pt x="116" y="126"/>
                  </a:lnTo>
                  <a:lnTo>
                    <a:pt x="71" y="126"/>
                  </a:lnTo>
                  <a:lnTo>
                    <a:pt x="71" y="149"/>
                  </a:lnTo>
                  <a:close/>
                  <a:moveTo>
                    <a:pt x="14" y="149"/>
                  </a:moveTo>
                  <a:lnTo>
                    <a:pt x="58" y="149"/>
                  </a:lnTo>
                  <a:lnTo>
                    <a:pt x="58" y="126"/>
                  </a:lnTo>
                  <a:lnTo>
                    <a:pt x="14" y="126"/>
                  </a:lnTo>
                  <a:lnTo>
                    <a:pt x="14" y="149"/>
                  </a:lnTo>
                  <a:close/>
                  <a:moveTo>
                    <a:pt x="14" y="118"/>
                  </a:moveTo>
                  <a:lnTo>
                    <a:pt x="58" y="118"/>
                  </a:lnTo>
                  <a:lnTo>
                    <a:pt x="58" y="94"/>
                  </a:lnTo>
                  <a:lnTo>
                    <a:pt x="14" y="94"/>
                  </a:lnTo>
                  <a:lnTo>
                    <a:pt x="14" y="118"/>
                  </a:lnTo>
                  <a:close/>
                  <a:moveTo>
                    <a:pt x="161" y="63"/>
                  </a:moveTo>
                  <a:lnTo>
                    <a:pt x="214" y="63"/>
                  </a:lnTo>
                  <a:lnTo>
                    <a:pt x="214" y="16"/>
                  </a:lnTo>
                  <a:lnTo>
                    <a:pt x="161" y="16"/>
                  </a:lnTo>
                  <a:lnTo>
                    <a:pt x="161" y="63"/>
                  </a:lnTo>
                  <a:close/>
                  <a:moveTo>
                    <a:pt x="441" y="142"/>
                  </a:moveTo>
                  <a:lnTo>
                    <a:pt x="450" y="142"/>
                  </a:lnTo>
                  <a:lnTo>
                    <a:pt x="450" y="16"/>
                  </a:lnTo>
                  <a:lnTo>
                    <a:pt x="441" y="16"/>
                  </a:lnTo>
                  <a:lnTo>
                    <a:pt x="441" y="142"/>
                  </a:lnTo>
                  <a:close/>
                  <a:moveTo>
                    <a:pt x="423" y="142"/>
                  </a:moveTo>
                  <a:lnTo>
                    <a:pt x="431" y="142"/>
                  </a:lnTo>
                  <a:lnTo>
                    <a:pt x="431" y="16"/>
                  </a:lnTo>
                  <a:lnTo>
                    <a:pt x="423" y="16"/>
                  </a:lnTo>
                  <a:lnTo>
                    <a:pt x="423" y="142"/>
                  </a:lnTo>
                  <a:close/>
                  <a:moveTo>
                    <a:pt x="405" y="142"/>
                  </a:moveTo>
                  <a:lnTo>
                    <a:pt x="414" y="142"/>
                  </a:lnTo>
                  <a:lnTo>
                    <a:pt x="414" y="16"/>
                  </a:lnTo>
                  <a:lnTo>
                    <a:pt x="405" y="16"/>
                  </a:lnTo>
                  <a:lnTo>
                    <a:pt x="405" y="142"/>
                  </a:lnTo>
                  <a:close/>
                  <a:moveTo>
                    <a:pt x="387" y="142"/>
                  </a:moveTo>
                  <a:lnTo>
                    <a:pt x="396" y="142"/>
                  </a:lnTo>
                  <a:lnTo>
                    <a:pt x="396" y="16"/>
                  </a:lnTo>
                  <a:lnTo>
                    <a:pt x="387" y="16"/>
                  </a:lnTo>
                  <a:lnTo>
                    <a:pt x="387" y="142"/>
                  </a:lnTo>
                  <a:close/>
                  <a:moveTo>
                    <a:pt x="370" y="142"/>
                  </a:moveTo>
                  <a:lnTo>
                    <a:pt x="379" y="142"/>
                  </a:lnTo>
                  <a:lnTo>
                    <a:pt x="379" y="16"/>
                  </a:lnTo>
                  <a:lnTo>
                    <a:pt x="370" y="16"/>
                  </a:lnTo>
                  <a:lnTo>
                    <a:pt x="370" y="142"/>
                  </a:lnTo>
                  <a:close/>
                  <a:moveTo>
                    <a:pt x="351" y="142"/>
                  </a:moveTo>
                  <a:lnTo>
                    <a:pt x="360" y="142"/>
                  </a:lnTo>
                  <a:lnTo>
                    <a:pt x="360" y="16"/>
                  </a:lnTo>
                  <a:lnTo>
                    <a:pt x="351" y="16"/>
                  </a:lnTo>
                  <a:lnTo>
                    <a:pt x="351" y="142"/>
                  </a:lnTo>
                  <a:close/>
                  <a:moveTo>
                    <a:pt x="0" y="0"/>
                  </a:moveTo>
                  <a:lnTo>
                    <a:pt x="0" y="157"/>
                  </a:lnTo>
                  <a:lnTo>
                    <a:pt x="463" y="157"/>
                  </a:lnTo>
                  <a:lnTo>
                    <a:pt x="463" y="0"/>
                  </a:lnTo>
                  <a:lnTo>
                    <a:pt x="0" y="0"/>
                  </a:lnTo>
                  <a:close/>
                  <a:moveTo>
                    <a:pt x="463" y="13"/>
                  </a:moveTo>
                  <a:lnTo>
                    <a:pt x="489" y="13"/>
                  </a:lnTo>
                  <a:lnTo>
                    <a:pt x="489" y="24"/>
                  </a:lnTo>
                  <a:lnTo>
                    <a:pt x="472" y="24"/>
                  </a:lnTo>
                  <a:lnTo>
                    <a:pt x="472" y="165"/>
                  </a:lnTo>
                  <a:lnTo>
                    <a:pt x="463" y="165"/>
                  </a:lnTo>
                  <a:lnTo>
                    <a:pt x="463" y="1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52" name="Rectangle 1048"/>
            <p:cNvSpPr>
              <a:spLocks noChangeArrowheads="1"/>
            </p:cNvSpPr>
            <p:nvPr/>
          </p:nvSpPr>
          <p:spPr bwMode="auto">
            <a:xfrm>
              <a:off x="4686" y="3731"/>
              <a:ext cx="115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53" name="Line 1049"/>
            <p:cNvSpPr>
              <a:spLocks noChangeShapeType="1"/>
            </p:cNvSpPr>
            <p:nvPr/>
          </p:nvSpPr>
          <p:spPr bwMode="auto">
            <a:xfrm flipV="1">
              <a:off x="4792" y="3737"/>
              <a:ext cx="1" cy="1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54" name="Line 1050"/>
            <p:cNvSpPr>
              <a:spLocks noChangeShapeType="1"/>
            </p:cNvSpPr>
            <p:nvPr/>
          </p:nvSpPr>
          <p:spPr bwMode="auto">
            <a:xfrm flipV="1">
              <a:off x="4781" y="3741"/>
              <a:ext cx="1" cy="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55" name="Line 1051"/>
            <p:cNvSpPr>
              <a:spLocks noChangeShapeType="1"/>
            </p:cNvSpPr>
            <p:nvPr/>
          </p:nvSpPr>
          <p:spPr bwMode="auto">
            <a:xfrm flipV="1">
              <a:off x="4769" y="3736"/>
              <a:ext cx="1" cy="1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56" name="Line 1052"/>
            <p:cNvSpPr>
              <a:spLocks noChangeShapeType="1"/>
            </p:cNvSpPr>
            <p:nvPr/>
          </p:nvSpPr>
          <p:spPr bwMode="auto">
            <a:xfrm flipV="1">
              <a:off x="4759" y="3736"/>
              <a:ext cx="1" cy="1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57" name="Line 1053"/>
            <p:cNvSpPr>
              <a:spLocks noChangeShapeType="1"/>
            </p:cNvSpPr>
            <p:nvPr/>
          </p:nvSpPr>
          <p:spPr bwMode="auto">
            <a:xfrm flipV="1">
              <a:off x="4750" y="3737"/>
              <a:ext cx="1" cy="1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58" name="Line 1054"/>
            <p:cNvSpPr>
              <a:spLocks noChangeShapeType="1"/>
            </p:cNvSpPr>
            <p:nvPr/>
          </p:nvSpPr>
          <p:spPr bwMode="auto">
            <a:xfrm flipV="1">
              <a:off x="4740" y="3733"/>
              <a:ext cx="1" cy="1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59" name="Line 1055"/>
            <p:cNvSpPr>
              <a:spLocks noChangeShapeType="1"/>
            </p:cNvSpPr>
            <p:nvPr/>
          </p:nvSpPr>
          <p:spPr bwMode="auto">
            <a:xfrm flipV="1">
              <a:off x="4731" y="3736"/>
              <a:ext cx="1" cy="1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60" name="Line 1056"/>
            <p:cNvSpPr>
              <a:spLocks noChangeShapeType="1"/>
            </p:cNvSpPr>
            <p:nvPr/>
          </p:nvSpPr>
          <p:spPr bwMode="auto">
            <a:xfrm flipV="1">
              <a:off x="4721" y="3737"/>
              <a:ext cx="1" cy="1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61" name="Line 1057"/>
            <p:cNvSpPr>
              <a:spLocks noChangeShapeType="1"/>
            </p:cNvSpPr>
            <p:nvPr/>
          </p:nvSpPr>
          <p:spPr bwMode="auto">
            <a:xfrm flipV="1">
              <a:off x="4711" y="3739"/>
              <a:ext cx="1" cy="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62" name="Line 1058"/>
            <p:cNvSpPr>
              <a:spLocks noChangeShapeType="1"/>
            </p:cNvSpPr>
            <p:nvPr/>
          </p:nvSpPr>
          <p:spPr bwMode="auto">
            <a:xfrm flipV="1">
              <a:off x="4702" y="3733"/>
              <a:ext cx="1" cy="1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63" name="Line 1059"/>
            <p:cNvSpPr>
              <a:spLocks noChangeShapeType="1"/>
            </p:cNvSpPr>
            <p:nvPr/>
          </p:nvSpPr>
          <p:spPr bwMode="auto">
            <a:xfrm flipV="1">
              <a:off x="4692" y="3737"/>
              <a:ext cx="1" cy="1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64" name="Rectangle 1060"/>
            <p:cNvSpPr>
              <a:spLocks noChangeArrowheads="1"/>
            </p:cNvSpPr>
            <p:nvPr/>
          </p:nvSpPr>
          <p:spPr bwMode="auto">
            <a:xfrm>
              <a:off x="4686" y="3731"/>
              <a:ext cx="115" cy="16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65" name="Rectangle 1061"/>
            <p:cNvSpPr>
              <a:spLocks noChangeArrowheads="1"/>
            </p:cNvSpPr>
            <p:nvPr/>
          </p:nvSpPr>
          <p:spPr bwMode="auto">
            <a:xfrm>
              <a:off x="720" y="3866"/>
              <a:ext cx="478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66" name="Rectangle 1062"/>
            <p:cNvSpPr>
              <a:spLocks noChangeArrowheads="1"/>
            </p:cNvSpPr>
            <p:nvPr/>
          </p:nvSpPr>
          <p:spPr bwMode="auto">
            <a:xfrm>
              <a:off x="873" y="3859"/>
              <a:ext cx="2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CISC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67" name="Rectangle 1063"/>
            <p:cNvSpPr>
              <a:spLocks noChangeArrowheads="1"/>
            </p:cNvSpPr>
            <p:nvPr/>
          </p:nvSpPr>
          <p:spPr bwMode="auto">
            <a:xfrm>
              <a:off x="811" y="3964"/>
              <a:ext cx="33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machine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68" name="Freeform 1064"/>
            <p:cNvSpPr>
              <a:spLocks/>
            </p:cNvSpPr>
            <p:nvPr/>
          </p:nvSpPr>
          <p:spPr bwMode="auto">
            <a:xfrm>
              <a:off x="789" y="3670"/>
              <a:ext cx="332" cy="41"/>
            </a:xfrm>
            <a:custGeom>
              <a:avLst/>
              <a:gdLst>
                <a:gd name="T0" fmla="*/ 0 w 332"/>
                <a:gd name="T1" fmla="*/ 41 h 41"/>
                <a:gd name="T2" fmla="*/ 83 w 332"/>
                <a:gd name="T3" fmla="*/ 0 h 41"/>
                <a:gd name="T4" fmla="*/ 332 w 332"/>
                <a:gd name="T5" fmla="*/ 0 h 41"/>
                <a:gd name="T6" fmla="*/ 249 w 332"/>
                <a:gd name="T7" fmla="*/ 41 h 41"/>
                <a:gd name="T8" fmla="*/ 0 w 33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41">
                  <a:moveTo>
                    <a:pt x="0" y="41"/>
                  </a:moveTo>
                  <a:lnTo>
                    <a:pt x="83" y="0"/>
                  </a:lnTo>
                  <a:lnTo>
                    <a:pt x="332" y="0"/>
                  </a:lnTo>
                  <a:lnTo>
                    <a:pt x="249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A9A9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69" name="Freeform 1065"/>
            <p:cNvSpPr>
              <a:spLocks/>
            </p:cNvSpPr>
            <p:nvPr/>
          </p:nvSpPr>
          <p:spPr bwMode="auto">
            <a:xfrm>
              <a:off x="1038" y="3670"/>
              <a:ext cx="83" cy="61"/>
            </a:xfrm>
            <a:custGeom>
              <a:avLst/>
              <a:gdLst>
                <a:gd name="T0" fmla="*/ 0 w 83"/>
                <a:gd name="T1" fmla="*/ 61 h 61"/>
                <a:gd name="T2" fmla="*/ 83 w 83"/>
                <a:gd name="T3" fmla="*/ 20 h 61"/>
                <a:gd name="T4" fmla="*/ 83 w 83"/>
                <a:gd name="T5" fmla="*/ 0 h 61"/>
                <a:gd name="T6" fmla="*/ 0 w 83"/>
                <a:gd name="T7" fmla="*/ 41 h 61"/>
                <a:gd name="T8" fmla="*/ 0 w 83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1">
                  <a:moveTo>
                    <a:pt x="0" y="61"/>
                  </a:moveTo>
                  <a:lnTo>
                    <a:pt x="83" y="20"/>
                  </a:lnTo>
                  <a:lnTo>
                    <a:pt x="83" y="0"/>
                  </a:lnTo>
                  <a:lnTo>
                    <a:pt x="0" y="4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6666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70" name="Freeform 1066"/>
            <p:cNvSpPr>
              <a:spLocks/>
            </p:cNvSpPr>
            <p:nvPr/>
          </p:nvSpPr>
          <p:spPr bwMode="auto">
            <a:xfrm>
              <a:off x="876" y="3526"/>
              <a:ext cx="312" cy="134"/>
            </a:xfrm>
            <a:custGeom>
              <a:avLst/>
              <a:gdLst>
                <a:gd name="T0" fmla="*/ 0 w 312"/>
                <a:gd name="T1" fmla="*/ 134 h 134"/>
                <a:gd name="T2" fmla="*/ 67 w 312"/>
                <a:gd name="T3" fmla="*/ 0 h 134"/>
                <a:gd name="T4" fmla="*/ 312 w 312"/>
                <a:gd name="T5" fmla="*/ 0 h 134"/>
                <a:gd name="T6" fmla="*/ 244 w 312"/>
                <a:gd name="T7" fmla="*/ 134 h 134"/>
                <a:gd name="T8" fmla="*/ 0 w 312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34">
                  <a:moveTo>
                    <a:pt x="0" y="134"/>
                  </a:moveTo>
                  <a:lnTo>
                    <a:pt x="67" y="0"/>
                  </a:lnTo>
                  <a:lnTo>
                    <a:pt x="312" y="0"/>
                  </a:lnTo>
                  <a:lnTo>
                    <a:pt x="244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A9A9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71" name="Rectangle 1067"/>
            <p:cNvSpPr>
              <a:spLocks noChangeArrowheads="1"/>
            </p:cNvSpPr>
            <p:nvPr/>
          </p:nvSpPr>
          <p:spPr bwMode="auto">
            <a:xfrm>
              <a:off x="907" y="3661"/>
              <a:ext cx="39" cy="8"/>
            </a:xfrm>
            <a:prstGeom prst="rect">
              <a:avLst/>
            </a:prstGeom>
            <a:solidFill>
              <a:srgbClr val="9A9A9A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72" name="Rectangle 1068"/>
            <p:cNvSpPr>
              <a:spLocks noChangeArrowheads="1"/>
            </p:cNvSpPr>
            <p:nvPr/>
          </p:nvSpPr>
          <p:spPr bwMode="auto">
            <a:xfrm>
              <a:off x="1049" y="3661"/>
              <a:ext cx="38" cy="8"/>
            </a:xfrm>
            <a:prstGeom prst="rect">
              <a:avLst/>
            </a:prstGeom>
            <a:solidFill>
              <a:srgbClr val="9A9A9A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73" name="Freeform 1069"/>
            <p:cNvSpPr>
              <a:spLocks/>
            </p:cNvSpPr>
            <p:nvPr/>
          </p:nvSpPr>
          <p:spPr bwMode="auto">
            <a:xfrm>
              <a:off x="841" y="3677"/>
              <a:ext cx="244" cy="19"/>
            </a:xfrm>
            <a:custGeom>
              <a:avLst/>
              <a:gdLst>
                <a:gd name="T0" fmla="*/ 37 w 244"/>
                <a:gd name="T1" fmla="*/ 0 h 19"/>
                <a:gd name="T2" fmla="*/ 244 w 244"/>
                <a:gd name="T3" fmla="*/ 0 h 19"/>
                <a:gd name="T4" fmla="*/ 208 w 244"/>
                <a:gd name="T5" fmla="*/ 19 h 19"/>
                <a:gd name="T6" fmla="*/ 0 w 244"/>
                <a:gd name="T7" fmla="*/ 19 h 19"/>
                <a:gd name="T8" fmla="*/ 37 w 244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9">
                  <a:moveTo>
                    <a:pt x="37" y="0"/>
                  </a:moveTo>
                  <a:lnTo>
                    <a:pt x="244" y="0"/>
                  </a:lnTo>
                  <a:lnTo>
                    <a:pt x="208" y="19"/>
                  </a:lnTo>
                  <a:lnTo>
                    <a:pt x="0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6666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74" name="Rectangle 1070"/>
            <p:cNvSpPr>
              <a:spLocks noChangeArrowheads="1"/>
            </p:cNvSpPr>
            <p:nvPr/>
          </p:nvSpPr>
          <p:spPr bwMode="auto">
            <a:xfrm>
              <a:off x="789" y="3711"/>
              <a:ext cx="249" cy="20"/>
            </a:xfrm>
            <a:prstGeom prst="rect">
              <a:avLst/>
            </a:prstGeom>
            <a:solidFill>
              <a:srgbClr val="66666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75" name="Freeform 1071"/>
            <p:cNvSpPr>
              <a:spLocks noEditPoints="1"/>
            </p:cNvSpPr>
            <p:nvPr/>
          </p:nvSpPr>
          <p:spPr bwMode="auto">
            <a:xfrm>
              <a:off x="911" y="3700"/>
              <a:ext cx="41" cy="5"/>
            </a:xfrm>
            <a:custGeom>
              <a:avLst/>
              <a:gdLst>
                <a:gd name="T0" fmla="*/ 0 w 41"/>
                <a:gd name="T1" fmla="*/ 0 h 5"/>
                <a:gd name="T2" fmla="*/ 41 w 41"/>
                <a:gd name="T3" fmla="*/ 0 h 5"/>
                <a:gd name="T4" fmla="*/ 41 w 41"/>
                <a:gd name="T5" fmla="*/ 5 h 5"/>
                <a:gd name="T6" fmla="*/ 0 w 41"/>
                <a:gd name="T7" fmla="*/ 5 h 5"/>
                <a:gd name="T8" fmla="*/ 0 w 41"/>
                <a:gd name="T9" fmla="*/ 0 h 5"/>
                <a:gd name="T10" fmla="*/ 0 w 41"/>
                <a:gd name="T11" fmla="*/ 0 h 5"/>
                <a:gd name="T12" fmla="*/ 40 w 41"/>
                <a:gd name="T13" fmla="*/ 0 h 5"/>
                <a:gd name="T14" fmla="*/ 40 w 41"/>
                <a:gd name="T15" fmla="*/ 5 h 5"/>
                <a:gd name="T16" fmla="*/ 0 w 41"/>
                <a:gd name="T17" fmla="*/ 5 h 5"/>
                <a:gd name="T18" fmla="*/ 0 w 41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">
                  <a:moveTo>
                    <a:pt x="0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0" y="0"/>
                  </a:lnTo>
                  <a:lnTo>
                    <a:pt x="4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76" name="Freeform 1072"/>
            <p:cNvSpPr>
              <a:spLocks noEditPoints="1"/>
            </p:cNvSpPr>
            <p:nvPr/>
          </p:nvSpPr>
          <p:spPr bwMode="auto">
            <a:xfrm>
              <a:off x="911" y="3700"/>
              <a:ext cx="40" cy="5"/>
            </a:xfrm>
            <a:custGeom>
              <a:avLst/>
              <a:gdLst>
                <a:gd name="T0" fmla="*/ 0 w 40"/>
                <a:gd name="T1" fmla="*/ 0 h 5"/>
                <a:gd name="T2" fmla="*/ 40 w 40"/>
                <a:gd name="T3" fmla="*/ 0 h 5"/>
                <a:gd name="T4" fmla="*/ 40 w 40"/>
                <a:gd name="T5" fmla="*/ 5 h 5"/>
                <a:gd name="T6" fmla="*/ 0 w 40"/>
                <a:gd name="T7" fmla="*/ 5 h 5"/>
                <a:gd name="T8" fmla="*/ 0 w 40"/>
                <a:gd name="T9" fmla="*/ 0 h 5"/>
                <a:gd name="T10" fmla="*/ 0 w 40"/>
                <a:gd name="T11" fmla="*/ 0 h 5"/>
                <a:gd name="T12" fmla="*/ 39 w 40"/>
                <a:gd name="T13" fmla="*/ 0 h 5"/>
                <a:gd name="T14" fmla="*/ 39 w 40"/>
                <a:gd name="T15" fmla="*/ 5 h 5"/>
                <a:gd name="T16" fmla="*/ 0 w 40"/>
                <a:gd name="T17" fmla="*/ 5 h 5"/>
                <a:gd name="T18" fmla="*/ 0 w 40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5">
                  <a:moveTo>
                    <a:pt x="0" y="0"/>
                  </a:moveTo>
                  <a:lnTo>
                    <a:pt x="40" y="0"/>
                  </a:lnTo>
                  <a:lnTo>
                    <a:pt x="40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77" name="Freeform 1073"/>
            <p:cNvSpPr>
              <a:spLocks noEditPoints="1"/>
            </p:cNvSpPr>
            <p:nvPr/>
          </p:nvSpPr>
          <p:spPr bwMode="auto">
            <a:xfrm>
              <a:off x="911" y="3700"/>
              <a:ext cx="39" cy="5"/>
            </a:xfrm>
            <a:custGeom>
              <a:avLst/>
              <a:gdLst>
                <a:gd name="T0" fmla="*/ 0 w 39"/>
                <a:gd name="T1" fmla="*/ 0 h 5"/>
                <a:gd name="T2" fmla="*/ 39 w 39"/>
                <a:gd name="T3" fmla="*/ 0 h 5"/>
                <a:gd name="T4" fmla="*/ 39 w 39"/>
                <a:gd name="T5" fmla="*/ 5 h 5"/>
                <a:gd name="T6" fmla="*/ 0 w 39"/>
                <a:gd name="T7" fmla="*/ 5 h 5"/>
                <a:gd name="T8" fmla="*/ 0 w 39"/>
                <a:gd name="T9" fmla="*/ 0 h 5"/>
                <a:gd name="T10" fmla="*/ 0 w 39"/>
                <a:gd name="T11" fmla="*/ 0 h 5"/>
                <a:gd name="T12" fmla="*/ 37 w 39"/>
                <a:gd name="T13" fmla="*/ 0 h 5"/>
                <a:gd name="T14" fmla="*/ 37 w 39"/>
                <a:gd name="T15" fmla="*/ 5 h 5"/>
                <a:gd name="T16" fmla="*/ 0 w 39"/>
                <a:gd name="T17" fmla="*/ 5 h 5"/>
                <a:gd name="T18" fmla="*/ 0 w 39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5">
                  <a:moveTo>
                    <a:pt x="0" y="0"/>
                  </a:moveTo>
                  <a:lnTo>
                    <a:pt x="39" y="0"/>
                  </a:lnTo>
                  <a:lnTo>
                    <a:pt x="39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7" y="0"/>
                  </a:lnTo>
                  <a:lnTo>
                    <a:pt x="37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78" name="Freeform 1074"/>
            <p:cNvSpPr>
              <a:spLocks noEditPoints="1"/>
            </p:cNvSpPr>
            <p:nvPr/>
          </p:nvSpPr>
          <p:spPr bwMode="auto">
            <a:xfrm>
              <a:off x="911" y="3700"/>
              <a:ext cx="37" cy="5"/>
            </a:xfrm>
            <a:custGeom>
              <a:avLst/>
              <a:gdLst>
                <a:gd name="T0" fmla="*/ 0 w 37"/>
                <a:gd name="T1" fmla="*/ 0 h 5"/>
                <a:gd name="T2" fmla="*/ 37 w 37"/>
                <a:gd name="T3" fmla="*/ 0 h 5"/>
                <a:gd name="T4" fmla="*/ 37 w 37"/>
                <a:gd name="T5" fmla="*/ 5 h 5"/>
                <a:gd name="T6" fmla="*/ 0 w 37"/>
                <a:gd name="T7" fmla="*/ 5 h 5"/>
                <a:gd name="T8" fmla="*/ 0 w 37"/>
                <a:gd name="T9" fmla="*/ 0 h 5"/>
                <a:gd name="T10" fmla="*/ 0 w 37"/>
                <a:gd name="T11" fmla="*/ 0 h 5"/>
                <a:gd name="T12" fmla="*/ 35 w 37"/>
                <a:gd name="T13" fmla="*/ 0 h 5"/>
                <a:gd name="T14" fmla="*/ 35 w 37"/>
                <a:gd name="T15" fmla="*/ 4 h 5"/>
                <a:gd name="T16" fmla="*/ 0 w 37"/>
                <a:gd name="T17" fmla="*/ 4 h 5"/>
                <a:gd name="T18" fmla="*/ 0 w 37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5">
                  <a:moveTo>
                    <a:pt x="0" y="0"/>
                  </a:moveTo>
                  <a:lnTo>
                    <a:pt x="37" y="0"/>
                  </a:lnTo>
                  <a:lnTo>
                    <a:pt x="37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5" y="0"/>
                  </a:lnTo>
                  <a:lnTo>
                    <a:pt x="35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79" name="Freeform 1075"/>
            <p:cNvSpPr>
              <a:spLocks noEditPoints="1"/>
            </p:cNvSpPr>
            <p:nvPr/>
          </p:nvSpPr>
          <p:spPr bwMode="auto">
            <a:xfrm>
              <a:off x="911" y="3700"/>
              <a:ext cx="35" cy="4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0 h 4"/>
                <a:gd name="T4" fmla="*/ 35 w 35"/>
                <a:gd name="T5" fmla="*/ 4 h 4"/>
                <a:gd name="T6" fmla="*/ 0 w 35"/>
                <a:gd name="T7" fmla="*/ 4 h 4"/>
                <a:gd name="T8" fmla="*/ 0 w 35"/>
                <a:gd name="T9" fmla="*/ 0 h 4"/>
                <a:gd name="T10" fmla="*/ 0 w 35"/>
                <a:gd name="T11" fmla="*/ 0 h 4"/>
                <a:gd name="T12" fmla="*/ 33 w 35"/>
                <a:gd name="T13" fmla="*/ 0 h 4"/>
                <a:gd name="T14" fmla="*/ 33 w 35"/>
                <a:gd name="T15" fmla="*/ 4 h 4"/>
                <a:gd name="T16" fmla="*/ 0 w 35"/>
                <a:gd name="T17" fmla="*/ 4 h 4"/>
                <a:gd name="T18" fmla="*/ 0 w 35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4">
                  <a:moveTo>
                    <a:pt x="0" y="0"/>
                  </a:moveTo>
                  <a:lnTo>
                    <a:pt x="35" y="0"/>
                  </a:lnTo>
                  <a:lnTo>
                    <a:pt x="35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3" y="0"/>
                  </a:lnTo>
                  <a:lnTo>
                    <a:pt x="33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80" name="Freeform 1076"/>
            <p:cNvSpPr>
              <a:spLocks noEditPoints="1"/>
            </p:cNvSpPr>
            <p:nvPr/>
          </p:nvSpPr>
          <p:spPr bwMode="auto">
            <a:xfrm>
              <a:off x="911" y="3700"/>
              <a:ext cx="33" cy="4"/>
            </a:xfrm>
            <a:custGeom>
              <a:avLst/>
              <a:gdLst>
                <a:gd name="T0" fmla="*/ 0 w 33"/>
                <a:gd name="T1" fmla="*/ 0 h 4"/>
                <a:gd name="T2" fmla="*/ 33 w 33"/>
                <a:gd name="T3" fmla="*/ 0 h 4"/>
                <a:gd name="T4" fmla="*/ 33 w 33"/>
                <a:gd name="T5" fmla="*/ 4 h 4"/>
                <a:gd name="T6" fmla="*/ 0 w 33"/>
                <a:gd name="T7" fmla="*/ 4 h 4"/>
                <a:gd name="T8" fmla="*/ 0 w 33"/>
                <a:gd name="T9" fmla="*/ 0 h 4"/>
                <a:gd name="T10" fmla="*/ 0 w 33"/>
                <a:gd name="T11" fmla="*/ 0 h 4"/>
                <a:gd name="T12" fmla="*/ 32 w 33"/>
                <a:gd name="T13" fmla="*/ 0 h 4"/>
                <a:gd name="T14" fmla="*/ 32 w 33"/>
                <a:gd name="T15" fmla="*/ 4 h 4"/>
                <a:gd name="T16" fmla="*/ 0 w 33"/>
                <a:gd name="T17" fmla="*/ 4 h 4"/>
                <a:gd name="T18" fmla="*/ 0 w 3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">
                  <a:moveTo>
                    <a:pt x="0" y="0"/>
                  </a:moveTo>
                  <a:lnTo>
                    <a:pt x="33" y="0"/>
                  </a:lnTo>
                  <a:lnTo>
                    <a:pt x="33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2" y="0"/>
                  </a:lnTo>
                  <a:lnTo>
                    <a:pt x="32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81" name="Freeform 1077"/>
            <p:cNvSpPr>
              <a:spLocks noEditPoints="1"/>
            </p:cNvSpPr>
            <p:nvPr/>
          </p:nvSpPr>
          <p:spPr bwMode="auto">
            <a:xfrm>
              <a:off x="911" y="3700"/>
              <a:ext cx="32" cy="4"/>
            </a:xfrm>
            <a:custGeom>
              <a:avLst/>
              <a:gdLst>
                <a:gd name="T0" fmla="*/ 0 w 32"/>
                <a:gd name="T1" fmla="*/ 0 h 4"/>
                <a:gd name="T2" fmla="*/ 32 w 32"/>
                <a:gd name="T3" fmla="*/ 0 h 4"/>
                <a:gd name="T4" fmla="*/ 32 w 32"/>
                <a:gd name="T5" fmla="*/ 4 h 4"/>
                <a:gd name="T6" fmla="*/ 0 w 32"/>
                <a:gd name="T7" fmla="*/ 4 h 4"/>
                <a:gd name="T8" fmla="*/ 0 w 32"/>
                <a:gd name="T9" fmla="*/ 0 h 4"/>
                <a:gd name="T10" fmla="*/ 0 w 32"/>
                <a:gd name="T11" fmla="*/ 0 h 4"/>
                <a:gd name="T12" fmla="*/ 30 w 32"/>
                <a:gd name="T13" fmla="*/ 0 h 4"/>
                <a:gd name="T14" fmla="*/ 30 w 32"/>
                <a:gd name="T15" fmla="*/ 4 h 4"/>
                <a:gd name="T16" fmla="*/ 0 w 32"/>
                <a:gd name="T17" fmla="*/ 4 h 4"/>
                <a:gd name="T18" fmla="*/ 0 w 32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4">
                  <a:moveTo>
                    <a:pt x="0" y="0"/>
                  </a:moveTo>
                  <a:lnTo>
                    <a:pt x="32" y="0"/>
                  </a:lnTo>
                  <a:lnTo>
                    <a:pt x="32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0" y="0"/>
                  </a:lnTo>
                  <a:lnTo>
                    <a:pt x="3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82" name="Freeform 1078"/>
            <p:cNvSpPr>
              <a:spLocks noEditPoints="1"/>
            </p:cNvSpPr>
            <p:nvPr/>
          </p:nvSpPr>
          <p:spPr bwMode="auto">
            <a:xfrm>
              <a:off x="911" y="3700"/>
              <a:ext cx="30" cy="4"/>
            </a:xfrm>
            <a:custGeom>
              <a:avLst/>
              <a:gdLst>
                <a:gd name="T0" fmla="*/ 0 w 30"/>
                <a:gd name="T1" fmla="*/ 0 h 4"/>
                <a:gd name="T2" fmla="*/ 30 w 30"/>
                <a:gd name="T3" fmla="*/ 0 h 4"/>
                <a:gd name="T4" fmla="*/ 30 w 30"/>
                <a:gd name="T5" fmla="*/ 4 h 4"/>
                <a:gd name="T6" fmla="*/ 0 w 30"/>
                <a:gd name="T7" fmla="*/ 4 h 4"/>
                <a:gd name="T8" fmla="*/ 0 w 30"/>
                <a:gd name="T9" fmla="*/ 0 h 4"/>
                <a:gd name="T10" fmla="*/ 0 w 30"/>
                <a:gd name="T11" fmla="*/ 0 h 4"/>
                <a:gd name="T12" fmla="*/ 28 w 30"/>
                <a:gd name="T13" fmla="*/ 0 h 4"/>
                <a:gd name="T14" fmla="*/ 28 w 30"/>
                <a:gd name="T15" fmla="*/ 3 h 4"/>
                <a:gd name="T16" fmla="*/ 0 w 30"/>
                <a:gd name="T17" fmla="*/ 3 h 4"/>
                <a:gd name="T18" fmla="*/ 0 w 30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">
                  <a:moveTo>
                    <a:pt x="0" y="0"/>
                  </a:moveTo>
                  <a:lnTo>
                    <a:pt x="30" y="0"/>
                  </a:lnTo>
                  <a:lnTo>
                    <a:pt x="30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83" name="Freeform 1079"/>
            <p:cNvSpPr>
              <a:spLocks noEditPoints="1"/>
            </p:cNvSpPr>
            <p:nvPr/>
          </p:nvSpPr>
          <p:spPr bwMode="auto">
            <a:xfrm>
              <a:off x="911" y="3700"/>
              <a:ext cx="28" cy="3"/>
            </a:xfrm>
            <a:custGeom>
              <a:avLst/>
              <a:gdLst>
                <a:gd name="T0" fmla="*/ 0 w 28"/>
                <a:gd name="T1" fmla="*/ 0 h 3"/>
                <a:gd name="T2" fmla="*/ 28 w 28"/>
                <a:gd name="T3" fmla="*/ 0 h 3"/>
                <a:gd name="T4" fmla="*/ 28 w 28"/>
                <a:gd name="T5" fmla="*/ 3 h 3"/>
                <a:gd name="T6" fmla="*/ 0 w 28"/>
                <a:gd name="T7" fmla="*/ 3 h 3"/>
                <a:gd name="T8" fmla="*/ 0 w 28"/>
                <a:gd name="T9" fmla="*/ 0 h 3"/>
                <a:gd name="T10" fmla="*/ 0 w 28"/>
                <a:gd name="T11" fmla="*/ 0 h 3"/>
                <a:gd name="T12" fmla="*/ 26 w 28"/>
                <a:gd name="T13" fmla="*/ 0 h 3"/>
                <a:gd name="T14" fmla="*/ 26 w 28"/>
                <a:gd name="T15" fmla="*/ 3 h 3"/>
                <a:gd name="T16" fmla="*/ 0 w 28"/>
                <a:gd name="T17" fmla="*/ 3 h 3"/>
                <a:gd name="T18" fmla="*/ 0 w 28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">
                  <a:moveTo>
                    <a:pt x="0" y="0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2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84" name="Freeform 1080"/>
            <p:cNvSpPr>
              <a:spLocks noEditPoints="1"/>
            </p:cNvSpPr>
            <p:nvPr/>
          </p:nvSpPr>
          <p:spPr bwMode="auto">
            <a:xfrm>
              <a:off x="911" y="3700"/>
              <a:ext cx="26" cy="3"/>
            </a:xfrm>
            <a:custGeom>
              <a:avLst/>
              <a:gdLst>
                <a:gd name="T0" fmla="*/ 0 w 26"/>
                <a:gd name="T1" fmla="*/ 0 h 3"/>
                <a:gd name="T2" fmla="*/ 26 w 26"/>
                <a:gd name="T3" fmla="*/ 0 h 3"/>
                <a:gd name="T4" fmla="*/ 26 w 26"/>
                <a:gd name="T5" fmla="*/ 3 h 3"/>
                <a:gd name="T6" fmla="*/ 0 w 26"/>
                <a:gd name="T7" fmla="*/ 3 h 3"/>
                <a:gd name="T8" fmla="*/ 0 w 26"/>
                <a:gd name="T9" fmla="*/ 0 h 3"/>
                <a:gd name="T10" fmla="*/ 0 w 26"/>
                <a:gd name="T11" fmla="*/ 0 h 3"/>
                <a:gd name="T12" fmla="*/ 25 w 26"/>
                <a:gd name="T13" fmla="*/ 0 h 3"/>
                <a:gd name="T14" fmla="*/ 25 w 26"/>
                <a:gd name="T15" fmla="*/ 3 h 3"/>
                <a:gd name="T16" fmla="*/ 0 w 26"/>
                <a:gd name="T17" fmla="*/ 3 h 3"/>
                <a:gd name="T18" fmla="*/ 0 w 26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">
                  <a:moveTo>
                    <a:pt x="0" y="0"/>
                  </a:moveTo>
                  <a:lnTo>
                    <a:pt x="26" y="0"/>
                  </a:lnTo>
                  <a:lnTo>
                    <a:pt x="26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" y="0"/>
                  </a:lnTo>
                  <a:lnTo>
                    <a:pt x="2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85" name="Freeform 1081"/>
            <p:cNvSpPr>
              <a:spLocks noEditPoints="1"/>
            </p:cNvSpPr>
            <p:nvPr/>
          </p:nvSpPr>
          <p:spPr bwMode="auto">
            <a:xfrm>
              <a:off x="911" y="3700"/>
              <a:ext cx="25" cy="3"/>
            </a:xfrm>
            <a:custGeom>
              <a:avLst/>
              <a:gdLst>
                <a:gd name="T0" fmla="*/ 0 w 25"/>
                <a:gd name="T1" fmla="*/ 0 h 3"/>
                <a:gd name="T2" fmla="*/ 25 w 25"/>
                <a:gd name="T3" fmla="*/ 0 h 3"/>
                <a:gd name="T4" fmla="*/ 25 w 25"/>
                <a:gd name="T5" fmla="*/ 3 h 3"/>
                <a:gd name="T6" fmla="*/ 0 w 25"/>
                <a:gd name="T7" fmla="*/ 3 h 3"/>
                <a:gd name="T8" fmla="*/ 0 w 25"/>
                <a:gd name="T9" fmla="*/ 0 h 3"/>
                <a:gd name="T10" fmla="*/ 0 w 25"/>
                <a:gd name="T11" fmla="*/ 0 h 3"/>
                <a:gd name="T12" fmla="*/ 23 w 25"/>
                <a:gd name="T13" fmla="*/ 0 h 3"/>
                <a:gd name="T14" fmla="*/ 23 w 25"/>
                <a:gd name="T15" fmla="*/ 3 h 3"/>
                <a:gd name="T16" fmla="*/ 0 w 25"/>
                <a:gd name="T17" fmla="*/ 3 h 3"/>
                <a:gd name="T18" fmla="*/ 0 w 25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">
                  <a:moveTo>
                    <a:pt x="0" y="0"/>
                  </a:moveTo>
                  <a:lnTo>
                    <a:pt x="25" y="0"/>
                  </a:lnTo>
                  <a:lnTo>
                    <a:pt x="25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" y="0"/>
                  </a:lnTo>
                  <a:lnTo>
                    <a:pt x="2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86" name="Freeform 1082"/>
            <p:cNvSpPr>
              <a:spLocks noEditPoints="1"/>
            </p:cNvSpPr>
            <p:nvPr/>
          </p:nvSpPr>
          <p:spPr bwMode="auto">
            <a:xfrm>
              <a:off x="911" y="3700"/>
              <a:ext cx="23" cy="3"/>
            </a:xfrm>
            <a:custGeom>
              <a:avLst/>
              <a:gdLst>
                <a:gd name="T0" fmla="*/ 0 w 23"/>
                <a:gd name="T1" fmla="*/ 0 h 3"/>
                <a:gd name="T2" fmla="*/ 23 w 23"/>
                <a:gd name="T3" fmla="*/ 0 h 3"/>
                <a:gd name="T4" fmla="*/ 23 w 23"/>
                <a:gd name="T5" fmla="*/ 3 h 3"/>
                <a:gd name="T6" fmla="*/ 0 w 23"/>
                <a:gd name="T7" fmla="*/ 3 h 3"/>
                <a:gd name="T8" fmla="*/ 0 w 23"/>
                <a:gd name="T9" fmla="*/ 0 h 3"/>
                <a:gd name="T10" fmla="*/ 0 w 23"/>
                <a:gd name="T11" fmla="*/ 0 h 3"/>
                <a:gd name="T12" fmla="*/ 21 w 23"/>
                <a:gd name="T13" fmla="*/ 0 h 3"/>
                <a:gd name="T14" fmla="*/ 21 w 23"/>
                <a:gd name="T15" fmla="*/ 3 h 3"/>
                <a:gd name="T16" fmla="*/ 0 w 23"/>
                <a:gd name="T17" fmla="*/ 3 h 3"/>
                <a:gd name="T18" fmla="*/ 0 w 2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">
                  <a:moveTo>
                    <a:pt x="0" y="0"/>
                  </a:moveTo>
                  <a:lnTo>
                    <a:pt x="23" y="0"/>
                  </a:lnTo>
                  <a:lnTo>
                    <a:pt x="23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87" name="Freeform 1083"/>
            <p:cNvSpPr>
              <a:spLocks noEditPoints="1"/>
            </p:cNvSpPr>
            <p:nvPr/>
          </p:nvSpPr>
          <p:spPr bwMode="auto">
            <a:xfrm>
              <a:off x="911" y="3700"/>
              <a:ext cx="21" cy="3"/>
            </a:xfrm>
            <a:custGeom>
              <a:avLst/>
              <a:gdLst>
                <a:gd name="T0" fmla="*/ 0 w 21"/>
                <a:gd name="T1" fmla="*/ 0 h 3"/>
                <a:gd name="T2" fmla="*/ 21 w 21"/>
                <a:gd name="T3" fmla="*/ 0 h 3"/>
                <a:gd name="T4" fmla="*/ 21 w 21"/>
                <a:gd name="T5" fmla="*/ 3 h 3"/>
                <a:gd name="T6" fmla="*/ 0 w 21"/>
                <a:gd name="T7" fmla="*/ 3 h 3"/>
                <a:gd name="T8" fmla="*/ 0 w 21"/>
                <a:gd name="T9" fmla="*/ 0 h 3"/>
                <a:gd name="T10" fmla="*/ 0 w 21"/>
                <a:gd name="T11" fmla="*/ 0 h 3"/>
                <a:gd name="T12" fmla="*/ 19 w 21"/>
                <a:gd name="T13" fmla="*/ 0 h 3"/>
                <a:gd name="T14" fmla="*/ 19 w 21"/>
                <a:gd name="T15" fmla="*/ 3 h 3"/>
                <a:gd name="T16" fmla="*/ 0 w 21"/>
                <a:gd name="T17" fmla="*/ 3 h 3"/>
                <a:gd name="T18" fmla="*/ 0 w 2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21" y="0"/>
                  </a:lnTo>
                  <a:lnTo>
                    <a:pt x="21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88" name="Freeform 1084"/>
            <p:cNvSpPr>
              <a:spLocks noEditPoints="1"/>
            </p:cNvSpPr>
            <p:nvPr/>
          </p:nvSpPr>
          <p:spPr bwMode="auto">
            <a:xfrm>
              <a:off x="911" y="3700"/>
              <a:ext cx="19" cy="3"/>
            </a:xfrm>
            <a:custGeom>
              <a:avLst/>
              <a:gdLst>
                <a:gd name="T0" fmla="*/ 0 w 19"/>
                <a:gd name="T1" fmla="*/ 0 h 3"/>
                <a:gd name="T2" fmla="*/ 19 w 19"/>
                <a:gd name="T3" fmla="*/ 0 h 3"/>
                <a:gd name="T4" fmla="*/ 19 w 19"/>
                <a:gd name="T5" fmla="*/ 3 h 3"/>
                <a:gd name="T6" fmla="*/ 0 w 19"/>
                <a:gd name="T7" fmla="*/ 3 h 3"/>
                <a:gd name="T8" fmla="*/ 0 w 19"/>
                <a:gd name="T9" fmla="*/ 0 h 3"/>
                <a:gd name="T10" fmla="*/ 0 w 19"/>
                <a:gd name="T11" fmla="*/ 0 h 3"/>
                <a:gd name="T12" fmla="*/ 18 w 19"/>
                <a:gd name="T13" fmla="*/ 0 h 3"/>
                <a:gd name="T14" fmla="*/ 18 w 19"/>
                <a:gd name="T15" fmla="*/ 3 h 3"/>
                <a:gd name="T16" fmla="*/ 0 w 19"/>
                <a:gd name="T17" fmla="*/ 3 h 3"/>
                <a:gd name="T18" fmla="*/ 0 w 19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">
                  <a:moveTo>
                    <a:pt x="0" y="0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" y="0"/>
                  </a:lnTo>
                  <a:lnTo>
                    <a:pt x="1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89" name="Freeform 1085"/>
            <p:cNvSpPr>
              <a:spLocks noEditPoints="1"/>
            </p:cNvSpPr>
            <p:nvPr/>
          </p:nvSpPr>
          <p:spPr bwMode="auto">
            <a:xfrm>
              <a:off x="911" y="3700"/>
              <a:ext cx="18" cy="3"/>
            </a:xfrm>
            <a:custGeom>
              <a:avLst/>
              <a:gdLst>
                <a:gd name="T0" fmla="*/ 0 w 18"/>
                <a:gd name="T1" fmla="*/ 0 h 3"/>
                <a:gd name="T2" fmla="*/ 18 w 18"/>
                <a:gd name="T3" fmla="*/ 0 h 3"/>
                <a:gd name="T4" fmla="*/ 18 w 18"/>
                <a:gd name="T5" fmla="*/ 3 h 3"/>
                <a:gd name="T6" fmla="*/ 0 w 18"/>
                <a:gd name="T7" fmla="*/ 3 h 3"/>
                <a:gd name="T8" fmla="*/ 0 w 18"/>
                <a:gd name="T9" fmla="*/ 0 h 3"/>
                <a:gd name="T10" fmla="*/ 0 w 18"/>
                <a:gd name="T11" fmla="*/ 0 h 3"/>
                <a:gd name="T12" fmla="*/ 16 w 18"/>
                <a:gd name="T13" fmla="*/ 0 h 3"/>
                <a:gd name="T14" fmla="*/ 16 w 18"/>
                <a:gd name="T15" fmla="*/ 3 h 3"/>
                <a:gd name="T16" fmla="*/ 0 w 18"/>
                <a:gd name="T17" fmla="*/ 3 h 3"/>
                <a:gd name="T18" fmla="*/ 0 w 18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3">
                  <a:moveTo>
                    <a:pt x="0" y="0"/>
                  </a:moveTo>
                  <a:lnTo>
                    <a:pt x="18" y="0"/>
                  </a:lnTo>
                  <a:lnTo>
                    <a:pt x="18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" y="0"/>
                  </a:lnTo>
                  <a:lnTo>
                    <a:pt x="1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90" name="Freeform 1086"/>
            <p:cNvSpPr>
              <a:spLocks noEditPoints="1"/>
            </p:cNvSpPr>
            <p:nvPr/>
          </p:nvSpPr>
          <p:spPr bwMode="auto">
            <a:xfrm>
              <a:off x="911" y="3700"/>
              <a:ext cx="16" cy="3"/>
            </a:xfrm>
            <a:custGeom>
              <a:avLst/>
              <a:gdLst>
                <a:gd name="T0" fmla="*/ 0 w 16"/>
                <a:gd name="T1" fmla="*/ 0 h 3"/>
                <a:gd name="T2" fmla="*/ 16 w 16"/>
                <a:gd name="T3" fmla="*/ 0 h 3"/>
                <a:gd name="T4" fmla="*/ 16 w 16"/>
                <a:gd name="T5" fmla="*/ 3 h 3"/>
                <a:gd name="T6" fmla="*/ 0 w 16"/>
                <a:gd name="T7" fmla="*/ 3 h 3"/>
                <a:gd name="T8" fmla="*/ 0 w 16"/>
                <a:gd name="T9" fmla="*/ 0 h 3"/>
                <a:gd name="T10" fmla="*/ 0 w 16"/>
                <a:gd name="T11" fmla="*/ 0 h 3"/>
                <a:gd name="T12" fmla="*/ 14 w 16"/>
                <a:gd name="T13" fmla="*/ 0 h 3"/>
                <a:gd name="T14" fmla="*/ 14 w 16"/>
                <a:gd name="T15" fmla="*/ 2 h 3"/>
                <a:gd name="T16" fmla="*/ 0 w 16"/>
                <a:gd name="T17" fmla="*/ 2 h 3"/>
                <a:gd name="T18" fmla="*/ 0 w 16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3">
                  <a:moveTo>
                    <a:pt x="0" y="0"/>
                  </a:moveTo>
                  <a:lnTo>
                    <a:pt x="16" y="0"/>
                  </a:lnTo>
                  <a:lnTo>
                    <a:pt x="16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91" name="Freeform 1087"/>
            <p:cNvSpPr>
              <a:spLocks noEditPoints="1"/>
            </p:cNvSpPr>
            <p:nvPr/>
          </p:nvSpPr>
          <p:spPr bwMode="auto">
            <a:xfrm>
              <a:off x="911" y="3700"/>
              <a:ext cx="14" cy="2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0 h 2"/>
                <a:gd name="T4" fmla="*/ 14 w 14"/>
                <a:gd name="T5" fmla="*/ 2 h 2"/>
                <a:gd name="T6" fmla="*/ 0 w 14"/>
                <a:gd name="T7" fmla="*/ 2 h 2"/>
                <a:gd name="T8" fmla="*/ 0 w 14"/>
                <a:gd name="T9" fmla="*/ 0 h 2"/>
                <a:gd name="T10" fmla="*/ 0 w 14"/>
                <a:gd name="T11" fmla="*/ 0 h 2"/>
                <a:gd name="T12" fmla="*/ 12 w 14"/>
                <a:gd name="T13" fmla="*/ 0 h 2"/>
                <a:gd name="T14" fmla="*/ 12 w 14"/>
                <a:gd name="T15" fmla="*/ 2 h 2"/>
                <a:gd name="T16" fmla="*/ 0 w 14"/>
                <a:gd name="T17" fmla="*/ 2 h 2"/>
                <a:gd name="T18" fmla="*/ 0 w 1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92" name="Freeform 1088"/>
            <p:cNvSpPr>
              <a:spLocks noEditPoints="1"/>
            </p:cNvSpPr>
            <p:nvPr/>
          </p:nvSpPr>
          <p:spPr bwMode="auto">
            <a:xfrm>
              <a:off x="911" y="3700"/>
              <a:ext cx="12" cy="2"/>
            </a:xfrm>
            <a:custGeom>
              <a:avLst/>
              <a:gdLst>
                <a:gd name="T0" fmla="*/ 0 w 12"/>
                <a:gd name="T1" fmla="*/ 0 h 2"/>
                <a:gd name="T2" fmla="*/ 12 w 12"/>
                <a:gd name="T3" fmla="*/ 0 h 2"/>
                <a:gd name="T4" fmla="*/ 12 w 12"/>
                <a:gd name="T5" fmla="*/ 2 h 2"/>
                <a:gd name="T6" fmla="*/ 0 w 12"/>
                <a:gd name="T7" fmla="*/ 2 h 2"/>
                <a:gd name="T8" fmla="*/ 0 w 12"/>
                <a:gd name="T9" fmla="*/ 0 h 2"/>
                <a:gd name="T10" fmla="*/ 0 w 12"/>
                <a:gd name="T11" fmla="*/ 0 h 2"/>
                <a:gd name="T12" fmla="*/ 11 w 12"/>
                <a:gd name="T13" fmla="*/ 0 h 2"/>
                <a:gd name="T14" fmla="*/ 11 w 12"/>
                <a:gd name="T15" fmla="*/ 2 h 2"/>
                <a:gd name="T16" fmla="*/ 0 w 12"/>
                <a:gd name="T17" fmla="*/ 2 h 2"/>
                <a:gd name="T18" fmla="*/ 0 w 1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" y="0"/>
                  </a:lnTo>
                  <a:lnTo>
                    <a:pt x="1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93" name="Freeform 1089"/>
            <p:cNvSpPr>
              <a:spLocks noEditPoints="1"/>
            </p:cNvSpPr>
            <p:nvPr/>
          </p:nvSpPr>
          <p:spPr bwMode="auto">
            <a:xfrm>
              <a:off x="911" y="3700"/>
              <a:ext cx="11" cy="2"/>
            </a:xfrm>
            <a:custGeom>
              <a:avLst/>
              <a:gdLst>
                <a:gd name="T0" fmla="*/ 0 w 11"/>
                <a:gd name="T1" fmla="*/ 0 h 2"/>
                <a:gd name="T2" fmla="*/ 11 w 11"/>
                <a:gd name="T3" fmla="*/ 0 h 2"/>
                <a:gd name="T4" fmla="*/ 11 w 11"/>
                <a:gd name="T5" fmla="*/ 2 h 2"/>
                <a:gd name="T6" fmla="*/ 0 w 11"/>
                <a:gd name="T7" fmla="*/ 2 h 2"/>
                <a:gd name="T8" fmla="*/ 0 w 11"/>
                <a:gd name="T9" fmla="*/ 0 h 2"/>
                <a:gd name="T10" fmla="*/ 0 w 11"/>
                <a:gd name="T11" fmla="*/ 0 h 2"/>
                <a:gd name="T12" fmla="*/ 9 w 11"/>
                <a:gd name="T13" fmla="*/ 0 h 2"/>
                <a:gd name="T14" fmla="*/ 9 w 11"/>
                <a:gd name="T15" fmla="*/ 2 h 2"/>
                <a:gd name="T16" fmla="*/ 0 w 11"/>
                <a:gd name="T17" fmla="*/ 2 h 2"/>
                <a:gd name="T18" fmla="*/ 0 w 11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0" y="0"/>
                  </a:moveTo>
                  <a:lnTo>
                    <a:pt x="11" y="0"/>
                  </a:lnTo>
                  <a:lnTo>
                    <a:pt x="11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" y="0"/>
                  </a:lnTo>
                  <a:lnTo>
                    <a:pt x="9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94" name="Freeform 1090"/>
            <p:cNvSpPr>
              <a:spLocks noEditPoints="1"/>
            </p:cNvSpPr>
            <p:nvPr/>
          </p:nvSpPr>
          <p:spPr bwMode="auto">
            <a:xfrm>
              <a:off x="911" y="3700"/>
              <a:ext cx="9" cy="2"/>
            </a:xfrm>
            <a:custGeom>
              <a:avLst/>
              <a:gdLst>
                <a:gd name="T0" fmla="*/ 0 w 9"/>
                <a:gd name="T1" fmla="*/ 0 h 2"/>
                <a:gd name="T2" fmla="*/ 9 w 9"/>
                <a:gd name="T3" fmla="*/ 0 h 2"/>
                <a:gd name="T4" fmla="*/ 9 w 9"/>
                <a:gd name="T5" fmla="*/ 2 h 2"/>
                <a:gd name="T6" fmla="*/ 0 w 9"/>
                <a:gd name="T7" fmla="*/ 2 h 2"/>
                <a:gd name="T8" fmla="*/ 0 w 9"/>
                <a:gd name="T9" fmla="*/ 0 h 2"/>
                <a:gd name="T10" fmla="*/ 0 w 9"/>
                <a:gd name="T11" fmla="*/ 0 h 2"/>
                <a:gd name="T12" fmla="*/ 7 w 9"/>
                <a:gd name="T13" fmla="*/ 0 h 2"/>
                <a:gd name="T14" fmla="*/ 7 w 9"/>
                <a:gd name="T15" fmla="*/ 1 h 2"/>
                <a:gd name="T16" fmla="*/ 0 w 9"/>
                <a:gd name="T17" fmla="*/ 1 h 2"/>
                <a:gd name="T18" fmla="*/ 0 w 9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lnTo>
                    <a:pt x="9" y="0"/>
                  </a:lnTo>
                  <a:lnTo>
                    <a:pt x="9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95" name="Freeform 1091"/>
            <p:cNvSpPr>
              <a:spLocks noEditPoints="1"/>
            </p:cNvSpPr>
            <p:nvPr/>
          </p:nvSpPr>
          <p:spPr bwMode="auto">
            <a:xfrm>
              <a:off x="911" y="3700"/>
              <a:ext cx="7" cy="1"/>
            </a:xfrm>
            <a:custGeom>
              <a:avLst/>
              <a:gdLst>
                <a:gd name="T0" fmla="*/ 0 w 7"/>
                <a:gd name="T1" fmla="*/ 0 h 1"/>
                <a:gd name="T2" fmla="*/ 7 w 7"/>
                <a:gd name="T3" fmla="*/ 0 h 1"/>
                <a:gd name="T4" fmla="*/ 7 w 7"/>
                <a:gd name="T5" fmla="*/ 1 h 1"/>
                <a:gd name="T6" fmla="*/ 0 w 7"/>
                <a:gd name="T7" fmla="*/ 1 h 1"/>
                <a:gd name="T8" fmla="*/ 0 w 7"/>
                <a:gd name="T9" fmla="*/ 0 h 1"/>
                <a:gd name="T10" fmla="*/ 0 w 7"/>
                <a:gd name="T11" fmla="*/ 0 h 1"/>
                <a:gd name="T12" fmla="*/ 5 w 7"/>
                <a:gd name="T13" fmla="*/ 0 h 1"/>
                <a:gd name="T14" fmla="*/ 5 w 7"/>
                <a:gd name="T15" fmla="*/ 1 h 1"/>
                <a:gd name="T16" fmla="*/ 0 w 7"/>
                <a:gd name="T17" fmla="*/ 1 h 1"/>
                <a:gd name="T18" fmla="*/ 0 w 7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96" name="Freeform 1092"/>
            <p:cNvSpPr>
              <a:spLocks noEditPoints="1"/>
            </p:cNvSpPr>
            <p:nvPr/>
          </p:nvSpPr>
          <p:spPr bwMode="auto">
            <a:xfrm>
              <a:off x="911" y="3700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5 w 5"/>
                <a:gd name="T5" fmla="*/ 1 h 1"/>
                <a:gd name="T6" fmla="*/ 0 w 5"/>
                <a:gd name="T7" fmla="*/ 1 h 1"/>
                <a:gd name="T8" fmla="*/ 0 w 5"/>
                <a:gd name="T9" fmla="*/ 0 h 1"/>
                <a:gd name="T10" fmla="*/ 0 w 5"/>
                <a:gd name="T11" fmla="*/ 0 h 1"/>
                <a:gd name="T12" fmla="*/ 3 w 5"/>
                <a:gd name="T13" fmla="*/ 0 h 1"/>
                <a:gd name="T14" fmla="*/ 3 w 5"/>
                <a:gd name="T15" fmla="*/ 1 h 1"/>
                <a:gd name="T16" fmla="*/ 0 w 5"/>
                <a:gd name="T17" fmla="*/ 1 h 1"/>
                <a:gd name="T18" fmla="*/ 0 w 5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97" name="Freeform 1093"/>
            <p:cNvSpPr>
              <a:spLocks noEditPoints="1"/>
            </p:cNvSpPr>
            <p:nvPr/>
          </p:nvSpPr>
          <p:spPr bwMode="auto">
            <a:xfrm>
              <a:off x="911" y="3700"/>
              <a:ext cx="3" cy="1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0 h 1"/>
                <a:gd name="T4" fmla="*/ 3 w 3"/>
                <a:gd name="T5" fmla="*/ 1 h 1"/>
                <a:gd name="T6" fmla="*/ 0 w 3"/>
                <a:gd name="T7" fmla="*/ 1 h 1"/>
                <a:gd name="T8" fmla="*/ 0 w 3"/>
                <a:gd name="T9" fmla="*/ 0 h 1"/>
                <a:gd name="T10" fmla="*/ 0 w 3"/>
                <a:gd name="T11" fmla="*/ 0 h 1"/>
                <a:gd name="T12" fmla="*/ 2 w 3"/>
                <a:gd name="T13" fmla="*/ 0 h 1"/>
                <a:gd name="T14" fmla="*/ 2 w 3"/>
                <a:gd name="T15" fmla="*/ 1 h 1"/>
                <a:gd name="T16" fmla="*/ 0 w 3"/>
                <a:gd name="T17" fmla="*/ 1 h 1"/>
                <a:gd name="T18" fmla="*/ 0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98" name="Freeform 1094"/>
            <p:cNvSpPr>
              <a:spLocks noEditPoints="1"/>
            </p:cNvSpPr>
            <p:nvPr/>
          </p:nvSpPr>
          <p:spPr bwMode="auto">
            <a:xfrm>
              <a:off x="911" y="3700"/>
              <a:ext cx="2" cy="1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2 w 2"/>
                <a:gd name="T5" fmla="*/ 1 h 1"/>
                <a:gd name="T6" fmla="*/ 0 w 2"/>
                <a:gd name="T7" fmla="*/ 1 h 1"/>
                <a:gd name="T8" fmla="*/ 0 w 2"/>
                <a:gd name="T9" fmla="*/ 0 h 1"/>
                <a:gd name="T10" fmla="*/ 0 w 2"/>
                <a:gd name="T11" fmla="*/ 0 h 1"/>
                <a:gd name="T12" fmla="*/ 0 w 2"/>
                <a:gd name="T13" fmla="*/ 0 h 1"/>
                <a:gd name="T14" fmla="*/ 0 w 2"/>
                <a:gd name="T15" fmla="*/ 0 h 1"/>
                <a:gd name="T16" fmla="*/ 0 w 2"/>
                <a:gd name="T17" fmla="*/ 0 h 1"/>
                <a:gd name="T18" fmla="*/ 0 w 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799" name="Freeform 1095"/>
            <p:cNvSpPr>
              <a:spLocks noEditPoints="1"/>
            </p:cNvSpPr>
            <p:nvPr/>
          </p:nvSpPr>
          <p:spPr bwMode="auto">
            <a:xfrm>
              <a:off x="911" y="370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00" name="Freeform 1096"/>
            <p:cNvSpPr>
              <a:spLocks/>
            </p:cNvSpPr>
            <p:nvPr/>
          </p:nvSpPr>
          <p:spPr bwMode="auto">
            <a:xfrm>
              <a:off x="911" y="3700"/>
              <a:ext cx="41" cy="5"/>
            </a:xfrm>
            <a:custGeom>
              <a:avLst/>
              <a:gdLst>
                <a:gd name="T0" fmla="*/ 0 w 41"/>
                <a:gd name="T1" fmla="*/ 5 h 5"/>
                <a:gd name="T2" fmla="*/ 11 w 41"/>
                <a:gd name="T3" fmla="*/ 0 h 5"/>
                <a:gd name="T4" fmla="*/ 41 w 41"/>
                <a:gd name="T5" fmla="*/ 0 h 5"/>
                <a:gd name="T6" fmla="*/ 32 w 41"/>
                <a:gd name="T7" fmla="*/ 5 h 5"/>
                <a:gd name="T8" fmla="*/ 0 w 4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">
                  <a:moveTo>
                    <a:pt x="0" y="5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32" y="5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01" name="Freeform 1097"/>
            <p:cNvSpPr>
              <a:spLocks noEditPoints="1"/>
            </p:cNvSpPr>
            <p:nvPr/>
          </p:nvSpPr>
          <p:spPr bwMode="auto">
            <a:xfrm>
              <a:off x="794" y="3722"/>
              <a:ext cx="16" cy="5"/>
            </a:xfrm>
            <a:custGeom>
              <a:avLst/>
              <a:gdLst>
                <a:gd name="T0" fmla="*/ 0 w 16"/>
                <a:gd name="T1" fmla="*/ 0 h 5"/>
                <a:gd name="T2" fmla="*/ 16 w 16"/>
                <a:gd name="T3" fmla="*/ 0 h 5"/>
                <a:gd name="T4" fmla="*/ 16 w 16"/>
                <a:gd name="T5" fmla="*/ 5 h 5"/>
                <a:gd name="T6" fmla="*/ 0 w 16"/>
                <a:gd name="T7" fmla="*/ 5 h 5"/>
                <a:gd name="T8" fmla="*/ 0 w 16"/>
                <a:gd name="T9" fmla="*/ 0 h 5"/>
                <a:gd name="T10" fmla="*/ 3 w 16"/>
                <a:gd name="T11" fmla="*/ 0 h 5"/>
                <a:gd name="T12" fmla="*/ 14 w 16"/>
                <a:gd name="T13" fmla="*/ 0 h 5"/>
                <a:gd name="T14" fmla="*/ 14 w 16"/>
                <a:gd name="T15" fmla="*/ 4 h 5"/>
                <a:gd name="T16" fmla="*/ 3 w 16"/>
                <a:gd name="T17" fmla="*/ 4 h 5"/>
                <a:gd name="T18" fmla="*/ 3 w 16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lnTo>
                    <a:pt x="16" y="0"/>
                  </a:lnTo>
                  <a:lnTo>
                    <a:pt x="16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3" y="0"/>
                  </a:moveTo>
                  <a:lnTo>
                    <a:pt x="14" y="0"/>
                  </a:lnTo>
                  <a:lnTo>
                    <a:pt x="14" y="4"/>
                  </a:lnTo>
                  <a:lnTo>
                    <a:pt x="3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02" name="Freeform 1098"/>
            <p:cNvSpPr>
              <a:spLocks noEditPoints="1"/>
            </p:cNvSpPr>
            <p:nvPr/>
          </p:nvSpPr>
          <p:spPr bwMode="auto">
            <a:xfrm>
              <a:off x="797" y="3722"/>
              <a:ext cx="11" cy="4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0 h 4"/>
                <a:gd name="T4" fmla="*/ 11 w 11"/>
                <a:gd name="T5" fmla="*/ 4 h 4"/>
                <a:gd name="T6" fmla="*/ 0 w 11"/>
                <a:gd name="T7" fmla="*/ 4 h 4"/>
                <a:gd name="T8" fmla="*/ 0 w 11"/>
                <a:gd name="T9" fmla="*/ 0 h 4"/>
                <a:gd name="T10" fmla="*/ 2 w 11"/>
                <a:gd name="T11" fmla="*/ 1 h 4"/>
                <a:gd name="T12" fmla="*/ 9 w 11"/>
                <a:gd name="T13" fmla="*/ 1 h 4"/>
                <a:gd name="T14" fmla="*/ 9 w 11"/>
                <a:gd name="T15" fmla="*/ 3 h 4"/>
                <a:gd name="T16" fmla="*/ 2 w 11"/>
                <a:gd name="T17" fmla="*/ 3 h 4"/>
                <a:gd name="T18" fmla="*/ 2 w 11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9" y="1"/>
                  </a:lnTo>
                  <a:lnTo>
                    <a:pt x="9" y="3"/>
                  </a:lnTo>
                  <a:lnTo>
                    <a:pt x="2" y="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03" name="Freeform 1099"/>
            <p:cNvSpPr>
              <a:spLocks noEditPoints="1"/>
            </p:cNvSpPr>
            <p:nvPr/>
          </p:nvSpPr>
          <p:spPr bwMode="auto">
            <a:xfrm>
              <a:off x="799" y="3723"/>
              <a:ext cx="7" cy="2"/>
            </a:xfrm>
            <a:custGeom>
              <a:avLst/>
              <a:gdLst>
                <a:gd name="T0" fmla="*/ 0 w 7"/>
                <a:gd name="T1" fmla="*/ 0 h 2"/>
                <a:gd name="T2" fmla="*/ 7 w 7"/>
                <a:gd name="T3" fmla="*/ 0 h 2"/>
                <a:gd name="T4" fmla="*/ 7 w 7"/>
                <a:gd name="T5" fmla="*/ 2 h 2"/>
                <a:gd name="T6" fmla="*/ 0 w 7"/>
                <a:gd name="T7" fmla="*/ 2 h 2"/>
                <a:gd name="T8" fmla="*/ 0 w 7"/>
                <a:gd name="T9" fmla="*/ 0 h 2"/>
                <a:gd name="T10" fmla="*/ 1 w 7"/>
                <a:gd name="T11" fmla="*/ 1 h 2"/>
                <a:gd name="T12" fmla="*/ 5 w 7"/>
                <a:gd name="T13" fmla="*/ 1 h 2"/>
                <a:gd name="T14" fmla="*/ 5 w 7"/>
                <a:gd name="T15" fmla="*/ 1 h 2"/>
                <a:gd name="T16" fmla="*/ 1 w 7"/>
                <a:gd name="T17" fmla="*/ 1 h 2"/>
                <a:gd name="T18" fmla="*/ 1 w 7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5" y="1"/>
                  </a:lnTo>
                  <a:lnTo>
                    <a:pt x="5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04" name="Freeform 1100"/>
            <p:cNvSpPr>
              <a:spLocks noEditPoints="1"/>
            </p:cNvSpPr>
            <p:nvPr/>
          </p:nvSpPr>
          <p:spPr bwMode="auto">
            <a:xfrm>
              <a:off x="800" y="3724"/>
              <a:ext cx="4" cy="1"/>
            </a:xfrm>
            <a:custGeom>
              <a:avLst/>
              <a:gdLst>
                <a:gd name="T0" fmla="*/ 0 w 4"/>
                <a:gd name="T1" fmla="*/ 4 w 4"/>
                <a:gd name="T2" fmla="*/ 4 w 4"/>
                <a:gd name="T3" fmla="*/ 0 w 4"/>
                <a:gd name="T4" fmla="*/ 0 w 4"/>
                <a:gd name="T5" fmla="*/ 2 w 4"/>
                <a:gd name="T6" fmla="*/ 2 w 4"/>
                <a:gd name="T7" fmla="*/ 2 w 4"/>
                <a:gd name="T8" fmla="*/ 2 w 4"/>
                <a:gd name="T9" fmla="*/ 2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05" name="Freeform 1101"/>
            <p:cNvSpPr>
              <a:spLocks noEditPoints="1"/>
            </p:cNvSpPr>
            <p:nvPr/>
          </p:nvSpPr>
          <p:spPr bwMode="auto">
            <a:xfrm>
              <a:off x="815" y="3722"/>
              <a:ext cx="16" cy="5"/>
            </a:xfrm>
            <a:custGeom>
              <a:avLst/>
              <a:gdLst>
                <a:gd name="T0" fmla="*/ 0 w 16"/>
                <a:gd name="T1" fmla="*/ 0 h 5"/>
                <a:gd name="T2" fmla="*/ 16 w 16"/>
                <a:gd name="T3" fmla="*/ 0 h 5"/>
                <a:gd name="T4" fmla="*/ 16 w 16"/>
                <a:gd name="T5" fmla="*/ 5 h 5"/>
                <a:gd name="T6" fmla="*/ 0 w 16"/>
                <a:gd name="T7" fmla="*/ 5 h 5"/>
                <a:gd name="T8" fmla="*/ 0 w 16"/>
                <a:gd name="T9" fmla="*/ 0 h 5"/>
                <a:gd name="T10" fmla="*/ 2 w 16"/>
                <a:gd name="T11" fmla="*/ 0 h 5"/>
                <a:gd name="T12" fmla="*/ 13 w 16"/>
                <a:gd name="T13" fmla="*/ 0 h 5"/>
                <a:gd name="T14" fmla="*/ 13 w 16"/>
                <a:gd name="T15" fmla="*/ 4 h 5"/>
                <a:gd name="T16" fmla="*/ 2 w 16"/>
                <a:gd name="T17" fmla="*/ 4 h 5"/>
                <a:gd name="T18" fmla="*/ 2 w 16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lnTo>
                    <a:pt x="16" y="0"/>
                  </a:lnTo>
                  <a:lnTo>
                    <a:pt x="16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2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06" name="Freeform 1102"/>
            <p:cNvSpPr>
              <a:spLocks noEditPoints="1"/>
            </p:cNvSpPr>
            <p:nvPr/>
          </p:nvSpPr>
          <p:spPr bwMode="auto">
            <a:xfrm>
              <a:off x="817" y="3722"/>
              <a:ext cx="11" cy="4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0 h 4"/>
                <a:gd name="T4" fmla="*/ 11 w 11"/>
                <a:gd name="T5" fmla="*/ 4 h 4"/>
                <a:gd name="T6" fmla="*/ 0 w 11"/>
                <a:gd name="T7" fmla="*/ 4 h 4"/>
                <a:gd name="T8" fmla="*/ 0 w 11"/>
                <a:gd name="T9" fmla="*/ 0 h 4"/>
                <a:gd name="T10" fmla="*/ 2 w 11"/>
                <a:gd name="T11" fmla="*/ 1 h 4"/>
                <a:gd name="T12" fmla="*/ 10 w 11"/>
                <a:gd name="T13" fmla="*/ 1 h 4"/>
                <a:gd name="T14" fmla="*/ 10 w 11"/>
                <a:gd name="T15" fmla="*/ 3 h 4"/>
                <a:gd name="T16" fmla="*/ 2 w 11"/>
                <a:gd name="T17" fmla="*/ 3 h 4"/>
                <a:gd name="T18" fmla="*/ 2 w 11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2" y="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07" name="Freeform 1103"/>
            <p:cNvSpPr>
              <a:spLocks noEditPoints="1"/>
            </p:cNvSpPr>
            <p:nvPr/>
          </p:nvSpPr>
          <p:spPr bwMode="auto">
            <a:xfrm>
              <a:off x="819" y="3723"/>
              <a:ext cx="8" cy="2"/>
            </a:xfrm>
            <a:custGeom>
              <a:avLst/>
              <a:gdLst>
                <a:gd name="T0" fmla="*/ 0 w 8"/>
                <a:gd name="T1" fmla="*/ 0 h 2"/>
                <a:gd name="T2" fmla="*/ 8 w 8"/>
                <a:gd name="T3" fmla="*/ 0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0 h 2"/>
                <a:gd name="T10" fmla="*/ 2 w 8"/>
                <a:gd name="T11" fmla="*/ 1 h 2"/>
                <a:gd name="T12" fmla="*/ 6 w 8"/>
                <a:gd name="T13" fmla="*/ 1 h 2"/>
                <a:gd name="T14" fmla="*/ 6 w 8"/>
                <a:gd name="T15" fmla="*/ 1 h 2"/>
                <a:gd name="T16" fmla="*/ 2 w 8"/>
                <a:gd name="T17" fmla="*/ 1 h 2"/>
                <a:gd name="T18" fmla="*/ 2 w 8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08" name="Freeform 1104"/>
            <p:cNvSpPr>
              <a:spLocks noEditPoints="1"/>
            </p:cNvSpPr>
            <p:nvPr/>
          </p:nvSpPr>
          <p:spPr bwMode="auto">
            <a:xfrm>
              <a:off x="821" y="3724"/>
              <a:ext cx="4" cy="1"/>
            </a:xfrm>
            <a:custGeom>
              <a:avLst/>
              <a:gdLst>
                <a:gd name="T0" fmla="*/ 0 w 4"/>
                <a:gd name="T1" fmla="*/ 4 w 4"/>
                <a:gd name="T2" fmla="*/ 4 w 4"/>
                <a:gd name="T3" fmla="*/ 0 w 4"/>
                <a:gd name="T4" fmla="*/ 0 w 4"/>
                <a:gd name="T5" fmla="*/ 2 w 4"/>
                <a:gd name="T6" fmla="*/ 2 w 4"/>
                <a:gd name="T7" fmla="*/ 2 w 4"/>
                <a:gd name="T8" fmla="*/ 2 w 4"/>
                <a:gd name="T9" fmla="*/ 2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09" name="Freeform 1105"/>
            <p:cNvSpPr>
              <a:spLocks noEditPoints="1"/>
            </p:cNvSpPr>
            <p:nvPr/>
          </p:nvSpPr>
          <p:spPr bwMode="auto">
            <a:xfrm>
              <a:off x="836" y="3722"/>
              <a:ext cx="15" cy="5"/>
            </a:xfrm>
            <a:custGeom>
              <a:avLst/>
              <a:gdLst>
                <a:gd name="T0" fmla="*/ 0 w 15"/>
                <a:gd name="T1" fmla="*/ 0 h 5"/>
                <a:gd name="T2" fmla="*/ 15 w 15"/>
                <a:gd name="T3" fmla="*/ 0 h 5"/>
                <a:gd name="T4" fmla="*/ 15 w 15"/>
                <a:gd name="T5" fmla="*/ 5 h 5"/>
                <a:gd name="T6" fmla="*/ 0 w 15"/>
                <a:gd name="T7" fmla="*/ 5 h 5"/>
                <a:gd name="T8" fmla="*/ 0 w 15"/>
                <a:gd name="T9" fmla="*/ 0 h 5"/>
                <a:gd name="T10" fmla="*/ 2 w 15"/>
                <a:gd name="T11" fmla="*/ 0 h 5"/>
                <a:gd name="T12" fmla="*/ 14 w 15"/>
                <a:gd name="T13" fmla="*/ 0 h 5"/>
                <a:gd name="T14" fmla="*/ 14 w 15"/>
                <a:gd name="T15" fmla="*/ 4 h 5"/>
                <a:gd name="T16" fmla="*/ 2 w 15"/>
                <a:gd name="T17" fmla="*/ 4 h 5"/>
                <a:gd name="T18" fmla="*/ 2 w 1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lnTo>
                    <a:pt x="15" y="0"/>
                  </a:lnTo>
                  <a:lnTo>
                    <a:pt x="15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14" y="0"/>
                  </a:lnTo>
                  <a:lnTo>
                    <a:pt x="14" y="4"/>
                  </a:lnTo>
                  <a:lnTo>
                    <a:pt x="2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10" name="Freeform 1106"/>
            <p:cNvSpPr>
              <a:spLocks noEditPoints="1"/>
            </p:cNvSpPr>
            <p:nvPr/>
          </p:nvSpPr>
          <p:spPr bwMode="auto">
            <a:xfrm>
              <a:off x="838" y="3722"/>
              <a:ext cx="12" cy="4"/>
            </a:xfrm>
            <a:custGeom>
              <a:avLst/>
              <a:gdLst>
                <a:gd name="T0" fmla="*/ 0 w 12"/>
                <a:gd name="T1" fmla="*/ 0 h 4"/>
                <a:gd name="T2" fmla="*/ 12 w 12"/>
                <a:gd name="T3" fmla="*/ 0 h 4"/>
                <a:gd name="T4" fmla="*/ 12 w 12"/>
                <a:gd name="T5" fmla="*/ 4 h 4"/>
                <a:gd name="T6" fmla="*/ 0 w 12"/>
                <a:gd name="T7" fmla="*/ 4 h 4"/>
                <a:gd name="T8" fmla="*/ 0 w 12"/>
                <a:gd name="T9" fmla="*/ 0 h 4"/>
                <a:gd name="T10" fmla="*/ 2 w 12"/>
                <a:gd name="T11" fmla="*/ 1 h 4"/>
                <a:gd name="T12" fmla="*/ 10 w 12"/>
                <a:gd name="T13" fmla="*/ 1 h 4"/>
                <a:gd name="T14" fmla="*/ 10 w 12"/>
                <a:gd name="T15" fmla="*/ 3 h 4"/>
                <a:gd name="T16" fmla="*/ 2 w 12"/>
                <a:gd name="T17" fmla="*/ 3 h 4"/>
                <a:gd name="T18" fmla="*/ 2 w 1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4">
                  <a:moveTo>
                    <a:pt x="0" y="0"/>
                  </a:moveTo>
                  <a:lnTo>
                    <a:pt x="12" y="0"/>
                  </a:lnTo>
                  <a:lnTo>
                    <a:pt x="12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2" y="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11" name="Freeform 1107"/>
            <p:cNvSpPr>
              <a:spLocks noEditPoints="1"/>
            </p:cNvSpPr>
            <p:nvPr/>
          </p:nvSpPr>
          <p:spPr bwMode="auto">
            <a:xfrm>
              <a:off x="840" y="3723"/>
              <a:ext cx="8" cy="2"/>
            </a:xfrm>
            <a:custGeom>
              <a:avLst/>
              <a:gdLst>
                <a:gd name="T0" fmla="*/ 0 w 8"/>
                <a:gd name="T1" fmla="*/ 0 h 2"/>
                <a:gd name="T2" fmla="*/ 8 w 8"/>
                <a:gd name="T3" fmla="*/ 0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0 h 2"/>
                <a:gd name="T10" fmla="*/ 2 w 8"/>
                <a:gd name="T11" fmla="*/ 1 h 2"/>
                <a:gd name="T12" fmla="*/ 6 w 8"/>
                <a:gd name="T13" fmla="*/ 1 h 2"/>
                <a:gd name="T14" fmla="*/ 6 w 8"/>
                <a:gd name="T15" fmla="*/ 1 h 2"/>
                <a:gd name="T16" fmla="*/ 2 w 8"/>
                <a:gd name="T17" fmla="*/ 1 h 2"/>
                <a:gd name="T18" fmla="*/ 2 w 8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12" name="Freeform 1108"/>
            <p:cNvSpPr>
              <a:spLocks noEditPoints="1"/>
            </p:cNvSpPr>
            <p:nvPr/>
          </p:nvSpPr>
          <p:spPr bwMode="auto">
            <a:xfrm>
              <a:off x="842" y="3724"/>
              <a:ext cx="4" cy="1"/>
            </a:xfrm>
            <a:custGeom>
              <a:avLst/>
              <a:gdLst>
                <a:gd name="T0" fmla="*/ 0 w 4"/>
                <a:gd name="T1" fmla="*/ 4 w 4"/>
                <a:gd name="T2" fmla="*/ 4 w 4"/>
                <a:gd name="T3" fmla="*/ 0 w 4"/>
                <a:gd name="T4" fmla="*/ 0 w 4"/>
                <a:gd name="T5" fmla="*/ 1 w 4"/>
                <a:gd name="T6" fmla="*/ 1 w 4"/>
                <a:gd name="T7" fmla="*/ 1 w 4"/>
                <a:gd name="T8" fmla="*/ 1 w 4"/>
                <a:gd name="T9" fmla="*/ 1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13" name="Rectangle 1109"/>
            <p:cNvSpPr>
              <a:spLocks noChangeArrowheads="1"/>
            </p:cNvSpPr>
            <p:nvPr/>
          </p:nvSpPr>
          <p:spPr bwMode="auto">
            <a:xfrm>
              <a:off x="821" y="3723"/>
              <a:ext cx="5" cy="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14" name="Rectangle 1110"/>
            <p:cNvSpPr>
              <a:spLocks noChangeArrowheads="1"/>
            </p:cNvSpPr>
            <p:nvPr/>
          </p:nvSpPr>
          <p:spPr bwMode="auto">
            <a:xfrm>
              <a:off x="841" y="3723"/>
              <a:ext cx="5" cy="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15" name="Rectangle 1111"/>
            <p:cNvSpPr>
              <a:spLocks noChangeArrowheads="1"/>
            </p:cNvSpPr>
            <p:nvPr/>
          </p:nvSpPr>
          <p:spPr bwMode="auto">
            <a:xfrm>
              <a:off x="799" y="3723"/>
              <a:ext cx="6" cy="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16" name="Freeform 1112"/>
            <p:cNvSpPr>
              <a:spLocks/>
            </p:cNvSpPr>
            <p:nvPr/>
          </p:nvSpPr>
          <p:spPr bwMode="auto">
            <a:xfrm>
              <a:off x="1095" y="3680"/>
              <a:ext cx="16" cy="13"/>
            </a:xfrm>
            <a:custGeom>
              <a:avLst/>
              <a:gdLst>
                <a:gd name="T0" fmla="*/ 0 w 16"/>
                <a:gd name="T1" fmla="*/ 8 h 13"/>
                <a:gd name="T2" fmla="*/ 16 w 16"/>
                <a:gd name="T3" fmla="*/ 0 h 13"/>
                <a:gd name="T4" fmla="*/ 16 w 16"/>
                <a:gd name="T5" fmla="*/ 5 h 13"/>
                <a:gd name="T6" fmla="*/ 0 w 16"/>
                <a:gd name="T7" fmla="*/ 13 h 13"/>
                <a:gd name="T8" fmla="*/ 0 w 16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0" y="8"/>
                  </a:moveTo>
                  <a:lnTo>
                    <a:pt x="16" y="0"/>
                  </a:lnTo>
                  <a:lnTo>
                    <a:pt x="16" y="5"/>
                  </a:lnTo>
                  <a:lnTo>
                    <a:pt x="0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17" name="Freeform 1113"/>
            <p:cNvSpPr>
              <a:spLocks noEditPoints="1"/>
            </p:cNvSpPr>
            <p:nvPr/>
          </p:nvSpPr>
          <p:spPr bwMode="auto">
            <a:xfrm>
              <a:off x="1009" y="3720"/>
              <a:ext cx="13" cy="3"/>
            </a:xfrm>
            <a:custGeom>
              <a:avLst/>
              <a:gdLst>
                <a:gd name="T0" fmla="*/ 0 w 13"/>
                <a:gd name="T1" fmla="*/ 0 h 3"/>
                <a:gd name="T2" fmla="*/ 13 w 13"/>
                <a:gd name="T3" fmla="*/ 0 h 3"/>
                <a:gd name="T4" fmla="*/ 13 w 13"/>
                <a:gd name="T5" fmla="*/ 3 h 3"/>
                <a:gd name="T6" fmla="*/ 0 w 13"/>
                <a:gd name="T7" fmla="*/ 3 h 3"/>
                <a:gd name="T8" fmla="*/ 0 w 13"/>
                <a:gd name="T9" fmla="*/ 0 h 3"/>
                <a:gd name="T10" fmla="*/ 0 w 13"/>
                <a:gd name="T11" fmla="*/ 0 h 3"/>
                <a:gd name="T12" fmla="*/ 13 w 13"/>
                <a:gd name="T13" fmla="*/ 0 h 3"/>
                <a:gd name="T14" fmla="*/ 13 w 13"/>
                <a:gd name="T15" fmla="*/ 0 h 3"/>
                <a:gd name="T16" fmla="*/ 0 w 13"/>
                <a:gd name="T17" fmla="*/ 0 h 3"/>
                <a:gd name="T18" fmla="*/ 0 w 1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lnTo>
                    <a:pt x="13" y="0"/>
                  </a:lnTo>
                  <a:lnTo>
                    <a:pt x="13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18" name="Freeform 1114"/>
            <p:cNvSpPr>
              <a:spLocks/>
            </p:cNvSpPr>
            <p:nvPr/>
          </p:nvSpPr>
          <p:spPr bwMode="auto">
            <a:xfrm>
              <a:off x="955" y="3718"/>
              <a:ext cx="7" cy="6"/>
            </a:xfrm>
            <a:custGeom>
              <a:avLst/>
              <a:gdLst>
                <a:gd name="T0" fmla="*/ 0 w 7"/>
                <a:gd name="T1" fmla="*/ 6 h 6"/>
                <a:gd name="T2" fmla="*/ 3 w 7"/>
                <a:gd name="T3" fmla="*/ 6 h 6"/>
                <a:gd name="T4" fmla="*/ 6 w 7"/>
                <a:gd name="T5" fmla="*/ 4 h 6"/>
                <a:gd name="T6" fmla="*/ 7 w 7"/>
                <a:gd name="T7" fmla="*/ 0 h 6"/>
                <a:gd name="T8" fmla="*/ 7 w 7"/>
                <a:gd name="T9" fmla="*/ 6 h 6"/>
                <a:gd name="T10" fmla="*/ 0 w 7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6"/>
                  </a:moveTo>
                  <a:lnTo>
                    <a:pt x="3" y="6"/>
                  </a:lnTo>
                  <a:lnTo>
                    <a:pt x="6" y="4"/>
                  </a:lnTo>
                  <a:lnTo>
                    <a:pt x="7" y="0"/>
                  </a:lnTo>
                  <a:lnTo>
                    <a:pt x="7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19" name="Freeform 1115"/>
            <p:cNvSpPr>
              <a:spLocks/>
            </p:cNvSpPr>
            <p:nvPr/>
          </p:nvSpPr>
          <p:spPr bwMode="auto">
            <a:xfrm>
              <a:off x="955" y="3718"/>
              <a:ext cx="7" cy="6"/>
            </a:xfrm>
            <a:custGeom>
              <a:avLst/>
              <a:gdLst>
                <a:gd name="T0" fmla="*/ 0 w 7"/>
                <a:gd name="T1" fmla="*/ 6 h 6"/>
                <a:gd name="T2" fmla="*/ 3 w 7"/>
                <a:gd name="T3" fmla="*/ 6 h 6"/>
                <a:gd name="T4" fmla="*/ 6 w 7"/>
                <a:gd name="T5" fmla="*/ 4 h 6"/>
                <a:gd name="T6" fmla="*/ 7 w 7"/>
                <a:gd name="T7" fmla="*/ 0 h 6"/>
                <a:gd name="T8" fmla="*/ 3 w 7"/>
                <a:gd name="T9" fmla="*/ 0 h 6"/>
                <a:gd name="T10" fmla="*/ 3 w 7"/>
                <a:gd name="T11" fmla="*/ 2 h 6"/>
                <a:gd name="T12" fmla="*/ 2 w 7"/>
                <a:gd name="T13" fmla="*/ 3 h 6"/>
                <a:gd name="T14" fmla="*/ 0 w 7"/>
                <a:gd name="T15" fmla="*/ 4 h 6"/>
                <a:gd name="T16" fmla="*/ 0 w 7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0" y="6"/>
                  </a:moveTo>
                  <a:lnTo>
                    <a:pt x="3" y="6"/>
                  </a:lnTo>
                  <a:lnTo>
                    <a:pt x="6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20" name="Freeform 1116"/>
            <p:cNvSpPr>
              <a:spLocks/>
            </p:cNvSpPr>
            <p:nvPr/>
          </p:nvSpPr>
          <p:spPr bwMode="auto">
            <a:xfrm>
              <a:off x="955" y="3718"/>
              <a:ext cx="3" cy="4"/>
            </a:xfrm>
            <a:custGeom>
              <a:avLst/>
              <a:gdLst>
                <a:gd name="T0" fmla="*/ 0 w 3"/>
                <a:gd name="T1" fmla="*/ 4 h 4"/>
                <a:gd name="T2" fmla="*/ 2 w 3"/>
                <a:gd name="T3" fmla="*/ 3 h 4"/>
                <a:gd name="T4" fmla="*/ 3 w 3"/>
                <a:gd name="T5" fmla="*/ 2 h 4"/>
                <a:gd name="T6" fmla="*/ 3 w 3"/>
                <a:gd name="T7" fmla="*/ 0 h 4"/>
                <a:gd name="T8" fmla="*/ 0 w 3"/>
                <a:gd name="T9" fmla="*/ 0 h 4"/>
                <a:gd name="T10" fmla="*/ 0 w 3"/>
                <a:gd name="T11" fmla="*/ 0 h 4"/>
                <a:gd name="T12" fmla="*/ 0 w 3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2" y="3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21" name="Freeform 1117"/>
            <p:cNvSpPr>
              <a:spLocks/>
            </p:cNvSpPr>
            <p:nvPr/>
          </p:nvSpPr>
          <p:spPr bwMode="auto">
            <a:xfrm>
              <a:off x="957" y="3720"/>
              <a:ext cx="3" cy="3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2 h 3"/>
                <a:gd name="T6" fmla="*/ 0 w 3"/>
                <a:gd name="T7" fmla="*/ 3 h 3"/>
                <a:gd name="T8" fmla="*/ 0 w 3"/>
                <a:gd name="T9" fmla="*/ 0 h 3"/>
                <a:gd name="T10" fmla="*/ 3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22" name="Freeform 1118"/>
            <p:cNvSpPr>
              <a:spLocks/>
            </p:cNvSpPr>
            <p:nvPr/>
          </p:nvSpPr>
          <p:spPr bwMode="auto">
            <a:xfrm>
              <a:off x="957" y="3720"/>
              <a:ext cx="3" cy="3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2 h 3"/>
                <a:gd name="T6" fmla="*/ 0 w 3"/>
                <a:gd name="T7" fmla="*/ 3 h 3"/>
                <a:gd name="T8" fmla="*/ 3 w 3"/>
                <a:gd name="T9" fmla="*/ 3 h 3"/>
                <a:gd name="T10" fmla="*/ 3 w 3"/>
                <a:gd name="T11" fmla="*/ 3 h 3"/>
                <a:gd name="T12" fmla="*/ 3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23" name="Freeform 1119"/>
            <p:cNvSpPr>
              <a:spLocks/>
            </p:cNvSpPr>
            <p:nvPr/>
          </p:nvSpPr>
          <p:spPr bwMode="auto">
            <a:xfrm>
              <a:off x="965" y="3718"/>
              <a:ext cx="6" cy="6"/>
            </a:xfrm>
            <a:custGeom>
              <a:avLst/>
              <a:gdLst>
                <a:gd name="T0" fmla="*/ 0 w 6"/>
                <a:gd name="T1" fmla="*/ 6 h 6"/>
                <a:gd name="T2" fmla="*/ 2 w 6"/>
                <a:gd name="T3" fmla="*/ 6 h 6"/>
                <a:gd name="T4" fmla="*/ 5 w 6"/>
                <a:gd name="T5" fmla="*/ 4 h 6"/>
                <a:gd name="T6" fmla="*/ 6 w 6"/>
                <a:gd name="T7" fmla="*/ 0 h 6"/>
                <a:gd name="T8" fmla="*/ 6 w 6"/>
                <a:gd name="T9" fmla="*/ 6 h 6"/>
                <a:gd name="T10" fmla="*/ 0 w 6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2" y="6"/>
                  </a:lnTo>
                  <a:lnTo>
                    <a:pt x="5" y="4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24" name="Freeform 1120"/>
            <p:cNvSpPr>
              <a:spLocks/>
            </p:cNvSpPr>
            <p:nvPr/>
          </p:nvSpPr>
          <p:spPr bwMode="auto">
            <a:xfrm>
              <a:off x="965" y="3718"/>
              <a:ext cx="6" cy="6"/>
            </a:xfrm>
            <a:custGeom>
              <a:avLst/>
              <a:gdLst>
                <a:gd name="T0" fmla="*/ 0 w 6"/>
                <a:gd name="T1" fmla="*/ 6 h 6"/>
                <a:gd name="T2" fmla="*/ 2 w 6"/>
                <a:gd name="T3" fmla="*/ 6 h 6"/>
                <a:gd name="T4" fmla="*/ 5 w 6"/>
                <a:gd name="T5" fmla="*/ 4 h 6"/>
                <a:gd name="T6" fmla="*/ 6 w 6"/>
                <a:gd name="T7" fmla="*/ 0 h 6"/>
                <a:gd name="T8" fmla="*/ 2 w 6"/>
                <a:gd name="T9" fmla="*/ 0 h 6"/>
                <a:gd name="T10" fmla="*/ 2 w 6"/>
                <a:gd name="T11" fmla="*/ 2 h 6"/>
                <a:gd name="T12" fmla="*/ 1 w 6"/>
                <a:gd name="T13" fmla="*/ 3 h 6"/>
                <a:gd name="T14" fmla="*/ 0 w 6"/>
                <a:gd name="T15" fmla="*/ 4 h 6"/>
                <a:gd name="T16" fmla="*/ 0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2" y="6"/>
                  </a:lnTo>
                  <a:lnTo>
                    <a:pt x="5" y="4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25" name="Freeform 1121"/>
            <p:cNvSpPr>
              <a:spLocks/>
            </p:cNvSpPr>
            <p:nvPr/>
          </p:nvSpPr>
          <p:spPr bwMode="auto">
            <a:xfrm>
              <a:off x="965" y="3718"/>
              <a:ext cx="2" cy="4"/>
            </a:xfrm>
            <a:custGeom>
              <a:avLst/>
              <a:gdLst>
                <a:gd name="T0" fmla="*/ 0 w 2"/>
                <a:gd name="T1" fmla="*/ 4 h 4"/>
                <a:gd name="T2" fmla="*/ 1 w 2"/>
                <a:gd name="T3" fmla="*/ 3 h 4"/>
                <a:gd name="T4" fmla="*/ 2 w 2"/>
                <a:gd name="T5" fmla="*/ 2 h 4"/>
                <a:gd name="T6" fmla="*/ 2 w 2"/>
                <a:gd name="T7" fmla="*/ 0 h 4"/>
                <a:gd name="T8" fmla="*/ 0 w 2"/>
                <a:gd name="T9" fmla="*/ 0 h 4"/>
                <a:gd name="T10" fmla="*/ 0 w 2"/>
                <a:gd name="T11" fmla="*/ 0 h 4"/>
                <a:gd name="T12" fmla="*/ 0 w 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1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26" name="Freeform 1122"/>
            <p:cNvSpPr>
              <a:spLocks/>
            </p:cNvSpPr>
            <p:nvPr/>
          </p:nvSpPr>
          <p:spPr bwMode="auto">
            <a:xfrm>
              <a:off x="966" y="3720"/>
              <a:ext cx="3" cy="3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2 h 3"/>
                <a:gd name="T6" fmla="*/ 0 w 3"/>
                <a:gd name="T7" fmla="*/ 3 h 3"/>
                <a:gd name="T8" fmla="*/ 0 w 3"/>
                <a:gd name="T9" fmla="*/ 0 h 3"/>
                <a:gd name="T10" fmla="*/ 3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27" name="Freeform 1123"/>
            <p:cNvSpPr>
              <a:spLocks/>
            </p:cNvSpPr>
            <p:nvPr/>
          </p:nvSpPr>
          <p:spPr bwMode="auto">
            <a:xfrm>
              <a:off x="966" y="3720"/>
              <a:ext cx="3" cy="3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2 h 3"/>
                <a:gd name="T6" fmla="*/ 0 w 3"/>
                <a:gd name="T7" fmla="*/ 3 h 3"/>
                <a:gd name="T8" fmla="*/ 3 w 3"/>
                <a:gd name="T9" fmla="*/ 3 h 3"/>
                <a:gd name="T10" fmla="*/ 3 w 3"/>
                <a:gd name="T11" fmla="*/ 3 h 3"/>
                <a:gd name="T12" fmla="*/ 3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28" name="Freeform 1124"/>
            <p:cNvSpPr>
              <a:spLocks/>
            </p:cNvSpPr>
            <p:nvPr/>
          </p:nvSpPr>
          <p:spPr bwMode="auto">
            <a:xfrm>
              <a:off x="973" y="3718"/>
              <a:ext cx="6" cy="6"/>
            </a:xfrm>
            <a:custGeom>
              <a:avLst/>
              <a:gdLst>
                <a:gd name="T0" fmla="*/ 0 w 6"/>
                <a:gd name="T1" fmla="*/ 6 h 6"/>
                <a:gd name="T2" fmla="*/ 4 w 6"/>
                <a:gd name="T3" fmla="*/ 6 h 6"/>
                <a:gd name="T4" fmla="*/ 6 w 6"/>
                <a:gd name="T5" fmla="*/ 4 h 6"/>
                <a:gd name="T6" fmla="*/ 6 w 6"/>
                <a:gd name="T7" fmla="*/ 0 h 6"/>
                <a:gd name="T8" fmla="*/ 6 w 6"/>
                <a:gd name="T9" fmla="*/ 6 h 6"/>
                <a:gd name="T10" fmla="*/ 0 w 6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4" y="6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29" name="Freeform 1125"/>
            <p:cNvSpPr>
              <a:spLocks/>
            </p:cNvSpPr>
            <p:nvPr/>
          </p:nvSpPr>
          <p:spPr bwMode="auto">
            <a:xfrm>
              <a:off x="973" y="3718"/>
              <a:ext cx="6" cy="6"/>
            </a:xfrm>
            <a:custGeom>
              <a:avLst/>
              <a:gdLst>
                <a:gd name="T0" fmla="*/ 0 w 6"/>
                <a:gd name="T1" fmla="*/ 6 h 6"/>
                <a:gd name="T2" fmla="*/ 4 w 6"/>
                <a:gd name="T3" fmla="*/ 6 h 6"/>
                <a:gd name="T4" fmla="*/ 6 w 6"/>
                <a:gd name="T5" fmla="*/ 4 h 6"/>
                <a:gd name="T6" fmla="*/ 6 w 6"/>
                <a:gd name="T7" fmla="*/ 0 h 6"/>
                <a:gd name="T8" fmla="*/ 4 w 6"/>
                <a:gd name="T9" fmla="*/ 0 h 6"/>
                <a:gd name="T10" fmla="*/ 3 w 6"/>
                <a:gd name="T11" fmla="*/ 2 h 6"/>
                <a:gd name="T12" fmla="*/ 2 w 6"/>
                <a:gd name="T13" fmla="*/ 3 h 6"/>
                <a:gd name="T14" fmla="*/ 0 w 6"/>
                <a:gd name="T15" fmla="*/ 4 h 6"/>
                <a:gd name="T16" fmla="*/ 0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4" y="6"/>
                  </a:lnTo>
                  <a:lnTo>
                    <a:pt x="6" y="4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30" name="Freeform 1126"/>
            <p:cNvSpPr>
              <a:spLocks/>
            </p:cNvSpPr>
            <p:nvPr/>
          </p:nvSpPr>
          <p:spPr bwMode="auto">
            <a:xfrm>
              <a:off x="973" y="3718"/>
              <a:ext cx="4" cy="4"/>
            </a:xfrm>
            <a:custGeom>
              <a:avLst/>
              <a:gdLst>
                <a:gd name="T0" fmla="*/ 0 w 4"/>
                <a:gd name="T1" fmla="*/ 4 h 4"/>
                <a:gd name="T2" fmla="*/ 2 w 4"/>
                <a:gd name="T3" fmla="*/ 3 h 4"/>
                <a:gd name="T4" fmla="*/ 3 w 4"/>
                <a:gd name="T5" fmla="*/ 2 h 4"/>
                <a:gd name="T6" fmla="*/ 4 w 4"/>
                <a:gd name="T7" fmla="*/ 0 h 4"/>
                <a:gd name="T8" fmla="*/ 0 w 4"/>
                <a:gd name="T9" fmla="*/ 0 h 4"/>
                <a:gd name="T10" fmla="*/ 0 w 4"/>
                <a:gd name="T11" fmla="*/ 0 h 4"/>
                <a:gd name="T12" fmla="*/ 0 w 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2" y="3"/>
                  </a:lnTo>
                  <a:lnTo>
                    <a:pt x="3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31" name="Freeform 1127"/>
            <p:cNvSpPr>
              <a:spLocks/>
            </p:cNvSpPr>
            <p:nvPr/>
          </p:nvSpPr>
          <p:spPr bwMode="auto">
            <a:xfrm>
              <a:off x="975" y="3720"/>
              <a:ext cx="4" cy="3"/>
            </a:xfrm>
            <a:custGeom>
              <a:avLst/>
              <a:gdLst>
                <a:gd name="T0" fmla="*/ 4 w 4"/>
                <a:gd name="T1" fmla="*/ 0 h 3"/>
                <a:gd name="T2" fmla="*/ 2 w 4"/>
                <a:gd name="T3" fmla="*/ 0 h 3"/>
                <a:gd name="T4" fmla="*/ 0 w 4"/>
                <a:gd name="T5" fmla="*/ 2 h 3"/>
                <a:gd name="T6" fmla="*/ 0 w 4"/>
                <a:gd name="T7" fmla="*/ 3 h 3"/>
                <a:gd name="T8" fmla="*/ 0 w 4"/>
                <a:gd name="T9" fmla="*/ 0 h 3"/>
                <a:gd name="T10" fmla="*/ 4 w 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32" name="Freeform 1128"/>
            <p:cNvSpPr>
              <a:spLocks/>
            </p:cNvSpPr>
            <p:nvPr/>
          </p:nvSpPr>
          <p:spPr bwMode="auto">
            <a:xfrm>
              <a:off x="975" y="3720"/>
              <a:ext cx="4" cy="3"/>
            </a:xfrm>
            <a:custGeom>
              <a:avLst/>
              <a:gdLst>
                <a:gd name="T0" fmla="*/ 4 w 4"/>
                <a:gd name="T1" fmla="*/ 0 h 3"/>
                <a:gd name="T2" fmla="*/ 2 w 4"/>
                <a:gd name="T3" fmla="*/ 0 h 3"/>
                <a:gd name="T4" fmla="*/ 0 w 4"/>
                <a:gd name="T5" fmla="*/ 2 h 3"/>
                <a:gd name="T6" fmla="*/ 0 w 4"/>
                <a:gd name="T7" fmla="*/ 3 h 3"/>
                <a:gd name="T8" fmla="*/ 4 w 4"/>
                <a:gd name="T9" fmla="*/ 3 h 3"/>
                <a:gd name="T10" fmla="*/ 4 w 4"/>
                <a:gd name="T11" fmla="*/ 3 h 3"/>
                <a:gd name="T12" fmla="*/ 4 w 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33" name="Freeform 1129"/>
            <p:cNvSpPr>
              <a:spLocks/>
            </p:cNvSpPr>
            <p:nvPr/>
          </p:nvSpPr>
          <p:spPr bwMode="auto">
            <a:xfrm>
              <a:off x="982" y="3718"/>
              <a:ext cx="6" cy="6"/>
            </a:xfrm>
            <a:custGeom>
              <a:avLst/>
              <a:gdLst>
                <a:gd name="T0" fmla="*/ 0 w 6"/>
                <a:gd name="T1" fmla="*/ 6 h 6"/>
                <a:gd name="T2" fmla="*/ 3 w 6"/>
                <a:gd name="T3" fmla="*/ 6 h 6"/>
                <a:gd name="T4" fmla="*/ 5 w 6"/>
                <a:gd name="T5" fmla="*/ 4 h 6"/>
                <a:gd name="T6" fmla="*/ 6 w 6"/>
                <a:gd name="T7" fmla="*/ 0 h 6"/>
                <a:gd name="T8" fmla="*/ 6 w 6"/>
                <a:gd name="T9" fmla="*/ 6 h 6"/>
                <a:gd name="T10" fmla="*/ 0 w 6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3" y="6"/>
                  </a:lnTo>
                  <a:lnTo>
                    <a:pt x="5" y="4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34" name="Freeform 1130"/>
            <p:cNvSpPr>
              <a:spLocks/>
            </p:cNvSpPr>
            <p:nvPr/>
          </p:nvSpPr>
          <p:spPr bwMode="auto">
            <a:xfrm>
              <a:off x="982" y="3718"/>
              <a:ext cx="6" cy="6"/>
            </a:xfrm>
            <a:custGeom>
              <a:avLst/>
              <a:gdLst>
                <a:gd name="T0" fmla="*/ 0 w 6"/>
                <a:gd name="T1" fmla="*/ 6 h 6"/>
                <a:gd name="T2" fmla="*/ 3 w 6"/>
                <a:gd name="T3" fmla="*/ 6 h 6"/>
                <a:gd name="T4" fmla="*/ 5 w 6"/>
                <a:gd name="T5" fmla="*/ 4 h 6"/>
                <a:gd name="T6" fmla="*/ 6 w 6"/>
                <a:gd name="T7" fmla="*/ 0 h 6"/>
                <a:gd name="T8" fmla="*/ 3 w 6"/>
                <a:gd name="T9" fmla="*/ 0 h 6"/>
                <a:gd name="T10" fmla="*/ 3 w 6"/>
                <a:gd name="T11" fmla="*/ 2 h 6"/>
                <a:gd name="T12" fmla="*/ 2 w 6"/>
                <a:gd name="T13" fmla="*/ 3 h 6"/>
                <a:gd name="T14" fmla="*/ 0 w 6"/>
                <a:gd name="T15" fmla="*/ 4 h 6"/>
                <a:gd name="T16" fmla="*/ 0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3" y="6"/>
                  </a:lnTo>
                  <a:lnTo>
                    <a:pt x="5" y="4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35" name="Freeform 1131"/>
            <p:cNvSpPr>
              <a:spLocks/>
            </p:cNvSpPr>
            <p:nvPr/>
          </p:nvSpPr>
          <p:spPr bwMode="auto">
            <a:xfrm>
              <a:off x="982" y="3718"/>
              <a:ext cx="3" cy="4"/>
            </a:xfrm>
            <a:custGeom>
              <a:avLst/>
              <a:gdLst>
                <a:gd name="T0" fmla="*/ 0 w 3"/>
                <a:gd name="T1" fmla="*/ 4 h 4"/>
                <a:gd name="T2" fmla="*/ 2 w 3"/>
                <a:gd name="T3" fmla="*/ 3 h 4"/>
                <a:gd name="T4" fmla="*/ 3 w 3"/>
                <a:gd name="T5" fmla="*/ 2 h 4"/>
                <a:gd name="T6" fmla="*/ 3 w 3"/>
                <a:gd name="T7" fmla="*/ 0 h 4"/>
                <a:gd name="T8" fmla="*/ 0 w 3"/>
                <a:gd name="T9" fmla="*/ 0 h 4"/>
                <a:gd name="T10" fmla="*/ 0 w 3"/>
                <a:gd name="T11" fmla="*/ 0 h 4"/>
                <a:gd name="T12" fmla="*/ 0 w 3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2" y="3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36" name="Freeform 1132"/>
            <p:cNvSpPr>
              <a:spLocks/>
            </p:cNvSpPr>
            <p:nvPr/>
          </p:nvSpPr>
          <p:spPr bwMode="auto">
            <a:xfrm>
              <a:off x="984" y="3720"/>
              <a:ext cx="2" cy="3"/>
            </a:xfrm>
            <a:custGeom>
              <a:avLst/>
              <a:gdLst>
                <a:gd name="T0" fmla="*/ 2 w 2"/>
                <a:gd name="T1" fmla="*/ 0 h 3"/>
                <a:gd name="T2" fmla="*/ 1 w 2"/>
                <a:gd name="T3" fmla="*/ 0 h 3"/>
                <a:gd name="T4" fmla="*/ 0 w 2"/>
                <a:gd name="T5" fmla="*/ 2 h 3"/>
                <a:gd name="T6" fmla="*/ 0 w 2"/>
                <a:gd name="T7" fmla="*/ 3 h 3"/>
                <a:gd name="T8" fmla="*/ 0 w 2"/>
                <a:gd name="T9" fmla="*/ 0 h 3"/>
                <a:gd name="T10" fmla="*/ 2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37" name="Freeform 1133"/>
            <p:cNvSpPr>
              <a:spLocks/>
            </p:cNvSpPr>
            <p:nvPr/>
          </p:nvSpPr>
          <p:spPr bwMode="auto">
            <a:xfrm>
              <a:off x="984" y="3720"/>
              <a:ext cx="2" cy="3"/>
            </a:xfrm>
            <a:custGeom>
              <a:avLst/>
              <a:gdLst>
                <a:gd name="T0" fmla="*/ 2 w 2"/>
                <a:gd name="T1" fmla="*/ 0 h 3"/>
                <a:gd name="T2" fmla="*/ 1 w 2"/>
                <a:gd name="T3" fmla="*/ 0 h 3"/>
                <a:gd name="T4" fmla="*/ 0 w 2"/>
                <a:gd name="T5" fmla="*/ 2 h 3"/>
                <a:gd name="T6" fmla="*/ 0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38" name="Freeform 1134"/>
            <p:cNvSpPr>
              <a:spLocks noEditPoints="1"/>
            </p:cNvSpPr>
            <p:nvPr/>
          </p:nvSpPr>
          <p:spPr bwMode="auto">
            <a:xfrm>
              <a:off x="895" y="3536"/>
              <a:ext cx="264" cy="113"/>
            </a:xfrm>
            <a:custGeom>
              <a:avLst/>
              <a:gdLst>
                <a:gd name="T0" fmla="*/ 0 w 264"/>
                <a:gd name="T1" fmla="*/ 0 h 113"/>
                <a:gd name="T2" fmla="*/ 264 w 264"/>
                <a:gd name="T3" fmla="*/ 0 h 113"/>
                <a:gd name="T4" fmla="*/ 264 w 264"/>
                <a:gd name="T5" fmla="*/ 113 h 113"/>
                <a:gd name="T6" fmla="*/ 0 w 264"/>
                <a:gd name="T7" fmla="*/ 113 h 113"/>
                <a:gd name="T8" fmla="*/ 0 w 264"/>
                <a:gd name="T9" fmla="*/ 0 h 113"/>
                <a:gd name="T10" fmla="*/ 0 w 264"/>
                <a:gd name="T11" fmla="*/ 0 h 113"/>
                <a:gd name="T12" fmla="*/ 262 w 264"/>
                <a:gd name="T13" fmla="*/ 0 h 113"/>
                <a:gd name="T14" fmla="*/ 262 w 264"/>
                <a:gd name="T15" fmla="*/ 113 h 113"/>
                <a:gd name="T16" fmla="*/ 0 w 264"/>
                <a:gd name="T17" fmla="*/ 113 h 113"/>
                <a:gd name="T18" fmla="*/ 0 w 2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113">
                  <a:moveTo>
                    <a:pt x="0" y="0"/>
                  </a:moveTo>
                  <a:lnTo>
                    <a:pt x="264" y="0"/>
                  </a:lnTo>
                  <a:lnTo>
                    <a:pt x="264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62" y="0"/>
                  </a:lnTo>
                  <a:lnTo>
                    <a:pt x="262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39" name="Freeform 1135"/>
            <p:cNvSpPr>
              <a:spLocks noEditPoints="1"/>
            </p:cNvSpPr>
            <p:nvPr/>
          </p:nvSpPr>
          <p:spPr bwMode="auto">
            <a:xfrm>
              <a:off x="895" y="3536"/>
              <a:ext cx="262" cy="113"/>
            </a:xfrm>
            <a:custGeom>
              <a:avLst/>
              <a:gdLst>
                <a:gd name="T0" fmla="*/ 0 w 262"/>
                <a:gd name="T1" fmla="*/ 0 h 113"/>
                <a:gd name="T2" fmla="*/ 262 w 262"/>
                <a:gd name="T3" fmla="*/ 0 h 113"/>
                <a:gd name="T4" fmla="*/ 262 w 262"/>
                <a:gd name="T5" fmla="*/ 113 h 113"/>
                <a:gd name="T6" fmla="*/ 0 w 262"/>
                <a:gd name="T7" fmla="*/ 113 h 113"/>
                <a:gd name="T8" fmla="*/ 0 w 262"/>
                <a:gd name="T9" fmla="*/ 0 h 113"/>
                <a:gd name="T10" fmla="*/ 0 w 262"/>
                <a:gd name="T11" fmla="*/ 0 h 113"/>
                <a:gd name="T12" fmla="*/ 260 w 262"/>
                <a:gd name="T13" fmla="*/ 0 h 113"/>
                <a:gd name="T14" fmla="*/ 260 w 262"/>
                <a:gd name="T15" fmla="*/ 112 h 113"/>
                <a:gd name="T16" fmla="*/ 0 w 262"/>
                <a:gd name="T17" fmla="*/ 112 h 113"/>
                <a:gd name="T18" fmla="*/ 0 w 262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113">
                  <a:moveTo>
                    <a:pt x="0" y="0"/>
                  </a:moveTo>
                  <a:lnTo>
                    <a:pt x="262" y="0"/>
                  </a:lnTo>
                  <a:lnTo>
                    <a:pt x="262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60" y="0"/>
                  </a:lnTo>
                  <a:lnTo>
                    <a:pt x="260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40" name="Freeform 1136"/>
            <p:cNvSpPr>
              <a:spLocks noEditPoints="1"/>
            </p:cNvSpPr>
            <p:nvPr/>
          </p:nvSpPr>
          <p:spPr bwMode="auto">
            <a:xfrm>
              <a:off x="895" y="3536"/>
              <a:ext cx="260" cy="112"/>
            </a:xfrm>
            <a:custGeom>
              <a:avLst/>
              <a:gdLst>
                <a:gd name="T0" fmla="*/ 0 w 260"/>
                <a:gd name="T1" fmla="*/ 0 h 112"/>
                <a:gd name="T2" fmla="*/ 260 w 260"/>
                <a:gd name="T3" fmla="*/ 0 h 112"/>
                <a:gd name="T4" fmla="*/ 260 w 260"/>
                <a:gd name="T5" fmla="*/ 112 h 112"/>
                <a:gd name="T6" fmla="*/ 0 w 260"/>
                <a:gd name="T7" fmla="*/ 112 h 112"/>
                <a:gd name="T8" fmla="*/ 0 w 260"/>
                <a:gd name="T9" fmla="*/ 0 h 112"/>
                <a:gd name="T10" fmla="*/ 0 w 260"/>
                <a:gd name="T11" fmla="*/ 0 h 112"/>
                <a:gd name="T12" fmla="*/ 258 w 260"/>
                <a:gd name="T13" fmla="*/ 0 h 112"/>
                <a:gd name="T14" fmla="*/ 258 w 260"/>
                <a:gd name="T15" fmla="*/ 111 h 112"/>
                <a:gd name="T16" fmla="*/ 0 w 260"/>
                <a:gd name="T17" fmla="*/ 111 h 112"/>
                <a:gd name="T18" fmla="*/ 0 w 260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112">
                  <a:moveTo>
                    <a:pt x="0" y="0"/>
                  </a:moveTo>
                  <a:lnTo>
                    <a:pt x="260" y="0"/>
                  </a:lnTo>
                  <a:lnTo>
                    <a:pt x="260" y="112"/>
                  </a:lnTo>
                  <a:lnTo>
                    <a:pt x="0" y="11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8" y="0"/>
                  </a:lnTo>
                  <a:lnTo>
                    <a:pt x="258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0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41" name="Freeform 1137"/>
            <p:cNvSpPr>
              <a:spLocks noEditPoints="1"/>
            </p:cNvSpPr>
            <p:nvPr/>
          </p:nvSpPr>
          <p:spPr bwMode="auto">
            <a:xfrm>
              <a:off x="895" y="3536"/>
              <a:ext cx="258" cy="111"/>
            </a:xfrm>
            <a:custGeom>
              <a:avLst/>
              <a:gdLst>
                <a:gd name="T0" fmla="*/ 0 w 258"/>
                <a:gd name="T1" fmla="*/ 0 h 111"/>
                <a:gd name="T2" fmla="*/ 258 w 258"/>
                <a:gd name="T3" fmla="*/ 0 h 111"/>
                <a:gd name="T4" fmla="*/ 258 w 258"/>
                <a:gd name="T5" fmla="*/ 111 h 111"/>
                <a:gd name="T6" fmla="*/ 0 w 258"/>
                <a:gd name="T7" fmla="*/ 111 h 111"/>
                <a:gd name="T8" fmla="*/ 0 w 258"/>
                <a:gd name="T9" fmla="*/ 0 h 111"/>
                <a:gd name="T10" fmla="*/ 0 w 258"/>
                <a:gd name="T11" fmla="*/ 0 h 111"/>
                <a:gd name="T12" fmla="*/ 257 w 258"/>
                <a:gd name="T13" fmla="*/ 0 h 111"/>
                <a:gd name="T14" fmla="*/ 257 w 258"/>
                <a:gd name="T15" fmla="*/ 110 h 111"/>
                <a:gd name="T16" fmla="*/ 0 w 258"/>
                <a:gd name="T17" fmla="*/ 110 h 111"/>
                <a:gd name="T18" fmla="*/ 0 w 258"/>
                <a:gd name="T1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111">
                  <a:moveTo>
                    <a:pt x="0" y="0"/>
                  </a:moveTo>
                  <a:lnTo>
                    <a:pt x="258" y="0"/>
                  </a:lnTo>
                  <a:lnTo>
                    <a:pt x="258" y="111"/>
                  </a:lnTo>
                  <a:lnTo>
                    <a:pt x="0" y="1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7" y="0"/>
                  </a:lnTo>
                  <a:lnTo>
                    <a:pt x="257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0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42" name="Freeform 1138"/>
            <p:cNvSpPr>
              <a:spLocks noEditPoints="1"/>
            </p:cNvSpPr>
            <p:nvPr/>
          </p:nvSpPr>
          <p:spPr bwMode="auto">
            <a:xfrm>
              <a:off x="895" y="3536"/>
              <a:ext cx="257" cy="110"/>
            </a:xfrm>
            <a:custGeom>
              <a:avLst/>
              <a:gdLst>
                <a:gd name="T0" fmla="*/ 0 w 257"/>
                <a:gd name="T1" fmla="*/ 0 h 110"/>
                <a:gd name="T2" fmla="*/ 257 w 257"/>
                <a:gd name="T3" fmla="*/ 0 h 110"/>
                <a:gd name="T4" fmla="*/ 257 w 257"/>
                <a:gd name="T5" fmla="*/ 110 h 110"/>
                <a:gd name="T6" fmla="*/ 0 w 257"/>
                <a:gd name="T7" fmla="*/ 110 h 110"/>
                <a:gd name="T8" fmla="*/ 0 w 257"/>
                <a:gd name="T9" fmla="*/ 0 h 110"/>
                <a:gd name="T10" fmla="*/ 0 w 257"/>
                <a:gd name="T11" fmla="*/ 0 h 110"/>
                <a:gd name="T12" fmla="*/ 255 w 257"/>
                <a:gd name="T13" fmla="*/ 0 h 110"/>
                <a:gd name="T14" fmla="*/ 255 w 257"/>
                <a:gd name="T15" fmla="*/ 110 h 110"/>
                <a:gd name="T16" fmla="*/ 0 w 257"/>
                <a:gd name="T17" fmla="*/ 110 h 110"/>
                <a:gd name="T18" fmla="*/ 0 w 257"/>
                <a:gd name="T1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10">
                  <a:moveTo>
                    <a:pt x="0" y="0"/>
                  </a:moveTo>
                  <a:lnTo>
                    <a:pt x="257" y="0"/>
                  </a:lnTo>
                  <a:lnTo>
                    <a:pt x="257" y="110"/>
                  </a:lnTo>
                  <a:lnTo>
                    <a:pt x="0" y="11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5" y="0"/>
                  </a:lnTo>
                  <a:lnTo>
                    <a:pt x="255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43" name="Freeform 1139"/>
            <p:cNvSpPr>
              <a:spLocks noEditPoints="1"/>
            </p:cNvSpPr>
            <p:nvPr/>
          </p:nvSpPr>
          <p:spPr bwMode="auto">
            <a:xfrm>
              <a:off x="895" y="3536"/>
              <a:ext cx="255" cy="110"/>
            </a:xfrm>
            <a:custGeom>
              <a:avLst/>
              <a:gdLst>
                <a:gd name="T0" fmla="*/ 0 w 255"/>
                <a:gd name="T1" fmla="*/ 0 h 110"/>
                <a:gd name="T2" fmla="*/ 255 w 255"/>
                <a:gd name="T3" fmla="*/ 0 h 110"/>
                <a:gd name="T4" fmla="*/ 255 w 255"/>
                <a:gd name="T5" fmla="*/ 110 h 110"/>
                <a:gd name="T6" fmla="*/ 0 w 255"/>
                <a:gd name="T7" fmla="*/ 110 h 110"/>
                <a:gd name="T8" fmla="*/ 0 w 255"/>
                <a:gd name="T9" fmla="*/ 0 h 110"/>
                <a:gd name="T10" fmla="*/ 0 w 255"/>
                <a:gd name="T11" fmla="*/ 0 h 110"/>
                <a:gd name="T12" fmla="*/ 253 w 255"/>
                <a:gd name="T13" fmla="*/ 0 h 110"/>
                <a:gd name="T14" fmla="*/ 253 w 255"/>
                <a:gd name="T15" fmla="*/ 109 h 110"/>
                <a:gd name="T16" fmla="*/ 0 w 255"/>
                <a:gd name="T17" fmla="*/ 109 h 110"/>
                <a:gd name="T18" fmla="*/ 0 w 255"/>
                <a:gd name="T1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110">
                  <a:moveTo>
                    <a:pt x="0" y="0"/>
                  </a:moveTo>
                  <a:lnTo>
                    <a:pt x="255" y="0"/>
                  </a:lnTo>
                  <a:lnTo>
                    <a:pt x="255" y="110"/>
                  </a:lnTo>
                  <a:lnTo>
                    <a:pt x="0" y="11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3" y="0"/>
                  </a:lnTo>
                  <a:lnTo>
                    <a:pt x="253" y="109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0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44" name="Freeform 1140"/>
            <p:cNvSpPr>
              <a:spLocks noEditPoints="1"/>
            </p:cNvSpPr>
            <p:nvPr/>
          </p:nvSpPr>
          <p:spPr bwMode="auto">
            <a:xfrm>
              <a:off x="895" y="3536"/>
              <a:ext cx="253" cy="109"/>
            </a:xfrm>
            <a:custGeom>
              <a:avLst/>
              <a:gdLst>
                <a:gd name="T0" fmla="*/ 0 w 253"/>
                <a:gd name="T1" fmla="*/ 0 h 109"/>
                <a:gd name="T2" fmla="*/ 253 w 253"/>
                <a:gd name="T3" fmla="*/ 0 h 109"/>
                <a:gd name="T4" fmla="*/ 253 w 253"/>
                <a:gd name="T5" fmla="*/ 109 h 109"/>
                <a:gd name="T6" fmla="*/ 0 w 253"/>
                <a:gd name="T7" fmla="*/ 109 h 109"/>
                <a:gd name="T8" fmla="*/ 0 w 253"/>
                <a:gd name="T9" fmla="*/ 0 h 109"/>
                <a:gd name="T10" fmla="*/ 0 w 253"/>
                <a:gd name="T11" fmla="*/ 0 h 109"/>
                <a:gd name="T12" fmla="*/ 251 w 253"/>
                <a:gd name="T13" fmla="*/ 0 h 109"/>
                <a:gd name="T14" fmla="*/ 251 w 253"/>
                <a:gd name="T15" fmla="*/ 108 h 109"/>
                <a:gd name="T16" fmla="*/ 0 w 253"/>
                <a:gd name="T17" fmla="*/ 108 h 109"/>
                <a:gd name="T18" fmla="*/ 0 w 253"/>
                <a:gd name="T1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109">
                  <a:moveTo>
                    <a:pt x="0" y="0"/>
                  </a:moveTo>
                  <a:lnTo>
                    <a:pt x="253" y="0"/>
                  </a:lnTo>
                  <a:lnTo>
                    <a:pt x="253" y="109"/>
                  </a:lnTo>
                  <a:lnTo>
                    <a:pt x="0" y="10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1" y="0"/>
                  </a:lnTo>
                  <a:lnTo>
                    <a:pt x="251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45" name="Freeform 1141"/>
            <p:cNvSpPr>
              <a:spLocks noEditPoints="1"/>
            </p:cNvSpPr>
            <p:nvPr/>
          </p:nvSpPr>
          <p:spPr bwMode="auto">
            <a:xfrm>
              <a:off x="895" y="3536"/>
              <a:ext cx="251" cy="108"/>
            </a:xfrm>
            <a:custGeom>
              <a:avLst/>
              <a:gdLst>
                <a:gd name="T0" fmla="*/ 0 w 251"/>
                <a:gd name="T1" fmla="*/ 0 h 108"/>
                <a:gd name="T2" fmla="*/ 251 w 251"/>
                <a:gd name="T3" fmla="*/ 0 h 108"/>
                <a:gd name="T4" fmla="*/ 251 w 251"/>
                <a:gd name="T5" fmla="*/ 108 h 108"/>
                <a:gd name="T6" fmla="*/ 0 w 251"/>
                <a:gd name="T7" fmla="*/ 108 h 108"/>
                <a:gd name="T8" fmla="*/ 0 w 251"/>
                <a:gd name="T9" fmla="*/ 0 h 108"/>
                <a:gd name="T10" fmla="*/ 0 w 251"/>
                <a:gd name="T11" fmla="*/ 0 h 108"/>
                <a:gd name="T12" fmla="*/ 250 w 251"/>
                <a:gd name="T13" fmla="*/ 0 h 108"/>
                <a:gd name="T14" fmla="*/ 250 w 251"/>
                <a:gd name="T15" fmla="*/ 107 h 108"/>
                <a:gd name="T16" fmla="*/ 0 w 251"/>
                <a:gd name="T17" fmla="*/ 107 h 108"/>
                <a:gd name="T18" fmla="*/ 0 w 251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" h="108">
                  <a:moveTo>
                    <a:pt x="0" y="0"/>
                  </a:moveTo>
                  <a:lnTo>
                    <a:pt x="251" y="0"/>
                  </a:lnTo>
                  <a:lnTo>
                    <a:pt x="251" y="108"/>
                  </a:lnTo>
                  <a:lnTo>
                    <a:pt x="0" y="10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0" y="0"/>
                  </a:lnTo>
                  <a:lnTo>
                    <a:pt x="250" y="107"/>
                  </a:lnTo>
                  <a:lnTo>
                    <a:pt x="0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46" name="Freeform 1142"/>
            <p:cNvSpPr>
              <a:spLocks noEditPoints="1"/>
            </p:cNvSpPr>
            <p:nvPr/>
          </p:nvSpPr>
          <p:spPr bwMode="auto">
            <a:xfrm>
              <a:off x="895" y="3536"/>
              <a:ext cx="250" cy="107"/>
            </a:xfrm>
            <a:custGeom>
              <a:avLst/>
              <a:gdLst>
                <a:gd name="T0" fmla="*/ 0 w 250"/>
                <a:gd name="T1" fmla="*/ 0 h 107"/>
                <a:gd name="T2" fmla="*/ 250 w 250"/>
                <a:gd name="T3" fmla="*/ 0 h 107"/>
                <a:gd name="T4" fmla="*/ 250 w 250"/>
                <a:gd name="T5" fmla="*/ 107 h 107"/>
                <a:gd name="T6" fmla="*/ 0 w 250"/>
                <a:gd name="T7" fmla="*/ 107 h 107"/>
                <a:gd name="T8" fmla="*/ 0 w 250"/>
                <a:gd name="T9" fmla="*/ 0 h 107"/>
                <a:gd name="T10" fmla="*/ 0 w 250"/>
                <a:gd name="T11" fmla="*/ 0 h 107"/>
                <a:gd name="T12" fmla="*/ 248 w 250"/>
                <a:gd name="T13" fmla="*/ 0 h 107"/>
                <a:gd name="T14" fmla="*/ 248 w 250"/>
                <a:gd name="T15" fmla="*/ 106 h 107"/>
                <a:gd name="T16" fmla="*/ 0 w 250"/>
                <a:gd name="T17" fmla="*/ 106 h 107"/>
                <a:gd name="T18" fmla="*/ 0 w 250"/>
                <a:gd name="T1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107">
                  <a:moveTo>
                    <a:pt x="0" y="0"/>
                  </a:moveTo>
                  <a:lnTo>
                    <a:pt x="250" y="0"/>
                  </a:lnTo>
                  <a:lnTo>
                    <a:pt x="250" y="107"/>
                  </a:lnTo>
                  <a:lnTo>
                    <a:pt x="0" y="10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8" y="0"/>
                  </a:lnTo>
                  <a:lnTo>
                    <a:pt x="248" y="106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47" name="Freeform 1143"/>
            <p:cNvSpPr>
              <a:spLocks noEditPoints="1"/>
            </p:cNvSpPr>
            <p:nvPr/>
          </p:nvSpPr>
          <p:spPr bwMode="auto">
            <a:xfrm>
              <a:off x="895" y="3536"/>
              <a:ext cx="248" cy="106"/>
            </a:xfrm>
            <a:custGeom>
              <a:avLst/>
              <a:gdLst>
                <a:gd name="T0" fmla="*/ 0 w 248"/>
                <a:gd name="T1" fmla="*/ 0 h 106"/>
                <a:gd name="T2" fmla="*/ 248 w 248"/>
                <a:gd name="T3" fmla="*/ 0 h 106"/>
                <a:gd name="T4" fmla="*/ 248 w 248"/>
                <a:gd name="T5" fmla="*/ 106 h 106"/>
                <a:gd name="T6" fmla="*/ 0 w 248"/>
                <a:gd name="T7" fmla="*/ 106 h 106"/>
                <a:gd name="T8" fmla="*/ 0 w 248"/>
                <a:gd name="T9" fmla="*/ 0 h 106"/>
                <a:gd name="T10" fmla="*/ 0 w 248"/>
                <a:gd name="T11" fmla="*/ 0 h 106"/>
                <a:gd name="T12" fmla="*/ 246 w 248"/>
                <a:gd name="T13" fmla="*/ 0 h 106"/>
                <a:gd name="T14" fmla="*/ 246 w 248"/>
                <a:gd name="T15" fmla="*/ 106 h 106"/>
                <a:gd name="T16" fmla="*/ 0 w 248"/>
                <a:gd name="T17" fmla="*/ 106 h 106"/>
                <a:gd name="T18" fmla="*/ 0 w 248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106">
                  <a:moveTo>
                    <a:pt x="0" y="0"/>
                  </a:moveTo>
                  <a:lnTo>
                    <a:pt x="248" y="0"/>
                  </a:lnTo>
                  <a:lnTo>
                    <a:pt x="248" y="106"/>
                  </a:lnTo>
                  <a:lnTo>
                    <a:pt x="0" y="10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6" y="0"/>
                  </a:lnTo>
                  <a:lnTo>
                    <a:pt x="246" y="106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0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48" name="Freeform 1144"/>
            <p:cNvSpPr>
              <a:spLocks noEditPoints="1"/>
            </p:cNvSpPr>
            <p:nvPr/>
          </p:nvSpPr>
          <p:spPr bwMode="auto">
            <a:xfrm>
              <a:off x="895" y="3536"/>
              <a:ext cx="246" cy="106"/>
            </a:xfrm>
            <a:custGeom>
              <a:avLst/>
              <a:gdLst>
                <a:gd name="T0" fmla="*/ 0 w 246"/>
                <a:gd name="T1" fmla="*/ 0 h 106"/>
                <a:gd name="T2" fmla="*/ 246 w 246"/>
                <a:gd name="T3" fmla="*/ 0 h 106"/>
                <a:gd name="T4" fmla="*/ 246 w 246"/>
                <a:gd name="T5" fmla="*/ 106 h 106"/>
                <a:gd name="T6" fmla="*/ 0 w 246"/>
                <a:gd name="T7" fmla="*/ 106 h 106"/>
                <a:gd name="T8" fmla="*/ 0 w 246"/>
                <a:gd name="T9" fmla="*/ 0 h 106"/>
                <a:gd name="T10" fmla="*/ 0 w 246"/>
                <a:gd name="T11" fmla="*/ 0 h 106"/>
                <a:gd name="T12" fmla="*/ 244 w 246"/>
                <a:gd name="T13" fmla="*/ 0 h 106"/>
                <a:gd name="T14" fmla="*/ 244 w 246"/>
                <a:gd name="T15" fmla="*/ 105 h 106"/>
                <a:gd name="T16" fmla="*/ 0 w 246"/>
                <a:gd name="T17" fmla="*/ 105 h 106"/>
                <a:gd name="T18" fmla="*/ 0 w 246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106">
                  <a:moveTo>
                    <a:pt x="0" y="0"/>
                  </a:moveTo>
                  <a:lnTo>
                    <a:pt x="246" y="0"/>
                  </a:lnTo>
                  <a:lnTo>
                    <a:pt x="246" y="106"/>
                  </a:lnTo>
                  <a:lnTo>
                    <a:pt x="0" y="10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4" y="0"/>
                  </a:lnTo>
                  <a:lnTo>
                    <a:pt x="244" y="105"/>
                  </a:lnTo>
                  <a:lnTo>
                    <a:pt x="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49" name="Freeform 1145"/>
            <p:cNvSpPr>
              <a:spLocks noEditPoints="1"/>
            </p:cNvSpPr>
            <p:nvPr/>
          </p:nvSpPr>
          <p:spPr bwMode="auto">
            <a:xfrm>
              <a:off x="895" y="3536"/>
              <a:ext cx="244" cy="105"/>
            </a:xfrm>
            <a:custGeom>
              <a:avLst/>
              <a:gdLst>
                <a:gd name="T0" fmla="*/ 0 w 244"/>
                <a:gd name="T1" fmla="*/ 0 h 105"/>
                <a:gd name="T2" fmla="*/ 244 w 244"/>
                <a:gd name="T3" fmla="*/ 0 h 105"/>
                <a:gd name="T4" fmla="*/ 244 w 244"/>
                <a:gd name="T5" fmla="*/ 105 h 105"/>
                <a:gd name="T6" fmla="*/ 0 w 244"/>
                <a:gd name="T7" fmla="*/ 105 h 105"/>
                <a:gd name="T8" fmla="*/ 0 w 244"/>
                <a:gd name="T9" fmla="*/ 0 h 105"/>
                <a:gd name="T10" fmla="*/ 0 w 244"/>
                <a:gd name="T11" fmla="*/ 0 h 105"/>
                <a:gd name="T12" fmla="*/ 243 w 244"/>
                <a:gd name="T13" fmla="*/ 0 h 105"/>
                <a:gd name="T14" fmla="*/ 243 w 244"/>
                <a:gd name="T15" fmla="*/ 105 h 105"/>
                <a:gd name="T16" fmla="*/ 0 w 244"/>
                <a:gd name="T17" fmla="*/ 105 h 105"/>
                <a:gd name="T18" fmla="*/ 0 w 244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05">
                  <a:moveTo>
                    <a:pt x="0" y="0"/>
                  </a:moveTo>
                  <a:lnTo>
                    <a:pt x="244" y="0"/>
                  </a:lnTo>
                  <a:lnTo>
                    <a:pt x="244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3" y="0"/>
                  </a:lnTo>
                  <a:lnTo>
                    <a:pt x="243" y="105"/>
                  </a:lnTo>
                  <a:lnTo>
                    <a:pt x="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50" name="Freeform 1146"/>
            <p:cNvSpPr>
              <a:spLocks noEditPoints="1"/>
            </p:cNvSpPr>
            <p:nvPr/>
          </p:nvSpPr>
          <p:spPr bwMode="auto">
            <a:xfrm>
              <a:off x="895" y="3536"/>
              <a:ext cx="243" cy="105"/>
            </a:xfrm>
            <a:custGeom>
              <a:avLst/>
              <a:gdLst>
                <a:gd name="T0" fmla="*/ 0 w 243"/>
                <a:gd name="T1" fmla="*/ 0 h 105"/>
                <a:gd name="T2" fmla="*/ 243 w 243"/>
                <a:gd name="T3" fmla="*/ 0 h 105"/>
                <a:gd name="T4" fmla="*/ 243 w 243"/>
                <a:gd name="T5" fmla="*/ 105 h 105"/>
                <a:gd name="T6" fmla="*/ 0 w 243"/>
                <a:gd name="T7" fmla="*/ 105 h 105"/>
                <a:gd name="T8" fmla="*/ 0 w 243"/>
                <a:gd name="T9" fmla="*/ 0 h 105"/>
                <a:gd name="T10" fmla="*/ 0 w 243"/>
                <a:gd name="T11" fmla="*/ 0 h 105"/>
                <a:gd name="T12" fmla="*/ 241 w 243"/>
                <a:gd name="T13" fmla="*/ 0 h 105"/>
                <a:gd name="T14" fmla="*/ 241 w 243"/>
                <a:gd name="T15" fmla="*/ 104 h 105"/>
                <a:gd name="T16" fmla="*/ 0 w 243"/>
                <a:gd name="T17" fmla="*/ 104 h 105"/>
                <a:gd name="T18" fmla="*/ 0 w 243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105">
                  <a:moveTo>
                    <a:pt x="0" y="0"/>
                  </a:moveTo>
                  <a:lnTo>
                    <a:pt x="243" y="0"/>
                  </a:lnTo>
                  <a:lnTo>
                    <a:pt x="243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1" y="0"/>
                  </a:lnTo>
                  <a:lnTo>
                    <a:pt x="241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51" name="Freeform 1147"/>
            <p:cNvSpPr>
              <a:spLocks noEditPoints="1"/>
            </p:cNvSpPr>
            <p:nvPr/>
          </p:nvSpPr>
          <p:spPr bwMode="auto">
            <a:xfrm>
              <a:off x="895" y="3536"/>
              <a:ext cx="241" cy="104"/>
            </a:xfrm>
            <a:custGeom>
              <a:avLst/>
              <a:gdLst>
                <a:gd name="T0" fmla="*/ 0 w 241"/>
                <a:gd name="T1" fmla="*/ 0 h 104"/>
                <a:gd name="T2" fmla="*/ 241 w 241"/>
                <a:gd name="T3" fmla="*/ 0 h 104"/>
                <a:gd name="T4" fmla="*/ 241 w 241"/>
                <a:gd name="T5" fmla="*/ 104 h 104"/>
                <a:gd name="T6" fmla="*/ 0 w 241"/>
                <a:gd name="T7" fmla="*/ 104 h 104"/>
                <a:gd name="T8" fmla="*/ 0 w 241"/>
                <a:gd name="T9" fmla="*/ 0 h 104"/>
                <a:gd name="T10" fmla="*/ 0 w 241"/>
                <a:gd name="T11" fmla="*/ 0 h 104"/>
                <a:gd name="T12" fmla="*/ 239 w 241"/>
                <a:gd name="T13" fmla="*/ 0 h 104"/>
                <a:gd name="T14" fmla="*/ 239 w 241"/>
                <a:gd name="T15" fmla="*/ 103 h 104"/>
                <a:gd name="T16" fmla="*/ 0 w 241"/>
                <a:gd name="T17" fmla="*/ 103 h 104"/>
                <a:gd name="T18" fmla="*/ 0 w 241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104">
                  <a:moveTo>
                    <a:pt x="0" y="0"/>
                  </a:moveTo>
                  <a:lnTo>
                    <a:pt x="241" y="0"/>
                  </a:lnTo>
                  <a:lnTo>
                    <a:pt x="241" y="104"/>
                  </a:lnTo>
                  <a:lnTo>
                    <a:pt x="0" y="10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9" y="0"/>
                  </a:lnTo>
                  <a:lnTo>
                    <a:pt x="239" y="103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52" name="Freeform 1148"/>
            <p:cNvSpPr>
              <a:spLocks noEditPoints="1"/>
            </p:cNvSpPr>
            <p:nvPr/>
          </p:nvSpPr>
          <p:spPr bwMode="auto">
            <a:xfrm>
              <a:off x="895" y="3536"/>
              <a:ext cx="239" cy="103"/>
            </a:xfrm>
            <a:custGeom>
              <a:avLst/>
              <a:gdLst>
                <a:gd name="T0" fmla="*/ 0 w 239"/>
                <a:gd name="T1" fmla="*/ 0 h 103"/>
                <a:gd name="T2" fmla="*/ 239 w 239"/>
                <a:gd name="T3" fmla="*/ 0 h 103"/>
                <a:gd name="T4" fmla="*/ 239 w 239"/>
                <a:gd name="T5" fmla="*/ 103 h 103"/>
                <a:gd name="T6" fmla="*/ 0 w 239"/>
                <a:gd name="T7" fmla="*/ 103 h 103"/>
                <a:gd name="T8" fmla="*/ 0 w 239"/>
                <a:gd name="T9" fmla="*/ 0 h 103"/>
                <a:gd name="T10" fmla="*/ 0 w 239"/>
                <a:gd name="T11" fmla="*/ 0 h 103"/>
                <a:gd name="T12" fmla="*/ 237 w 239"/>
                <a:gd name="T13" fmla="*/ 0 h 103"/>
                <a:gd name="T14" fmla="*/ 237 w 239"/>
                <a:gd name="T15" fmla="*/ 102 h 103"/>
                <a:gd name="T16" fmla="*/ 0 w 239"/>
                <a:gd name="T17" fmla="*/ 102 h 103"/>
                <a:gd name="T18" fmla="*/ 0 w 239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103">
                  <a:moveTo>
                    <a:pt x="0" y="0"/>
                  </a:moveTo>
                  <a:lnTo>
                    <a:pt x="239" y="0"/>
                  </a:lnTo>
                  <a:lnTo>
                    <a:pt x="239" y="103"/>
                  </a:lnTo>
                  <a:lnTo>
                    <a:pt x="0" y="10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7" y="0"/>
                  </a:lnTo>
                  <a:lnTo>
                    <a:pt x="237" y="102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53" name="Freeform 1149"/>
            <p:cNvSpPr>
              <a:spLocks noEditPoints="1"/>
            </p:cNvSpPr>
            <p:nvPr/>
          </p:nvSpPr>
          <p:spPr bwMode="auto">
            <a:xfrm>
              <a:off x="895" y="3536"/>
              <a:ext cx="237" cy="102"/>
            </a:xfrm>
            <a:custGeom>
              <a:avLst/>
              <a:gdLst>
                <a:gd name="T0" fmla="*/ 0 w 237"/>
                <a:gd name="T1" fmla="*/ 0 h 102"/>
                <a:gd name="T2" fmla="*/ 237 w 237"/>
                <a:gd name="T3" fmla="*/ 0 h 102"/>
                <a:gd name="T4" fmla="*/ 237 w 237"/>
                <a:gd name="T5" fmla="*/ 102 h 102"/>
                <a:gd name="T6" fmla="*/ 0 w 237"/>
                <a:gd name="T7" fmla="*/ 102 h 102"/>
                <a:gd name="T8" fmla="*/ 0 w 237"/>
                <a:gd name="T9" fmla="*/ 0 h 102"/>
                <a:gd name="T10" fmla="*/ 0 w 237"/>
                <a:gd name="T11" fmla="*/ 0 h 102"/>
                <a:gd name="T12" fmla="*/ 235 w 237"/>
                <a:gd name="T13" fmla="*/ 0 h 102"/>
                <a:gd name="T14" fmla="*/ 235 w 237"/>
                <a:gd name="T15" fmla="*/ 101 h 102"/>
                <a:gd name="T16" fmla="*/ 0 w 237"/>
                <a:gd name="T17" fmla="*/ 101 h 102"/>
                <a:gd name="T18" fmla="*/ 0 w 237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102">
                  <a:moveTo>
                    <a:pt x="0" y="0"/>
                  </a:moveTo>
                  <a:lnTo>
                    <a:pt x="237" y="0"/>
                  </a:lnTo>
                  <a:lnTo>
                    <a:pt x="237" y="102"/>
                  </a:lnTo>
                  <a:lnTo>
                    <a:pt x="0" y="10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5" y="0"/>
                  </a:lnTo>
                  <a:lnTo>
                    <a:pt x="235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1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54" name="Freeform 1150"/>
            <p:cNvSpPr>
              <a:spLocks noEditPoints="1"/>
            </p:cNvSpPr>
            <p:nvPr/>
          </p:nvSpPr>
          <p:spPr bwMode="auto">
            <a:xfrm>
              <a:off x="895" y="3536"/>
              <a:ext cx="235" cy="101"/>
            </a:xfrm>
            <a:custGeom>
              <a:avLst/>
              <a:gdLst>
                <a:gd name="T0" fmla="*/ 0 w 235"/>
                <a:gd name="T1" fmla="*/ 0 h 101"/>
                <a:gd name="T2" fmla="*/ 235 w 235"/>
                <a:gd name="T3" fmla="*/ 0 h 101"/>
                <a:gd name="T4" fmla="*/ 235 w 235"/>
                <a:gd name="T5" fmla="*/ 101 h 101"/>
                <a:gd name="T6" fmla="*/ 0 w 235"/>
                <a:gd name="T7" fmla="*/ 101 h 101"/>
                <a:gd name="T8" fmla="*/ 0 w 235"/>
                <a:gd name="T9" fmla="*/ 0 h 101"/>
                <a:gd name="T10" fmla="*/ 0 w 235"/>
                <a:gd name="T11" fmla="*/ 0 h 101"/>
                <a:gd name="T12" fmla="*/ 234 w 235"/>
                <a:gd name="T13" fmla="*/ 0 h 101"/>
                <a:gd name="T14" fmla="*/ 234 w 235"/>
                <a:gd name="T15" fmla="*/ 100 h 101"/>
                <a:gd name="T16" fmla="*/ 0 w 235"/>
                <a:gd name="T17" fmla="*/ 100 h 101"/>
                <a:gd name="T18" fmla="*/ 0 w 235"/>
                <a:gd name="T1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101">
                  <a:moveTo>
                    <a:pt x="0" y="0"/>
                  </a:moveTo>
                  <a:lnTo>
                    <a:pt x="235" y="0"/>
                  </a:lnTo>
                  <a:lnTo>
                    <a:pt x="235" y="101"/>
                  </a:lnTo>
                  <a:lnTo>
                    <a:pt x="0" y="10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4" y="0"/>
                  </a:lnTo>
                  <a:lnTo>
                    <a:pt x="234" y="100"/>
                  </a:lnTo>
                  <a:lnTo>
                    <a:pt x="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1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55" name="Freeform 1151"/>
            <p:cNvSpPr>
              <a:spLocks noEditPoints="1"/>
            </p:cNvSpPr>
            <p:nvPr/>
          </p:nvSpPr>
          <p:spPr bwMode="auto">
            <a:xfrm>
              <a:off x="895" y="3536"/>
              <a:ext cx="234" cy="100"/>
            </a:xfrm>
            <a:custGeom>
              <a:avLst/>
              <a:gdLst>
                <a:gd name="T0" fmla="*/ 0 w 234"/>
                <a:gd name="T1" fmla="*/ 0 h 100"/>
                <a:gd name="T2" fmla="*/ 234 w 234"/>
                <a:gd name="T3" fmla="*/ 0 h 100"/>
                <a:gd name="T4" fmla="*/ 234 w 234"/>
                <a:gd name="T5" fmla="*/ 100 h 100"/>
                <a:gd name="T6" fmla="*/ 0 w 234"/>
                <a:gd name="T7" fmla="*/ 100 h 100"/>
                <a:gd name="T8" fmla="*/ 0 w 234"/>
                <a:gd name="T9" fmla="*/ 0 h 100"/>
                <a:gd name="T10" fmla="*/ 0 w 234"/>
                <a:gd name="T11" fmla="*/ 0 h 100"/>
                <a:gd name="T12" fmla="*/ 232 w 234"/>
                <a:gd name="T13" fmla="*/ 0 h 100"/>
                <a:gd name="T14" fmla="*/ 232 w 234"/>
                <a:gd name="T15" fmla="*/ 100 h 100"/>
                <a:gd name="T16" fmla="*/ 0 w 234"/>
                <a:gd name="T17" fmla="*/ 100 h 100"/>
                <a:gd name="T18" fmla="*/ 0 w 234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100">
                  <a:moveTo>
                    <a:pt x="0" y="0"/>
                  </a:moveTo>
                  <a:lnTo>
                    <a:pt x="234" y="0"/>
                  </a:lnTo>
                  <a:lnTo>
                    <a:pt x="234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2" y="0"/>
                  </a:lnTo>
                  <a:lnTo>
                    <a:pt x="232" y="100"/>
                  </a:lnTo>
                  <a:lnTo>
                    <a:pt x="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56" name="Freeform 1152"/>
            <p:cNvSpPr>
              <a:spLocks noEditPoints="1"/>
            </p:cNvSpPr>
            <p:nvPr/>
          </p:nvSpPr>
          <p:spPr bwMode="auto">
            <a:xfrm>
              <a:off x="895" y="3536"/>
              <a:ext cx="232" cy="100"/>
            </a:xfrm>
            <a:custGeom>
              <a:avLst/>
              <a:gdLst>
                <a:gd name="T0" fmla="*/ 0 w 232"/>
                <a:gd name="T1" fmla="*/ 0 h 100"/>
                <a:gd name="T2" fmla="*/ 232 w 232"/>
                <a:gd name="T3" fmla="*/ 0 h 100"/>
                <a:gd name="T4" fmla="*/ 232 w 232"/>
                <a:gd name="T5" fmla="*/ 100 h 100"/>
                <a:gd name="T6" fmla="*/ 0 w 232"/>
                <a:gd name="T7" fmla="*/ 100 h 100"/>
                <a:gd name="T8" fmla="*/ 0 w 232"/>
                <a:gd name="T9" fmla="*/ 0 h 100"/>
                <a:gd name="T10" fmla="*/ 0 w 232"/>
                <a:gd name="T11" fmla="*/ 0 h 100"/>
                <a:gd name="T12" fmla="*/ 230 w 232"/>
                <a:gd name="T13" fmla="*/ 0 h 100"/>
                <a:gd name="T14" fmla="*/ 230 w 232"/>
                <a:gd name="T15" fmla="*/ 100 h 100"/>
                <a:gd name="T16" fmla="*/ 0 w 232"/>
                <a:gd name="T17" fmla="*/ 100 h 100"/>
                <a:gd name="T18" fmla="*/ 0 w 232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100">
                  <a:moveTo>
                    <a:pt x="0" y="0"/>
                  </a:moveTo>
                  <a:lnTo>
                    <a:pt x="232" y="0"/>
                  </a:lnTo>
                  <a:lnTo>
                    <a:pt x="232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0" y="0"/>
                  </a:lnTo>
                  <a:lnTo>
                    <a:pt x="230" y="100"/>
                  </a:lnTo>
                  <a:lnTo>
                    <a:pt x="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57" name="Freeform 1153"/>
            <p:cNvSpPr>
              <a:spLocks noEditPoints="1"/>
            </p:cNvSpPr>
            <p:nvPr/>
          </p:nvSpPr>
          <p:spPr bwMode="auto">
            <a:xfrm>
              <a:off x="895" y="3536"/>
              <a:ext cx="230" cy="100"/>
            </a:xfrm>
            <a:custGeom>
              <a:avLst/>
              <a:gdLst>
                <a:gd name="T0" fmla="*/ 0 w 230"/>
                <a:gd name="T1" fmla="*/ 0 h 100"/>
                <a:gd name="T2" fmla="*/ 230 w 230"/>
                <a:gd name="T3" fmla="*/ 0 h 100"/>
                <a:gd name="T4" fmla="*/ 230 w 230"/>
                <a:gd name="T5" fmla="*/ 100 h 100"/>
                <a:gd name="T6" fmla="*/ 0 w 230"/>
                <a:gd name="T7" fmla="*/ 100 h 100"/>
                <a:gd name="T8" fmla="*/ 0 w 230"/>
                <a:gd name="T9" fmla="*/ 0 h 100"/>
                <a:gd name="T10" fmla="*/ 0 w 230"/>
                <a:gd name="T11" fmla="*/ 0 h 100"/>
                <a:gd name="T12" fmla="*/ 228 w 230"/>
                <a:gd name="T13" fmla="*/ 0 h 100"/>
                <a:gd name="T14" fmla="*/ 228 w 230"/>
                <a:gd name="T15" fmla="*/ 99 h 100"/>
                <a:gd name="T16" fmla="*/ 0 w 230"/>
                <a:gd name="T17" fmla="*/ 99 h 100"/>
                <a:gd name="T18" fmla="*/ 0 w 230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100">
                  <a:moveTo>
                    <a:pt x="0" y="0"/>
                  </a:moveTo>
                  <a:lnTo>
                    <a:pt x="230" y="0"/>
                  </a:lnTo>
                  <a:lnTo>
                    <a:pt x="230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8" y="0"/>
                  </a:lnTo>
                  <a:lnTo>
                    <a:pt x="228" y="99"/>
                  </a:lnTo>
                  <a:lnTo>
                    <a:pt x="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58" name="Freeform 1154"/>
            <p:cNvSpPr>
              <a:spLocks noEditPoints="1"/>
            </p:cNvSpPr>
            <p:nvPr/>
          </p:nvSpPr>
          <p:spPr bwMode="auto">
            <a:xfrm>
              <a:off x="895" y="3536"/>
              <a:ext cx="228" cy="99"/>
            </a:xfrm>
            <a:custGeom>
              <a:avLst/>
              <a:gdLst>
                <a:gd name="T0" fmla="*/ 0 w 228"/>
                <a:gd name="T1" fmla="*/ 0 h 99"/>
                <a:gd name="T2" fmla="*/ 228 w 228"/>
                <a:gd name="T3" fmla="*/ 0 h 99"/>
                <a:gd name="T4" fmla="*/ 228 w 228"/>
                <a:gd name="T5" fmla="*/ 99 h 99"/>
                <a:gd name="T6" fmla="*/ 0 w 228"/>
                <a:gd name="T7" fmla="*/ 99 h 99"/>
                <a:gd name="T8" fmla="*/ 0 w 228"/>
                <a:gd name="T9" fmla="*/ 0 h 99"/>
                <a:gd name="T10" fmla="*/ 0 w 228"/>
                <a:gd name="T11" fmla="*/ 0 h 99"/>
                <a:gd name="T12" fmla="*/ 227 w 228"/>
                <a:gd name="T13" fmla="*/ 0 h 99"/>
                <a:gd name="T14" fmla="*/ 227 w 228"/>
                <a:gd name="T15" fmla="*/ 98 h 99"/>
                <a:gd name="T16" fmla="*/ 0 w 228"/>
                <a:gd name="T17" fmla="*/ 98 h 99"/>
                <a:gd name="T18" fmla="*/ 0 w 228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99">
                  <a:moveTo>
                    <a:pt x="0" y="0"/>
                  </a:moveTo>
                  <a:lnTo>
                    <a:pt x="228" y="0"/>
                  </a:lnTo>
                  <a:lnTo>
                    <a:pt x="228" y="99"/>
                  </a:lnTo>
                  <a:lnTo>
                    <a:pt x="0" y="9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7" y="0"/>
                  </a:lnTo>
                  <a:lnTo>
                    <a:pt x="227" y="98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59" name="Freeform 1155"/>
            <p:cNvSpPr>
              <a:spLocks noEditPoints="1"/>
            </p:cNvSpPr>
            <p:nvPr/>
          </p:nvSpPr>
          <p:spPr bwMode="auto">
            <a:xfrm>
              <a:off x="895" y="3536"/>
              <a:ext cx="227" cy="98"/>
            </a:xfrm>
            <a:custGeom>
              <a:avLst/>
              <a:gdLst>
                <a:gd name="T0" fmla="*/ 0 w 227"/>
                <a:gd name="T1" fmla="*/ 0 h 98"/>
                <a:gd name="T2" fmla="*/ 227 w 227"/>
                <a:gd name="T3" fmla="*/ 0 h 98"/>
                <a:gd name="T4" fmla="*/ 227 w 227"/>
                <a:gd name="T5" fmla="*/ 98 h 98"/>
                <a:gd name="T6" fmla="*/ 0 w 227"/>
                <a:gd name="T7" fmla="*/ 98 h 98"/>
                <a:gd name="T8" fmla="*/ 0 w 227"/>
                <a:gd name="T9" fmla="*/ 0 h 98"/>
                <a:gd name="T10" fmla="*/ 0 w 227"/>
                <a:gd name="T11" fmla="*/ 0 h 98"/>
                <a:gd name="T12" fmla="*/ 225 w 227"/>
                <a:gd name="T13" fmla="*/ 0 h 98"/>
                <a:gd name="T14" fmla="*/ 225 w 227"/>
                <a:gd name="T15" fmla="*/ 97 h 98"/>
                <a:gd name="T16" fmla="*/ 0 w 227"/>
                <a:gd name="T17" fmla="*/ 97 h 98"/>
                <a:gd name="T18" fmla="*/ 0 w 227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98">
                  <a:moveTo>
                    <a:pt x="0" y="0"/>
                  </a:moveTo>
                  <a:lnTo>
                    <a:pt x="227" y="0"/>
                  </a:lnTo>
                  <a:lnTo>
                    <a:pt x="227" y="98"/>
                  </a:lnTo>
                  <a:lnTo>
                    <a:pt x="0" y="9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5" y="0"/>
                  </a:lnTo>
                  <a:lnTo>
                    <a:pt x="225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60" name="Freeform 1156"/>
            <p:cNvSpPr>
              <a:spLocks noEditPoints="1"/>
            </p:cNvSpPr>
            <p:nvPr/>
          </p:nvSpPr>
          <p:spPr bwMode="auto">
            <a:xfrm>
              <a:off x="895" y="3536"/>
              <a:ext cx="225" cy="97"/>
            </a:xfrm>
            <a:custGeom>
              <a:avLst/>
              <a:gdLst>
                <a:gd name="T0" fmla="*/ 0 w 225"/>
                <a:gd name="T1" fmla="*/ 0 h 97"/>
                <a:gd name="T2" fmla="*/ 225 w 225"/>
                <a:gd name="T3" fmla="*/ 0 h 97"/>
                <a:gd name="T4" fmla="*/ 225 w 225"/>
                <a:gd name="T5" fmla="*/ 97 h 97"/>
                <a:gd name="T6" fmla="*/ 0 w 225"/>
                <a:gd name="T7" fmla="*/ 97 h 97"/>
                <a:gd name="T8" fmla="*/ 0 w 225"/>
                <a:gd name="T9" fmla="*/ 0 h 97"/>
                <a:gd name="T10" fmla="*/ 0 w 225"/>
                <a:gd name="T11" fmla="*/ 0 h 97"/>
                <a:gd name="T12" fmla="*/ 223 w 225"/>
                <a:gd name="T13" fmla="*/ 0 h 97"/>
                <a:gd name="T14" fmla="*/ 223 w 225"/>
                <a:gd name="T15" fmla="*/ 96 h 97"/>
                <a:gd name="T16" fmla="*/ 0 w 225"/>
                <a:gd name="T17" fmla="*/ 96 h 97"/>
                <a:gd name="T18" fmla="*/ 0 w 225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97">
                  <a:moveTo>
                    <a:pt x="0" y="0"/>
                  </a:moveTo>
                  <a:lnTo>
                    <a:pt x="225" y="0"/>
                  </a:lnTo>
                  <a:lnTo>
                    <a:pt x="225" y="97"/>
                  </a:lnTo>
                  <a:lnTo>
                    <a:pt x="0" y="9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3" y="0"/>
                  </a:lnTo>
                  <a:lnTo>
                    <a:pt x="223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61" name="Freeform 1157"/>
            <p:cNvSpPr>
              <a:spLocks noEditPoints="1"/>
            </p:cNvSpPr>
            <p:nvPr/>
          </p:nvSpPr>
          <p:spPr bwMode="auto">
            <a:xfrm>
              <a:off x="895" y="3536"/>
              <a:ext cx="223" cy="96"/>
            </a:xfrm>
            <a:custGeom>
              <a:avLst/>
              <a:gdLst>
                <a:gd name="T0" fmla="*/ 0 w 223"/>
                <a:gd name="T1" fmla="*/ 0 h 96"/>
                <a:gd name="T2" fmla="*/ 223 w 223"/>
                <a:gd name="T3" fmla="*/ 0 h 96"/>
                <a:gd name="T4" fmla="*/ 223 w 223"/>
                <a:gd name="T5" fmla="*/ 96 h 96"/>
                <a:gd name="T6" fmla="*/ 0 w 223"/>
                <a:gd name="T7" fmla="*/ 96 h 96"/>
                <a:gd name="T8" fmla="*/ 0 w 223"/>
                <a:gd name="T9" fmla="*/ 0 h 96"/>
                <a:gd name="T10" fmla="*/ 0 w 223"/>
                <a:gd name="T11" fmla="*/ 0 h 96"/>
                <a:gd name="T12" fmla="*/ 221 w 223"/>
                <a:gd name="T13" fmla="*/ 0 h 96"/>
                <a:gd name="T14" fmla="*/ 221 w 223"/>
                <a:gd name="T15" fmla="*/ 95 h 96"/>
                <a:gd name="T16" fmla="*/ 0 w 223"/>
                <a:gd name="T17" fmla="*/ 95 h 96"/>
                <a:gd name="T18" fmla="*/ 0 w 223"/>
                <a:gd name="T1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96">
                  <a:moveTo>
                    <a:pt x="0" y="0"/>
                  </a:moveTo>
                  <a:lnTo>
                    <a:pt x="223" y="0"/>
                  </a:lnTo>
                  <a:lnTo>
                    <a:pt x="223" y="96"/>
                  </a:lnTo>
                  <a:lnTo>
                    <a:pt x="0" y="9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21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2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62" name="Freeform 1158"/>
            <p:cNvSpPr>
              <a:spLocks noEditPoints="1"/>
            </p:cNvSpPr>
            <p:nvPr/>
          </p:nvSpPr>
          <p:spPr bwMode="auto">
            <a:xfrm>
              <a:off x="895" y="3536"/>
              <a:ext cx="221" cy="95"/>
            </a:xfrm>
            <a:custGeom>
              <a:avLst/>
              <a:gdLst>
                <a:gd name="T0" fmla="*/ 0 w 221"/>
                <a:gd name="T1" fmla="*/ 0 h 95"/>
                <a:gd name="T2" fmla="*/ 221 w 221"/>
                <a:gd name="T3" fmla="*/ 0 h 95"/>
                <a:gd name="T4" fmla="*/ 221 w 221"/>
                <a:gd name="T5" fmla="*/ 95 h 95"/>
                <a:gd name="T6" fmla="*/ 0 w 221"/>
                <a:gd name="T7" fmla="*/ 95 h 95"/>
                <a:gd name="T8" fmla="*/ 0 w 221"/>
                <a:gd name="T9" fmla="*/ 0 h 95"/>
                <a:gd name="T10" fmla="*/ 0 w 221"/>
                <a:gd name="T11" fmla="*/ 0 h 95"/>
                <a:gd name="T12" fmla="*/ 220 w 221"/>
                <a:gd name="T13" fmla="*/ 0 h 95"/>
                <a:gd name="T14" fmla="*/ 220 w 221"/>
                <a:gd name="T15" fmla="*/ 94 h 95"/>
                <a:gd name="T16" fmla="*/ 0 w 221"/>
                <a:gd name="T17" fmla="*/ 94 h 95"/>
                <a:gd name="T18" fmla="*/ 0 w 221"/>
                <a:gd name="T1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95">
                  <a:moveTo>
                    <a:pt x="0" y="0"/>
                  </a:moveTo>
                  <a:lnTo>
                    <a:pt x="221" y="0"/>
                  </a:lnTo>
                  <a:lnTo>
                    <a:pt x="221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0" y="0"/>
                  </a:lnTo>
                  <a:lnTo>
                    <a:pt x="220" y="94"/>
                  </a:lnTo>
                  <a:lnTo>
                    <a:pt x="0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63" name="Freeform 1159"/>
            <p:cNvSpPr>
              <a:spLocks noEditPoints="1"/>
            </p:cNvSpPr>
            <p:nvPr/>
          </p:nvSpPr>
          <p:spPr bwMode="auto">
            <a:xfrm>
              <a:off x="895" y="3536"/>
              <a:ext cx="220" cy="94"/>
            </a:xfrm>
            <a:custGeom>
              <a:avLst/>
              <a:gdLst>
                <a:gd name="T0" fmla="*/ 0 w 220"/>
                <a:gd name="T1" fmla="*/ 0 h 94"/>
                <a:gd name="T2" fmla="*/ 220 w 220"/>
                <a:gd name="T3" fmla="*/ 0 h 94"/>
                <a:gd name="T4" fmla="*/ 220 w 220"/>
                <a:gd name="T5" fmla="*/ 94 h 94"/>
                <a:gd name="T6" fmla="*/ 0 w 220"/>
                <a:gd name="T7" fmla="*/ 94 h 94"/>
                <a:gd name="T8" fmla="*/ 0 w 220"/>
                <a:gd name="T9" fmla="*/ 0 h 94"/>
                <a:gd name="T10" fmla="*/ 0 w 220"/>
                <a:gd name="T11" fmla="*/ 0 h 94"/>
                <a:gd name="T12" fmla="*/ 218 w 220"/>
                <a:gd name="T13" fmla="*/ 0 h 94"/>
                <a:gd name="T14" fmla="*/ 218 w 220"/>
                <a:gd name="T15" fmla="*/ 93 h 94"/>
                <a:gd name="T16" fmla="*/ 0 w 220"/>
                <a:gd name="T17" fmla="*/ 93 h 94"/>
                <a:gd name="T18" fmla="*/ 0 w 220"/>
                <a:gd name="T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94">
                  <a:moveTo>
                    <a:pt x="0" y="0"/>
                  </a:moveTo>
                  <a:lnTo>
                    <a:pt x="220" y="0"/>
                  </a:lnTo>
                  <a:lnTo>
                    <a:pt x="220" y="94"/>
                  </a:lnTo>
                  <a:lnTo>
                    <a:pt x="0" y="9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8" y="0"/>
                  </a:lnTo>
                  <a:lnTo>
                    <a:pt x="218" y="93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64" name="Freeform 1160"/>
            <p:cNvSpPr>
              <a:spLocks noEditPoints="1"/>
            </p:cNvSpPr>
            <p:nvPr/>
          </p:nvSpPr>
          <p:spPr bwMode="auto">
            <a:xfrm>
              <a:off x="895" y="3536"/>
              <a:ext cx="218" cy="93"/>
            </a:xfrm>
            <a:custGeom>
              <a:avLst/>
              <a:gdLst>
                <a:gd name="T0" fmla="*/ 0 w 218"/>
                <a:gd name="T1" fmla="*/ 0 h 93"/>
                <a:gd name="T2" fmla="*/ 218 w 218"/>
                <a:gd name="T3" fmla="*/ 0 h 93"/>
                <a:gd name="T4" fmla="*/ 218 w 218"/>
                <a:gd name="T5" fmla="*/ 93 h 93"/>
                <a:gd name="T6" fmla="*/ 0 w 218"/>
                <a:gd name="T7" fmla="*/ 93 h 93"/>
                <a:gd name="T8" fmla="*/ 0 w 218"/>
                <a:gd name="T9" fmla="*/ 0 h 93"/>
                <a:gd name="T10" fmla="*/ 0 w 218"/>
                <a:gd name="T11" fmla="*/ 0 h 93"/>
                <a:gd name="T12" fmla="*/ 216 w 218"/>
                <a:gd name="T13" fmla="*/ 0 h 93"/>
                <a:gd name="T14" fmla="*/ 216 w 218"/>
                <a:gd name="T15" fmla="*/ 93 h 93"/>
                <a:gd name="T16" fmla="*/ 0 w 218"/>
                <a:gd name="T17" fmla="*/ 93 h 93"/>
                <a:gd name="T18" fmla="*/ 0 w 218"/>
                <a:gd name="T1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93">
                  <a:moveTo>
                    <a:pt x="0" y="0"/>
                  </a:moveTo>
                  <a:lnTo>
                    <a:pt x="218" y="0"/>
                  </a:lnTo>
                  <a:lnTo>
                    <a:pt x="218" y="93"/>
                  </a:lnTo>
                  <a:lnTo>
                    <a:pt x="0" y="9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6" y="0"/>
                  </a:lnTo>
                  <a:lnTo>
                    <a:pt x="216" y="93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65" name="Freeform 1161"/>
            <p:cNvSpPr>
              <a:spLocks noEditPoints="1"/>
            </p:cNvSpPr>
            <p:nvPr/>
          </p:nvSpPr>
          <p:spPr bwMode="auto">
            <a:xfrm>
              <a:off x="895" y="3536"/>
              <a:ext cx="216" cy="93"/>
            </a:xfrm>
            <a:custGeom>
              <a:avLst/>
              <a:gdLst>
                <a:gd name="T0" fmla="*/ 0 w 216"/>
                <a:gd name="T1" fmla="*/ 0 h 93"/>
                <a:gd name="T2" fmla="*/ 216 w 216"/>
                <a:gd name="T3" fmla="*/ 0 h 93"/>
                <a:gd name="T4" fmla="*/ 216 w 216"/>
                <a:gd name="T5" fmla="*/ 93 h 93"/>
                <a:gd name="T6" fmla="*/ 0 w 216"/>
                <a:gd name="T7" fmla="*/ 93 h 93"/>
                <a:gd name="T8" fmla="*/ 0 w 216"/>
                <a:gd name="T9" fmla="*/ 0 h 93"/>
                <a:gd name="T10" fmla="*/ 0 w 216"/>
                <a:gd name="T11" fmla="*/ 0 h 93"/>
                <a:gd name="T12" fmla="*/ 214 w 216"/>
                <a:gd name="T13" fmla="*/ 0 h 93"/>
                <a:gd name="T14" fmla="*/ 214 w 216"/>
                <a:gd name="T15" fmla="*/ 93 h 93"/>
                <a:gd name="T16" fmla="*/ 0 w 216"/>
                <a:gd name="T17" fmla="*/ 93 h 93"/>
                <a:gd name="T18" fmla="*/ 0 w 216"/>
                <a:gd name="T1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93">
                  <a:moveTo>
                    <a:pt x="0" y="0"/>
                  </a:moveTo>
                  <a:lnTo>
                    <a:pt x="216" y="0"/>
                  </a:lnTo>
                  <a:lnTo>
                    <a:pt x="216" y="93"/>
                  </a:lnTo>
                  <a:lnTo>
                    <a:pt x="0" y="9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4" y="0"/>
                  </a:lnTo>
                  <a:lnTo>
                    <a:pt x="214" y="93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66" name="Freeform 1162"/>
            <p:cNvSpPr>
              <a:spLocks noEditPoints="1"/>
            </p:cNvSpPr>
            <p:nvPr/>
          </p:nvSpPr>
          <p:spPr bwMode="auto">
            <a:xfrm>
              <a:off x="895" y="3536"/>
              <a:ext cx="214" cy="93"/>
            </a:xfrm>
            <a:custGeom>
              <a:avLst/>
              <a:gdLst>
                <a:gd name="T0" fmla="*/ 0 w 214"/>
                <a:gd name="T1" fmla="*/ 0 h 93"/>
                <a:gd name="T2" fmla="*/ 214 w 214"/>
                <a:gd name="T3" fmla="*/ 0 h 93"/>
                <a:gd name="T4" fmla="*/ 214 w 214"/>
                <a:gd name="T5" fmla="*/ 93 h 93"/>
                <a:gd name="T6" fmla="*/ 0 w 214"/>
                <a:gd name="T7" fmla="*/ 93 h 93"/>
                <a:gd name="T8" fmla="*/ 0 w 214"/>
                <a:gd name="T9" fmla="*/ 0 h 93"/>
                <a:gd name="T10" fmla="*/ 0 w 214"/>
                <a:gd name="T11" fmla="*/ 0 h 93"/>
                <a:gd name="T12" fmla="*/ 213 w 214"/>
                <a:gd name="T13" fmla="*/ 0 h 93"/>
                <a:gd name="T14" fmla="*/ 213 w 214"/>
                <a:gd name="T15" fmla="*/ 92 h 93"/>
                <a:gd name="T16" fmla="*/ 0 w 214"/>
                <a:gd name="T17" fmla="*/ 92 h 93"/>
                <a:gd name="T18" fmla="*/ 0 w 214"/>
                <a:gd name="T1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93">
                  <a:moveTo>
                    <a:pt x="0" y="0"/>
                  </a:moveTo>
                  <a:lnTo>
                    <a:pt x="214" y="0"/>
                  </a:lnTo>
                  <a:lnTo>
                    <a:pt x="214" y="93"/>
                  </a:lnTo>
                  <a:lnTo>
                    <a:pt x="0" y="9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3" y="0"/>
                  </a:lnTo>
                  <a:lnTo>
                    <a:pt x="213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67" name="Freeform 1163"/>
            <p:cNvSpPr>
              <a:spLocks noEditPoints="1"/>
            </p:cNvSpPr>
            <p:nvPr/>
          </p:nvSpPr>
          <p:spPr bwMode="auto">
            <a:xfrm>
              <a:off x="895" y="3536"/>
              <a:ext cx="213" cy="92"/>
            </a:xfrm>
            <a:custGeom>
              <a:avLst/>
              <a:gdLst>
                <a:gd name="T0" fmla="*/ 0 w 213"/>
                <a:gd name="T1" fmla="*/ 0 h 92"/>
                <a:gd name="T2" fmla="*/ 213 w 213"/>
                <a:gd name="T3" fmla="*/ 0 h 92"/>
                <a:gd name="T4" fmla="*/ 213 w 213"/>
                <a:gd name="T5" fmla="*/ 92 h 92"/>
                <a:gd name="T6" fmla="*/ 0 w 213"/>
                <a:gd name="T7" fmla="*/ 92 h 92"/>
                <a:gd name="T8" fmla="*/ 0 w 213"/>
                <a:gd name="T9" fmla="*/ 0 h 92"/>
                <a:gd name="T10" fmla="*/ 0 w 213"/>
                <a:gd name="T11" fmla="*/ 0 h 92"/>
                <a:gd name="T12" fmla="*/ 211 w 213"/>
                <a:gd name="T13" fmla="*/ 0 h 92"/>
                <a:gd name="T14" fmla="*/ 211 w 213"/>
                <a:gd name="T15" fmla="*/ 91 h 92"/>
                <a:gd name="T16" fmla="*/ 0 w 213"/>
                <a:gd name="T17" fmla="*/ 91 h 92"/>
                <a:gd name="T18" fmla="*/ 0 w 213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92">
                  <a:moveTo>
                    <a:pt x="0" y="0"/>
                  </a:moveTo>
                  <a:lnTo>
                    <a:pt x="213" y="0"/>
                  </a:lnTo>
                  <a:lnTo>
                    <a:pt x="213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1" y="0"/>
                  </a:lnTo>
                  <a:lnTo>
                    <a:pt x="21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68" name="Freeform 1164"/>
            <p:cNvSpPr>
              <a:spLocks noEditPoints="1"/>
            </p:cNvSpPr>
            <p:nvPr/>
          </p:nvSpPr>
          <p:spPr bwMode="auto">
            <a:xfrm>
              <a:off x="895" y="3536"/>
              <a:ext cx="211" cy="91"/>
            </a:xfrm>
            <a:custGeom>
              <a:avLst/>
              <a:gdLst>
                <a:gd name="T0" fmla="*/ 0 w 211"/>
                <a:gd name="T1" fmla="*/ 0 h 91"/>
                <a:gd name="T2" fmla="*/ 211 w 211"/>
                <a:gd name="T3" fmla="*/ 0 h 91"/>
                <a:gd name="T4" fmla="*/ 211 w 211"/>
                <a:gd name="T5" fmla="*/ 91 h 91"/>
                <a:gd name="T6" fmla="*/ 0 w 211"/>
                <a:gd name="T7" fmla="*/ 91 h 91"/>
                <a:gd name="T8" fmla="*/ 0 w 211"/>
                <a:gd name="T9" fmla="*/ 0 h 91"/>
                <a:gd name="T10" fmla="*/ 0 w 211"/>
                <a:gd name="T11" fmla="*/ 0 h 91"/>
                <a:gd name="T12" fmla="*/ 209 w 211"/>
                <a:gd name="T13" fmla="*/ 0 h 91"/>
                <a:gd name="T14" fmla="*/ 209 w 211"/>
                <a:gd name="T15" fmla="*/ 90 h 91"/>
                <a:gd name="T16" fmla="*/ 0 w 211"/>
                <a:gd name="T17" fmla="*/ 90 h 91"/>
                <a:gd name="T18" fmla="*/ 0 w 211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91">
                  <a:moveTo>
                    <a:pt x="0" y="0"/>
                  </a:moveTo>
                  <a:lnTo>
                    <a:pt x="211" y="0"/>
                  </a:lnTo>
                  <a:lnTo>
                    <a:pt x="211" y="91"/>
                  </a:lnTo>
                  <a:lnTo>
                    <a:pt x="0" y="9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9" y="0"/>
                  </a:lnTo>
                  <a:lnTo>
                    <a:pt x="209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69" name="Freeform 1165"/>
            <p:cNvSpPr>
              <a:spLocks noEditPoints="1"/>
            </p:cNvSpPr>
            <p:nvPr/>
          </p:nvSpPr>
          <p:spPr bwMode="auto">
            <a:xfrm>
              <a:off x="895" y="3536"/>
              <a:ext cx="209" cy="90"/>
            </a:xfrm>
            <a:custGeom>
              <a:avLst/>
              <a:gdLst>
                <a:gd name="T0" fmla="*/ 0 w 209"/>
                <a:gd name="T1" fmla="*/ 0 h 90"/>
                <a:gd name="T2" fmla="*/ 209 w 209"/>
                <a:gd name="T3" fmla="*/ 0 h 90"/>
                <a:gd name="T4" fmla="*/ 209 w 209"/>
                <a:gd name="T5" fmla="*/ 90 h 90"/>
                <a:gd name="T6" fmla="*/ 0 w 209"/>
                <a:gd name="T7" fmla="*/ 90 h 90"/>
                <a:gd name="T8" fmla="*/ 0 w 209"/>
                <a:gd name="T9" fmla="*/ 0 h 90"/>
                <a:gd name="T10" fmla="*/ 0 w 209"/>
                <a:gd name="T11" fmla="*/ 0 h 90"/>
                <a:gd name="T12" fmla="*/ 207 w 209"/>
                <a:gd name="T13" fmla="*/ 0 h 90"/>
                <a:gd name="T14" fmla="*/ 207 w 209"/>
                <a:gd name="T15" fmla="*/ 89 h 90"/>
                <a:gd name="T16" fmla="*/ 0 w 209"/>
                <a:gd name="T17" fmla="*/ 89 h 90"/>
                <a:gd name="T18" fmla="*/ 0 w 209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90">
                  <a:moveTo>
                    <a:pt x="0" y="0"/>
                  </a:moveTo>
                  <a:lnTo>
                    <a:pt x="209" y="0"/>
                  </a:lnTo>
                  <a:lnTo>
                    <a:pt x="209" y="90"/>
                  </a:lnTo>
                  <a:lnTo>
                    <a:pt x="0" y="9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7" y="0"/>
                  </a:lnTo>
                  <a:lnTo>
                    <a:pt x="20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3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70" name="Freeform 1166"/>
            <p:cNvSpPr>
              <a:spLocks noEditPoints="1"/>
            </p:cNvSpPr>
            <p:nvPr/>
          </p:nvSpPr>
          <p:spPr bwMode="auto">
            <a:xfrm>
              <a:off x="895" y="3536"/>
              <a:ext cx="207" cy="89"/>
            </a:xfrm>
            <a:custGeom>
              <a:avLst/>
              <a:gdLst>
                <a:gd name="T0" fmla="*/ 0 w 207"/>
                <a:gd name="T1" fmla="*/ 0 h 89"/>
                <a:gd name="T2" fmla="*/ 207 w 207"/>
                <a:gd name="T3" fmla="*/ 0 h 89"/>
                <a:gd name="T4" fmla="*/ 207 w 207"/>
                <a:gd name="T5" fmla="*/ 89 h 89"/>
                <a:gd name="T6" fmla="*/ 0 w 207"/>
                <a:gd name="T7" fmla="*/ 89 h 89"/>
                <a:gd name="T8" fmla="*/ 0 w 207"/>
                <a:gd name="T9" fmla="*/ 0 h 89"/>
                <a:gd name="T10" fmla="*/ 0 w 207"/>
                <a:gd name="T11" fmla="*/ 0 h 89"/>
                <a:gd name="T12" fmla="*/ 206 w 207"/>
                <a:gd name="T13" fmla="*/ 0 h 89"/>
                <a:gd name="T14" fmla="*/ 206 w 207"/>
                <a:gd name="T15" fmla="*/ 88 h 89"/>
                <a:gd name="T16" fmla="*/ 0 w 207"/>
                <a:gd name="T17" fmla="*/ 88 h 89"/>
                <a:gd name="T18" fmla="*/ 0 w 207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89">
                  <a:moveTo>
                    <a:pt x="0" y="0"/>
                  </a:moveTo>
                  <a:lnTo>
                    <a:pt x="207" y="0"/>
                  </a:lnTo>
                  <a:lnTo>
                    <a:pt x="207" y="89"/>
                  </a:lnTo>
                  <a:lnTo>
                    <a:pt x="0" y="8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6" y="0"/>
                  </a:lnTo>
                  <a:lnTo>
                    <a:pt x="206" y="88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71" name="Freeform 1167"/>
            <p:cNvSpPr>
              <a:spLocks noEditPoints="1"/>
            </p:cNvSpPr>
            <p:nvPr/>
          </p:nvSpPr>
          <p:spPr bwMode="auto">
            <a:xfrm>
              <a:off x="895" y="3536"/>
              <a:ext cx="206" cy="88"/>
            </a:xfrm>
            <a:custGeom>
              <a:avLst/>
              <a:gdLst>
                <a:gd name="T0" fmla="*/ 0 w 206"/>
                <a:gd name="T1" fmla="*/ 0 h 88"/>
                <a:gd name="T2" fmla="*/ 206 w 206"/>
                <a:gd name="T3" fmla="*/ 0 h 88"/>
                <a:gd name="T4" fmla="*/ 206 w 206"/>
                <a:gd name="T5" fmla="*/ 88 h 88"/>
                <a:gd name="T6" fmla="*/ 0 w 206"/>
                <a:gd name="T7" fmla="*/ 88 h 88"/>
                <a:gd name="T8" fmla="*/ 0 w 206"/>
                <a:gd name="T9" fmla="*/ 0 h 88"/>
                <a:gd name="T10" fmla="*/ 0 w 206"/>
                <a:gd name="T11" fmla="*/ 0 h 88"/>
                <a:gd name="T12" fmla="*/ 204 w 206"/>
                <a:gd name="T13" fmla="*/ 0 h 88"/>
                <a:gd name="T14" fmla="*/ 204 w 206"/>
                <a:gd name="T15" fmla="*/ 88 h 88"/>
                <a:gd name="T16" fmla="*/ 0 w 206"/>
                <a:gd name="T17" fmla="*/ 88 h 88"/>
                <a:gd name="T18" fmla="*/ 0 w 206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88">
                  <a:moveTo>
                    <a:pt x="0" y="0"/>
                  </a:moveTo>
                  <a:lnTo>
                    <a:pt x="206" y="0"/>
                  </a:lnTo>
                  <a:lnTo>
                    <a:pt x="206" y="88"/>
                  </a:lnTo>
                  <a:lnTo>
                    <a:pt x="0" y="8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4" y="0"/>
                  </a:lnTo>
                  <a:lnTo>
                    <a:pt x="204" y="88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72" name="Freeform 1168"/>
            <p:cNvSpPr>
              <a:spLocks noEditPoints="1"/>
            </p:cNvSpPr>
            <p:nvPr/>
          </p:nvSpPr>
          <p:spPr bwMode="auto">
            <a:xfrm>
              <a:off x="895" y="3536"/>
              <a:ext cx="204" cy="88"/>
            </a:xfrm>
            <a:custGeom>
              <a:avLst/>
              <a:gdLst>
                <a:gd name="T0" fmla="*/ 0 w 204"/>
                <a:gd name="T1" fmla="*/ 0 h 88"/>
                <a:gd name="T2" fmla="*/ 204 w 204"/>
                <a:gd name="T3" fmla="*/ 0 h 88"/>
                <a:gd name="T4" fmla="*/ 204 w 204"/>
                <a:gd name="T5" fmla="*/ 88 h 88"/>
                <a:gd name="T6" fmla="*/ 0 w 204"/>
                <a:gd name="T7" fmla="*/ 88 h 88"/>
                <a:gd name="T8" fmla="*/ 0 w 204"/>
                <a:gd name="T9" fmla="*/ 0 h 88"/>
                <a:gd name="T10" fmla="*/ 0 w 204"/>
                <a:gd name="T11" fmla="*/ 0 h 88"/>
                <a:gd name="T12" fmla="*/ 202 w 204"/>
                <a:gd name="T13" fmla="*/ 0 h 88"/>
                <a:gd name="T14" fmla="*/ 202 w 204"/>
                <a:gd name="T15" fmla="*/ 87 h 88"/>
                <a:gd name="T16" fmla="*/ 0 w 204"/>
                <a:gd name="T17" fmla="*/ 87 h 88"/>
                <a:gd name="T18" fmla="*/ 0 w 204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88">
                  <a:moveTo>
                    <a:pt x="0" y="0"/>
                  </a:moveTo>
                  <a:lnTo>
                    <a:pt x="204" y="0"/>
                  </a:lnTo>
                  <a:lnTo>
                    <a:pt x="204" y="88"/>
                  </a:lnTo>
                  <a:lnTo>
                    <a:pt x="0" y="8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2" y="0"/>
                  </a:lnTo>
                  <a:lnTo>
                    <a:pt x="202" y="87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73" name="Freeform 1169"/>
            <p:cNvSpPr>
              <a:spLocks noEditPoints="1"/>
            </p:cNvSpPr>
            <p:nvPr/>
          </p:nvSpPr>
          <p:spPr bwMode="auto">
            <a:xfrm>
              <a:off x="895" y="3536"/>
              <a:ext cx="202" cy="87"/>
            </a:xfrm>
            <a:custGeom>
              <a:avLst/>
              <a:gdLst>
                <a:gd name="T0" fmla="*/ 0 w 202"/>
                <a:gd name="T1" fmla="*/ 0 h 87"/>
                <a:gd name="T2" fmla="*/ 202 w 202"/>
                <a:gd name="T3" fmla="*/ 0 h 87"/>
                <a:gd name="T4" fmla="*/ 202 w 202"/>
                <a:gd name="T5" fmla="*/ 87 h 87"/>
                <a:gd name="T6" fmla="*/ 0 w 202"/>
                <a:gd name="T7" fmla="*/ 87 h 87"/>
                <a:gd name="T8" fmla="*/ 0 w 202"/>
                <a:gd name="T9" fmla="*/ 0 h 87"/>
                <a:gd name="T10" fmla="*/ 0 w 202"/>
                <a:gd name="T11" fmla="*/ 0 h 87"/>
                <a:gd name="T12" fmla="*/ 200 w 202"/>
                <a:gd name="T13" fmla="*/ 0 h 87"/>
                <a:gd name="T14" fmla="*/ 200 w 202"/>
                <a:gd name="T15" fmla="*/ 86 h 87"/>
                <a:gd name="T16" fmla="*/ 0 w 202"/>
                <a:gd name="T17" fmla="*/ 86 h 87"/>
                <a:gd name="T18" fmla="*/ 0 w 202"/>
                <a:gd name="T1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87">
                  <a:moveTo>
                    <a:pt x="0" y="0"/>
                  </a:moveTo>
                  <a:lnTo>
                    <a:pt x="202" y="0"/>
                  </a:lnTo>
                  <a:lnTo>
                    <a:pt x="202" y="87"/>
                  </a:lnTo>
                  <a:lnTo>
                    <a:pt x="0" y="8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86"/>
                  </a:lnTo>
                  <a:lnTo>
                    <a:pt x="0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74" name="Freeform 1170"/>
            <p:cNvSpPr>
              <a:spLocks noEditPoints="1"/>
            </p:cNvSpPr>
            <p:nvPr/>
          </p:nvSpPr>
          <p:spPr bwMode="auto">
            <a:xfrm>
              <a:off x="895" y="3536"/>
              <a:ext cx="200" cy="86"/>
            </a:xfrm>
            <a:custGeom>
              <a:avLst/>
              <a:gdLst>
                <a:gd name="T0" fmla="*/ 0 w 200"/>
                <a:gd name="T1" fmla="*/ 0 h 86"/>
                <a:gd name="T2" fmla="*/ 200 w 200"/>
                <a:gd name="T3" fmla="*/ 0 h 86"/>
                <a:gd name="T4" fmla="*/ 200 w 200"/>
                <a:gd name="T5" fmla="*/ 86 h 86"/>
                <a:gd name="T6" fmla="*/ 0 w 200"/>
                <a:gd name="T7" fmla="*/ 86 h 86"/>
                <a:gd name="T8" fmla="*/ 0 w 200"/>
                <a:gd name="T9" fmla="*/ 0 h 86"/>
                <a:gd name="T10" fmla="*/ 0 w 200"/>
                <a:gd name="T11" fmla="*/ 0 h 86"/>
                <a:gd name="T12" fmla="*/ 199 w 200"/>
                <a:gd name="T13" fmla="*/ 0 h 86"/>
                <a:gd name="T14" fmla="*/ 199 w 200"/>
                <a:gd name="T15" fmla="*/ 86 h 86"/>
                <a:gd name="T16" fmla="*/ 0 w 200"/>
                <a:gd name="T17" fmla="*/ 86 h 86"/>
                <a:gd name="T18" fmla="*/ 0 w 200"/>
                <a:gd name="T1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86">
                  <a:moveTo>
                    <a:pt x="0" y="0"/>
                  </a:moveTo>
                  <a:lnTo>
                    <a:pt x="200" y="0"/>
                  </a:lnTo>
                  <a:lnTo>
                    <a:pt x="200" y="86"/>
                  </a:lnTo>
                  <a:lnTo>
                    <a:pt x="0" y="8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9" y="0"/>
                  </a:lnTo>
                  <a:lnTo>
                    <a:pt x="199" y="86"/>
                  </a:lnTo>
                  <a:lnTo>
                    <a:pt x="0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4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75" name="Freeform 1171"/>
            <p:cNvSpPr>
              <a:spLocks noEditPoints="1"/>
            </p:cNvSpPr>
            <p:nvPr/>
          </p:nvSpPr>
          <p:spPr bwMode="auto">
            <a:xfrm>
              <a:off x="895" y="3536"/>
              <a:ext cx="199" cy="86"/>
            </a:xfrm>
            <a:custGeom>
              <a:avLst/>
              <a:gdLst>
                <a:gd name="T0" fmla="*/ 0 w 199"/>
                <a:gd name="T1" fmla="*/ 0 h 86"/>
                <a:gd name="T2" fmla="*/ 199 w 199"/>
                <a:gd name="T3" fmla="*/ 0 h 86"/>
                <a:gd name="T4" fmla="*/ 199 w 199"/>
                <a:gd name="T5" fmla="*/ 86 h 86"/>
                <a:gd name="T6" fmla="*/ 0 w 199"/>
                <a:gd name="T7" fmla="*/ 86 h 86"/>
                <a:gd name="T8" fmla="*/ 0 w 199"/>
                <a:gd name="T9" fmla="*/ 0 h 86"/>
                <a:gd name="T10" fmla="*/ 0 w 199"/>
                <a:gd name="T11" fmla="*/ 0 h 86"/>
                <a:gd name="T12" fmla="*/ 197 w 199"/>
                <a:gd name="T13" fmla="*/ 0 h 86"/>
                <a:gd name="T14" fmla="*/ 197 w 199"/>
                <a:gd name="T15" fmla="*/ 85 h 86"/>
                <a:gd name="T16" fmla="*/ 0 w 199"/>
                <a:gd name="T17" fmla="*/ 85 h 86"/>
                <a:gd name="T18" fmla="*/ 0 w 199"/>
                <a:gd name="T1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86">
                  <a:moveTo>
                    <a:pt x="0" y="0"/>
                  </a:moveTo>
                  <a:lnTo>
                    <a:pt x="199" y="0"/>
                  </a:lnTo>
                  <a:lnTo>
                    <a:pt x="199" y="86"/>
                  </a:lnTo>
                  <a:lnTo>
                    <a:pt x="0" y="8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7" y="0"/>
                  </a:lnTo>
                  <a:lnTo>
                    <a:pt x="197" y="85"/>
                  </a:lnTo>
                  <a:lnTo>
                    <a:pt x="0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4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76" name="Freeform 1172"/>
            <p:cNvSpPr>
              <a:spLocks noEditPoints="1"/>
            </p:cNvSpPr>
            <p:nvPr/>
          </p:nvSpPr>
          <p:spPr bwMode="auto">
            <a:xfrm>
              <a:off x="895" y="3536"/>
              <a:ext cx="197" cy="85"/>
            </a:xfrm>
            <a:custGeom>
              <a:avLst/>
              <a:gdLst>
                <a:gd name="T0" fmla="*/ 0 w 197"/>
                <a:gd name="T1" fmla="*/ 0 h 85"/>
                <a:gd name="T2" fmla="*/ 197 w 197"/>
                <a:gd name="T3" fmla="*/ 0 h 85"/>
                <a:gd name="T4" fmla="*/ 197 w 197"/>
                <a:gd name="T5" fmla="*/ 85 h 85"/>
                <a:gd name="T6" fmla="*/ 0 w 197"/>
                <a:gd name="T7" fmla="*/ 85 h 85"/>
                <a:gd name="T8" fmla="*/ 0 w 197"/>
                <a:gd name="T9" fmla="*/ 0 h 85"/>
                <a:gd name="T10" fmla="*/ 0 w 197"/>
                <a:gd name="T11" fmla="*/ 0 h 85"/>
                <a:gd name="T12" fmla="*/ 195 w 197"/>
                <a:gd name="T13" fmla="*/ 0 h 85"/>
                <a:gd name="T14" fmla="*/ 195 w 197"/>
                <a:gd name="T15" fmla="*/ 84 h 85"/>
                <a:gd name="T16" fmla="*/ 0 w 197"/>
                <a:gd name="T17" fmla="*/ 84 h 85"/>
                <a:gd name="T18" fmla="*/ 0 w 197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85">
                  <a:moveTo>
                    <a:pt x="0" y="0"/>
                  </a:moveTo>
                  <a:lnTo>
                    <a:pt x="197" y="0"/>
                  </a:lnTo>
                  <a:lnTo>
                    <a:pt x="197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5" y="0"/>
                  </a:lnTo>
                  <a:lnTo>
                    <a:pt x="195" y="84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4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77" name="Freeform 1173"/>
            <p:cNvSpPr>
              <a:spLocks noEditPoints="1"/>
            </p:cNvSpPr>
            <p:nvPr/>
          </p:nvSpPr>
          <p:spPr bwMode="auto">
            <a:xfrm>
              <a:off x="895" y="3536"/>
              <a:ext cx="195" cy="84"/>
            </a:xfrm>
            <a:custGeom>
              <a:avLst/>
              <a:gdLst>
                <a:gd name="T0" fmla="*/ 0 w 195"/>
                <a:gd name="T1" fmla="*/ 0 h 84"/>
                <a:gd name="T2" fmla="*/ 195 w 195"/>
                <a:gd name="T3" fmla="*/ 0 h 84"/>
                <a:gd name="T4" fmla="*/ 195 w 195"/>
                <a:gd name="T5" fmla="*/ 84 h 84"/>
                <a:gd name="T6" fmla="*/ 0 w 195"/>
                <a:gd name="T7" fmla="*/ 84 h 84"/>
                <a:gd name="T8" fmla="*/ 0 w 195"/>
                <a:gd name="T9" fmla="*/ 0 h 84"/>
                <a:gd name="T10" fmla="*/ 0 w 195"/>
                <a:gd name="T11" fmla="*/ 0 h 84"/>
                <a:gd name="T12" fmla="*/ 193 w 195"/>
                <a:gd name="T13" fmla="*/ 0 h 84"/>
                <a:gd name="T14" fmla="*/ 193 w 195"/>
                <a:gd name="T15" fmla="*/ 83 h 84"/>
                <a:gd name="T16" fmla="*/ 0 w 195"/>
                <a:gd name="T17" fmla="*/ 83 h 84"/>
                <a:gd name="T18" fmla="*/ 0 w 195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84">
                  <a:moveTo>
                    <a:pt x="0" y="0"/>
                  </a:moveTo>
                  <a:lnTo>
                    <a:pt x="195" y="0"/>
                  </a:lnTo>
                  <a:lnTo>
                    <a:pt x="195" y="84"/>
                  </a:ln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3" y="0"/>
                  </a:lnTo>
                  <a:lnTo>
                    <a:pt x="193" y="83"/>
                  </a:lnTo>
                  <a:lnTo>
                    <a:pt x="0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78" name="Freeform 1174"/>
            <p:cNvSpPr>
              <a:spLocks noEditPoints="1"/>
            </p:cNvSpPr>
            <p:nvPr/>
          </p:nvSpPr>
          <p:spPr bwMode="auto">
            <a:xfrm>
              <a:off x="895" y="3536"/>
              <a:ext cx="193" cy="83"/>
            </a:xfrm>
            <a:custGeom>
              <a:avLst/>
              <a:gdLst>
                <a:gd name="T0" fmla="*/ 0 w 193"/>
                <a:gd name="T1" fmla="*/ 0 h 83"/>
                <a:gd name="T2" fmla="*/ 193 w 193"/>
                <a:gd name="T3" fmla="*/ 0 h 83"/>
                <a:gd name="T4" fmla="*/ 193 w 193"/>
                <a:gd name="T5" fmla="*/ 83 h 83"/>
                <a:gd name="T6" fmla="*/ 0 w 193"/>
                <a:gd name="T7" fmla="*/ 83 h 83"/>
                <a:gd name="T8" fmla="*/ 0 w 193"/>
                <a:gd name="T9" fmla="*/ 0 h 83"/>
                <a:gd name="T10" fmla="*/ 0 w 193"/>
                <a:gd name="T11" fmla="*/ 0 h 83"/>
                <a:gd name="T12" fmla="*/ 192 w 193"/>
                <a:gd name="T13" fmla="*/ 0 h 83"/>
                <a:gd name="T14" fmla="*/ 192 w 193"/>
                <a:gd name="T15" fmla="*/ 82 h 83"/>
                <a:gd name="T16" fmla="*/ 0 w 193"/>
                <a:gd name="T17" fmla="*/ 82 h 83"/>
                <a:gd name="T18" fmla="*/ 0 w 193"/>
                <a:gd name="T1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83">
                  <a:moveTo>
                    <a:pt x="0" y="0"/>
                  </a:moveTo>
                  <a:lnTo>
                    <a:pt x="193" y="0"/>
                  </a:lnTo>
                  <a:lnTo>
                    <a:pt x="193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2" y="0"/>
                  </a:lnTo>
                  <a:lnTo>
                    <a:pt x="192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79" name="Freeform 1175"/>
            <p:cNvSpPr>
              <a:spLocks noEditPoints="1"/>
            </p:cNvSpPr>
            <p:nvPr/>
          </p:nvSpPr>
          <p:spPr bwMode="auto">
            <a:xfrm>
              <a:off x="895" y="3536"/>
              <a:ext cx="192" cy="82"/>
            </a:xfrm>
            <a:custGeom>
              <a:avLst/>
              <a:gdLst>
                <a:gd name="T0" fmla="*/ 0 w 192"/>
                <a:gd name="T1" fmla="*/ 0 h 82"/>
                <a:gd name="T2" fmla="*/ 192 w 192"/>
                <a:gd name="T3" fmla="*/ 0 h 82"/>
                <a:gd name="T4" fmla="*/ 192 w 192"/>
                <a:gd name="T5" fmla="*/ 82 h 82"/>
                <a:gd name="T6" fmla="*/ 0 w 192"/>
                <a:gd name="T7" fmla="*/ 82 h 82"/>
                <a:gd name="T8" fmla="*/ 0 w 192"/>
                <a:gd name="T9" fmla="*/ 0 h 82"/>
                <a:gd name="T10" fmla="*/ 0 w 192"/>
                <a:gd name="T11" fmla="*/ 0 h 82"/>
                <a:gd name="T12" fmla="*/ 190 w 192"/>
                <a:gd name="T13" fmla="*/ 0 h 82"/>
                <a:gd name="T14" fmla="*/ 190 w 192"/>
                <a:gd name="T15" fmla="*/ 82 h 82"/>
                <a:gd name="T16" fmla="*/ 0 w 192"/>
                <a:gd name="T17" fmla="*/ 82 h 82"/>
                <a:gd name="T18" fmla="*/ 0 w 19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82">
                  <a:moveTo>
                    <a:pt x="0" y="0"/>
                  </a:moveTo>
                  <a:lnTo>
                    <a:pt x="192" y="0"/>
                  </a:lnTo>
                  <a:lnTo>
                    <a:pt x="192" y="82"/>
                  </a:lnTo>
                  <a:lnTo>
                    <a:pt x="0" y="8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0" y="0"/>
                  </a:lnTo>
                  <a:lnTo>
                    <a:pt x="190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80" name="Freeform 1176"/>
            <p:cNvSpPr>
              <a:spLocks noEditPoints="1"/>
            </p:cNvSpPr>
            <p:nvPr/>
          </p:nvSpPr>
          <p:spPr bwMode="auto">
            <a:xfrm>
              <a:off x="895" y="3536"/>
              <a:ext cx="190" cy="82"/>
            </a:xfrm>
            <a:custGeom>
              <a:avLst/>
              <a:gdLst>
                <a:gd name="T0" fmla="*/ 0 w 190"/>
                <a:gd name="T1" fmla="*/ 0 h 82"/>
                <a:gd name="T2" fmla="*/ 190 w 190"/>
                <a:gd name="T3" fmla="*/ 0 h 82"/>
                <a:gd name="T4" fmla="*/ 190 w 190"/>
                <a:gd name="T5" fmla="*/ 82 h 82"/>
                <a:gd name="T6" fmla="*/ 0 w 190"/>
                <a:gd name="T7" fmla="*/ 82 h 82"/>
                <a:gd name="T8" fmla="*/ 0 w 190"/>
                <a:gd name="T9" fmla="*/ 0 h 82"/>
                <a:gd name="T10" fmla="*/ 0 w 190"/>
                <a:gd name="T11" fmla="*/ 0 h 82"/>
                <a:gd name="T12" fmla="*/ 188 w 190"/>
                <a:gd name="T13" fmla="*/ 0 h 82"/>
                <a:gd name="T14" fmla="*/ 188 w 190"/>
                <a:gd name="T15" fmla="*/ 81 h 82"/>
                <a:gd name="T16" fmla="*/ 0 w 190"/>
                <a:gd name="T17" fmla="*/ 81 h 82"/>
                <a:gd name="T18" fmla="*/ 0 w 190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82">
                  <a:moveTo>
                    <a:pt x="0" y="0"/>
                  </a:moveTo>
                  <a:lnTo>
                    <a:pt x="190" y="0"/>
                  </a:lnTo>
                  <a:lnTo>
                    <a:pt x="190" y="82"/>
                  </a:lnTo>
                  <a:lnTo>
                    <a:pt x="0" y="8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8" y="0"/>
                  </a:lnTo>
                  <a:lnTo>
                    <a:pt x="188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81" name="Freeform 1177"/>
            <p:cNvSpPr>
              <a:spLocks noEditPoints="1"/>
            </p:cNvSpPr>
            <p:nvPr/>
          </p:nvSpPr>
          <p:spPr bwMode="auto">
            <a:xfrm>
              <a:off x="895" y="3536"/>
              <a:ext cx="188" cy="81"/>
            </a:xfrm>
            <a:custGeom>
              <a:avLst/>
              <a:gdLst>
                <a:gd name="T0" fmla="*/ 0 w 188"/>
                <a:gd name="T1" fmla="*/ 0 h 81"/>
                <a:gd name="T2" fmla="*/ 188 w 188"/>
                <a:gd name="T3" fmla="*/ 0 h 81"/>
                <a:gd name="T4" fmla="*/ 188 w 188"/>
                <a:gd name="T5" fmla="*/ 81 h 81"/>
                <a:gd name="T6" fmla="*/ 0 w 188"/>
                <a:gd name="T7" fmla="*/ 81 h 81"/>
                <a:gd name="T8" fmla="*/ 0 w 188"/>
                <a:gd name="T9" fmla="*/ 0 h 81"/>
                <a:gd name="T10" fmla="*/ 0 w 188"/>
                <a:gd name="T11" fmla="*/ 0 h 81"/>
                <a:gd name="T12" fmla="*/ 186 w 188"/>
                <a:gd name="T13" fmla="*/ 0 h 81"/>
                <a:gd name="T14" fmla="*/ 186 w 188"/>
                <a:gd name="T15" fmla="*/ 80 h 81"/>
                <a:gd name="T16" fmla="*/ 0 w 188"/>
                <a:gd name="T17" fmla="*/ 80 h 81"/>
                <a:gd name="T18" fmla="*/ 0 w 188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81">
                  <a:moveTo>
                    <a:pt x="0" y="0"/>
                  </a:moveTo>
                  <a:lnTo>
                    <a:pt x="188" y="0"/>
                  </a:lnTo>
                  <a:lnTo>
                    <a:pt x="188" y="81"/>
                  </a:lnTo>
                  <a:lnTo>
                    <a:pt x="0" y="8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6" y="0"/>
                  </a:lnTo>
                  <a:lnTo>
                    <a:pt x="186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82" name="Freeform 1178"/>
            <p:cNvSpPr>
              <a:spLocks noEditPoints="1"/>
            </p:cNvSpPr>
            <p:nvPr/>
          </p:nvSpPr>
          <p:spPr bwMode="auto">
            <a:xfrm>
              <a:off x="895" y="3536"/>
              <a:ext cx="186" cy="80"/>
            </a:xfrm>
            <a:custGeom>
              <a:avLst/>
              <a:gdLst>
                <a:gd name="T0" fmla="*/ 0 w 186"/>
                <a:gd name="T1" fmla="*/ 0 h 80"/>
                <a:gd name="T2" fmla="*/ 186 w 186"/>
                <a:gd name="T3" fmla="*/ 0 h 80"/>
                <a:gd name="T4" fmla="*/ 186 w 186"/>
                <a:gd name="T5" fmla="*/ 80 h 80"/>
                <a:gd name="T6" fmla="*/ 0 w 186"/>
                <a:gd name="T7" fmla="*/ 80 h 80"/>
                <a:gd name="T8" fmla="*/ 0 w 186"/>
                <a:gd name="T9" fmla="*/ 0 h 80"/>
                <a:gd name="T10" fmla="*/ 0 w 186"/>
                <a:gd name="T11" fmla="*/ 0 h 80"/>
                <a:gd name="T12" fmla="*/ 185 w 186"/>
                <a:gd name="T13" fmla="*/ 0 h 80"/>
                <a:gd name="T14" fmla="*/ 185 w 186"/>
                <a:gd name="T15" fmla="*/ 79 h 80"/>
                <a:gd name="T16" fmla="*/ 0 w 186"/>
                <a:gd name="T17" fmla="*/ 79 h 80"/>
                <a:gd name="T18" fmla="*/ 0 w 186"/>
                <a:gd name="T1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80">
                  <a:moveTo>
                    <a:pt x="0" y="0"/>
                  </a:moveTo>
                  <a:lnTo>
                    <a:pt x="186" y="0"/>
                  </a:lnTo>
                  <a:lnTo>
                    <a:pt x="186" y="80"/>
                  </a:lnTo>
                  <a:lnTo>
                    <a:pt x="0" y="8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5" y="0"/>
                  </a:lnTo>
                  <a:lnTo>
                    <a:pt x="185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5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83" name="Freeform 1179"/>
            <p:cNvSpPr>
              <a:spLocks noEditPoints="1"/>
            </p:cNvSpPr>
            <p:nvPr/>
          </p:nvSpPr>
          <p:spPr bwMode="auto">
            <a:xfrm>
              <a:off x="895" y="3536"/>
              <a:ext cx="185" cy="79"/>
            </a:xfrm>
            <a:custGeom>
              <a:avLst/>
              <a:gdLst>
                <a:gd name="T0" fmla="*/ 0 w 185"/>
                <a:gd name="T1" fmla="*/ 0 h 79"/>
                <a:gd name="T2" fmla="*/ 185 w 185"/>
                <a:gd name="T3" fmla="*/ 0 h 79"/>
                <a:gd name="T4" fmla="*/ 185 w 185"/>
                <a:gd name="T5" fmla="*/ 79 h 79"/>
                <a:gd name="T6" fmla="*/ 0 w 185"/>
                <a:gd name="T7" fmla="*/ 79 h 79"/>
                <a:gd name="T8" fmla="*/ 0 w 185"/>
                <a:gd name="T9" fmla="*/ 0 h 79"/>
                <a:gd name="T10" fmla="*/ 0 w 185"/>
                <a:gd name="T11" fmla="*/ 0 h 79"/>
                <a:gd name="T12" fmla="*/ 183 w 185"/>
                <a:gd name="T13" fmla="*/ 0 h 79"/>
                <a:gd name="T14" fmla="*/ 183 w 185"/>
                <a:gd name="T15" fmla="*/ 79 h 79"/>
                <a:gd name="T16" fmla="*/ 0 w 185"/>
                <a:gd name="T17" fmla="*/ 79 h 79"/>
                <a:gd name="T18" fmla="*/ 0 w 185"/>
                <a:gd name="T1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79">
                  <a:moveTo>
                    <a:pt x="0" y="0"/>
                  </a:moveTo>
                  <a:lnTo>
                    <a:pt x="185" y="0"/>
                  </a:lnTo>
                  <a:lnTo>
                    <a:pt x="185" y="79"/>
                  </a:lnTo>
                  <a:lnTo>
                    <a:pt x="0" y="7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3" y="0"/>
                  </a:lnTo>
                  <a:lnTo>
                    <a:pt x="183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5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84" name="Freeform 1180"/>
            <p:cNvSpPr>
              <a:spLocks noEditPoints="1"/>
            </p:cNvSpPr>
            <p:nvPr/>
          </p:nvSpPr>
          <p:spPr bwMode="auto">
            <a:xfrm>
              <a:off x="895" y="3536"/>
              <a:ext cx="183" cy="79"/>
            </a:xfrm>
            <a:custGeom>
              <a:avLst/>
              <a:gdLst>
                <a:gd name="T0" fmla="*/ 0 w 183"/>
                <a:gd name="T1" fmla="*/ 0 h 79"/>
                <a:gd name="T2" fmla="*/ 183 w 183"/>
                <a:gd name="T3" fmla="*/ 0 h 79"/>
                <a:gd name="T4" fmla="*/ 183 w 183"/>
                <a:gd name="T5" fmla="*/ 79 h 79"/>
                <a:gd name="T6" fmla="*/ 0 w 183"/>
                <a:gd name="T7" fmla="*/ 79 h 79"/>
                <a:gd name="T8" fmla="*/ 0 w 183"/>
                <a:gd name="T9" fmla="*/ 0 h 79"/>
                <a:gd name="T10" fmla="*/ 0 w 183"/>
                <a:gd name="T11" fmla="*/ 0 h 79"/>
                <a:gd name="T12" fmla="*/ 181 w 183"/>
                <a:gd name="T13" fmla="*/ 0 h 79"/>
                <a:gd name="T14" fmla="*/ 181 w 183"/>
                <a:gd name="T15" fmla="*/ 78 h 79"/>
                <a:gd name="T16" fmla="*/ 0 w 183"/>
                <a:gd name="T17" fmla="*/ 78 h 79"/>
                <a:gd name="T18" fmla="*/ 0 w 183"/>
                <a:gd name="T1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79">
                  <a:moveTo>
                    <a:pt x="0" y="0"/>
                  </a:moveTo>
                  <a:lnTo>
                    <a:pt x="183" y="0"/>
                  </a:lnTo>
                  <a:lnTo>
                    <a:pt x="183" y="79"/>
                  </a:lnTo>
                  <a:lnTo>
                    <a:pt x="0" y="7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1" y="0"/>
                  </a:lnTo>
                  <a:lnTo>
                    <a:pt x="181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85" name="Freeform 1181"/>
            <p:cNvSpPr>
              <a:spLocks noEditPoints="1"/>
            </p:cNvSpPr>
            <p:nvPr/>
          </p:nvSpPr>
          <p:spPr bwMode="auto">
            <a:xfrm>
              <a:off x="895" y="3536"/>
              <a:ext cx="181" cy="78"/>
            </a:xfrm>
            <a:custGeom>
              <a:avLst/>
              <a:gdLst>
                <a:gd name="T0" fmla="*/ 0 w 181"/>
                <a:gd name="T1" fmla="*/ 0 h 78"/>
                <a:gd name="T2" fmla="*/ 181 w 181"/>
                <a:gd name="T3" fmla="*/ 0 h 78"/>
                <a:gd name="T4" fmla="*/ 181 w 181"/>
                <a:gd name="T5" fmla="*/ 78 h 78"/>
                <a:gd name="T6" fmla="*/ 0 w 181"/>
                <a:gd name="T7" fmla="*/ 78 h 78"/>
                <a:gd name="T8" fmla="*/ 0 w 181"/>
                <a:gd name="T9" fmla="*/ 0 h 78"/>
                <a:gd name="T10" fmla="*/ 0 w 181"/>
                <a:gd name="T11" fmla="*/ 0 h 78"/>
                <a:gd name="T12" fmla="*/ 179 w 181"/>
                <a:gd name="T13" fmla="*/ 0 h 78"/>
                <a:gd name="T14" fmla="*/ 179 w 181"/>
                <a:gd name="T15" fmla="*/ 77 h 78"/>
                <a:gd name="T16" fmla="*/ 0 w 181"/>
                <a:gd name="T17" fmla="*/ 77 h 78"/>
                <a:gd name="T18" fmla="*/ 0 w 181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78">
                  <a:moveTo>
                    <a:pt x="0" y="0"/>
                  </a:moveTo>
                  <a:lnTo>
                    <a:pt x="181" y="0"/>
                  </a:lnTo>
                  <a:lnTo>
                    <a:pt x="181" y="78"/>
                  </a:lnTo>
                  <a:lnTo>
                    <a:pt x="0" y="7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9" y="0"/>
                  </a:lnTo>
                  <a:lnTo>
                    <a:pt x="179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86" name="Freeform 1182"/>
            <p:cNvSpPr>
              <a:spLocks noEditPoints="1"/>
            </p:cNvSpPr>
            <p:nvPr/>
          </p:nvSpPr>
          <p:spPr bwMode="auto">
            <a:xfrm>
              <a:off x="895" y="3536"/>
              <a:ext cx="179" cy="77"/>
            </a:xfrm>
            <a:custGeom>
              <a:avLst/>
              <a:gdLst>
                <a:gd name="T0" fmla="*/ 0 w 179"/>
                <a:gd name="T1" fmla="*/ 0 h 77"/>
                <a:gd name="T2" fmla="*/ 179 w 179"/>
                <a:gd name="T3" fmla="*/ 0 h 77"/>
                <a:gd name="T4" fmla="*/ 179 w 179"/>
                <a:gd name="T5" fmla="*/ 77 h 77"/>
                <a:gd name="T6" fmla="*/ 0 w 179"/>
                <a:gd name="T7" fmla="*/ 77 h 77"/>
                <a:gd name="T8" fmla="*/ 0 w 179"/>
                <a:gd name="T9" fmla="*/ 0 h 77"/>
                <a:gd name="T10" fmla="*/ 0 w 179"/>
                <a:gd name="T11" fmla="*/ 0 h 77"/>
                <a:gd name="T12" fmla="*/ 178 w 179"/>
                <a:gd name="T13" fmla="*/ 0 h 77"/>
                <a:gd name="T14" fmla="*/ 178 w 179"/>
                <a:gd name="T15" fmla="*/ 77 h 77"/>
                <a:gd name="T16" fmla="*/ 0 w 179"/>
                <a:gd name="T17" fmla="*/ 77 h 77"/>
                <a:gd name="T18" fmla="*/ 0 w 179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77">
                  <a:moveTo>
                    <a:pt x="0" y="0"/>
                  </a:moveTo>
                  <a:lnTo>
                    <a:pt x="179" y="0"/>
                  </a:lnTo>
                  <a:lnTo>
                    <a:pt x="179" y="77"/>
                  </a:lnTo>
                  <a:lnTo>
                    <a:pt x="0" y="7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8" y="0"/>
                  </a:lnTo>
                  <a:lnTo>
                    <a:pt x="178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87" name="Freeform 1183"/>
            <p:cNvSpPr>
              <a:spLocks noEditPoints="1"/>
            </p:cNvSpPr>
            <p:nvPr/>
          </p:nvSpPr>
          <p:spPr bwMode="auto">
            <a:xfrm>
              <a:off x="895" y="3536"/>
              <a:ext cx="178" cy="77"/>
            </a:xfrm>
            <a:custGeom>
              <a:avLst/>
              <a:gdLst>
                <a:gd name="T0" fmla="*/ 0 w 178"/>
                <a:gd name="T1" fmla="*/ 0 h 77"/>
                <a:gd name="T2" fmla="*/ 178 w 178"/>
                <a:gd name="T3" fmla="*/ 0 h 77"/>
                <a:gd name="T4" fmla="*/ 178 w 178"/>
                <a:gd name="T5" fmla="*/ 77 h 77"/>
                <a:gd name="T6" fmla="*/ 0 w 178"/>
                <a:gd name="T7" fmla="*/ 77 h 77"/>
                <a:gd name="T8" fmla="*/ 0 w 178"/>
                <a:gd name="T9" fmla="*/ 0 h 77"/>
                <a:gd name="T10" fmla="*/ 0 w 178"/>
                <a:gd name="T11" fmla="*/ 0 h 77"/>
                <a:gd name="T12" fmla="*/ 176 w 178"/>
                <a:gd name="T13" fmla="*/ 0 h 77"/>
                <a:gd name="T14" fmla="*/ 176 w 178"/>
                <a:gd name="T15" fmla="*/ 76 h 77"/>
                <a:gd name="T16" fmla="*/ 0 w 178"/>
                <a:gd name="T17" fmla="*/ 76 h 77"/>
                <a:gd name="T18" fmla="*/ 0 w 178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77">
                  <a:moveTo>
                    <a:pt x="0" y="0"/>
                  </a:moveTo>
                  <a:lnTo>
                    <a:pt x="178" y="0"/>
                  </a:lnTo>
                  <a:lnTo>
                    <a:pt x="178" y="77"/>
                  </a:lnTo>
                  <a:lnTo>
                    <a:pt x="0" y="7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6" y="0"/>
                  </a:lnTo>
                  <a:lnTo>
                    <a:pt x="176" y="76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88" name="Freeform 1184"/>
            <p:cNvSpPr>
              <a:spLocks noEditPoints="1"/>
            </p:cNvSpPr>
            <p:nvPr/>
          </p:nvSpPr>
          <p:spPr bwMode="auto">
            <a:xfrm>
              <a:off x="895" y="3536"/>
              <a:ext cx="176" cy="76"/>
            </a:xfrm>
            <a:custGeom>
              <a:avLst/>
              <a:gdLst>
                <a:gd name="T0" fmla="*/ 0 w 176"/>
                <a:gd name="T1" fmla="*/ 0 h 76"/>
                <a:gd name="T2" fmla="*/ 176 w 176"/>
                <a:gd name="T3" fmla="*/ 0 h 76"/>
                <a:gd name="T4" fmla="*/ 176 w 176"/>
                <a:gd name="T5" fmla="*/ 76 h 76"/>
                <a:gd name="T6" fmla="*/ 0 w 176"/>
                <a:gd name="T7" fmla="*/ 76 h 76"/>
                <a:gd name="T8" fmla="*/ 0 w 176"/>
                <a:gd name="T9" fmla="*/ 0 h 76"/>
                <a:gd name="T10" fmla="*/ 0 w 176"/>
                <a:gd name="T11" fmla="*/ 0 h 76"/>
                <a:gd name="T12" fmla="*/ 174 w 176"/>
                <a:gd name="T13" fmla="*/ 0 h 76"/>
                <a:gd name="T14" fmla="*/ 174 w 176"/>
                <a:gd name="T15" fmla="*/ 75 h 76"/>
                <a:gd name="T16" fmla="*/ 0 w 176"/>
                <a:gd name="T17" fmla="*/ 75 h 76"/>
                <a:gd name="T18" fmla="*/ 0 w 176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76">
                  <a:moveTo>
                    <a:pt x="0" y="0"/>
                  </a:moveTo>
                  <a:lnTo>
                    <a:pt x="176" y="0"/>
                  </a:lnTo>
                  <a:lnTo>
                    <a:pt x="176" y="76"/>
                  </a:lnTo>
                  <a:lnTo>
                    <a:pt x="0" y="7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4" y="0"/>
                  </a:lnTo>
                  <a:lnTo>
                    <a:pt x="174" y="75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89" name="Freeform 1185"/>
            <p:cNvSpPr>
              <a:spLocks noEditPoints="1"/>
            </p:cNvSpPr>
            <p:nvPr/>
          </p:nvSpPr>
          <p:spPr bwMode="auto">
            <a:xfrm>
              <a:off x="895" y="3536"/>
              <a:ext cx="174" cy="75"/>
            </a:xfrm>
            <a:custGeom>
              <a:avLst/>
              <a:gdLst>
                <a:gd name="T0" fmla="*/ 0 w 174"/>
                <a:gd name="T1" fmla="*/ 0 h 75"/>
                <a:gd name="T2" fmla="*/ 174 w 174"/>
                <a:gd name="T3" fmla="*/ 0 h 75"/>
                <a:gd name="T4" fmla="*/ 174 w 174"/>
                <a:gd name="T5" fmla="*/ 75 h 75"/>
                <a:gd name="T6" fmla="*/ 0 w 174"/>
                <a:gd name="T7" fmla="*/ 75 h 75"/>
                <a:gd name="T8" fmla="*/ 0 w 174"/>
                <a:gd name="T9" fmla="*/ 0 h 75"/>
                <a:gd name="T10" fmla="*/ 0 w 174"/>
                <a:gd name="T11" fmla="*/ 0 h 75"/>
                <a:gd name="T12" fmla="*/ 172 w 174"/>
                <a:gd name="T13" fmla="*/ 0 h 75"/>
                <a:gd name="T14" fmla="*/ 172 w 174"/>
                <a:gd name="T15" fmla="*/ 74 h 75"/>
                <a:gd name="T16" fmla="*/ 0 w 174"/>
                <a:gd name="T17" fmla="*/ 74 h 75"/>
                <a:gd name="T18" fmla="*/ 0 w 174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75">
                  <a:moveTo>
                    <a:pt x="0" y="0"/>
                  </a:moveTo>
                  <a:lnTo>
                    <a:pt x="174" y="0"/>
                  </a:lnTo>
                  <a:lnTo>
                    <a:pt x="174" y="75"/>
                  </a:lnTo>
                  <a:lnTo>
                    <a:pt x="0" y="7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2" y="0"/>
                  </a:lnTo>
                  <a:lnTo>
                    <a:pt x="172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6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90" name="Freeform 1186"/>
            <p:cNvSpPr>
              <a:spLocks noEditPoints="1"/>
            </p:cNvSpPr>
            <p:nvPr/>
          </p:nvSpPr>
          <p:spPr bwMode="auto">
            <a:xfrm>
              <a:off x="895" y="3536"/>
              <a:ext cx="172" cy="74"/>
            </a:xfrm>
            <a:custGeom>
              <a:avLst/>
              <a:gdLst>
                <a:gd name="T0" fmla="*/ 0 w 172"/>
                <a:gd name="T1" fmla="*/ 0 h 74"/>
                <a:gd name="T2" fmla="*/ 172 w 172"/>
                <a:gd name="T3" fmla="*/ 0 h 74"/>
                <a:gd name="T4" fmla="*/ 172 w 172"/>
                <a:gd name="T5" fmla="*/ 74 h 74"/>
                <a:gd name="T6" fmla="*/ 0 w 172"/>
                <a:gd name="T7" fmla="*/ 74 h 74"/>
                <a:gd name="T8" fmla="*/ 0 w 172"/>
                <a:gd name="T9" fmla="*/ 0 h 74"/>
                <a:gd name="T10" fmla="*/ 0 w 172"/>
                <a:gd name="T11" fmla="*/ 0 h 74"/>
                <a:gd name="T12" fmla="*/ 171 w 172"/>
                <a:gd name="T13" fmla="*/ 0 h 74"/>
                <a:gd name="T14" fmla="*/ 171 w 172"/>
                <a:gd name="T15" fmla="*/ 73 h 74"/>
                <a:gd name="T16" fmla="*/ 0 w 172"/>
                <a:gd name="T17" fmla="*/ 73 h 74"/>
                <a:gd name="T18" fmla="*/ 0 w 172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74">
                  <a:moveTo>
                    <a:pt x="0" y="0"/>
                  </a:moveTo>
                  <a:lnTo>
                    <a:pt x="172" y="0"/>
                  </a:lnTo>
                  <a:lnTo>
                    <a:pt x="172" y="74"/>
                  </a:lnTo>
                  <a:lnTo>
                    <a:pt x="0" y="7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1" y="0"/>
                  </a:lnTo>
                  <a:lnTo>
                    <a:pt x="171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91" name="Freeform 1187"/>
            <p:cNvSpPr>
              <a:spLocks noEditPoints="1"/>
            </p:cNvSpPr>
            <p:nvPr/>
          </p:nvSpPr>
          <p:spPr bwMode="auto">
            <a:xfrm>
              <a:off x="895" y="3536"/>
              <a:ext cx="171" cy="73"/>
            </a:xfrm>
            <a:custGeom>
              <a:avLst/>
              <a:gdLst>
                <a:gd name="T0" fmla="*/ 0 w 171"/>
                <a:gd name="T1" fmla="*/ 0 h 73"/>
                <a:gd name="T2" fmla="*/ 171 w 171"/>
                <a:gd name="T3" fmla="*/ 0 h 73"/>
                <a:gd name="T4" fmla="*/ 171 w 171"/>
                <a:gd name="T5" fmla="*/ 73 h 73"/>
                <a:gd name="T6" fmla="*/ 0 w 171"/>
                <a:gd name="T7" fmla="*/ 73 h 73"/>
                <a:gd name="T8" fmla="*/ 0 w 171"/>
                <a:gd name="T9" fmla="*/ 0 h 73"/>
                <a:gd name="T10" fmla="*/ 0 w 171"/>
                <a:gd name="T11" fmla="*/ 0 h 73"/>
                <a:gd name="T12" fmla="*/ 169 w 171"/>
                <a:gd name="T13" fmla="*/ 0 h 73"/>
                <a:gd name="T14" fmla="*/ 169 w 171"/>
                <a:gd name="T15" fmla="*/ 73 h 73"/>
                <a:gd name="T16" fmla="*/ 0 w 171"/>
                <a:gd name="T17" fmla="*/ 73 h 73"/>
                <a:gd name="T18" fmla="*/ 0 w 171"/>
                <a:gd name="T1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73">
                  <a:moveTo>
                    <a:pt x="0" y="0"/>
                  </a:moveTo>
                  <a:lnTo>
                    <a:pt x="171" y="0"/>
                  </a:lnTo>
                  <a:lnTo>
                    <a:pt x="171" y="73"/>
                  </a:lnTo>
                  <a:lnTo>
                    <a:pt x="0" y="7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9" y="0"/>
                  </a:lnTo>
                  <a:lnTo>
                    <a:pt x="169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92" name="Freeform 1188"/>
            <p:cNvSpPr>
              <a:spLocks noEditPoints="1"/>
            </p:cNvSpPr>
            <p:nvPr/>
          </p:nvSpPr>
          <p:spPr bwMode="auto">
            <a:xfrm>
              <a:off x="895" y="3536"/>
              <a:ext cx="169" cy="73"/>
            </a:xfrm>
            <a:custGeom>
              <a:avLst/>
              <a:gdLst>
                <a:gd name="T0" fmla="*/ 0 w 169"/>
                <a:gd name="T1" fmla="*/ 0 h 73"/>
                <a:gd name="T2" fmla="*/ 169 w 169"/>
                <a:gd name="T3" fmla="*/ 0 h 73"/>
                <a:gd name="T4" fmla="*/ 169 w 169"/>
                <a:gd name="T5" fmla="*/ 73 h 73"/>
                <a:gd name="T6" fmla="*/ 0 w 169"/>
                <a:gd name="T7" fmla="*/ 73 h 73"/>
                <a:gd name="T8" fmla="*/ 0 w 169"/>
                <a:gd name="T9" fmla="*/ 0 h 73"/>
                <a:gd name="T10" fmla="*/ 0 w 169"/>
                <a:gd name="T11" fmla="*/ 0 h 73"/>
                <a:gd name="T12" fmla="*/ 167 w 169"/>
                <a:gd name="T13" fmla="*/ 0 h 73"/>
                <a:gd name="T14" fmla="*/ 167 w 169"/>
                <a:gd name="T15" fmla="*/ 72 h 73"/>
                <a:gd name="T16" fmla="*/ 0 w 169"/>
                <a:gd name="T17" fmla="*/ 72 h 73"/>
                <a:gd name="T18" fmla="*/ 0 w 169"/>
                <a:gd name="T1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73">
                  <a:moveTo>
                    <a:pt x="0" y="0"/>
                  </a:moveTo>
                  <a:lnTo>
                    <a:pt x="169" y="0"/>
                  </a:lnTo>
                  <a:lnTo>
                    <a:pt x="169" y="73"/>
                  </a:lnTo>
                  <a:lnTo>
                    <a:pt x="0" y="7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7" y="0"/>
                  </a:lnTo>
                  <a:lnTo>
                    <a:pt x="167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7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93" name="Freeform 1189"/>
            <p:cNvSpPr>
              <a:spLocks noEditPoints="1"/>
            </p:cNvSpPr>
            <p:nvPr/>
          </p:nvSpPr>
          <p:spPr bwMode="auto">
            <a:xfrm>
              <a:off x="895" y="3536"/>
              <a:ext cx="167" cy="72"/>
            </a:xfrm>
            <a:custGeom>
              <a:avLst/>
              <a:gdLst>
                <a:gd name="T0" fmla="*/ 0 w 167"/>
                <a:gd name="T1" fmla="*/ 0 h 72"/>
                <a:gd name="T2" fmla="*/ 167 w 167"/>
                <a:gd name="T3" fmla="*/ 0 h 72"/>
                <a:gd name="T4" fmla="*/ 167 w 167"/>
                <a:gd name="T5" fmla="*/ 72 h 72"/>
                <a:gd name="T6" fmla="*/ 0 w 167"/>
                <a:gd name="T7" fmla="*/ 72 h 72"/>
                <a:gd name="T8" fmla="*/ 0 w 167"/>
                <a:gd name="T9" fmla="*/ 0 h 72"/>
                <a:gd name="T10" fmla="*/ 0 w 167"/>
                <a:gd name="T11" fmla="*/ 0 h 72"/>
                <a:gd name="T12" fmla="*/ 165 w 167"/>
                <a:gd name="T13" fmla="*/ 0 h 72"/>
                <a:gd name="T14" fmla="*/ 165 w 167"/>
                <a:gd name="T15" fmla="*/ 71 h 72"/>
                <a:gd name="T16" fmla="*/ 0 w 167"/>
                <a:gd name="T17" fmla="*/ 71 h 72"/>
                <a:gd name="T18" fmla="*/ 0 w 167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72">
                  <a:moveTo>
                    <a:pt x="0" y="0"/>
                  </a:moveTo>
                  <a:lnTo>
                    <a:pt x="167" y="0"/>
                  </a:lnTo>
                  <a:lnTo>
                    <a:pt x="167" y="72"/>
                  </a:lnTo>
                  <a:lnTo>
                    <a:pt x="0" y="7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5" y="0"/>
                  </a:lnTo>
                  <a:lnTo>
                    <a:pt x="165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94" name="Freeform 1190"/>
            <p:cNvSpPr>
              <a:spLocks noEditPoints="1"/>
            </p:cNvSpPr>
            <p:nvPr/>
          </p:nvSpPr>
          <p:spPr bwMode="auto">
            <a:xfrm>
              <a:off x="895" y="3536"/>
              <a:ext cx="165" cy="71"/>
            </a:xfrm>
            <a:custGeom>
              <a:avLst/>
              <a:gdLst>
                <a:gd name="T0" fmla="*/ 0 w 165"/>
                <a:gd name="T1" fmla="*/ 0 h 71"/>
                <a:gd name="T2" fmla="*/ 165 w 165"/>
                <a:gd name="T3" fmla="*/ 0 h 71"/>
                <a:gd name="T4" fmla="*/ 165 w 165"/>
                <a:gd name="T5" fmla="*/ 71 h 71"/>
                <a:gd name="T6" fmla="*/ 0 w 165"/>
                <a:gd name="T7" fmla="*/ 71 h 71"/>
                <a:gd name="T8" fmla="*/ 0 w 165"/>
                <a:gd name="T9" fmla="*/ 0 h 71"/>
                <a:gd name="T10" fmla="*/ 0 w 165"/>
                <a:gd name="T11" fmla="*/ 0 h 71"/>
                <a:gd name="T12" fmla="*/ 163 w 165"/>
                <a:gd name="T13" fmla="*/ 0 h 71"/>
                <a:gd name="T14" fmla="*/ 163 w 165"/>
                <a:gd name="T15" fmla="*/ 71 h 71"/>
                <a:gd name="T16" fmla="*/ 0 w 165"/>
                <a:gd name="T17" fmla="*/ 71 h 71"/>
                <a:gd name="T18" fmla="*/ 0 w 165"/>
                <a:gd name="T1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71">
                  <a:moveTo>
                    <a:pt x="0" y="0"/>
                  </a:moveTo>
                  <a:lnTo>
                    <a:pt x="165" y="0"/>
                  </a:lnTo>
                  <a:lnTo>
                    <a:pt x="165" y="71"/>
                  </a:lnTo>
                  <a:lnTo>
                    <a:pt x="0" y="7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3" y="0"/>
                  </a:lnTo>
                  <a:lnTo>
                    <a:pt x="163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95" name="Freeform 1191"/>
            <p:cNvSpPr>
              <a:spLocks noEditPoints="1"/>
            </p:cNvSpPr>
            <p:nvPr/>
          </p:nvSpPr>
          <p:spPr bwMode="auto">
            <a:xfrm>
              <a:off x="895" y="3536"/>
              <a:ext cx="163" cy="71"/>
            </a:xfrm>
            <a:custGeom>
              <a:avLst/>
              <a:gdLst>
                <a:gd name="T0" fmla="*/ 0 w 163"/>
                <a:gd name="T1" fmla="*/ 0 h 71"/>
                <a:gd name="T2" fmla="*/ 163 w 163"/>
                <a:gd name="T3" fmla="*/ 0 h 71"/>
                <a:gd name="T4" fmla="*/ 163 w 163"/>
                <a:gd name="T5" fmla="*/ 71 h 71"/>
                <a:gd name="T6" fmla="*/ 0 w 163"/>
                <a:gd name="T7" fmla="*/ 71 h 71"/>
                <a:gd name="T8" fmla="*/ 0 w 163"/>
                <a:gd name="T9" fmla="*/ 0 h 71"/>
                <a:gd name="T10" fmla="*/ 0 w 163"/>
                <a:gd name="T11" fmla="*/ 0 h 71"/>
                <a:gd name="T12" fmla="*/ 162 w 163"/>
                <a:gd name="T13" fmla="*/ 0 h 71"/>
                <a:gd name="T14" fmla="*/ 162 w 163"/>
                <a:gd name="T15" fmla="*/ 70 h 71"/>
                <a:gd name="T16" fmla="*/ 0 w 163"/>
                <a:gd name="T17" fmla="*/ 70 h 71"/>
                <a:gd name="T18" fmla="*/ 0 w 163"/>
                <a:gd name="T1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71">
                  <a:moveTo>
                    <a:pt x="0" y="0"/>
                  </a:moveTo>
                  <a:lnTo>
                    <a:pt x="163" y="0"/>
                  </a:lnTo>
                  <a:lnTo>
                    <a:pt x="163" y="71"/>
                  </a:lnTo>
                  <a:lnTo>
                    <a:pt x="0" y="7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2" y="0"/>
                  </a:lnTo>
                  <a:lnTo>
                    <a:pt x="162" y="70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96" name="Freeform 1192"/>
            <p:cNvSpPr>
              <a:spLocks noEditPoints="1"/>
            </p:cNvSpPr>
            <p:nvPr/>
          </p:nvSpPr>
          <p:spPr bwMode="auto">
            <a:xfrm>
              <a:off x="895" y="3536"/>
              <a:ext cx="162" cy="70"/>
            </a:xfrm>
            <a:custGeom>
              <a:avLst/>
              <a:gdLst>
                <a:gd name="T0" fmla="*/ 0 w 162"/>
                <a:gd name="T1" fmla="*/ 0 h 70"/>
                <a:gd name="T2" fmla="*/ 162 w 162"/>
                <a:gd name="T3" fmla="*/ 0 h 70"/>
                <a:gd name="T4" fmla="*/ 162 w 162"/>
                <a:gd name="T5" fmla="*/ 70 h 70"/>
                <a:gd name="T6" fmla="*/ 0 w 162"/>
                <a:gd name="T7" fmla="*/ 70 h 70"/>
                <a:gd name="T8" fmla="*/ 0 w 162"/>
                <a:gd name="T9" fmla="*/ 0 h 70"/>
                <a:gd name="T10" fmla="*/ 0 w 162"/>
                <a:gd name="T11" fmla="*/ 0 h 70"/>
                <a:gd name="T12" fmla="*/ 160 w 162"/>
                <a:gd name="T13" fmla="*/ 0 h 70"/>
                <a:gd name="T14" fmla="*/ 160 w 162"/>
                <a:gd name="T15" fmla="*/ 69 h 70"/>
                <a:gd name="T16" fmla="*/ 0 w 162"/>
                <a:gd name="T17" fmla="*/ 69 h 70"/>
                <a:gd name="T18" fmla="*/ 0 w 162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70">
                  <a:moveTo>
                    <a:pt x="0" y="0"/>
                  </a:moveTo>
                  <a:lnTo>
                    <a:pt x="162" y="0"/>
                  </a:lnTo>
                  <a:lnTo>
                    <a:pt x="162" y="70"/>
                  </a:lnTo>
                  <a:lnTo>
                    <a:pt x="0" y="7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0" y="0"/>
                  </a:lnTo>
                  <a:lnTo>
                    <a:pt x="160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97" name="Freeform 1193"/>
            <p:cNvSpPr>
              <a:spLocks noEditPoints="1"/>
            </p:cNvSpPr>
            <p:nvPr/>
          </p:nvSpPr>
          <p:spPr bwMode="auto">
            <a:xfrm>
              <a:off x="895" y="3536"/>
              <a:ext cx="160" cy="69"/>
            </a:xfrm>
            <a:custGeom>
              <a:avLst/>
              <a:gdLst>
                <a:gd name="T0" fmla="*/ 0 w 160"/>
                <a:gd name="T1" fmla="*/ 0 h 69"/>
                <a:gd name="T2" fmla="*/ 160 w 160"/>
                <a:gd name="T3" fmla="*/ 0 h 69"/>
                <a:gd name="T4" fmla="*/ 160 w 160"/>
                <a:gd name="T5" fmla="*/ 69 h 69"/>
                <a:gd name="T6" fmla="*/ 0 w 160"/>
                <a:gd name="T7" fmla="*/ 69 h 69"/>
                <a:gd name="T8" fmla="*/ 0 w 160"/>
                <a:gd name="T9" fmla="*/ 0 h 69"/>
                <a:gd name="T10" fmla="*/ 0 w 160"/>
                <a:gd name="T11" fmla="*/ 0 h 69"/>
                <a:gd name="T12" fmla="*/ 158 w 160"/>
                <a:gd name="T13" fmla="*/ 0 h 69"/>
                <a:gd name="T14" fmla="*/ 158 w 160"/>
                <a:gd name="T15" fmla="*/ 68 h 69"/>
                <a:gd name="T16" fmla="*/ 0 w 160"/>
                <a:gd name="T17" fmla="*/ 68 h 69"/>
                <a:gd name="T18" fmla="*/ 0 w 160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69">
                  <a:moveTo>
                    <a:pt x="0" y="0"/>
                  </a:moveTo>
                  <a:lnTo>
                    <a:pt x="160" y="0"/>
                  </a:lnTo>
                  <a:lnTo>
                    <a:pt x="160" y="69"/>
                  </a:lnTo>
                  <a:lnTo>
                    <a:pt x="0" y="6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8" y="0"/>
                  </a:lnTo>
                  <a:lnTo>
                    <a:pt x="158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98" name="Freeform 1194"/>
            <p:cNvSpPr>
              <a:spLocks noEditPoints="1"/>
            </p:cNvSpPr>
            <p:nvPr/>
          </p:nvSpPr>
          <p:spPr bwMode="auto">
            <a:xfrm>
              <a:off x="895" y="3536"/>
              <a:ext cx="158" cy="68"/>
            </a:xfrm>
            <a:custGeom>
              <a:avLst/>
              <a:gdLst>
                <a:gd name="T0" fmla="*/ 0 w 158"/>
                <a:gd name="T1" fmla="*/ 0 h 68"/>
                <a:gd name="T2" fmla="*/ 158 w 158"/>
                <a:gd name="T3" fmla="*/ 0 h 68"/>
                <a:gd name="T4" fmla="*/ 158 w 158"/>
                <a:gd name="T5" fmla="*/ 68 h 68"/>
                <a:gd name="T6" fmla="*/ 0 w 158"/>
                <a:gd name="T7" fmla="*/ 68 h 68"/>
                <a:gd name="T8" fmla="*/ 0 w 158"/>
                <a:gd name="T9" fmla="*/ 0 h 68"/>
                <a:gd name="T10" fmla="*/ 0 w 158"/>
                <a:gd name="T11" fmla="*/ 0 h 68"/>
                <a:gd name="T12" fmla="*/ 156 w 158"/>
                <a:gd name="T13" fmla="*/ 0 h 68"/>
                <a:gd name="T14" fmla="*/ 156 w 158"/>
                <a:gd name="T15" fmla="*/ 67 h 68"/>
                <a:gd name="T16" fmla="*/ 0 w 158"/>
                <a:gd name="T17" fmla="*/ 67 h 68"/>
                <a:gd name="T18" fmla="*/ 0 w 158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68">
                  <a:moveTo>
                    <a:pt x="0" y="0"/>
                  </a:moveTo>
                  <a:lnTo>
                    <a:pt x="158" y="0"/>
                  </a:lnTo>
                  <a:lnTo>
                    <a:pt x="158" y="68"/>
                  </a:lnTo>
                  <a:lnTo>
                    <a:pt x="0" y="6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6" y="0"/>
                  </a:lnTo>
                  <a:lnTo>
                    <a:pt x="156" y="67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899" name="Freeform 1195"/>
            <p:cNvSpPr>
              <a:spLocks noEditPoints="1"/>
            </p:cNvSpPr>
            <p:nvPr/>
          </p:nvSpPr>
          <p:spPr bwMode="auto">
            <a:xfrm>
              <a:off x="895" y="3536"/>
              <a:ext cx="156" cy="67"/>
            </a:xfrm>
            <a:custGeom>
              <a:avLst/>
              <a:gdLst>
                <a:gd name="T0" fmla="*/ 0 w 156"/>
                <a:gd name="T1" fmla="*/ 0 h 67"/>
                <a:gd name="T2" fmla="*/ 156 w 156"/>
                <a:gd name="T3" fmla="*/ 0 h 67"/>
                <a:gd name="T4" fmla="*/ 156 w 156"/>
                <a:gd name="T5" fmla="*/ 67 h 67"/>
                <a:gd name="T6" fmla="*/ 0 w 156"/>
                <a:gd name="T7" fmla="*/ 67 h 67"/>
                <a:gd name="T8" fmla="*/ 0 w 156"/>
                <a:gd name="T9" fmla="*/ 0 h 67"/>
                <a:gd name="T10" fmla="*/ 0 w 156"/>
                <a:gd name="T11" fmla="*/ 0 h 67"/>
                <a:gd name="T12" fmla="*/ 155 w 156"/>
                <a:gd name="T13" fmla="*/ 0 h 67"/>
                <a:gd name="T14" fmla="*/ 155 w 156"/>
                <a:gd name="T15" fmla="*/ 66 h 67"/>
                <a:gd name="T16" fmla="*/ 0 w 156"/>
                <a:gd name="T17" fmla="*/ 66 h 67"/>
                <a:gd name="T18" fmla="*/ 0 w 156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67">
                  <a:moveTo>
                    <a:pt x="0" y="0"/>
                  </a:moveTo>
                  <a:lnTo>
                    <a:pt x="156" y="0"/>
                  </a:lnTo>
                  <a:lnTo>
                    <a:pt x="156" y="67"/>
                  </a:lnTo>
                  <a:lnTo>
                    <a:pt x="0" y="6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5" y="0"/>
                  </a:lnTo>
                  <a:lnTo>
                    <a:pt x="155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900" name="Freeform 1196"/>
            <p:cNvSpPr>
              <a:spLocks noEditPoints="1"/>
            </p:cNvSpPr>
            <p:nvPr/>
          </p:nvSpPr>
          <p:spPr bwMode="auto">
            <a:xfrm>
              <a:off x="895" y="3536"/>
              <a:ext cx="155" cy="66"/>
            </a:xfrm>
            <a:custGeom>
              <a:avLst/>
              <a:gdLst>
                <a:gd name="T0" fmla="*/ 0 w 155"/>
                <a:gd name="T1" fmla="*/ 0 h 66"/>
                <a:gd name="T2" fmla="*/ 155 w 155"/>
                <a:gd name="T3" fmla="*/ 0 h 66"/>
                <a:gd name="T4" fmla="*/ 155 w 155"/>
                <a:gd name="T5" fmla="*/ 66 h 66"/>
                <a:gd name="T6" fmla="*/ 0 w 155"/>
                <a:gd name="T7" fmla="*/ 66 h 66"/>
                <a:gd name="T8" fmla="*/ 0 w 155"/>
                <a:gd name="T9" fmla="*/ 0 h 66"/>
                <a:gd name="T10" fmla="*/ 0 w 155"/>
                <a:gd name="T11" fmla="*/ 0 h 66"/>
                <a:gd name="T12" fmla="*/ 153 w 155"/>
                <a:gd name="T13" fmla="*/ 0 h 66"/>
                <a:gd name="T14" fmla="*/ 153 w 155"/>
                <a:gd name="T15" fmla="*/ 66 h 66"/>
                <a:gd name="T16" fmla="*/ 0 w 155"/>
                <a:gd name="T17" fmla="*/ 66 h 66"/>
                <a:gd name="T18" fmla="*/ 0 w 155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66">
                  <a:moveTo>
                    <a:pt x="0" y="0"/>
                  </a:moveTo>
                  <a:lnTo>
                    <a:pt x="155" y="0"/>
                  </a:lnTo>
                  <a:lnTo>
                    <a:pt x="155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53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901" name="Freeform 1197"/>
            <p:cNvSpPr>
              <a:spLocks noEditPoints="1"/>
            </p:cNvSpPr>
            <p:nvPr/>
          </p:nvSpPr>
          <p:spPr bwMode="auto">
            <a:xfrm>
              <a:off x="895" y="3536"/>
              <a:ext cx="153" cy="66"/>
            </a:xfrm>
            <a:custGeom>
              <a:avLst/>
              <a:gdLst>
                <a:gd name="T0" fmla="*/ 0 w 153"/>
                <a:gd name="T1" fmla="*/ 0 h 66"/>
                <a:gd name="T2" fmla="*/ 153 w 153"/>
                <a:gd name="T3" fmla="*/ 0 h 66"/>
                <a:gd name="T4" fmla="*/ 153 w 153"/>
                <a:gd name="T5" fmla="*/ 66 h 66"/>
                <a:gd name="T6" fmla="*/ 0 w 153"/>
                <a:gd name="T7" fmla="*/ 66 h 66"/>
                <a:gd name="T8" fmla="*/ 0 w 153"/>
                <a:gd name="T9" fmla="*/ 0 h 66"/>
                <a:gd name="T10" fmla="*/ 0 w 153"/>
                <a:gd name="T11" fmla="*/ 0 h 66"/>
                <a:gd name="T12" fmla="*/ 151 w 153"/>
                <a:gd name="T13" fmla="*/ 0 h 66"/>
                <a:gd name="T14" fmla="*/ 151 w 153"/>
                <a:gd name="T15" fmla="*/ 66 h 66"/>
                <a:gd name="T16" fmla="*/ 0 w 153"/>
                <a:gd name="T17" fmla="*/ 66 h 66"/>
                <a:gd name="T18" fmla="*/ 0 w 153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66">
                  <a:moveTo>
                    <a:pt x="0" y="0"/>
                  </a:moveTo>
                  <a:lnTo>
                    <a:pt x="153" y="0"/>
                  </a:lnTo>
                  <a:lnTo>
                    <a:pt x="153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1" y="0"/>
                  </a:lnTo>
                  <a:lnTo>
                    <a:pt x="151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902" name="Freeform 1198"/>
            <p:cNvSpPr>
              <a:spLocks noEditPoints="1"/>
            </p:cNvSpPr>
            <p:nvPr/>
          </p:nvSpPr>
          <p:spPr bwMode="auto">
            <a:xfrm>
              <a:off x="895" y="3536"/>
              <a:ext cx="151" cy="66"/>
            </a:xfrm>
            <a:custGeom>
              <a:avLst/>
              <a:gdLst>
                <a:gd name="T0" fmla="*/ 0 w 151"/>
                <a:gd name="T1" fmla="*/ 0 h 66"/>
                <a:gd name="T2" fmla="*/ 151 w 151"/>
                <a:gd name="T3" fmla="*/ 0 h 66"/>
                <a:gd name="T4" fmla="*/ 151 w 151"/>
                <a:gd name="T5" fmla="*/ 66 h 66"/>
                <a:gd name="T6" fmla="*/ 0 w 151"/>
                <a:gd name="T7" fmla="*/ 66 h 66"/>
                <a:gd name="T8" fmla="*/ 0 w 151"/>
                <a:gd name="T9" fmla="*/ 0 h 66"/>
                <a:gd name="T10" fmla="*/ 0 w 151"/>
                <a:gd name="T11" fmla="*/ 0 h 66"/>
                <a:gd name="T12" fmla="*/ 149 w 151"/>
                <a:gd name="T13" fmla="*/ 0 h 66"/>
                <a:gd name="T14" fmla="*/ 149 w 151"/>
                <a:gd name="T15" fmla="*/ 65 h 66"/>
                <a:gd name="T16" fmla="*/ 0 w 151"/>
                <a:gd name="T17" fmla="*/ 65 h 66"/>
                <a:gd name="T18" fmla="*/ 0 w 151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66">
                  <a:moveTo>
                    <a:pt x="0" y="0"/>
                  </a:moveTo>
                  <a:lnTo>
                    <a:pt x="151" y="0"/>
                  </a:lnTo>
                  <a:lnTo>
                    <a:pt x="151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49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903" name="Freeform 1199"/>
            <p:cNvSpPr>
              <a:spLocks noEditPoints="1"/>
            </p:cNvSpPr>
            <p:nvPr/>
          </p:nvSpPr>
          <p:spPr bwMode="auto">
            <a:xfrm>
              <a:off x="895" y="3536"/>
              <a:ext cx="149" cy="65"/>
            </a:xfrm>
            <a:custGeom>
              <a:avLst/>
              <a:gdLst>
                <a:gd name="T0" fmla="*/ 0 w 149"/>
                <a:gd name="T1" fmla="*/ 0 h 65"/>
                <a:gd name="T2" fmla="*/ 149 w 149"/>
                <a:gd name="T3" fmla="*/ 0 h 65"/>
                <a:gd name="T4" fmla="*/ 149 w 149"/>
                <a:gd name="T5" fmla="*/ 65 h 65"/>
                <a:gd name="T6" fmla="*/ 0 w 149"/>
                <a:gd name="T7" fmla="*/ 65 h 65"/>
                <a:gd name="T8" fmla="*/ 0 w 149"/>
                <a:gd name="T9" fmla="*/ 0 h 65"/>
                <a:gd name="T10" fmla="*/ 0 w 149"/>
                <a:gd name="T11" fmla="*/ 0 h 65"/>
                <a:gd name="T12" fmla="*/ 148 w 149"/>
                <a:gd name="T13" fmla="*/ 0 h 65"/>
                <a:gd name="T14" fmla="*/ 148 w 149"/>
                <a:gd name="T15" fmla="*/ 64 h 65"/>
                <a:gd name="T16" fmla="*/ 0 w 149"/>
                <a:gd name="T17" fmla="*/ 64 h 65"/>
                <a:gd name="T18" fmla="*/ 0 w 149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65">
                  <a:moveTo>
                    <a:pt x="0" y="0"/>
                  </a:moveTo>
                  <a:lnTo>
                    <a:pt x="149" y="0"/>
                  </a:lnTo>
                  <a:lnTo>
                    <a:pt x="149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8" y="0"/>
                  </a:lnTo>
                  <a:lnTo>
                    <a:pt x="148" y="64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904" name="Freeform 1200"/>
            <p:cNvSpPr>
              <a:spLocks noEditPoints="1"/>
            </p:cNvSpPr>
            <p:nvPr/>
          </p:nvSpPr>
          <p:spPr bwMode="auto">
            <a:xfrm>
              <a:off x="895" y="3536"/>
              <a:ext cx="148" cy="64"/>
            </a:xfrm>
            <a:custGeom>
              <a:avLst/>
              <a:gdLst>
                <a:gd name="T0" fmla="*/ 0 w 148"/>
                <a:gd name="T1" fmla="*/ 0 h 64"/>
                <a:gd name="T2" fmla="*/ 148 w 148"/>
                <a:gd name="T3" fmla="*/ 0 h 64"/>
                <a:gd name="T4" fmla="*/ 148 w 148"/>
                <a:gd name="T5" fmla="*/ 64 h 64"/>
                <a:gd name="T6" fmla="*/ 0 w 148"/>
                <a:gd name="T7" fmla="*/ 64 h 64"/>
                <a:gd name="T8" fmla="*/ 0 w 148"/>
                <a:gd name="T9" fmla="*/ 0 h 64"/>
                <a:gd name="T10" fmla="*/ 0 w 148"/>
                <a:gd name="T11" fmla="*/ 0 h 64"/>
                <a:gd name="T12" fmla="*/ 146 w 148"/>
                <a:gd name="T13" fmla="*/ 0 h 64"/>
                <a:gd name="T14" fmla="*/ 146 w 148"/>
                <a:gd name="T15" fmla="*/ 63 h 64"/>
                <a:gd name="T16" fmla="*/ 0 w 148"/>
                <a:gd name="T17" fmla="*/ 63 h 64"/>
                <a:gd name="T18" fmla="*/ 0 w 148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64">
                  <a:moveTo>
                    <a:pt x="0" y="0"/>
                  </a:moveTo>
                  <a:lnTo>
                    <a:pt x="148" y="0"/>
                  </a:lnTo>
                  <a:lnTo>
                    <a:pt x="148" y="64"/>
                  </a:lnTo>
                  <a:lnTo>
                    <a:pt x="0" y="6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6" y="0"/>
                  </a:lnTo>
                  <a:lnTo>
                    <a:pt x="146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905" name="Freeform 1201"/>
            <p:cNvSpPr>
              <a:spLocks noEditPoints="1"/>
            </p:cNvSpPr>
            <p:nvPr/>
          </p:nvSpPr>
          <p:spPr bwMode="auto">
            <a:xfrm>
              <a:off x="895" y="3536"/>
              <a:ext cx="146" cy="63"/>
            </a:xfrm>
            <a:custGeom>
              <a:avLst/>
              <a:gdLst>
                <a:gd name="T0" fmla="*/ 0 w 146"/>
                <a:gd name="T1" fmla="*/ 0 h 63"/>
                <a:gd name="T2" fmla="*/ 146 w 146"/>
                <a:gd name="T3" fmla="*/ 0 h 63"/>
                <a:gd name="T4" fmla="*/ 146 w 146"/>
                <a:gd name="T5" fmla="*/ 63 h 63"/>
                <a:gd name="T6" fmla="*/ 0 w 146"/>
                <a:gd name="T7" fmla="*/ 63 h 63"/>
                <a:gd name="T8" fmla="*/ 0 w 146"/>
                <a:gd name="T9" fmla="*/ 0 h 63"/>
                <a:gd name="T10" fmla="*/ 0 w 146"/>
                <a:gd name="T11" fmla="*/ 0 h 63"/>
                <a:gd name="T12" fmla="*/ 144 w 146"/>
                <a:gd name="T13" fmla="*/ 0 h 63"/>
                <a:gd name="T14" fmla="*/ 144 w 146"/>
                <a:gd name="T15" fmla="*/ 62 h 63"/>
                <a:gd name="T16" fmla="*/ 0 w 146"/>
                <a:gd name="T17" fmla="*/ 62 h 63"/>
                <a:gd name="T18" fmla="*/ 0 w 146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63">
                  <a:moveTo>
                    <a:pt x="0" y="0"/>
                  </a:moveTo>
                  <a:lnTo>
                    <a:pt x="146" y="0"/>
                  </a:lnTo>
                  <a:lnTo>
                    <a:pt x="146" y="63"/>
                  </a:lnTo>
                  <a:lnTo>
                    <a:pt x="0" y="6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4" y="0"/>
                  </a:lnTo>
                  <a:lnTo>
                    <a:pt x="144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906" name="Freeform 1202"/>
            <p:cNvSpPr>
              <a:spLocks noEditPoints="1"/>
            </p:cNvSpPr>
            <p:nvPr/>
          </p:nvSpPr>
          <p:spPr bwMode="auto">
            <a:xfrm>
              <a:off x="895" y="3536"/>
              <a:ext cx="144" cy="62"/>
            </a:xfrm>
            <a:custGeom>
              <a:avLst/>
              <a:gdLst>
                <a:gd name="T0" fmla="*/ 0 w 144"/>
                <a:gd name="T1" fmla="*/ 0 h 62"/>
                <a:gd name="T2" fmla="*/ 144 w 144"/>
                <a:gd name="T3" fmla="*/ 0 h 62"/>
                <a:gd name="T4" fmla="*/ 144 w 144"/>
                <a:gd name="T5" fmla="*/ 62 h 62"/>
                <a:gd name="T6" fmla="*/ 0 w 144"/>
                <a:gd name="T7" fmla="*/ 62 h 62"/>
                <a:gd name="T8" fmla="*/ 0 w 144"/>
                <a:gd name="T9" fmla="*/ 0 h 62"/>
                <a:gd name="T10" fmla="*/ 0 w 144"/>
                <a:gd name="T11" fmla="*/ 0 h 62"/>
                <a:gd name="T12" fmla="*/ 142 w 144"/>
                <a:gd name="T13" fmla="*/ 0 h 62"/>
                <a:gd name="T14" fmla="*/ 142 w 144"/>
                <a:gd name="T15" fmla="*/ 61 h 62"/>
                <a:gd name="T16" fmla="*/ 0 w 144"/>
                <a:gd name="T17" fmla="*/ 61 h 62"/>
                <a:gd name="T18" fmla="*/ 0 w 144"/>
                <a:gd name="T1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62">
                  <a:moveTo>
                    <a:pt x="0" y="0"/>
                  </a:moveTo>
                  <a:lnTo>
                    <a:pt x="144" y="0"/>
                  </a:lnTo>
                  <a:lnTo>
                    <a:pt x="144" y="62"/>
                  </a:lnTo>
                  <a:lnTo>
                    <a:pt x="0" y="6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2" y="0"/>
                  </a:lnTo>
                  <a:lnTo>
                    <a:pt x="142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3907" name="Freeform 1203"/>
            <p:cNvSpPr>
              <a:spLocks noEditPoints="1"/>
            </p:cNvSpPr>
            <p:nvPr/>
          </p:nvSpPr>
          <p:spPr bwMode="auto">
            <a:xfrm>
              <a:off x="895" y="3536"/>
              <a:ext cx="142" cy="61"/>
            </a:xfrm>
            <a:custGeom>
              <a:avLst/>
              <a:gdLst>
                <a:gd name="T0" fmla="*/ 0 w 142"/>
                <a:gd name="T1" fmla="*/ 0 h 61"/>
                <a:gd name="T2" fmla="*/ 142 w 142"/>
                <a:gd name="T3" fmla="*/ 0 h 61"/>
                <a:gd name="T4" fmla="*/ 142 w 142"/>
                <a:gd name="T5" fmla="*/ 61 h 61"/>
                <a:gd name="T6" fmla="*/ 0 w 142"/>
                <a:gd name="T7" fmla="*/ 61 h 61"/>
                <a:gd name="T8" fmla="*/ 0 w 142"/>
                <a:gd name="T9" fmla="*/ 0 h 61"/>
                <a:gd name="T10" fmla="*/ 0 w 142"/>
                <a:gd name="T11" fmla="*/ 0 h 61"/>
                <a:gd name="T12" fmla="*/ 141 w 142"/>
                <a:gd name="T13" fmla="*/ 0 h 61"/>
                <a:gd name="T14" fmla="*/ 141 w 142"/>
                <a:gd name="T15" fmla="*/ 60 h 61"/>
                <a:gd name="T16" fmla="*/ 0 w 142"/>
                <a:gd name="T17" fmla="*/ 60 h 61"/>
                <a:gd name="T18" fmla="*/ 0 w 14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61">
                  <a:moveTo>
                    <a:pt x="0" y="0"/>
                  </a:moveTo>
                  <a:lnTo>
                    <a:pt x="142" y="0"/>
                  </a:lnTo>
                  <a:lnTo>
                    <a:pt x="142" y="61"/>
                  </a:lnTo>
                  <a:lnTo>
                    <a:pt x="0" y="6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1" y="0"/>
                  </a:lnTo>
                  <a:lnTo>
                    <a:pt x="141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713908" name="Group 1204"/>
            <p:cNvGrpSpPr>
              <a:grpSpLocks/>
            </p:cNvGrpSpPr>
            <p:nvPr/>
          </p:nvGrpSpPr>
          <p:grpSpPr bwMode="auto">
            <a:xfrm>
              <a:off x="788" y="2927"/>
              <a:ext cx="3480" cy="1146"/>
              <a:chOff x="908" y="2834"/>
              <a:chExt cx="3480" cy="1146"/>
            </a:xfrm>
          </p:grpSpPr>
          <p:sp>
            <p:nvSpPr>
              <p:cNvPr id="713909" name="Freeform 1205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41" cy="60"/>
              </a:xfrm>
              <a:custGeom>
                <a:avLst/>
                <a:gdLst>
                  <a:gd name="T0" fmla="*/ 0 w 141"/>
                  <a:gd name="T1" fmla="*/ 0 h 60"/>
                  <a:gd name="T2" fmla="*/ 141 w 141"/>
                  <a:gd name="T3" fmla="*/ 0 h 60"/>
                  <a:gd name="T4" fmla="*/ 141 w 141"/>
                  <a:gd name="T5" fmla="*/ 60 h 60"/>
                  <a:gd name="T6" fmla="*/ 0 w 141"/>
                  <a:gd name="T7" fmla="*/ 60 h 60"/>
                  <a:gd name="T8" fmla="*/ 0 w 141"/>
                  <a:gd name="T9" fmla="*/ 0 h 60"/>
                  <a:gd name="T10" fmla="*/ 0 w 141"/>
                  <a:gd name="T11" fmla="*/ 0 h 60"/>
                  <a:gd name="T12" fmla="*/ 139 w 141"/>
                  <a:gd name="T13" fmla="*/ 0 h 60"/>
                  <a:gd name="T14" fmla="*/ 139 w 141"/>
                  <a:gd name="T15" fmla="*/ 59 h 60"/>
                  <a:gd name="T16" fmla="*/ 0 w 141"/>
                  <a:gd name="T17" fmla="*/ 59 h 60"/>
                  <a:gd name="T18" fmla="*/ 0 w 141"/>
                  <a:gd name="T1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60">
                    <a:moveTo>
                      <a:pt x="0" y="0"/>
                    </a:moveTo>
                    <a:lnTo>
                      <a:pt x="141" y="0"/>
                    </a:lnTo>
                    <a:lnTo>
                      <a:pt x="141" y="60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9" y="0"/>
                    </a:lnTo>
                    <a:lnTo>
                      <a:pt x="13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10" name="Freeform 1206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39" cy="59"/>
              </a:xfrm>
              <a:custGeom>
                <a:avLst/>
                <a:gdLst>
                  <a:gd name="T0" fmla="*/ 0 w 139"/>
                  <a:gd name="T1" fmla="*/ 0 h 59"/>
                  <a:gd name="T2" fmla="*/ 139 w 139"/>
                  <a:gd name="T3" fmla="*/ 0 h 59"/>
                  <a:gd name="T4" fmla="*/ 139 w 139"/>
                  <a:gd name="T5" fmla="*/ 59 h 59"/>
                  <a:gd name="T6" fmla="*/ 0 w 139"/>
                  <a:gd name="T7" fmla="*/ 59 h 59"/>
                  <a:gd name="T8" fmla="*/ 0 w 139"/>
                  <a:gd name="T9" fmla="*/ 0 h 59"/>
                  <a:gd name="T10" fmla="*/ 0 w 139"/>
                  <a:gd name="T11" fmla="*/ 0 h 59"/>
                  <a:gd name="T12" fmla="*/ 137 w 139"/>
                  <a:gd name="T13" fmla="*/ 0 h 59"/>
                  <a:gd name="T14" fmla="*/ 137 w 139"/>
                  <a:gd name="T15" fmla="*/ 59 h 59"/>
                  <a:gd name="T16" fmla="*/ 0 w 139"/>
                  <a:gd name="T17" fmla="*/ 59 h 59"/>
                  <a:gd name="T18" fmla="*/ 0 w 139"/>
                  <a:gd name="T1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59">
                    <a:moveTo>
                      <a:pt x="0" y="0"/>
                    </a:moveTo>
                    <a:lnTo>
                      <a:pt x="139" y="0"/>
                    </a:lnTo>
                    <a:lnTo>
                      <a:pt x="13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7" y="0"/>
                    </a:lnTo>
                    <a:lnTo>
                      <a:pt x="137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11" name="Freeform 1207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37" cy="59"/>
              </a:xfrm>
              <a:custGeom>
                <a:avLst/>
                <a:gdLst>
                  <a:gd name="T0" fmla="*/ 0 w 137"/>
                  <a:gd name="T1" fmla="*/ 0 h 59"/>
                  <a:gd name="T2" fmla="*/ 137 w 137"/>
                  <a:gd name="T3" fmla="*/ 0 h 59"/>
                  <a:gd name="T4" fmla="*/ 137 w 137"/>
                  <a:gd name="T5" fmla="*/ 59 h 59"/>
                  <a:gd name="T6" fmla="*/ 0 w 137"/>
                  <a:gd name="T7" fmla="*/ 59 h 59"/>
                  <a:gd name="T8" fmla="*/ 0 w 137"/>
                  <a:gd name="T9" fmla="*/ 0 h 59"/>
                  <a:gd name="T10" fmla="*/ 0 w 137"/>
                  <a:gd name="T11" fmla="*/ 0 h 59"/>
                  <a:gd name="T12" fmla="*/ 135 w 137"/>
                  <a:gd name="T13" fmla="*/ 0 h 59"/>
                  <a:gd name="T14" fmla="*/ 135 w 137"/>
                  <a:gd name="T15" fmla="*/ 59 h 59"/>
                  <a:gd name="T16" fmla="*/ 0 w 137"/>
                  <a:gd name="T17" fmla="*/ 59 h 59"/>
                  <a:gd name="T18" fmla="*/ 0 w 137"/>
                  <a:gd name="T1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lnTo>
                      <a:pt x="137" y="0"/>
                    </a:lnTo>
                    <a:lnTo>
                      <a:pt x="137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5" y="0"/>
                    </a:lnTo>
                    <a:lnTo>
                      <a:pt x="135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A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12" name="Freeform 1208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35" cy="59"/>
              </a:xfrm>
              <a:custGeom>
                <a:avLst/>
                <a:gdLst>
                  <a:gd name="T0" fmla="*/ 0 w 135"/>
                  <a:gd name="T1" fmla="*/ 0 h 59"/>
                  <a:gd name="T2" fmla="*/ 135 w 135"/>
                  <a:gd name="T3" fmla="*/ 0 h 59"/>
                  <a:gd name="T4" fmla="*/ 135 w 135"/>
                  <a:gd name="T5" fmla="*/ 59 h 59"/>
                  <a:gd name="T6" fmla="*/ 0 w 135"/>
                  <a:gd name="T7" fmla="*/ 59 h 59"/>
                  <a:gd name="T8" fmla="*/ 0 w 135"/>
                  <a:gd name="T9" fmla="*/ 0 h 59"/>
                  <a:gd name="T10" fmla="*/ 0 w 135"/>
                  <a:gd name="T11" fmla="*/ 0 h 59"/>
                  <a:gd name="T12" fmla="*/ 134 w 135"/>
                  <a:gd name="T13" fmla="*/ 0 h 59"/>
                  <a:gd name="T14" fmla="*/ 134 w 135"/>
                  <a:gd name="T15" fmla="*/ 58 h 59"/>
                  <a:gd name="T16" fmla="*/ 0 w 135"/>
                  <a:gd name="T17" fmla="*/ 58 h 59"/>
                  <a:gd name="T18" fmla="*/ 0 w 135"/>
                  <a:gd name="T1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59">
                    <a:moveTo>
                      <a:pt x="0" y="0"/>
                    </a:moveTo>
                    <a:lnTo>
                      <a:pt x="135" y="0"/>
                    </a:lnTo>
                    <a:lnTo>
                      <a:pt x="135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4" y="0"/>
                    </a:lnTo>
                    <a:lnTo>
                      <a:pt x="134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A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13" name="Freeform 1209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34" cy="58"/>
              </a:xfrm>
              <a:custGeom>
                <a:avLst/>
                <a:gdLst>
                  <a:gd name="T0" fmla="*/ 0 w 134"/>
                  <a:gd name="T1" fmla="*/ 0 h 58"/>
                  <a:gd name="T2" fmla="*/ 134 w 134"/>
                  <a:gd name="T3" fmla="*/ 0 h 58"/>
                  <a:gd name="T4" fmla="*/ 134 w 134"/>
                  <a:gd name="T5" fmla="*/ 58 h 58"/>
                  <a:gd name="T6" fmla="*/ 0 w 134"/>
                  <a:gd name="T7" fmla="*/ 58 h 58"/>
                  <a:gd name="T8" fmla="*/ 0 w 134"/>
                  <a:gd name="T9" fmla="*/ 0 h 58"/>
                  <a:gd name="T10" fmla="*/ 0 w 134"/>
                  <a:gd name="T11" fmla="*/ 0 h 58"/>
                  <a:gd name="T12" fmla="*/ 132 w 134"/>
                  <a:gd name="T13" fmla="*/ 0 h 58"/>
                  <a:gd name="T14" fmla="*/ 132 w 134"/>
                  <a:gd name="T15" fmla="*/ 57 h 58"/>
                  <a:gd name="T16" fmla="*/ 0 w 134"/>
                  <a:gd name="T17" fmla="*/ 57 h 58"/>
                  <a:gd name="T18" fmla="*/ 0 w 134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" h="58">
                    <a:moveTo>
                      <a:pt x="0" y="0"/>
                    </a:moveTo>
                    <a:lnTo>
                      <a:pt x="134" y="0"/>
                    </a:lnTo>
                    <a:lnTo>
                      <a:pt x="134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2" y="0"/>
                    </a:lnTo>
                    <a:lnTo>
                      <a:pt x="132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14" name="Freeform 1210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32" cy="57"/>
              </a:xfrm>
              <a:custGeom>
                <a:avLst/>
                <a:gdLst>
                  <a:gd name="T0" fmla="*/ 0 w 132"/>
                  <a:gd name="T1" fmla="*/ 0 h 57"/>
                  <a:gd name="T2" fmla="*/ 132 w 132"/>
                  <a:gd name="T3" fmla="*/ 0 h 57"/>
                  <a:gd name="T4" fmla="*/ 132 w 132"/>
                  <a:gd name="T5" fmla="*/ 57 h 57"/>
                  <a:gd name="T6" fmla="*/ 0 w 132"/>
                  <a:gd name="T7" fmla="*/ 57 h 57"/>
                  <a:gd name="T8" fmla="*/ 0 w 132"/>
                  <a:gd name="T9" fmla="*/ 0 h 57"/>
                  <a:gd name="T10" fmla="*/ 0 w 132"/>
                  <a:gd name="T11" fmla="*/ 0 h 57"/>
                  <a:gd name="T12" fmla="*/ 130 w 132"/>
                  <a:gd name="T13" fmla="*/ 0 h 57"/>
                  <a:gd name="T14" fmla="*/ 130 w 132"/>
                  <a:gd name="T15" fmla="*/ 56 h 57"/>
                  <a:gd name="T16" fmla="*/ 0 w 132"/>
                  <a:gd name="T17" fmla="*/ 56 h 57"/>
                  <a:gd name="T18" fmla="*/ 0 w 132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57">
                    <a:moveTo>
                      <a:pt x="0" y="0"/>
                    </a:moveTo>
                    <a:lnTo>
                      <a:pt x="132" y="0"/>
                    </a:lnTo>
                    <a:lnTo>
                      <a:pt x="132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0" y="0"/>
                    </a:lnTo>
                    <a:lnTo>
                      <a:pt x="130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15" name="Freeform 1211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30" cy="56"/>
              </a:xfrm>
              <a:custGeom>
                <a:avLst/>
                <a:gdLst>
                  <a:gd name="T0" fmla="*/ 0 w 130"/>
                  <a:gd name="T1" fmla="*/ 0 h 56"/>
                  <a:gd name="T2" fmla="*/ 130 w 130"/>
                  <a:gd name="T3" fmla="*/ 0 h 56"/>
                  <a:gd name="T4" fmla="*/ 130 w 130"/>
                  <a:gd name="T5" fmla="*/ 56 h 56"/>
                  <a:gd name="T6" fmla="*/ 0 w 130"/>
                  <a:gd name="T7" fmla="*/ 56 h 56"/>
                  <a:gd name="T8" fmla="*/ 0 w 130"/>
                  <a:gd name="T9" fmla="*/ 0 h 56"/>
                  <a:gd name="T10" fmla="*/ 0 w 130"/>
                  <a:gd name="T11" fmla="*/ 0 h 56"/>
                  <a:gd name="T12" fmla="*/ 128 w 130"/>
                  <a:gd name="T13" fmla="*/ 0 h 56"/>
                  <a:gd name="T14" fmla="*/ 128 w 130"/>
                  <a:gd name="T15" fmla="*/ 55 h 56"/>
                  <a:gd name="T16" fmla="*/ 0 w 130"/>
                  <a:gd name="T17" fmla="*/ 55 h 56"/>
                  <a:gd name="T18" fmla="*/ 0 w 130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56">
                    <a:moveTo>
                      <a:pt x="0" y="0"/>
                    </a:moveTo>
                    <a:lnTo>
                      <a:pt x="130" y="0"/>
                    </a:lnTo>
                    <a:lnTo>
                      <a:pt x="130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8" y="0"/>
                    </a:lnTo>
                    <a:lnTo>
                      <a:pt x="128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16" name="Freeform 1212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28" cy="55"/>
              </a:xfrm>
              <a:custGeom>
                <a:avLst/>
                <a:gdLst>
                  <a:gd name="T0" fmla="*/ 0 w 128"/>
                  <a:gd name="T1" fmla="*/ 0 h 55"/>
                  <a:gd name="T2" fmla="*/ 128 w 128"/>
                  <a:gd name="T3" fmla="*/ 0 h 55"/>
                  <a:gd name="T4" fmla="*/ 128 w 128"/>
                  <a:gd name="T5" fmla="*/ 55 h 55"/>
                  <a:gd name="T6" fmla="*/ 0 w 128"/>
                  <a:gd name="T7" fmla="*/ 55 h 55"/>
                  <a:gd name="T8" fmla="*/ 0 w 128"/>
                  <a:gd name="T9" fmla="*/ 0 h 55"/>
                  <a:gd name="T10" fmla="*/ 0 w 128"/>
                  <a:gd name="T11" fmla="*/ 0 h 55"/>
                  <a:gd name="T12" fmla="*/ 127 w 128"/>
                  <a:gd name="T13" fmla="*/ 0 h 55"/>
                  <a:gd name="T14" fmla="*/ 127 w 128"/>
                  <a:gd name="T15" fmla="*/ 54 h 55"/>
                  <a:gd name="T16" fmla="*/ 0 w 128"/>
                  <a:gd name="T17" fmla="*/ 54 h 55"/>
                  <a:gd name="T18" fmla="*/ 0 w 128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55">
                    <a:moveTo>
                      <a:pt x="0" y="0"/>
                    </a:moveTo>
                    <a:lnTo>
                      <a:pt x="128" y="0"/>
                    </a:lnTo>
                    <a:lnTo>
                      <a:pt x="128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7" y="0"/>
                    </a:lnTo>
                    <a:lnTo>
                      <a:pt x="127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17" name="Freeform 1213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27" cy="54"/>
              </a:xfrm>
              <a:custGeom>
                <a:avLst/>
                <a:gdLst>
                  <a:gd name="T0" fmla="*/ 0 w 127"/>
                  <a:gd name="T1" fmla="*/ 0 h 54"/>
                  <a:gd name="T2" fmla="*/ 127 w 127"/>
                  <a:gd name="T3" fmla="*/ 0 h 54"/>
                  <a:gd name="T4" fmla="*/ 127 w 127"/>
                  <a:gd name="T5" fmla="*/ 54 h 54"/>
                  <a:gd name="T6" fmla="*/ 0 w 127"/>
                  <a:gd name="T7" fmla="*/ 54 h 54"/>
                  <a:gd name="T8" fmla="*/ 0 w 127"/>
                  <a:gd name="T9" fmla="*/ 0 h 54"/>
                  <a:gd name="T10" fmla="*/ 0 w 127"/>
                  <a:gd name="T11" fmla="*/ 0 h 54"/>
                  <a:gd name="T12" fmla="*/ 125 w 127"/>
                  <a:gd name="T13" fmla="*/ 0 h 54"/>
                  <a:gd name="T14" fmla="*/ 125 w 127"/>
                  <a:gd name="T15" fmla="*/ 54 h 54"/>
                  <a:gd name="T16" fmla="*/ 0 w 127"/>
                  <a:gd name="T17" fmla="*/ 54 h 54"/>
                  <a:gd name="T18" fmla="*/ 0 w 127"/>
                  <a:gd name="T1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54">
                    <a:moveTo>
                      <a:pt x="0" y="0"/>
                    </a:moveTo>
                    <a:lnTo>
                      <a:pt x="127" y="0"/>
                    </a:lnTo>
                    <a:lnTo>
                      <a:pt x="127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18" name="Freeform 1214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25" cy="54"/>
              </a:xfrm>
              <a:custGeom>
                <a:avLst/>
                <a:gdLst>
                  <a:gd name="T0" fmla="*/ 0 w 125"/>
                  <a:gd name="T1" fmla="*/ 0 h 54"/>
                  <a:gd name="T2" fmla="*/ 125 w 125"/>
                  <a:gd name="T3" fmla="*/ 0 h 54"/>
                  <a:gd name="T4" fmla="*/ 125 w 125"/>
                  <a:gd name="T5" fmla="*/ 54 h 54"/>
                  <a:gd name="T6" fmla="*/ 0 w 125"/>
                  <a:gd name="T7" fmla="*/ 54 h 54"/>
                  <a:gd name="T8" fmla="*/ 0 w 125"/>
                  <a:gd name="T9" fmla="*/ 0 h 54"/>
                  <a:gd name="T10" fmla="*/ 0 w 125"/>
                  <a:gd name="T11" fmla="*/ 0 h 54"/>
                  <a:gd name="T12" fmla="*/ 123 w 125"/>
                  <a:gd name="T13" fmla="*/ 0 h 54"/>
                  <a:gd name="T14" fmla="*/ 123 w 125"/>
                  <a:gd name="T15" fmla="*/ 53 h 54"/>
                  <a:gd name="T16" fmla="*/ 0 w 125"/>
                  <a:gd name="T17" fmla="*/ 53 h 54"/>
                  <a:gd name="T18" fmla="*/ 0 w 125"/>
                  <a:gd name="T1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54">
                    <a:moveTo>
                      <a:pt x="0" y="0"/>
                    </a:moveTo>
                    <a:lnTo>
                      <a:pt x="125" y="0"/>
                    </a:lnTo>
                    <a:lnTo>
                      <a:pt x="125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3" y="0"/>
                    </a:lnTo>
                    <a:lnTo>
                      <a:pt x="123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B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19" name="Freeform 1215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23" cy="53"/>
              </a:xfrm>
              <a:custGeom>
                <a:avLst/>
                <a:gdLst>
                  <a:gd name="T0" fmla="*/ 0 w 123"/>
                  <a:gd name="T1" fmla="*/ 0 h 53"/>
                  <a:gd name="T2" fmla="*/ 123 w 123"/>
                  <a:gd name="T3" fmla="*/ 0 h 53"/>
                  <a:gd name="T4" fmla="*/ 123 w 123"/>
                  <a:gd name="T5" fmla="*/ 53 h 53"/>
                  <a:gd name="T6" fmla="*/ 0 w 123"/>
                  <a:gd name="T7" fmla="*/ 53 h 53"/>
                  <a:gd name="T8" fmla="*/ 0 w 123"/>
                  <a:gd name="T9" fmla="*/ 0 h 53"/>
                  <a:gd name="T10" fmla="*/ 0 w 123"/>
                  <a:gd name="T11" fmla="*/ 0 h 53"/>
                  <a:gd name="T12" fmla="*/ 121 w 123"/>
                  <a:gd name="T13" fmla="*/ 0 h 53"/>
                  <a:gd name="T14" fmla="*/ 121 w 123"/>
                  <a:gd name="T15" fmla="*/ 52 h 53"/>
                  <a:gd name="T16" fmla="*/ 0 w 123"/>
                  <a:gd name="T17" fmla="*/ 52 h 53"/>
                  <a:gd name="T18" fmla="*/ 0 w 123"/>
                  <a:gd name="T1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53">
                    <a:moveTo>
                      <a:pt x="0" y="0"/>
                    </a:moveTo>
                    <a:lnTo>
                      <a:pt x="123" y="0"/>
                    </a:lnTo>
                    <a:lnTo>
                      <a:pt x="123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1" y="0"/>
                    </a:lnTo>
                    <a:lnTo>
                      <a:pt x="121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20" name="Freeform 1216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21" cy="52"/>
              </a:xfrm>
              <a:custGeom>
                <a:avLst/>
                <a:gdLst>
                  <a:gd name="T0" fmla="*/ 0 w 121"/>
                  <a:gd name="T1" fmla="*/ 0 h 52"/>
                  <a:gd name="T2" fmla="*/ 121 w 121"/>
                  <a:gd name="T3" fmla="*/ 0 h 52"/>
                  <a:gd name="T4" fmla="*/ 121 w 121"/>
                  <a:gd name="T5" fmla="*/ 52 h 52"/>
                  <a:gd name="T6" fmla="*/ 0 w 121"/>
                  <a:gd name="T7" fmla="*/ 52 h 52"/>
                  <a:gd name="T8" fmla="*/ 0 w 121"/>
                  <a:gd name="T9" fmla="*/ 0 h 52"/>
                  <a:gd name="T10" fmla="*/ 0 w 121"/>
                  <a:gd name="T11" fmla="*/ 0 h 52"/>
                  <a:gd name="T12" fmla="*/ 120 w 121"/>
                  <a:gd name="T13" fmla="*/ 0 h 52"/>
                  <a:gd name="T14" fmla="*/ 120 w 121"/>
                  <a:gd name="T15" fmla="*/ 52 h 52"/>
                  <a:gd name="T16" fmla="*/ 0 w 121"/>
                  <a:gd name="T17" fmla="*/ 52 h 52"/>
                  <a:gd name="T18" fmla="*/ 0 w 121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52">
                    <a:moveTo>
                      <a:pt x="0" y="0"/>
                    </a:moveTo>
                    <a:lnTo>
                      <a:pt x="121" y="0"/>
                    </a:lnTo>
                    <a:lnTo>
                      <a:pt x="121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0" y="0"/>
                    </a:lnTo>
                    <a:lnTo>
                      <a:pt x="120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21" name="Freeform 1217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20" cy="52"/>
              </a:xfrm>
              <a:custGeom>
                <a:avLst/>
                <a:gdLst>
                  <a:gd name="T0" fmla="*/ 0 w 120"/>
                  <a:gd name="T1" fmla="*/ 0 h 52"/>
                  <a:gd name="T2" fmla="*/ 120 w 120"/>
                  <a:gd name="T3" fmla="*/ 0 h 52"/>
                  <a:gd name="T4" fmla="*/ 120 w 120"/>
                  <a:gd name="T5" fmla="*/ 52 h 52"/>
                  <a:gd name="T6" fmla="*/ 0 w 120"/>
                  <a:gd name="T7" fmla="*/ 52 h 52"/>
                  <a:gd name="T8" fmla="*/ 0 w 120"/>
                  <a:gd name="T9" fmla="*/ 0 h 52"/>
                  <a:gd name="T10" fmla="*/ 0 w 120"/>
                  <a:gd name="T11" fmla="*/ 0 h 52"/>
                  <a:gd name="T12" fmla="*/ 118 w 120"/>
                  <a:gd name="T13" fmla="*/ 0 h 52"/>
                  <a:gd name="T14" fmla="*/ 118 w 120"/>
                  <a:gd name="T15" fmla="*/ 51 h 52"/>
                  <a:gd name="T16" fmla="*/ 0 w 120"/>
                  <a:gd name="T17" fmla="*/ 51 h 52"/>
                  <a:gd name="T18" fmla="*/ 0 w 120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52">
                    <a:moveTo>
                      <a:pt x="0" y="0"/>
                    </a:moveTo>
                    <a:lnTo>
                      <a:pt x="120" y="0"/>
                    </a:lnTo>
                    <a:lnTo>
                      <a:pt x="120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8" y="0"/>
                    </a:lnTo>
                    <a:lnTo>
                      <a:pt x="118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22" name="Freeform 1218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18" cy="51"/>
              </a:xfrm>
              <a:custGeom>
                <a:avLst/>
                <a:gdLst>
                  <a:gd name="T0" fmla="*/ 0 w 118"/>
                  <a:gd name="T1" fmla="*/ 0 h 51"/>
                  <a:gd name="T2" fmla="*/ 118 w 118"/>
                  <a:gd name="T3" fmla="*/ 0 h 51"/>
                  <a:gd name="T4" fmla="*/ 118 w 118"/>
                  <a:gd name="T5" fmla="*/ 51 h 51"/>
                  <a:gd name="T6" fmla="*/ 0 w 118"/>
                  <a:gd name="T7" fmla="*/ 51 h 51"/>
                  <a:gd name="T8" fmla="*/ 0 w 118"/>
                  <a:gd name="T9" fmla="*/ 0 h 51"/>
                  <a:gd name="T10" fmla="*/ 0 w 118"/>
                  <a:gd name="T11" fmla="*/ 0 h 51"/>
                  <a:gd name="T12" fmla="*/ 116 w 118"/>
                  <a:gd name="T13" fmla="*/ 0 h 51"/>
                  <a:gd name="T14" fmla="*/ 116 w 118"/>
                  <a:gd name="T15" fmla="*/ 50 h 51"/>
                  <a:gd name="T16" fmla="*/ 0 w 118"/>
                  <a:gd name="T17" fmla="*/ 50 h 51"/>
                  <a:gd name="T18" fmla="*/ 0 w 118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51">
                    <a:moveTo>
                      <a:pt x="0" y="0"/>
                    </a:moveTo>
                    <a:lnTo>
                      <a:pt x="118" y="0"/>
                    </a:lnTo>
                    <a:lnTo>
                      <a:pt x="118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6" y="0"/>
                    </a:lnTo>
                    <a:lnTo>
                      <a:pt x="116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23" name="Freeform 1219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16" cy="50"/>
              </a:xfrm>
              <a:custGeom>
                <a:avLst/>
                <a:gdLst>
                  <a:gd name="T0" fmla="*/ 0 w 116"/>
                  <a:gd name="T1" fmla="*/ 0 h 50"/>
                  <a:gd name="T2" fmla="*/ 116 w 116"/>
                  <a:gd name="T3" fmla="*/ 0 h 50"/>
                  <a:gd name="T4" fmla="*/ 116 w 116"/>
                  <a:gd name="T5" fmla="*/ 50 h 50"/>
                  <a:gd name="T6" fmla="*/ 0 w 116"/>
                  <a:gd name="T7" fmla="*/ 50 h 50"/>
                  <a:gd name="T8" fmla="*/ 0 w 116"/>
                  <a:gd name="T9" fmla="*/ 0 h 50"/>
                  <a:gd name="T10" fmla="*/ 0 w 116"/>
                  <a:gd name="T11" fmla="*/ 0 h 50"/>
                  <a:gd name="T12" fmla="*/ 114 w 116"/>
                  <a:gd name="T13" fmla="*/ 0 h 50"/>
                  <a:gd name="T14" fmla="*/ 114 w 116"/>
                  <a:gd name="T15" fmla="*/ 49 h 50"/>
                  <a:gd name="T16" fmla="*/ 0 w 116"/>
                  <a:gd name="T17" fmla="*/ 49 h 50"/>
                  <a:gd name="T18" fmla="*/ 0 w 116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50">
                    <a:moveTo>
                      <a:pt x="0" y="0"/>
                    </a:moveTo>
                    <a:lnTo>
                      <a:pt x="116" y="0"/>
                    </a:lnTo>
                    <a:lnTo>
                      <a:pt x="116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4" y="0"/>
                    </a:lnTo>
                    <a:lnTo>
                      <a:pt x="114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24" name="Freeform 1220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14" cy="49"/>
              </a:xfrm>
              <a:custGeom>
                <a:avLst/>
                <a:gdLst>
                  <a:gd name="T0" fmla="*/ 0 w 114"/>
                  <a:gd name="T1" fmla="*/ 0 h 49"/>
                  <a:gd name="T2" fmla="*/ 114 w 114"/>
                  <a:gd name="T3" fmla="*/ 0 h 49"/>
                  <a:gd name="T4" fmla="*/ 114 w 114"/>
                  <a:gd name="T5" fmla="*/ 49 h 49"/>
                  <a:gd name="T6" fmla="*/ 0 w 114"/>
                  <a:gd name="T7" fmla="*/ 49 h 49"/>
                  <a:gd name="T8" fmla="*/ 0 w 114"/>
                  <a:gd name="T9" fmla="*/ 0 h 49"/>
                  <a:gd name="T10" fmla="*/ 0 w 114"/>
                  <a:gd name="T11" fmla="*/ 0 h 49"/>
                  <a:gd name="T12" fmla="*/ 113 w 114"/>
                  <a:gd name="T13" fmla="*/ 0 h 49"/>
                  <a:gd name="T14" fmla="*/ 113 w 114"/>
                  <a:gd name="T15" fmla="*/ 48 h 49"/>
                  <a:gd name="T16" fmla="*/ 0 w 114"/>
                  <a:gd name="T17" fmla="*/ 48 h 49"/>
                  <a:gd name="T18" fmla="*/ 0 w 114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49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3" y="0"/>
                    </a:lnTo>
                    <a:lnTo>
                      <a:pt x="113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25" name="Freeform 1221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13" cy="48"/>
              </a:xfrm>
              <a:custGeom>
                <a:avLst/>
                <a:gdLst>
                  <a:gd name="T0" fmla="*/ 0 w 113"/>
                  <a:gd name="T1" fmla="*/ 0 h 48"/>
                  <a:gd name="T2" fmla="*/ 113 w 113"/>
                  <a:gd name="T3" fmla="*/ 0 h 48"/>
                  <a:gd name="T4" fmla="*/ 113 w 113"/>
                  <a:gd name="T5" fmla="*/ 48 h 48"/>
                  <a:gd name="T6" fmla="*/ 0 w 113"/>
                  <a:gd name="T7" fmla="*/ 48 h 48"/>
                  <a:gd name="T8" fmla="*/ 0 w 113"/>
                  <a:gd name="T9" fmla="*/ 0 h 48"/>
                  <a:gd name="T10" fmla="*/ 0 w 113"/>
                  <a:gd name="T11" fmla="*/ 0 h 48"/>
                  <a:gd name="T12" fmla="*/ 111 w 113"/>
                  <a:gd name="T13" fmla="*/ 0 h 48"/>
                  <a:gd name="T14" fmla="*/ 111 w 113"/>
                  <a:gd name="T15" fmla="*/ 48 h 48"/>
                  <a:gd name="T16" fmla="*/ 0 w 113"/>
                  <a:gd name="T17" fmla="*/ 48 h 48"/>
                  <a:gd name="T18" fmla="*/ 0 w 113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4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1" y="0"/>
                    </a:lnTo>
                    <a:lnTo>
                      <a:pt x="111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26" name="Freeform 1222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11" cy="48"/>
              </a:xfrm>
              <a:custGeom>
                <a:avLst/>
                <a:gdLst>
                  <a:gd name="T0" fmla="*/ 0 w 111"/>
                  <a:gd name="T1" fmla="*/ 0 h 48"/>
                  <a:gd name="T2" fmla="*/ 111 w 111"/>
                  <a:gd name="T3" fmla="*/ 0 h 48"/>
                  <a:gd name="T4" fmla="*/ 111 w 111"/>
                  <a:gd name="T5" fmla="*/ 48 h 48"/>
                  <a:gd name="T6" fmla="*/ 0 w 111"/>
                  <a:gd name="T7" fmla="*/ 48 h 48"/>
                  <a:gd name="T8" fmla="*/ 0 w 111"/>
                  <a:gd name="T9" fmla="*/ 0 h 48"/>
                  <a:gd name="T10" fmla="*/ 0 w 111"/>
                  <a:gd name="T11" fmla="*/ 0 h 48"/>
                  <a:gd name="T12" fmla="*/ 109 w 111"/>
                  <a:gd name="T13" fmla="*/ 0 h 48"/>
                  <a:gd name="T14" fmla="*/ 109 w 111"/>
                  <a:gd name="T15" fmla="*/ 47 h 48"/>
                  <a:gd name="T16" fmla="*/ 0 w 111"/>
                  <a:gd name="T17" fmla="*/ 47 h 48"/>
                  <a:gd name="T18" fmla="*/ 0 w 111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48">
                    <a:moveTo>
                      <a:pt x="0" y="0"/>
                    </a:moveTo>
                    <a:lnTo>
                      <a:pt x="111" y="0"/>
                    </a:lnTo>
                    <a:lnTo>
                      <a:pt x="111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9" y="0"/>
                    </a:lnTo>
                    <a:lnTo>
                      <a:pt x="109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27" name="Freeform 1223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09" cy="47"/>
              </a:xfrm>
              <a:custGeom>
                <a:avLst/>
                <a:gdLst>
                  <a:gd name="T0" fmla="*/ 0 w 109"/>
                  <a:gd name="T1" fmla="*/ 0 h 47"/>
                  <a:gd name="T2" fmla="*/ 109 w 109"/>
                  <a:gd name="T3" fmla="*/ 0 h 47"/>
                  <a:gd name="T4" fmla="*/ 109 w 109"/>
                  <a:gd name="T5" fmla="*/ 47 h 47"/>
                  <a:gd name="T6" fmla="*/ 0 w 109"/>
                  <a:gd name="T7" fmla="*/ 47 h 47"/>
                  <a:gd name="T8" fmla="*/ 0 w 109"/>
                  <a:gd name="T9" fmla="*/ 0 h 47"/>
                  <a:gd name="T10" fmla="*/ 0 w 109"/>
                  <a:gd name="T11" fmla="*/ 0 h 47"/>
                  <a:gd name="T12" fmla="*/ 107 w 109"/>
                  <a:gd name="T13" fmla="*/ 0 h 47"/>
                  <a:gd name="T14" fmla="*/ 107 w 109"/>
                  <a:gd name="T15" fmla="*/ 46 h 47"/>
                  <a:gd name="T16" fmla="*/ 0 w 109"/>
                  <a:gd name="T17" fmla="*/ 46 h 47"/>
                  <a:gd name="T18" fmla="*/ 0 w 109"/>
                  <a:gd name="T1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47">
                    <a:moveTo>
                      <a:pt x="0" y="0"/>
                    </a:moveTo>
                    <a:lnTo>
                      <a:pt x="109" y="0"/>
                    </a:lnTo>
                    <a:lnTo>
                      <a:pt x="109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28" name="Freeform 1224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07" cy="46"/>
              </a:xfrm>
              <a:custGeom>
                <a:avLst/>
                <a:gdLst>
                  <a:gd name="T0" fmla="*/ 0 w 107"/>
                  <a:gd name="T1" fmla="*/ 0 h 46"/>
                  <a:gd name="T2" fmla="*/ 107 w 107"/>
                  <a:gd name="T3" fmla="*/ 0 h 46"/>
                  <a:gd name="T4" fmla="*/ 107 w 107"/>
                  <a:gd name="T5" fmla="*/ 46 h 46"/>
                  <a:gd name="T6" fmla="*/ 0 w 107"/>
                  <a:gd name="T7" fmla="*/ 46 h 46"/>
                  <a:gd name="T8" fmla="*/ 0 w 107"/>
                  <a:gd name="T9" fmla="*/ 0 h 46"/>
                  <a:gd name="T10" fmla="*/ 0 w 107"/>
                  <a:gd name="T11" fmla="*/ 0 h 46"/>
                  <a:gd name="T12" fmla="*/ 106 w 107"/>
                  <a:gd name="T13" fmla="*/ 0 h 46"/>
                  <a:gd name="T14" fmla="*/ 106 w 107"/>
                  <a:gd name="T15" fmla="*/ 45 h 46"/>
                  <a:gd name="T16" fmla="*/ 0 w 107"/>
                  <a:gd name="T17" fmla="*/ 45 h 46"/>
                  <a:gd name="T18" fmla="*/ 0 w 107"/>
                  <a:gd name="T1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46">
                    <a:moveTo>
                      <a:pt x="0" y="0"/>
                    </a:moveTo>
                    <a:lnTo>
                      <a:pt x="107" y="0"/>
                    </a:lnTo>
                    <a:lnTo>
                      <a:pt x="107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6" y="0"/>
                    </a:lnTo>
                    <a:lnTo>
                      <a:pt x="106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29" name="Freeform 1225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06" cy="45"/>
              </a:xfrm>
              <a:custGeom>
                <a:avLst/>
                <a:gdLst>
                  <a:gd name="T0" fmla="*/ 0 w 106"/>
                  <a:gd name="T1" fmla="*/ 0 h 45"/>
                  <a:gd name="T2" fmla="*/ 106 w 106"/>
                  <a:gd name="T3" fmla="*/ 0 h 45"/>
                  <a:gd name="T4" fmla="*/ 106 w 106"/>
                  <a:gd name="T5" fmla="*/ 45 h 45"/>
                  <a:gd name="T6" fmla="*/ 0 w 106"/>
                  <a:gd name="T7" fmla="*/ 45 h 45"/>
                  <a:gd name="T8" fmla="*/ 0 w 106"/>
                  <a:gd name="T9" fmla="*/ 0 h 45"/>
                  <a:gd name="T10" fmla="*/ 0 w 106"/>
                  <a:gd name="T11" fmla="*/ 0 h 45"/>
                  <a:gd name="T12" fmla="*/ 104 w 106"/>
                  <a:gd name="T13" fmla="*/ 0 h 45"/>
                  <a:gd name="T14" fmla="*/ 104 w 106"/>
                  <a:gd name="T15" fmla="*/ 45 h 45"/>
                  <a:gd name="T16" fmla="*/ 0 w 106"/>
                  <a:gd name="T17" fmla="*/ 45 h 45"/>
                  <a:gd name="T18" fmla="*/ 0 w 106"/>
                  <a:gd name="T1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45">
                    <a:moveTo>
                      <a:pt x="0" y="0"/>
                    </a:moveTo>
                    <a:lnTo>
                      <a:pt x="106" y="0"/>
                    </a:lnTo>
                    <a:lnTo>
                      <a:pt x="106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4" y="0"/>
                    </a:lnTo>
                    <a:lnTo>
                      <a:pt x="104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30" name="Freeform 1226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04" cy="45"/>
              </a:xfrm>
              <a:custGeom>
                <a:avLst/>
                <a:gdLst>
                  <a:gd name="T0" fmla="*/ 0 w 104"/>
                  <a:gd name="T1" fmla="*/ 0 h 45"/>
                  <a:gd name="T2" fmla="*/ 104 w 104"/>
                  <a:gd name="T3" fmla="*/ 0 h 45"/>
                  <a:gd name="T4" fmla="*/ 104 w 104"/>
                  <a:gd name="T5" fmla="*/ 45 h 45"/>
                  <a:gd name="T6" fmla="*/ 0 w 104"/>
                  <a:gd name="T7" fmla="*/ 45 h 45"/>
                  <a:gd name="T8" fmla="*/ 0 w 104"/>
                  <a:gd name="T9" fmla="*/ 0 h 45"/>
                  <a:gd name="T10" fmla="*/ 0 w 104"/>
                  <a:gd name="T11" fmla="*/ 0 h 45"/>
                  <a:gd name="T12" fmla="*/ 102 w 104"/>
                  <a:gd name="T13" fmla="*/ 0 h 45"/>
                  <a:gd name="T14" fmla="*/ 102 w 104"/>
                  <a:gd name="T15" fmla="*/ 44 h 45"/>
                  <a:gd name="T16" fmla="*/ 0 w 104"/>
                  <a:gd name="T17" fmla="*/ 44 h 45"/>
                  <a:gd name="T18" fmla="*/ 0 w 104"/>
                  <a:gd name="T1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45">
                    <a:moveTo>
                      <a:pt x="0" y="0"/>
                    </a:moveTo>
                    <a:lnTo>
                      <a:pt x="104" y="0"/>
                    </a:lnTo>
                    <a:lnTo>
                      <a:pt x="104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2" y="0"/>
                    </a:lnTo>
                    <a:lnTo>
                      <a:pt x="102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31" name="Freeform 1227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02" cy="44"/>
              </a:xfrm>
              <a:custGeom>
                <a:avLst/>
                <a:gdLst>
                  <a:gd name="T0" fmla="*/ 0 w 102"/>
                  <a:gd name="T1" fmla="*/ 0 h 44"/>
                  <a:gd name="T2" fmla="*/ 102 w 102"/>
                  <a:gd name="T3" fmla="*/ 0 h 44"/>
                  <a:gd name="T4" fmla="*/ 102 w 102"/>
                  <a:gd name="T5" fmla="*/ 44 h 44"/>
                  <a:gd name="T6" fmla="*/ 0 w 102"/>
                  <a:gd name="T7" fmla="*/ 44 h 44"/>
                  <a:gd name="T8" fmla="*/ 0 w 102"/>
                  <a:gd name="T9" fmla="*/ 0 h 44"/>
                  <a:gd name="T10" fmla="*/ 0 w 102"/>
                  <a:gd name="T11" fmla="*/ 0 h 44"/>
                  <a:gd name="T12" fmla="*/ 100 w 102"/>
                  <a:gd name="T13" fmla="*/ 0 h 44"/>
                  <a:gd name="T14" fmla="*/ 100 w 102"/>
                  <a:gd name="T15" fmla="*/ 43 h 44"/>
                  <a:gd name="T16" fmla="*/ 0 w 102"/>
                  <a:gd name="T17" fmla="*/ 43 h 44"/>
                  <a:gd name="T18" fmla="*/ 0 w 102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44">
                    <a:moveTo>
                      <a:pt x="0" y="0"/>
                    </a:moveTo>
                    <a:lnTo>
                      <a:pt x="102" y="0"/>
                    </a:lnTo>
                    <a:lnTo>
                      <a:pt x="102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0" y="0"/>
                    </a:lnTo>
                    <a:lnTo>
                      <a:pt x="100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32" name="Freeform 1228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00" cy="43"/>
              </a:xfrm>
              <a:custGeom>
                <a:avLst/>
                <a:gdLst>
                  <a:gd name="T0" fmla="*/ 0 w 100"/>
                  <a:gd name="T1" fmla="*/ 0 h 43"/>
                  <a:gd name="T2" fmla="*/ 100 w 100"/>
                  <a:gd name="T3" fmla="*/ 0 h 43"/>
                  <a:gd name="T4" fmla="*/ 100 w 100"/>
                  <a:gd name="T5" fmla="*/ 43 h 43"/>
                  <a:gd name="T6" fmla="*/ 0 w 100"/>
                  <a:gd name="T7" fmla="*/ 43 h 43"/>
                  <a:gd name="T8" fmla="*/ 0 w 100"/>
                  <a:gd name="T9" fmla="*/ 0 h 43"/>
                  <a:gd name="T10" fmla="*/ 0 w 100"/>
                  <a:gd name="T11" fmla="*/ 0 h 43"/>
                  <a:gd name="T12" fmla="*/ 99 w 100"/>
                  <a:gd name="T13" fmla="*/ 0 h 43"/>
                  <a:gd name="T14" fmla="*/ 99 w 100"/>
                  <a:gd name="T15" fmla="*/ 43 h 43"/>
                  <a:gd name="T16" fmla="*/ 0 w 100"/>
                  <a:gd name="T17" fmla="*/ 43 h 43"/>
                  <a:gd name="T18" fmla="*/ 0 w 100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43">
                    <a:moveTo>
                      <a:pt x="0" y="0"/>
                    </a:moveTo>
                    <a:lnTo>
                      <a:pt x="100" y="0"/>
                    </a:lnTo>
                    <a:lnTo>
                      <a:pt x="100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9" y="0"/>
                    </a:lnTo>
                    <a:lnTo>
                      <a:pt x="99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33" name="Freeform 1229"/>
              <p:cNvSpPr>
                <a:spLocks noEditPoints="1"/>
              </p:cNvSpPr>
              <p:nvPr/>
            </p:nvSpPr>
            <p:spPr bwMode="auto">
              <a:xfrm>
                <a:off x="1015" y="3441"/>
                <a:ext cx="99" cy="43"/>
              </a:xfrm>
              <a:custGeom>
                <a:avLst/>
                <a:gdLst>
                  <a:gd name="T0" fmla="*/ 0 w 99"/>
                  <a:gd name="T1" fmla="*/ 0 h 43"/>
                  <a:gd name="T2" fmla="*/ 99 w 99"/>
                  <a:gd name="T3" fmla="*/ 0 h 43"/>
                  <a:gd name="T4" fmla="*/ 99 w 99"/>
                  <a:gd name="T5" fmla="*/ 43 h 43"/>
                  <a:gd name="T6" fmla="*/ 0 w 99"/>
                  <a:gd name="T7" fmla="*/ 43 h 43"/>
                  <a:gd name="T8" fmla="*/ 0 w 99"/>
                  <a:gd name="T9" fmla="*/ 0 h 43"/>
                  <a:gd name="T10" fmla="*/ 0 w 99"/>
                  <a:gd name="T11" fmla="*/ 0 h 43"/>
                  <a:gd name="T12" fmla="*/ 97 w 99"/>
                  <a:gd name="T13" fmla="*/ 0 h 43"/>
                  <a:gd name="T14" fmla="*/ 97 w 99"/>
                  <a:gd name="T15" fmla="*/ 42 h 43"/>
                  <a:gd name="T16" fmla="*/ 0 w 99"/>
                  <a:gd name="T17" fmla="*/ 42 h 43"/>
                  <a:gd name="T18" fmla="*/ 0 w 99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43">
                    <a:moveTo>
                      <a:pt x="0" y="0"/>
                    </a:moveTo>
                    <a:lnTo>
                      <a:pt x="99" y="0"/>
                    </a:lnTo>
                    <a:lnTo>
                      <a:pt x="99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7" y="0"/>
                    </a:lnTo>
                    <a:lnTo>
                      <a:pt x="97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34" name="Freeform 1230"/>
              <p:cNvSpPr>
                <a:spLocks noEditPoints="1"/>
              </p:cNvSpPr>
              <p:nvPr/>
            </p:nvSpPr>
            <p:spPr bwMode="auto">
              <a:xfrm>
                <a:off x="1015" y="3441"/>
                <a:ext cx="97" cy="42"/>
              </a:xfrm>
              <a:custGeom>
                <a:avLst/>
                <a:gdLst>
                  <a:gd name="T0" fmla="*/ 0 w 97"/>
                  <a:gd name="T1" fmla="*/ 0 h 42"/>
                  <a:gd name="T2" fmla="*/ 97 w 97"/>
                  <a:gd name="T3" fmla="*/ 0 h 42"/>
                  <a:gd name="T4" fmla="*/ 97 w 97"/>
                  <a:gd name="T5" fmla="*/ 42 h 42"/>
                  <a:gd name="T6" fmla="*/ 0 w 97"/>
                  <a:gd name="T7" fmla="*/ 42 h 42"/>
                  <a:gd name="T8" fmla="*/ 0 w 97"/>
                  <a:gd name="T9" fmla="*/ 0 h 42"/>
                  <a:gd name="T10" fmla="*/ 0 w 97"/>
                  <a:gd name="T11" fmla="*/ 0 h 42"/>
                  <a:gd name="T12" fmla="*/ 95 w 97"/>
                  <a:gd name="T13" fmla="*/ 0 h 42"/>
                  <a:gd name="T14" fmla="*/ 95 w 97"/>
                  <a:gd name="T15" fmla="*/ 41 h 42"/>
                  <a:gd name="T16" fmla="*/ 0 w 97"/>
                  <a:gd name="T17" fmla="*/ 41 h 42"/>
                  <a:gd name="T18" fmla="*/ 0 w 97"/>
                  <a:gd name="T1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42">
                    <a:moveTo>
                      <a:pt x="0" y="0"/>
                    </a:moveTo>
                    <a:lnTo>
                      <a:pt x="97" y="0"/>
                    </a:lnTo>
                    <a:lnTo>
                      <a:pt x="97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5" y="0"/>
                    </a:lnTo>
                    <a:lnTo>
                      <a:pt x="9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35" name="Freeform 1231"/>
              <p:cNvSpPr>
                <a:spLocks noEditPoints="1"/>
              </p:cNvSpPr>
              <p:nvPr/>
            </p:nvSpPr>
            <p:spPr bwMode="auto">
              <a:xfrm>
                <a:off x="1015" y="3441"/>
                <a:ext cx="95" cy="41"/>
              </a:xfrm>
              <a:custGeom>
                <a:avLst/>
                <a:gdLst>
                  <a:gd name="T0" fmla="*/ 0 w 95"/>
                  <a:gd name="T1" fmla="*/ 0 h 41"/>
                  <a:gd name="T2" fmla="*/ 95 w 95"/>
                  <a:gd name="T3" fmla="*/ 0 h 41"/>
                  <a:gd name="T4" fmla="*/ 95 w 95"/>
                  <a:gd name="T5" fmla="*/ 41 h 41"/>
                  <a:gd name="T6" fmla="*/ 0 w 95"/>
                  <a:gd name="T7" fmla="*/ 41 h 41"/>
                  <a:gd name="T8" fmla="*/ 0 w 95"/>
                  <a:gd name="T9" fmla="*/ 0 h 41"/>
                  <a:gd name="T10" fmla="*/ 0 w 95"/>
                  <a:gd name="T11" fmla="*/ 0 h 41"/>
                  <a:gd name="T12" fmla="*/ 93 w 95"/>
                  <a:gd name="T13" fmla="*/ 0 h 41"/>
                  <a:gd name="T14" fmla="*/ 93 w 95"/>
                  <a:gd name="T15" fmla="*/ 40 h 41"/>
                  <a:gd name="T16" fmla="*/ 0 w 95"/>
                  <a:gd name="T17" fmla="*/ 40 h 41"/>
                  <a:gd name="T18" fmla="*/ 0 w 95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41">
                    <a:moveTo>
                      <a:pt x="0" y="0"/>
                    </a:moveTo>
                    <a:lnTo>
                      <a:pt x="95" y="0"/>
                    </a:lnTo>
                    <a:lnTo>
                      <a:pt x="9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3" y="0"/>
                    </a:lnTo>
                    <a:lnTo>
                      <a:pt x="93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36" name="Freeform 1232"/>
              <p:cNvSpPr>
                <a:spLocks noEditPoints="1"/>
              </p:cNvSpPr>
              <p:nvPr/>
            </p:nvSpPr>
            <p:spPr bwMode="auto">
              <a:xfrm>
                <a:off x="1015" y="3441"/>
                <a:ext cx="93" cy="40"/>
              </a:xfrm>
              <a:custGeom>
                <a:avLst/>
                <a:gdLst>
                  <a:gd name="T0" fmla="*/ 0 w 93"/>
                  <a:gd name="T1" fmla="*/ 0 h 40"/>
                  <a:gd name="T2" fmla="*/ 93 w 93"/>
                  <a:gd name="T3" fmla="*/ 0 h 40"/>
                  <a:gd name="T4" fmla="*/ 93 w 93"/>
                  <a:gd name="T5" fmla="*/ 40 h 40"/>
                  <a:gd name="T6" fmla="*/ 0 w 93"/>
                  <a:gd name="T7" fmla="*/ 40 h 40"/>
                  <a:gd name="T8" fmla="*/ 0 w 93"/>
                  <a:gd name="T9" fmla="*/ 0 h 40"/>
                  <a:gd name="T10" fmla="*/ 0 w 93"/>
                  <a:gd name="T11" fmla="*/ 0 h 40"/>
                  <a:gd name="T12" fmla="*/ 91 w 93"/>
                  <a:gd name="T13" fmla="*/ 0 h 40"/>
                  <a:gd name="T14" fmla="*/ 91 w 93"/>
                  <a:gd name="T15" fmla="*/ 39 h 40"/>
                  <a:gd name="T16" fmla="*/ 0 w 93"/>
                  <a:gd name="T17" fmla="*/ 39 h 40"/>
                  <a:gd name="T18" fmla="*/ 0 w 93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40">
                    <a:moveTo>
                      <a:pt x="0" y="0"/>
                    </a:moveTo>
                    <a:lnTo>
                      <a:pt x="93" y="0"/>
                    </a:lnTo>
                    <a:lnTo>
                      <a:pt x="93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1" y="0"/>
                    </a:lnTo>
                    <a:lnTo>
                      <a:pt x="91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37" name="Freeform 1233"/>
              <p:cNvSpPr>
                <a:spLocks noEditPoints="1"/>
              </p:cNvSpPr>
              <p:nvPr/>
            </p:nvSpPr>
            <p:spPr bwMode="auto">
              <a:xfrm>
                <a:off x="1015" y="3441"/>
                <a:ext cx="91" cy="39"/>
              </a:xfrm>
              <a:custGeom>
                <a:avLst/>
                <a:gdLst>
                  <a:gd name="T0" fmla="*/ 0 w 91"/>
                  <a:gd name="T1" fmla="*/ 0 h 39"/>
                  <a:gd name="T2" fmla="*/ 91 w 91"/>
                  <a:gd name="T3" fmla="*/ 0 h 39"/>
                  <a:gd name="T4" fmla="*/ 91 w 91"/>
                  <a:gd name="T5" fmla="*/ 39 h 39"/>
                  <a:gd name="T6" fmla="*/ 0 w 91"/>
                  <a:gd name="T7" fmla="*/ 39 h 39"/>
                  <a:gd name="T8" fmla="*/ 0 w 91"/>
                  <a:gd name="T9" fmla="*/ 0 h 39"/>
                  <a:gd name="T10" fmla="*/ 0 w 91"/>
                  <a:gd name="T11" fmla="*/ 0 h 39"/>
                  <a:gd name="T12" fmla="*/ 90 w 91"/>
                  <a:gd name="T13" fmla="*/ 0 h 39"/>
                  <a:gd name="T14" fmla="*/ 90 w 91"/>
                  <a:gd name="T15" fmla="*/ 39 h 39"/>
                  <a:gd name="T16" fmla="*/ 0 w 91"/>
                  <a:gd name="T17" fmla="*/ 39 h 39"/>
                  <a:gd name="T18" fmla="*/ 0 w 91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39">
                    <a:moveTo>
                      <a:pt x="0" y="0"/>
                    </a:moveTo>
                    <a:lnTo>
                      <a:pt x="91" y="0"/>
                    </a:lnTo>
                    <a:lnTo>
                      <a:pt x="91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0" y="0"/>
                    </a:lnTo>
                    <a:lnTo>
                      <a:pt x="90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38" name="Freeform 1234"/>
              <p:cNvSpPr>
                <a:spLocks noEditPoints="1"/>
              </p:cNvSpPr>
              <p:nvPr/>
            </p:nvSpPr>
            <p:spPr bwMode="auto">
              <a:xfrm>
                <a:off x="1015" y="3441"/>
                <a:ext cx="90" cy="39"/>
              </a:xfrm>
              <a:custGeom>
                <a:avLst/>
                <a:gdLst>
                  <a:gd name="T0" fmla="*/ 0 w 90"/>
                  <a:gd name="T1" fmla="*/ 0 h 39"/>
                  <a:gd name="T2" fmla="*/ 90 w 90"/>
                  <a:gd name="T3" fmla="*/ 0 h 39"/>
                  <a:gd name="T4" fmla="*/ 90 w 90"/>
                  <a:gd name="T5" fmla="*/ 39 h 39"/>
                  <a:gd name="T6" fmla="*/ 0 w 90"/>
                  <a:gd name="T7" fmla="*/ 39 h 39"/>
                  <a:gd name="T8" fmla="*/ 0 w 90"/>
                  <a:gd name="T9" fmla="*/ 0 h 39"/>
                  <a:gd name="T10" fmla="*/ 0 w 90"/>
                  <a:gd name="T11" fmla="*/ 0 h 39"/>
                  <a:gd name="T12" fmla="*/ 88 w 90"/>
                  <a:gd name="T13" fmla="*/ 0 h 39"/>
                  <a:gd name="T14" fmla="*/ 88 w 90"/>
                  <a:gd name="T15" fmla="*/ 38 h 39"/>
                  <a:gd name="T16" fmla="*/ 0 w 90"/>
                  <a:gd name="T17" fmla="*/ 38 h 39"/>
                  <a:gd name="T18" fmla="*/ 0 w 90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39">
                    <a:moveTo>
                      <a:pt x="0" y="0"/>
                    </a:moveTo>
                    <a:lnTo>
                      <a:pt x="90" y="0"/>
                    </a:lnTo>
                    <a:lnTo>
                      <a:pt x="90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39" name="Freeform 1235"/>
              <p:cNvSpPr>
                <a:spLocks noEditPoints="1"/>
              </p:cNvSpPr>
              <p:nvPr/>
            </p:nvSpPr>
            <p:spPr bwMode="auto">
              <a:xfrm>
                <a:off x="1015" y="3441"/>
                <a:ext cx="88" cy="38"/>
              </a:xfrm>
              <a:custGeom>
                <a:avLst/>
                <a:gdLst>
                  <a:gd name="T0" fmla="*/ 0 w 88"/>
                  <a:gd name="T1" fmla="*/ 0 h 38"/>
                  <a:gd name="T2" fmla="*/ 88 w 88"/>
                  <a:gd name="T3" fmla="*/ 0 h 38"/>
                  <a:gd name="T4" fmla="*/ 88 w 88"/>
                  <a:gd name="T5" fmla="*/ 38 h 38"/>
                  <a:gd name="T6" fmla="*/ 0 w 88"/>
                  <a:gd name="T7" fmla="*/ 38 h 38"/>
                  <a:gd name="T8" fmla="*/ 0 w 88"/>
                  <a:gd name="T9" fmla="*/ 0 h 38"/>
                  <a:gd name="T10" fmla="*/ 0 w 88"/>
                  <a:gd name="T11" fmla="*/ 0 h 38"/>
                  <a:gd name="T12" fmla="*/ 86 w 88"/>
                  <a:gd name="T13" fmla="*/ 0 h 38"/>
                  <a:gd name="T14" fmla="*/ 86 w 88"/>
                  <a:gd name="T15" fmla="*/ 37 h 38"/>
                  <a:gd name="T16" fmla="*/ 0 w 88"/>
                  <a:gd name="T17" fmla="*/ 37 h 38"/>
                  <a:gd name="T18" fmla="*/ 0 w 88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38">
                    <a:moveTo>
                      <a:pt x="0" y="0"/>
                    </a:moveTo>
                    <a:lnTo>
                      <a:pt x="88" y="0"/>
                    </a:lnTo>
                    <a:lnTo>
                      <a:pt x="88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6" y="0"/>
                    </a:lnTo>
                    <a:lnTo>
                      <a:pt x="86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40" name="Freeform 1236"/>
              <p:cNvSpPr>
                <a:spLocks noEditPoints="1"/>
              </p:cNvSpPr>
              <p:nvPr/>
            </p:nvSpPr>
            <p:spPr bwMode="auto">
              <a:xfrm>
                <a:off x="1015" y="3441"/>
                <a:ext cx="86" cy="37"/>
              </a:xfrm>
              <a:custGeom>
                <a:avLst/>
                <a:gdLst>
                  <a:gd name="T0" fmla="*/ 0 w 86"/>
                  <a:gd name="T1" fmla="*/ 0 h 37"/>
                  <a:gd name="T2" fmla="*/ 86 w 86"/>
                  <a:gd name="T3" fmla="*/ 0 h 37"/>
                  <a:gd name="T4" fmla="*/ 86 w 86"/>
                  <a:gd name="T5" fmla="*/ 37 h 37"/>
                  <a:gd name="T6" fmla="*/ 0 w 86"/>
                  <a:gd name="T7" fmla="*/ 37 h 37"/>
                  <a:gd name="T8" fmla="*/ 0 w 86"/>
                  <a:gd name="T9" fmla="*/ 0 h 37"/>
                  <a:gd name="T10" fmla="*/ 0 w 86"/>
                  <a:gd name="T11" fmla="*/ 0 h 37"/>
                  <a:gd name="T12" fmla="*/ 84 w 86"/>
                  <a:gd name="T13" fmla="*/ 0 h 37"/>
                  <a:gd name="T14" fmla="*/ 84 w 86"/>
                  <a:gd name="T15" fmla="*/ 37 h 37"/>
                  <a:gd name="T16" fmla="*/ 0 w 86"/>
                  <a:gd name="T17" fmla="*/ 37 h 37"/>
                  <a:gd name="T18" fmla="*/ 0 w 86"/>
                  <a:gd name="T1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37">
                    <a:moveTo>
                      <a:pt x="0" y="0"/>
                    </a:moveTo>
                    <a:lnTo>
                      <a:pt x="86" y="0"/>
                    </a:lnTo>
                    <a:lnTo>
                      <a:pt x="86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84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41" name="Freeform 1237"/>
              <p:cNvSpPr>
                <a:spLocks noEditPoints="1"/>
              </p:cNvSpPr>
              <p:nvPr/>
            </p:nvSpPr>
            <p:spPr bwMode="auto">
              <a:xfrm>
                <a:off x="1015" y="3441"/>
                <a:ext cx="84" cy="37"/>
              </a:xfrm>
              <a:custGeom>
                <a:avLst/>
                <a:gdLst>
                  <a:gd name="T0" fmla="*/ 0 w 84"/>
                  <a:gd name="T1" fmla="*/ 0 h 37"/>
                  <a:gd name="T2" fmla="*/ 84 w 84"/>
                  <a:gd name="T3" fmla="*/ 0 h 37"/>
                  <a:gd name="T4" fmla="*/ 84 w 84"/>
                  <a:gd name="T5" fmla="*/ 37 h 37"/>
                  <a:gd name="T6" fmla="*/ 0 w 84"/>
                  <a:gd name="T7" fmla="*/ 37 h 37"/>
                  <a:gd name="T8" fmla="*/ 0 w 84"/>
                  <a:gd name="T9" fmla="*/ 0 h 37"/>
                  <a:gd name="T10" fmla="*/ 0 w 84"/>
                  <a:gd name="T11" fmla="*/ 0 h 37"/>
                  <a:gd name="T12" fmla="*/ 83 w 84"/>
                  <a:gd name="T13" fmla="*/ 0 h 37"/>
                  <a:gd name="T14" fmla="*/ 83 w 84"/>
                  <a:gd name="T15" fmla="*/ 36 h 37"/>
                  <a:gd name="T16" fmla="*/ 0 w 84"/>
                  <a:gd name="T17" fmla="*/ 36 h 37"/>
                  <a:gd name="T18" fmla="*/ 0 w 84"/>
                  <a:gd name="T1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37">
                    <a:moveTo>
                      <a:pt x="0" y="0"/>
                    </a:moveTo>
                    <a:lnTo>
                      <a:pt x="84" y="0"/>
                    </a:lnTo>
                    <a:lnTo>
                      <a:pt x="84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83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42" name="Freeform 1238"/>
              <p:cNvSpPr>
                <a:spLocks noEditPoints="1"/>
              </p:cNvSpPr>
              <p:nvPr/>
            </p:nvSpPr>
            <p:spPr bwMode="auto">
              <a:xfrm>
                <a:off x="1015" y="3441"/>
                <a:ext cx="83" cy="36"/>
              </a:xfrm>
              <a:custGeom>
                <a:avLst/>
                <a:gdLst>
                  <a:gd name="T0" fmla="*/ 0 w 83"/>
                  <a:gd name="T1" fmla="*/ 0 h 36"/>
                  <a:gd name="T2" fmla="*/ 83 w 83"/>
                  <a:gd name="T3" fmla="*/ 0 h 36"/>
                  <a:gd name="T4" fmla="*/ 83 w 83"/>
                  <a:gd name="T5" fmla="*/ 36 h 36"/>
                  <a:gd name="T6" fmla="*/ 0 w 83"/>
                  <a:gd name="T7" fmla="*/ 36 h 36"/>
                  <a:gd name="T8" fmla="*/ 0 w 83"/>
                  <a:gd name="T9" fmla="*/ 0 h 36"/>
                  <a:gd name="T10" fmla="*/ 0 w 83"/>
                  <a:gd name="T11" fmla="*/ 0 h 36"/>
                  <a:gd name="T12" fmla="*/ 81 w 83"/>
                  <a:gd name="T13" fmla="*/ 0 h 36"/>
                  <a:gd name="T14" fmla="*/ 81 w 83"/>
                  <a:gd name="T15" fmla="*/ 35 h 36"/>
                  <a:gd name="T16" fmla="*/ 0 w 83"/>
                  <a:gd name="T17" fmla="*/ 35 h 36"/>
                  <a:gd name="T18" fmla="*/ 0 w 83"/>
                  <a:gd name="T1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36">
                    <a:moveTo>
                      <a:pt x="0" y="0"/>
                    </a:moveTo>
                    <a:lnTo>
                      <a:pt x="83" y="0"/>
                    </a:lnTo>
                    <a:lnTo>
                      <a:pt x="83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1" y="0"/>
                    </a:lnTo>
                    <a:lnTo>
                      <a:pt x="81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43" name="Freeform 1239"/>
              <p:cNvSpPr>
                <a:spLocks noEditPoints="1"/>
              </p:cNvSpPr>
              <p:nvPr/>
            </p:nvSpPr>
            <p:spPr bwMode="auto">
              <a:xfrm>
                <a:off x="1015" y="3441"/>
                <a:ext cx="81" cy="35"/>
              </a:xfrm>
              <a:custGeom>
                <a:avLst/>
                <a:gdLst>
                  <a:gd name="T0" fmla="*/ 0 w 81"/>
                  <a:gd name="T1" fmla="*/ 0 h 35"/>
                  <a:gd name="T2" fmla="*/ 81 w 81"/>
                  <a:gd name="T3" fmla="*/ 0 h 35"/>
                  <a:gd name="T4" fmla="*/ 81 w 81"/>
                  <a:gd name="T5" fmla="*/ 35 h 35"/>
                  <a:gd name="T6" fmla="*/ 0 w 81"/>
                  <a:gd name="T7" fmla="*/ 35 h 35"/>
                  <a:gd name="T8" fmla="*/ 0 w 81"/>
                  <a:gd name="T9" fmla="*/ 0 h 35"/>
                  <a:gd name="T10" fmla="*/ 0 w 81"/>
                  <a:gd name="T11" fmla="*/ 0 h 35"/>
                  <a:gd name="T12" fmla="*/ 79 w 81"/>
                  <a:gd name="T13" fmla="*/ 0 h 35"/>
                  <a:gd name="T14" fmla="*/ 79 w 81"/>
                  <a:gd name="T15" fmla="*/ 34 h 35"/>
                  <a:gd name="T16" fmla="*/ 0 w 81"/>
                  <a:gd name="T17" fmla="*/ 34 h 35"/>
                  <a:gd name="T18" fmla="*/ 0 w 81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35">
                    <a:moveTo>
                      <a:pt x="0" y="0"/>
                    </a:moveTo>
                    <a:lnTo>
                      <a:pt x="81" y="0"/>
                    </a:lnTo>
                    <a:lnTo>
                      <a:pt x="81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9" y="0"/>
                    </a:lnTo>
                    <a:lnTo>
                      <a:pt x="79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44" name="Freeform 1240"/>
              <p:cNvSpPr>
                <a:spLocks noEditPoints="1"/>
              </p:cNvSpPr>
              <p:nvPr/>
            </p:nvSpPr>
            <p:spPr bwMode="auto">
              <a:xfrm>
                <a:off x="1015" y="3441"/>
                <a:ext cx="79" cy="34"/>
              </a:xfrm>
              <a:custGeom>
                <a:avLst/>
                <a:gdLst>
                  <a:gd name="T0" fmla="*/ 0 w 79"/>
                  <a:gd name="T1" fmla="*/ 0 h 34"/>
                  <a:gd name="T2" fmla="*/ 79 w 79"/>
                  <a:gd name="T3" fmla="*/ 0 h 34"/>
                  <a:gd name="T4" fmla="*/ 79 w 79"/>
                  <a:gd name="T5" fmla="*/ 34 h 34"/>
                  <a:gd name="T6" fmla="*/ 0 w 79"/>
                  <a:gd name="T7" fmla="*/ 34 h 34"/>
                  <a:gd name="T8" fmla="*/ 0 w 79"/>
                  <a:gd name="T9" fmla="*/ 0 h 34"/>
                  <a:gd name="T10" fmla="*/ 0 w 79"/>
                  <a:gd name="T11" fmla="*/ 0 h 34"/>
                  <a:gd name="T12" fmla="*/ 77 w 79"/>
                  <a:gd name="T13" fmla="*/ 0 h 34"/>
                  <a:gd name="T14" fmla="*/ 77 w 79"/>
                  <a:gd name="T15" fmla="*/ 33 h 34"/>
                  <a:gd name="T16" fmla="*/ 0 w 79"/>
                  <a:gd name="T17" fmla="*/ 33 h 34"/>
                  <a:gd name="T18" fmla="*/ 0 w 79"/>
                  <a:gd name="T1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34">
                    <a:moveTo>
                      <a:pt x="0" y="0"/>
                    </a:moveTo>
                    <a:lnTo>
                      <a:pt x="79" y="0"/>
                    </a:lnTo>
                    <a:lnTo>
                      <a:pt x="79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7" y="0"/>
                    </a:lnTo>
                    <a:lnTo>
                      <a:pt x="7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45" name="Freeform 1241"/>
              <p:cNvSpPr>
                <a:spLocks noEditPoints="1"/>
              </p:cNvSpPr>
              <p:nvPr/>
            </p:nvSpPr>
            <p:spPr bwMode="auto">
              <a:xfrm>
                <a:off x="1015" y="3441"/>
                <a:ext cx="77" cy="33"/>
              </a:xfrm>
              <a:custGeom>
                <a:avLst/>
                <a:gdLst>
                  <a:gd name="T0" fmla="*/ 0 w 77"/>
                  <a:gd name="T1" fmla="*/ 0 h 33"/>
                  <a:gd name="T2" fmla="*/ 77 w 77"/>
                  <a:gd name="T3" fmla="*/ 0 h 33"/>
                  <a:gd name="T4" fmla="*/ 77 w 77"/>
                  <a:gd name="T5" fmla="*/ 33 h 33"/>
                  <a:gd name="T6" fmla="*/ 0 w 77"/>
                  <a:gd name="T7" fmla="*/ 33 h 33"/>
                  <a:gd name="T8" fmla="*/ 0 w 77"/>
                  <a:gd name="T9" fmla="*/ 0 h 33"/>
                  <a:gd name="T10" fmla="*/ 0 w 77"/>
                  <a:gd name="T11" fmla="*/ 0 h 33"/>
                  <a:gd name="T12" fmla="*/ 76 w 77"/>
                  <a:gd name="T13" fmla="*/ 0 h 33"/>
                  <a:gd name="T14" fmla="*/ 76 w 77"/>
                  <a:gd name="T15" fmla="*/ 32 h 33"/>
                  <a:gd name="T16" fmla="*/ 0 w 77"/>
                  <a:gd name="T17" fmla="*/ 32 h 33"/>
                  <a:gd name="T18" fmla="*/ 0 w 77"/>
                  <a:gd name="T1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33">
                    <a:moveTo>
                      <a:pt x="0" y="0"/>
                    </a:moveTo>
                    <a:lnTo>
                      <a:pt x="77" y="0"/>
                    </a:lnTo>
                    <a:lnTo>
                      <a:pt x="7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6" y="0"/>
                    </a:lnTo>
                    <a:lnTo>
                      <a:pt x="76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46" name="Freeform 1242"/>
              <p:cNvSpPr>
                <a:spLocks noEditPoints="1"/>
              </p:cNvSpPr>
              <p:nvPr/>
            </p:nvSpPr>
            <p:spPr bwMode="auto">
              <a:xfrm>
                <a:off x="1015" y="3441"/>
                <a:ext cx="76" cy="32"/>
              </a:xfrm>
              <a:custGeom>
                <a:avLst/>
                <a:gdLst>
                  <a:gd name="T0" fmla="*/ 0 w 76"/>
                  <a:gd name="T1" fmla="*/ 0 h 32"/>
                  <a:gd name="T2" fmla="*/ 76 w 76"/>
                  <a:gd name="T3" fmla="*/ 0 h 32"/>
                  <a:gd name="T4" fmla="*/ 76 w 76"/>
                  <a:gd name="T5" fmla="*/ 32 h 32"/>
                  <a:gd name="T6" fmla="*/ 0 w 76"/>
                  <a:gd name="T7" fmla="*/ 32 h 32"/>
                  <a:gd name="T8" fmla="*/ 0 w 76"/>
                  <a:gd name="T9" fmla="*/ 0 h 32"/>
                  <a:gd name="T10" fmla="*/ 0 w 76"/>
                  <a:gd name="T11" fmla="*/ 0 h 32"/>
                  <a:gd name="T12" fmla="*/ 74 w 76"/>
                  <a:gd name="T13" fmla="*/ 0 h 32"/>
                  <a:gd name="T14" fmla="*/ 74 w 76"/>
                  <a:gd name="T15" fmla="*/ 32 h 32"/>
                  <a:gd name="T16" fmla="*/ 0 w 76"/>
                  <a:gd name="T17" fmla="*/ 32 h 32"/>
                  <a:gd name="T18" fmla="*/ 0 w 76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32">
                    <a:moveTo>
                      <a:pt x="0" y="0"/>
                    </a:moveTo>
                    <a:lnTo>
                      <a:pt x="76" y="0"/>
                    </a:lnTo>
                    <a:lnTo>
                      <a:pt x="76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4" y="0"/>
                    </a:lnTo>
                    <a:lnTo>
                      <a:pt x="74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47" name="Freeform 1243"/>
              <p:cNvSpPr>
                <a:spLocks noEditPoints="1"/>
              </p:cNvSpPr>
              <p:nvPr/>
            </p:nvSpPr>
            <p:spPr bwMode="auto">
              <a:xfrm>
                <a:off x="1015" y="3441"/>
                <a:ext cx="74" cy="32"/>
              </a:xfrm>
              <a:custGeom>
                <a:avLst/>
                <a:gdLst>
                  <a:gd name="T0" fmla="*/ 0 w 74"/>
                  <a:gd name="T1" fmla="*/ 0 h 32"/>
                  <a:gd name="T2" fmla="*/ 74 w 74"/>
                  <a:gd name="T3" fmla="*/ 0 h 32"/>
                  <a:gd name="T4" fmla="*/ 74 w 74"/>
                  <a:gd name="T5" fmla="*/ 32 h 32"/>
                  <a:gd name="T6" fmla="*/ 0 w 74"/>
                  <a:gd name="T7" fmla="*/ 32 h 32"/>
                  <a:gd name="T8" fmla="*/ 0 w 74"/>
                  <a:gd name="T9" fmla="*/ 0 h 32"/>
                  <a:gd name="T10" fmla="*/ 0 w 74"/>
                  <a:gd name="T11" fmla="*/ 0 h 32"/>
                  <a:gd name="T12" fmla="*/ 72 w 74"/>
                  <a:gd name="T13" fmla="*/ 0 h 32"/>
                  <a:gd name="T14" fmla="*/ 72 w 74"/>
                  <a:gd name="T15" fmla="*/ 32 h 32"/>
                  <a:gd name="T16" fmla="*/ 0 w 74"/>
                  <a:gd name="T17" fmla="*/ 32 h 32"/>
                  <a:gd name="T18" fmla="*/ 0 w 74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32">
                    <a:moveTo>
                      <a:pt x="0" y="0"/>
                    </a:moveTo>
                    <a:lnTo>
                      <a:pt x="74" y="0"/>
                    </a:lnTo>
                    <a:lnTo>
                      <a:pt x="74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2" y="0"/>
                    </a:lnTo>
                    <a:lnTo>
                      <a:pt x="72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48" name="Freeform 1244"/>
              <p:cNvSpPr>
                <a:spLocks noEditPoints="1"/>
              </p:cNvSpPr>
              <p:nvPr/>
            </p:nvSpPr>
            <p:spPr bwMode="auto">
              <a:xfrm>
                <a:off x="1015" y="3441"/>
                <a:ext cx="72" cy="32"/>
              </a:xfrm>
              <a:custGeom>
                <a:avLst/>
                <a:gdLst>
                  <a:gd name="T0" fmla="*/ 0 w 72"/>
                  <a:gd name="T1" fmla="*/ 0 h 32"/>
                  <a:gd name="T2" fmla="*/ 72 w 72"/>
                  <a:gd name="T3" fmla="*/ 0 h 32"/>
                  <a:gd name="T4" fmla="*/ 72 w 72"/>
                  <a:gd name="T5" fmla="*/ 32 h 32"/>
                  <a:gd name="T6" fmla="*/ 0 w 72"/>
                  <a:gd name="T7" fmla="*/ 32 h 32"/>
                  <a:gd name="T8" fmla="*/ 0 w 72"/>
                  <a:gd name="T9" fmla="*/ 0 h 32"/>
                  <a:gd name="T10" fmla="*/ 0 w 72"/>
                  <a:gd name="T11" fmla="*/ 0 h 32"/>
                  <a:gd name="T12" fmla="*/ 70 w 72"/>
                  <a:gd name="T13" fmla="*/ 0 h 32"/>
                  <a:gd name="T14" fmla="*/ 70 w 72"/>
                  <a:gd name="T15" fmla="*/ 31 h 32"/>
                  <a:gd name="T16" fmla="*/ 0 w 72"/>
                  <a:gd name="T17" fmla="*/ 31 h 32"/>
                  <a:gd name="T18" fmla="*/ 0 w 72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32">
                    <a:moveTo>
                      <a:pt x="0" y="0"/>
                    </a:moveTo>
                    <a:lnTo>
                      <a:pt x="72" y="0"/>
                    </a:lnTo>
                    <a:lnTo>
                      <a:pt x="72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0" y="0"/>
                    </a:lnTo>
                    <a:lnTo>
                      <a:pt x="70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49" name="Freeform 1245"/>
              <p:cNvSpPr>
                <a:spLocks noEditPoints="1"/>
              </p:cNvSpPr>
              <p:nvPr/>
            </p:nvSpPr>
            <p:spPr bwMode="auto">
              <a:xfrm>
                <a:off x="1015" y="3441"/>
                <a:ext cx="70" cy="31"/>
              </a:xfrm>
              <a:custGeom>
                <a:avLst/>
                <a:gdLst>
                  <a:gd name="T0" fmla="*/ 0 w 70"/>
                  <a:gd name="T1" fmla="*/ 0 h 31"/>
                  <a:gd name="T2" fmla="*/ 70 w 70"/>
                  <a:gd name="T3" fmla="*/ 0 h 31"/>
                  <a:gd name="T4" fmla="*/ 70 w 70"/>
                  <a:gd name="T5" fmla="*/ 31 h 31"/>
                  <a:gd name="T6" fmla="*/ 0 w 70"/>
                  <a:gd name="T7" fmla="*/ 31 h 31"/>
                  <a:gd name="T8" fmla="*/ 0 w 70"/>
                  <a:gd name="T9" fmla="*/ 0 h 31"/>
                  <a:gd name="T10" fmla="*/ 0 w 70"/>
                  <a:gd name="T11" fmla="*/ 0 h 31"/>
                  <a:gd name="T12" fmla="*/ 69 w 70"/>
                  <a:gd name="T13" fmla="*/ 0 h 31"/>
                  <a:gd name="T14" fmla="*/ 69 w 70"/>
                  <a:gd name="T15" fmla="*/ 30 h 31"/>
                  <a:gd name="T16" fmla="*/ 0 w 70"/>
                  <a:gd name="T17" fmla="*/ 30 h 31"/>
                  <a:gd name="T18" fmla="*/ 0 w 70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31">
                    <a:moveTo>
                      <a:pt x="0" y="0"/>
                    </a:moveTo>
                    <a:lnTo>
                      <a:pt x="70" y="0"/>
                    </a:lnTo>
                    <a:lnTo>
                      <a:pt x="70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50" name="Freeform 1246"/>
              <p:cNvSpPr>
                <a:spLocks noEditPoints="1"/>
              </p:cNvSpPr>
              <p:nvPr/>
            </p:nvSpPr>
            <p:spPr bwMode="auto">
              <a:xfrm>
                <a:off x="1015" y="3441"/>
                <a:ext cx="69" cy="30"/>
              </a:xfrm>
              <a:custGeom>
                <a:avLst/>
                <a:gdLst>
                  <a:gd name="T0" fmla="*/ 0 w 69"/>
                  <a:gd name="T1" fmla="*/ 0 h 30"/>
                  <a:gd name="T2" fmla="*/ 69 w 69"/>
                  <a:gd name="T3" fmla="*/ 0 h 30"/>
                  <a:gd name="T4" fmla="*/ 69 w 69"/>
                  <a:gd name="T5" fmla="*/ 30 h 30"/>
                  <a:gd name="T6" fmla="*/ 0 w 69"/>
                  <a:gd name="T7" fmla="*/ 30 h 30"/>
                  <a:gd name="T8" fmla="*/ 0 w 69"/>
                  <a:gd name="T9" fmla="*/ 0 h 30"/>
                  <a:gd name="T10" fmla="*/ 0 w 69"/>
                  <a:gd name="T11" fmla="*/ 0 h 30"/>
                  <a:gd name="T12" fmla="*/ 67 w 69"/>
                  <a:gd name="T13" fmla="*/ 0 h 30"/>
                  <a:gd name="T14" fmla="*/ 67 w 69"/>
                  <a:gd name="T15" fmla="*/ 29 h 30"/>
                  <a:gd name="T16" fmla="*/ 0 w 69"/>
                  <a:gd name="T17" fmla="*/ 29 h 30"/>
                  <a:gd name="T18" fmla="*/ 0 w 69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30">
                    <a:moveTo>
                      <a:pt x="0" y="0"/>
                    </a:moveTo>
                    <a:lnTo>
                      <a:pt x="69" y="0"/>
                    </a:lnTo>
                    <a:lnTo>
                      <a:pt x="69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7" y="0"/>
                    </a:lnTo>
                    <a:lnTo>
                      <a:pt x="67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51" name="Freeform 1247"/>
              <p:cNvSpPr>
                <a:spLocks noEditPoints="1"/>
              </p:cNvSpPr>
              <p:nvPr/>
            </p:nvSpPr>
            <p:spPr bwMode="auto">
              <a:xfrm>
                <a:off x="1015" y="3441"/>
                <a:ext cx="67" cy="29"/>
              </a:xfrm>
              <a:custGeom>
                <a:avLst/>
                <a:gdLst>
                  <a:gd name="T0" fmla="*/ 0 w 67"/>
                  <a:gd name="T1" fmla="*/ 0 h 29"/>
                  <a:gd name="T2" fmla="*/ 67 w 67"/>
                  <a:gd name="T3" fmla="*/ 0 h 29"/>
                  <a:gd name="T4" fmla="*/ 67 w 67"/>
                  <a:gd name="T5" fmla="*/ 29 h 29"/>
                  <a:gd name="T6" fmla="*/ 0 w 67"/>
                  <a:gd name="T7" fmla="*/ 29 h 29"/>
                  <a:gd name="T8" fmla="*/ 0 w 67"/>
                  <a:gd name="T9" fmla="*/ 0 h 29"/>
                  <a:gd name="T10" fmla="*/ 0 w 67"/>
                  <a:gd name="T11" fmla="*/ 0 h 29"/>
                  <a:gd name="T12" fmla="*/ 65 w 67"/>
                  <a:gd name="T13" fmla="*/ 0 h 29"/>
                  <a:gd name="T14" fmla="*/ 65 w 67"/>
                  <a:gd name="T15" fmla="*/ 28 h 29"/>
                  <a:gd name="T16" fmla="*/ 0 w 67"/>
                  <a:gd name="T17" fmla="*/ 28 h 29"/>
                  <a:gd name="T18" fmla="*/ 0 w 67"/>
                  <a:gd name="T1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29">
                    <a:moveTo>
                      <a:pt x="0" y="0"/>
                    </a:moveTo>
                    <a:lnTo>
                      <a:pt x="67" y="0"/>
                    </a:lnTo>
                    <a:lnTo>
                      <a:pt x="67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5" y="0"/>
                    </a:lnTo>
                    <a:lnTo>
                      <a:pt x="65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52" name="Freeform 1248"/>
              <p:cNvSpPr>
                <a:spLocks noEditPoints="1"/>
              </p:cNvSpPr>
              <p:nvPr/>
            </p:nvSpPr>
            <p:spPr bwMode="auto">
              <a:xfrm>
                <a:off x="1015" y="3441"/>
                <a:ext cx="65" cy="28"/>
              </a:xfrm>
              <a:custGeom>
                <a:avLst/>
                <a:gdLst>
                  <a:gd name="T0" fmla="*/ 0 w 65"/>
                  <a:gd name="T1" fmla="*/ 0 h 28"/>
                  <a:gd name="T2" fmla="*/ 65 w 65"/>
                  <a:gd name="T3" fmla="*/ 0 h 28"/>
                  <a:gd name="T4" fmla="*/ 65 w 65"/>
                  <a:gd name="T5" fmla="*/ 28 h 28"/>
                  <a:gd name="T6" fmla="*/ 0 w 65"/>
                  <a:gd name="T7" fmla="*/ 28 h 28"/>
                  <a:gd name="T8" fmla="*/ 0 w 65"/>
                  <a:gd name="T9" fmla="*/ 0 h 28"/>
                  <a:gd name="T10" fmla="*/ 0 w 65"/>
                  <a:gd name="T11" fmla="*/ 0 h 28"/>
                  <a:gd name="T12" fmla="*/ 63 w 65"/>
                  <a:gd name="T13" fmla="*/ 0 h 28"/>
                  <a:gd name="T14" fmla="*/ 63 w 65"/>
                  <a:gd name="T15" fmla="*/ 27 h 28"/>
                  <a:gd name="T16" fmla="*/ 0 w 65"/>
                  <a:gd name="T17" fmla="*/ 27 h 28"/>
                  <a:gd name="T18" fmla="*/ 0 w 65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28">
                    <a:moveTo>
                      <a:pt x="0" y="0"/>
                    </a:moveTo>
                    <a:lnTo>
                      <a:pt x="65" y="0"/>
                    </a:lnTo>
                    <a:lnTo>
                      <a:pt x="65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3" y="0"/>
                    </a:lnTo>
                    <a:lnTo>
                      <a:pt x="63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53" name="Freeform 1249"/>
              <p:cNvSpPr>
                <a:spLocks noEditPoints="1"/>
              </p:cNvSpPr>
              <p:nvPr/>
            </p:nvSpPr>
            <p:spPr bwMode="auto">
              <a:xfrm>
                <a:off x="1015" y="3441"/>
                <a:ext cx="63" cy="27"/>
              </a:xfrm>
              <a:custGeom>
                <a:avLst/>
                <a:gdLst>
                  <a:gd name="T0" fmla="*/ 0 w 63"/>
                  <a:gd name="T1" fmla="*/ 0 h 27"/>
                  <a:gd name="T2" fmla="*/ 63 w 63"/>
                  <a:gd name="T3" fmla="*/ 0 h 27"/>
                  <a:gd name="T4" fmla="*/ 63 w 63"/>
                  <a:gd name="T5" fmla="*/ 27 h 27"/>
                  <a:gd name="T6" fmla="*/ 0 w 63"/>
                  <a:gd name="T7" fmla="*/ 27 h 27"/>
                  <a:gd name="T8" fmla="*/ 0 w 63"/>
                  <a:gd name="T9" fmla="*/ 0 h 27"/>
                  <a:gd name="T10" fmla="*/ 0 w 63"/>
                  <a:gd name="T11" fmla="*/ 0 h 27"/>
                  <a:gd name="T12" fmla="*/ 62 w 63"/>
                  <a:gd name="T13" fmla="*/ 0 h 27"/>
                  <a:gd name="T14" fmla="*/ 62 w 63"/>
                  <a:gd name="T15" fmla="*/ 26 h 27"/>
                  <a:gd name="T16" fmla="*/ 0 w 63"/>
                  <a:gd name="T17" fmla="*/ 26 h 27"/>
                  <a:gd name="T18" fmla="*/ 0 w 63"/>
                  <a:gd name="T1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27">
                    <a:moveTo>
                      <a:pt x="0" y="0"/>
                    </a:moveTo>
                    <a:lnTo>
                      <a:pt x="63" y="0"/>
                    </a:lnTo>
                    <a:lnTo>
                      <a:pt x="63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" y="0"/>
                    </a:lnTo>
                    <a:lnTo>
                      <a:pt x="62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54" name="Freeform 1250"/>
              <p:cNvSpPr>
                <a:spLocks noEditPoints="1"/>
              </p:cNvSpPr>
              <p:nvPr/>
            </p:nvSpPr>
            <p:spPr bwMode="auto">
              <a:xfrm>
                <a:off x="1015" y="3441"/>
                <a:ext cx="62" cy="26"/>
              </a:xfrm>
              <a:custGeom>
                <a:avLst/>
                <a:gdLst>
                  <a:gd name="T0" fmla="*/ 0 w 62"/>
                  <a:gd name="T1" fmla="*/ 0 h 26"/>
                  <a:gd name="T2" fmla="*/ 62 w 62"/>
                  <a:gd name="T3" fmla="*/ 0 h 26"/>
                  <a:gd name="T4" fmla="*/ 62 w 62"/>
                  <a:gd name="T5" fmla="*/ 26 h 26"/>
                  <a:gd name="T6" fmla="*/ 0 w 62"/>
                  <a:gd name="T7" fmla="*/ 26 h 26"/>
                  <a:gd name="T8" fmla="*/ 0 w 62"/>
                  <a:gd name="T9" fmla="*/ 0 h 26"/>
                  <a:gd name="T10" fmla="*/ 0 w 62"/>
                  <a:gd name="T11" fmla="*/ 0 h 26"/>
                  <a:gd name="T12" fmla="*/ 60 w 62"/>
                  <a:gd name="T13" fmla="*/ 0 h 26"/>
                  <a:gd name="T14" fmla="*/ 60 w 62"/>
                  <a:gd name="T15" fmla="*/ 25 h 26"/>
                  <a:gd name="T16" fmla="*/ 0 w 62"/>
                  <a:gd name="T17" fmla="*/ 25 h 26"/>
                  <a:gd name="T18" fmla="*/ 0 w 62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26">
                    <a:moveTo>
                      <a:pt x="0" y="0"/>
                    </a:moveTo>
                    <a:lnTo>
                      <a:pt x="62" y="0"/>
                    </a:lnTo>
                    <a:lnTo>
                      <a:pt x="62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" y="0"/>
                    </a:lnTo>
                    <a:lnTo>
                      <a:pt x="60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55" name="Freeform 1251"/>
              <p:cNvSpPr>
                <a:spLocks noEditPoints="1"/>
              </p:cNvSpPr>
              <p:nvPr/>
            </p:nvSpPr>
            <p:spPr bwMode="auto">
              <a:xfrm>
                <a:off x="1015" y="3441"/>
                <a:ext cx="60" cy="25"/>
              </a:xfrm>
              <a:custGeom>
                <a:avLst/>
                <a:gdLst>
                  <a:gd name="T0" fmla="*/ 0 w 60"/>
                  <a:gd name="T1" fmla="*/ 0 h 25"/>
                  <a:gd name="T2" fmla="*/ 60 w 60"/>
                  <a:gd name="T3" fmla="*/ 0 h 25"/>
                  <a:gd name="T4" fmla="*/ 60 w 60"/>
                  <a:gd name="T5" fmla="*/ 25 h 25"/>
                  <a:gd name="T6" fmla="*/ 0 w 60"/>
                  <a:gd name="T7" fmla="*/ 25 h 25"/>
                  <a:gd name="T8" fmla="*/ 0 w 60"/>
                  <a:gd name="T9" fmla="*/ 0 h 25"/>
                  <a:gd name="T10" fmla="*/ 0 w 60"/>
                  <a:gd name="T11" fmla="*/ 0 h 25"/>
                  <a:gd name="T12" fmla="*/ 58 w 60"/>
                  <a:gd name="T13" fmla="*/ 0 h 25"/>
                  <a:gd name="T14" fmla="*/ 58 w 60"/>
                  <a:gd name="T15" fmla="*/ 25 h 25"/>
                  <a:gd name="T16" fmla="*/ 0 w 60"/>
                  <a:gd name="T17" fmla="*/ 25 h 25"/>
                  <a:gd name="T18" fmla="*/ 0 w 60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25">
                    <a:moveTo>
                      <a:pt x="0" y="0"/>
                    </a:moveTo>
                    <a:lnTo>
                      <a:pt x="60" y="0"/>
                    </a:lnTo>
                    <a:lnTo>
                      <a:pt x="60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8" y="0"/>
                    </a:lnTo>
                    <a:lnTo>
                      <a:pt x="58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56" name="Freeform 1252"/>
              <p:cNvSpPr>
                <a:spLocks noEditPoints="1"/>
              </p:cNvSpPr>
              <p:nvPr/>
            </p:nvSpPr>
            <p:spPr bwMode="auto">
              <a:xfrm>
                <a:off x="1015" y="3441"/>
                <a:ext cx="58" cy="25"/>
              </a:xfrm>
              <a:custGeom>
                <a:avLst/>
                <a:gdLst>
                  <a:gd name="T0" fmla="*/ 0 w 58"/>
                  <a:gd name="T1" fmla="*/ 0 h 25"/>
                  <a:gd name="T2" fmla="*/ 58 w 58"/>
                  <a:gd name="T3" fmla="*/ 0 h 25"/>
                  <a:gd name="T4" fmla="*/ 58 w 58"/>
                  <a:gd name="T5" fmla="*/ 25 h 25"/>
                  <a:gd name="T6" fmla="*/ 0 w 58"/>
                  <a:gd name="T7" fmla="*/ 25 h 25"/>
                  <a:gd name="T8" fmla="*/ 0 w 58"/>
                  <a:gd name="T9" fmla="*/ 0 h 25"/>
                  <a:gd name="T10" fmla="*/ 0 w 58"/>
                  <a:gd name="T11" fmla="*/ 0 h 25"/>
                  <a:gd name="T12" fmla="*/ 56 w 58"/>
                  <a:gd name="T13" fmla="*/ 0 h 25"/>
                  <a:gd name="T14" fmla="*/ 56 w 58"/>
                  <a:gd name="T15" fmla="*/ 25 h 25"/>
                  <a:gd name="T16" fmla="*/ 0 w 58"/>
                  <a:gd name="T17" fmla="*/ 25 h 25"/>
                  <a:gd name="T18" fmla="*/ 0 w 58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25">
                    <a:moveTo>
                      <a:pt x="0" y="0"/>
                    </a:moveTo>
                    <a:lnTo>
                      <a:pt x="58" y="0"/>
                    </a:lnTo>
                    <a:lnTo>
                      <a:pt x="58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6" y="0"/>
                    </a:lnTo>
                    <a:lnTo>
                      <a:pt x="56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57" name="Freeform 1253"/>
              <p:cNvSpPr>
                <a:spLocks noEditPoints="1"/>
              </p:cNvSpPr>
              <p:nvPr/>
            </p:nvSpPr>
            <p:spPr bwMode="auto">
              <a:xfrm>
                <a:off x="1015" y="3441"/>
                <a:ext cx="56" cy="25"/>
              </a:xfrm>
              <a:custGeom>
                <a:avLst/>
                <a:gdLst>
                  <a:gd name="T0" fmla="*/ 0 w 56"/>
                  <a:gd name="T1" fmla="*/ 0 h 25"/>
                  <a:gd name="T2" fmla="*/ 56 w 56"/>
                  <a:gd name="T3" fmla="*/ 0 h 25"/>
                  <a:gd name="T4" fmla="*/ 56 w 56"/>
                  <a:gd name="T5" fmla="*/ 25 h 25"/>
                  <a:gd name="T6" fmla="*/ 0 w 56"/>
                  <a:gd name="T7" fmla="*/ 25 h 25"/>
                  <a:gd name="T8" fmla="*/ 0 w 56"/>
                  <a:gd name="T9" fmla="*/ 0 h 25"/>
                  <a:gd name="T10" fmla="*/ 0 w 56"/>
                  <a:gd name="T11" fmla="*/ 0 h 25"/>
                  <a:gd name="T12" fmla="*/ 55 w 56"/>
                  <a:gd name="T13" fmla="*/ 0 h 25"/>
                  <a:gd name="T14" fmla="*/ 55 w 56"/>
                  <a:gd name="T15" fmla="*/ 24 h 25"/>
                  <a:gd name="T16" fmla="*/ 0 w 56"/>
                  <a:gd name="T17" fmla="*/ 24 h 25"/>
                  <a:gd name="T18" fmla="*/ 0 w 56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25">
                    <a:moveTo>
                      <a:pt x="0" y="0"/>
                    </a:moveTo>
                    <a:lnTo>
                      <a:pt x="56" y="0"/>
                    </a:lnTo>
                    <a:lnTo>
                      <a:pt x="56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" y="0"/>
                    </a:lnTo>
                    <a:lnTo>
                      <a:pt x="55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58" name="Freeform 1254"/>
              <p:cNvSpPr>
                <a:spLocks noEditPoints="1"/>
              </p:cNvSpPr>
              <p:nvPr/>
            </p:nvSpPr>
            <p:spPr bwMode="auto">
              <a:xfrm>
                <a:off x="1015" y="3441"/>
                <a:ext cx="55" cy="24"/>
              </a:xfrm>
              <a:custGeom>
                <a:avLst/>
                <a:gdLst>
                  <a:gd name="T0" fmla="*/ 0 w 55"/>
                  <a:gd name="T1" fmla="*/ 0 h 24"/>
                  <a:gd name="T2" fmla="*/ 55 w 55"/>
                  <a:gd name="T3" fmla="*/ 0 h 24"/>
                  <a:gd name="T4" fmla="*/ 55 w 55"/>
                  <a:gd name="T5" fmla="*/ 24 h 24"/>
                  <a:gd name="T6" fmla="*/ 0 w 55"/>
                  <a:gd name="T7" fmla="*/ 24 h 24"/>
                  <a:gd name="T8" fmla="*/ 0 w 55"/>
                  <a:gd name="T9" fmla="*/ 0 h 24"/>
                  <a:gd name="T10" fmla="*/ 0 w 55"/>
                  <a:gd name="T11" fmla="*/ 0 h 24"/>
                  <a:gd name="T12" fmla="*/ 53 w 55"/>
                  <a:gd name="T13" fmla="*/ 0 h 24"/>
                  <a:gd name="T14" fmla="*/ 53 w 55"/>
                  <a:gd name="T15" fmla="*/ 23 h 24"/>
                  <a:gd name="T16" fmla="*/ 0 w 55"/>
                  <a:gd name="T17" fmla="*/ 23 h 24"/>
                  <a:gd name="T18" fmla="*/ 0 w 55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24">
                    <a:moveTo>
                      <a:pt x="0" y="0"/>
                    </a:moveTo>
                    <a:lnTo>
                      <a:pt x="55" y="0"/>
                    </a:lnTo>
                    <a:lnTo>
                      <a:pt x="55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59" name="Freeform 1255"/>
              <p:cNvSpPr>
                <a:spLocks noEditPoints="1"/>
              </p:cNvSpPr>
              <p:nvPr/>
            </p:nvSpPr>
            <p:spPr bwMode="auto">
              <a:xfrm>
                <a:off x="1015" y="3441"/>
                <a:ext cx="53" cy="23"/>
              </a:xfrm>
              <a:custGeom>
                <a:avLst/>
                <a:gdLst>
                  <a:gd name="T0" fmla="*/ 0 w 53"/>
                  <a:gd name="T1" fmla="*/ 0 h 23"/>
                  <a:gd name="T2" fmla="*/ 53 w 53"/>
                  <a:gd name="T3" fmla="*/ 0 h 23"/>
                  <a:gd name="T4" fmla="*/ 53 w 53"/>
                  <a:gd name="T5" fmla="*/ 23 h 23"/>
                  <a:gd name="T6" fmla="*/ 0 w 53"/>
                  <a:gd name="T7" fmla="*/ 23 h 23"/>
                  <a:gd name="T8" fmla="*/ 0 w 53"/>
                  <a:gd name="T9" fmla="*/ 0 h 23"/>
                  <a:gd name="T10" fmla="*/ 0 w 53"/>
                  <a:gd name="T11" fmla="*/ 0 h 23"/>
                  <a:gd name="T12" fmla="*/ 51 w 53"/>
                  <a:gd name="T13" fmla="*/ 0 h 23"/>
                  <a:gd name="T14" fmla="*/ 51 w 53"/>
                  <a:gd name="T15" fmla="*/ 22 h 23"/>
                  <a:gd name="T16" fmla="*/ 0 w 53"/>
                  <a:gd name="T17" fmla="*/ 22 h 23"/>
                  <a:gd name="T18" fmla="*/ 0 w 53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23">
                    <a:moveTo>
                      <a:pt x="0" y="0"/>
                    </a:moveTo>
                    <a:lnTo>
                      <a:pt x="53" y="0"/>
                    </a:lnTo>
                    <a:lnTo>
                      <a:pt x="53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" y="0"/>
                    </a:lnTo>
                    <a:lnTo>
                      <a:pt x="51" y="22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60" name="Freeform 1256"/>
              <p:cNvSpPr>
                <a:spLocks noEditPoints="1"/>
              </p:cNvSpPr>
              <p:nvPr/>
            </p:nvSpPr>
            <p:spPr bwMode="auto">
              <a:xfrm>
                <a:off x="1015" y="3441"/>
                <a:ext cx="51" cy="22"/>
              </a:xfrm>
              <a:custGeom>
                <a:avLst/>
                <a:gdLst>
                  <a:gd name="T0" fmla="*/ 0 w 51"/>
                  <a:gd name="T1" fmla="*/ 0 h 22"/>
                  <a:gd name="T2" fmla="*/ 51 w 51"/>
                  <a:gd name="T3" fmla="*/ 0 h 22"/>
                  <a:gd name="T4" fmla="*/ 51 w 51"/>
                  <a:gd name="T5" fmla="*/ 22 h 22"/>
                  <a:gd name="T6" fmla="*/ 0 w 51"/>
                  <a:gd name="T7" fmla="*/ 22 h 22"/>
                  <a:gd name="T8" fmla="*/ 0 w 51"/>
                  <a:gd name="T9" fmla="*/ 0 h 22"/>
                  <a:gd name="T10" fmla="*/ 0 w 51"/>
                  <a:gd name="T11" fmla="*/ 0 h 22"/>
                  <a:gd name="T12" fmla="*/ 49 w 51"/>
                  <a:gd name="T13" fmla="*/ 0 h 22"/>
                  <a:gd name="T14" fmla="*/ 49 w 51"/>
                  <a:gd name="T15" fmla="*/ 21 h 22"/>
                  <a:gd name="T16" fmla="*/ 0 w 51"/>
                  <a:gd name="T17" fmla="*/ 21 h 22"/>
                  <a:gd name="T18" fmla="*/ 0 w 51"/>
                  <a:gd name="T1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22">
                    <a:moveTo>
                      <a:pt x="0" y="0"/>
                    </a:moveTo>
                    <a:lnTo>
                      <a:pt x="51" y="0"/>
                    </a:lnTo>
                    <a:lnTo>
                      <a:pt x="51" y="22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9" y="0"/>
                    </a:lnTo>
                    <a:lnTo>
                      <a:pt x="49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61" name="Freeform 1257"/>
              <p:cNvSpPr>
                <a:spLocks noEditPoints="1"/>
              </p:cNvSpPr>
              <p:nvPr/>
            </p:nvSpPr>
            <p:spPr bwMode="auto">
              <a:xfrm>
                <a:off x="1015" y="3441"/>
                <a:ext cx="49" cy="21"/>
              </a:xfrm>
              <a:custGeom>
                <a:avLst/>
                <a:gdLst>
                  <a:gd name="T0" fmla="*/ 0 w 49"/>
                  <a:gd name="T1" fmla="*/ 0 h 21"/>
                  <a:gd name="T2" fmla="*/ 49 w 49"/>
                  <a:gd name="T3" fmla="*/ 0 h 21"/>
                  <a:gd name="T4" fmla="*/ 49 w 49"/>
                  <a:gd name="T5" fmla="*/ 21 h 21"/>
                  <a:gd name="T6" fmla="*/ 0 w 49"/>
                  <a:gd name="T7" fmla="*/ 21 h 21"/>
                  <a:gd name="T8" fmla="*/ 0 w 49"/>
                  <a:gd name="T9" fmla="*/ 0 h 21"/>
                  <a:gd name="T10" fmla="*/ 0 w 49"/>
                  <a:gd name="T11" fmla="*/ 0 h 21"/>
                  <a:gd name="T12" fmla="*/ 48 w 49"/>
                  <a:gd name="T13" fmla="*/ 0 h 21"/>
                  <a:gd name="T14" fmla="*/ 48 w 49"/>
                  <a:gd name="T15" fmla="*/ 20 h 21"/>
                  <a:gd name="T16" fmla="*/ 0 w 49"/>
                  <a:gd name="T17" fmla="*/ 20 h 21"/>
                  <a:gd name="T18" fmla="*/ 0 w 49"/>
                  <a:gd name="T1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21">
                    <a:moveTo>
                      <a:pt x="0" y="0"/>
                    </a:moveTo>
                    <a:lnTo>
                      <a:pt x="49" y="0"/>
                    </a:lnTo>
                    <a:lnTo>
                      <a:pt x="49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" y="0"/>
                    </a:lnTo>
                    <a:lnTo>
                      <a:pt x="4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62" name="Freeform 1258"/>
              <p:cNvSpPr>
                <a:spLocks noEditPoints="1"/>
              </p:cNvSpPr>
              <p:nvPr/>
            </p:nvSpPr>
            <p:spPr bwMode="auto">
              <a:xfrm>
                <a:off x="1015" y="3441"/>
                <a:ext cx="48" cy="20"/>
              </a:xfrm>
              <a:custGeom>
                <a:avLst/>
                <a:gdLst>
                  <a:gd name="T0" fmla="*/ 0 w 48"/>
                  <a:gd name="T1" fmla="*/ 0 h 20"/>
                  <a:gd name="T2" fmla="*/ 48 w 48"/>
                  <a:gd name="T3" fmla="*/ 0 h 20"/>
                  <a:gd name="T4" fmla="*/ 48 w 48"/>
                  <a:gd name="T5" fmla="*/ 20 h 20"/>
                  <a:gd name="T6" fmla="*/ 0 w 48"/>
                  <a:gd name="T7" fmla="*/ 20 h 20"/>
                  <a:gd name="T8" fmla="*/ 0 w 48"/>
                  <a:gd name="T9" fmla="*/ 0 h 20"/>
                  <a:gd name="T10" fmla="*/ 0 w 48"/>
                  <a:gd name="T11" fmla="*/ 0 h 20"/>
                  <a:gd name="T12" fmla="*/ 46 w 48"/>
                  <a:gd name="T13" fmla="*/ 0 h 20"/>
                  <a:gd name="T14" fmla="*/ 46 w 48"/>
                  <a:gd name="T15" fmla="*/ 20 h 20"/>
                  <a:gd name="T16" fmla="*/ 0 w 48"/>
                  <a:gd name="T17" fmla="*/ 20 h 20"/>
                  <a:gd name="T18" fmla="*/ 0 w 48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20">
                    <a:moveTo>
                      <a:pt x="0" y="0"/>
                    </a:moveTo>
                    <a:lnTo>
                      <a:pt x="48" y="0"/>
                    </a:lnTo>
                    <a:lnTo>
                      <a:pt x="4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" y="0"/>
                    </a:lnTo>
                    <a:lnTo>
                      <a:pt x="46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63" name="Freeform 1259"/>
              <p:cNvSpPr>
                <a:spLocks noEditPoints="1"/>
              </p:cNvSpPr>
              <p:nvPr/>
            </p:nvSpPr>
            <p:spPr bwMode="auto">
              <a:xfrm>
                <a:off x="1015" y="3441"/>
                <a:ext cx="46" cy="20"/>
              </a:xfrm>
              <a:custGeom>
                <a:avLst/>
                <a:gdLst>
                  <a:gd name="T0" fmla="*/ 0 w 46"/>
                  <a:gd name="T1" fmla="*/ 0 h 20"/>
                  <a:gd name="T2" fmla="*/ 46 w 46"/>
                  <a:gd name="T3" fmla="*/ 0 h 20"/>
                  <a:gd name="T4" fmla="*/ 46 w 46"/>
                  <a:gd name="T5" fmla="*/ 20 h 20"/>
                  <a:gd name="T6" fmla="*/ 0 w 46"/>
                  <a:gd name="T7" fmla="*/ 20 h 20"/>
                  <a:gd name="T8" fmla="*/ 0 w 46"/>
                  <a:gd name="T9" fmla="*/ 0 h 20"/>
                  <a:gd name="T10" fmla="*/ 0 w 46"/>
                  <a:gd name="T11" fmla="*/ 0 h 20"/>
                  <a:gd name="T12" fmla="*/ 44 w 46"/>
                  <a:gd name="T13" fmla="*/ 0 h 20"/>
                  <a:gd name="T14" fmla="*/ 44 w 46"/>
                  <a:gd name="T15" fmla="*/ 19 h 20"/>
                  <a:gd name="T16" fmla="*/ 0 w 46"/>
                  <a:gd name="T17" fmla="*/ 19 h 20"/>
                  <a:gd name="T18" fmla="*/ 0 w 46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0">
                    <a:moveTo>
                      <a:pt x="0" y="0"/>
                    </a:moveTo>
                    <a:lnTo>
                      <a:pt x="46" y="0"/>
                    </a:lnTo>
                    <a:lnTo>
                      <a:pt x="46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64" name="Freeform 1260"/>
              <p:cNvSpPr>
                <a:spLocks noEditPoints="1"/>
              </p:cNvSpPr>
              <p:nvPr/>
            </p:nvSpPr>
            <p:spPr bwMode="auto">
              <a:xfrm>
                <a:off x="1015" y="3441"/>
                <a:ext cx="44" cy="19"/>
              </a:xfrm>
              <a:custGeom>
                <a:avLst/>
                <a:gdLst>
                  <a:gd name="T0" fmla="*/ 0 w 44"/>
                  <a:gd name="T1" fmla="*/ 0 h 19"/>
                  <a:gd name="T2" fmla="*/ 44 w 44"/>
                  <a:gd name="T3" fmla="*/ 0 h 19"/>
                  <a:gd name="T4" fmla="*/ 44 w 44"/>
                  <a:gd name="T5" fmla="*/ 19 h 19"/>
                  <a:gd name="T6" fmla="*/ 0 w 44"/>
                  <a:gd name="T7" fmla="*/ 19 h 19"/>
                  <a:gd name="T8" fmla="*/ 0 w 44"/>
                  <a:gd name="T9" fmla="*/ 0 h 19"/>
                  <a:gd name="T10" fmla="*/ 0 w 44"/>
                  <a:gd name="T11" fmla="*/ 0 h 19"/>
                  <a:gd name="T12" fmla="*/ 42 w 44"/>
                  <a:gd name="T13" fmla="*/ 0 h 19"/>
                  <a:gd name="T14" fmla="*/ 42 w 44"/>
                  <a:gd name="T15" fmla="*/ 18 h 19"/>
                  <a:gd name="T16" fmla="*/ 0 w 44"/>
                  <a:gd name="T17" fmla="*/ 18 h 19"/>
                  <a:gd name="T18" fmla="*/ 0 w 44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9">
                    <a:moveTo>
                      <a:pt x="0" y="0"/>
                    </a:moveTo>
                    <a:lnTo>
                      <a:pt x="44" y="0"/>
                    </a:lnTo>
                    <a:lnTo>
                      <a:pt x="44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65" name="Freeform 1261"/>
              <p:cNvSpPr>
                <a:spLocks noEditPoints="1"/>
              </p:cNvSpPr>
              <p:nvPr/>
            </p:nvSpPr>
            <p:spPr bwMode="auto">
              <a:xfrm>
                <a:off x="1015" y="3441"/>
                <a:ext cx="42" cy="18"/>
              </a:xfrm>
              <a:custGeom>
                <a:avLst/>
                <a:gdLst>
                  <a:gd name="T0" fmla="*/ 0 w 42"/>
                  <a:gd name="T1" fmla="*/ 0 h 18"/>
                  <a:gd name="T2" fmla="*/ 42 w 42"/>
                  <a:gd name="T3" fmla="*/ 0 h 18"/>
                  <a:gd name="T4" fmla="*/ 42 w 42"/>
                  <a:gd name="T5" fmla="*/ 18 h 18"/>
                  <a:gd name="T6" fmla="*/ 0 w 42"/>
                  <a:gd name="T7" fmla="*/ 18 h 18"/>
                  <a:gd name="T8" fmla="*/ 0 w 42"/>
                  <a:gd name="T9" fmla="*/ 0 h 18"/>
                  <a:gd name="T10" fmla="*/ 0 w 42"/>
                  <a:gd name="T11" fmla="*/ 0 h 18"/>
                  <a:gd name="T12" fmla="*/ 41 w 42"/>
                  <a:gd name="T13" fmla="*/ 0 h 18"/>
                  <a:gd name="T14" fmla="*/ 41 w 42"/>
                  <a:gd name="T15" fmla="*/ 18 h 18"/>
                  <a:gd name="T16" fmla="*/ 0 w 42"/>
                  <a:gd name="T17" fmla="*/ 18 h 18"/>
                  <a:gd name="T18" fmla="*/ 0 w 4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18">
                    <a:moveTo>
                      <a:pt x="0" y="0"/>
                    </a:moveTo>
                    <a:lnTo>
                      <a:pt x="42" y="0"/>
                    </a:lnTo>
                    <a:lnTo>
                      <a:pt x="42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" y="0"/>
                    </a:lnTo>
                    <a:lnTo>
                      <a:pt x="41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66" name="Freeform 1262"/>
              <p:cNvSpPr>
                <a:spLocks noEditPoints="1"/>
              </p:cNvSpPr>
              <p:nvPr/>
            </p:nvSpPr>
            <p:spPr bwMode="auto">
              <a:xfrm>
                <a:off x="1015" y="3441"/>
                <a:ext cx="41" cy="18"/>
              </a:xfrm>
              <a:custGeom>
                <a:avLst/>
                <a:gdLst>
                  <a:gd name="T0" fmla="*/ 0 w 41"/>
                  <a:gd name="T1" fmla="*/ 0 h 18"/>
                  <a:gd name="T2" fmla="*/ 41 w 41"/>
                  <a:gd name="T3" fmla="*/ 0 h 18"/>
                  <a:gd name="T4" fmla="*/ 41 w 41"/>
                  <a:gd name="T5" fmla="*/ 18 h 18"/>
                  <a:gd name="T6" fmla="*/ 0 w 41"/>
                  <a:gd name="T7" fmla="*/ 18 h 18"/>
                  <a:gd name="T8" fmla="*/ 0 w 41"/>
                  <a:gd name="T9" fmla="*/ 0 h 18"/>
                  <a:gd name="T10" fmla="*/ 0 w 41"/>
                  <a:gd name="T11" fmla="*/ 0 h 18"/>
                  <a:gd name="T12" fmla="*/ 39 w 41"/>
                  <a:gd name="T13" fmla="*/ 0 h 18"/>
                  <a:gd name="T14" fmla="*/ 39 w 41"/>
                  <a:gd name="T15" fmla="*/ 17 h 18"/>
                  <a:gd name="T16" fmla="*/ 0 w 41"/>
                  <a:gd name="T17" fmla="*/ 17 h 18"/>
                  <a:gd name="T18" fmla="*/ 0 w 41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18">
                    <a:moveTo>
                      <a:pt x="0" y="0"/>
                    </a:moveTo>
                    <a:lnTo>
                      <a:pt x="41" y="0"/>
                    </a:lnTo>
                    <a:lnTo>
                      <a:pt x="41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" y="0"/>
                    </a:lnTo>
                    <a:lnTo>
                      <a:pt x="39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67" name="Freeform 1263"/>
              <p:cNvSpPr>
                <a:spLocks noEditPoints="1"/>
              </p:cNvSpPr>
              <p:nvPr/>
            </p:nvSpPr>
            <p:spPr bwMode="auto">
              <a:xfrm>
                <a:off x="1015" y="3441"/>
                <a:ext cx="39" cy="17"/>
              </a:xfrm>
              <a:custGeom>
                <a:avLst/>
                <a:gdLst>
                  <a:gd name="T0" fmla="*/ 0 w 39"/>
                  <a:gd name="T1" fmla="*/ 0 h 17"/>
                  <a:gd name="T2" fmla="*/ 39 w 39"/>
                  <a:gd name="T3" fmla="*/ 0 h 17"/>
                  <a:gd name="T4" fmla="*/ 39 w 39"/>
                  <a:gd name="T5" fmla="*/ 17 h 17"/>
                  <a:gd name="T6" fmla="*/ 0 w 39"/>
                  <a:gd name="T7" fmla="*/ 17 h 17"/>
                  <a:gd name="T8" fmla="*/ 0 w 39"/>
                  <a:gd name="T9" fmla="*/ 0 h 17"/>
                  <a:gd name="T10" fmla="*/ 0 w 39"/>
                  <a:gd name="T11" fmla="*/ 0 h 17"/>
                  <a:gd name="T12" fmla="*/ 37 w 39"/>
                  <a:gd name="T13" fmla="*/ 0 h 17"/>
                  <a:gd name="T14" fmla="*/ 37 w 39"/>
                  <a:gd name="T15" fmla="*/ 16 h 17"/>
                  <a:gd name="T16" fmla="*/ 0 w 39"/>
                  <a:gd name="T17" fmla="*/ 16 h 17"/>
                  <a:gd name="T18" fmla="*/ 0 w 39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7">
                    <a:moveTo>
                      <a:pt x="0" y="0"/>
                    </a:moveTo>
                    <a:lnTo>
                      <a:pt x="39" y="0"/>
                    </a:lnTo>
                    <a:lnTo>
                      <a:pt x="39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" y="0"/>
                    </a:lnTo>
                    <a:lnTo>
                      <a:pt x="37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68" name="Freeform 1264"/>
              <p:cNvSpPr>
                <a:spLocks noEditPoints="1"/>
              </p:cNvSpPr>
              <p:nvPr/>
            </p:nvSpPr>
            <p:spPr bwMode="auto">
              <a:xfrm>
                <a:off x="1015" y="3441"/>
                <a:ext cx="37" cy="16"/>
              </a:xfrm>
              <a:custGeom>
                <a:avLst/>
                <a:gdLst>
                  <a:gd name="T0" fmla="*/ 0 w 37"/>
                  <a:gd name="T1" fmla="*/ 0 h 16"/>
                  <a:gd name="T2" fmla="*/ 37 w 37"/>
                  <a:gd name="T3" fmla="*/ 0 h 16"/>
                  <a:gd name="T4" fmla="*/ 37 w 37"/>
                  <a:gd name="T5" fmla="*/ 16 h 16"/>
                  <a:gd name="T6" fmla="*/ 0 w 37"/>
                  <a:gd name="T7" fmla="*/ 16 h 16"/>
                  <a:gd name="T8" fmla="*/ 0 w 37"/>
                  <a:gd name="T9" fmla="*/ 0 h 16"/>
                  <a:gd name="T10" fmla="*/ 0 w 37"/>
                  <a:gd name="T11" fmla="*/ 0 h 16"/>
                  <a:gd name="T12" fmla="*/ 35 w 37"/>
                  <a:gd name="T13" fmla="*/ 0 h 16"/>
                  <a:gd name="T14" fmla="*/ 35 w 37"/>
                  <a:gd name="T15" fmla="*/ 15 h 16"/>
                  <a:gd name="T16" fmla="*/ 0 w 37"/>
                  <a:gd name="T17" fmla="*/ 15 h 16"/>
                  <a:gd name="T18" fmla="*/ 0 w 37"/>
                  <a:gd name="T1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16">
                    <a:moveTo>
                      <a:pt x="0" y="0"/>
                    </a:moveTo>
                    <a:lnTo>
                      <a:pt x="37" y="0"/>
                    </a:lnTo>
                    <a:lnTo>
                      <a:pt x="37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" y="0"/>
                    </a:lnTo>
                    <a:lnTo>
                      <a:pt x="35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69" name="Freeform 1265"/>
              <p:cNvSpPr>
                <a:spLocks noEditPoints="1"/>
              </p:cNvSpPr>
              <p:nvPr/>
            </p:nvSpPr>
            <p:spPr bwMode="auto">
              <a:xfrm>
                <a:off x="1015" y="3441"/>
                <a:ext cx="35" cy="15"/>
              </a:xfrm>
              <a:custGeom>
                <a:avLst/>
                <a:gdLst>
                  <a:gd name="T0" fmla="*/ 0 w 35"/>
                  <a:gd name="T1" fmla="*/ 0 h 15"/>
                  <a:gd name="T2" fmla="*/ 35 w 35"/>
                  <a:gd name="T3" fmla="*/ 0 h 15"/>
                  <a:gd name="T4" fmla="*/ 35 w 35"/>
                  <a:gd name="T5" fmla="*/ 15 h 15"/>
                  <a:gd name="T6" fmla="*/ 0 w 35"/>
                  <a:gd name="T7" fmla="*/ 15 h 15"/>
                  <a:gd name="T8" fmla="*/ 0 w 35"/>
                  <a:gd name="T9" fmla="*/ 0 h 15"/>
                  <a:gd name="T10" fmla="*/ 0 w 35"/>
                  <a:gd name="T11" fmla="*/ 0 h 15"/>
                  <a:gd name="T12" fmla="*/ 34 w 35"/>
                  <a:gd name="T13" fmla="*/ 0 h 15"/>
                  <a:gd name="T14" fmla="*/ 34 w 35"/>
                  <a:gd name="T15" fmla="*/ 14 h 15"/>
                  <a:gd name="T16" fmla="*/ 0 w 35"/>
                  <a:gd name="T17" fmla="*/ 14 h 15"/>
                  <a:gd name="T18" fmla="*/ 0 w 35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15">
                    <a:moveTo>
                      <a:pt x="0" y="0"/>
                    </a:moveTo>
                    <a:lnTo>
                      <a:pt x="35" y="0"/>
                    </a:lnTo>
                    <a:lnTo>
                      <a:pt x="35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70" name="Freeform 1266"/>
              <p:cNvSpPr>
                <a:spLocks noEditPoints="1"/>
              </p:cNvSpPr>
              <p:nvPr/>
            </p:nvSpPr>
            <p:spPr bwMode="auto">
              <a:xfrm>
                <a:off x="1015" y="3441"/>
                <a:ext cx="34" cy="14"/>
              </a:xfrm>
              <a:custGeom>
                <a:avLst/>
                <a:gdLst>
                  <a:gd name="T0" fmla="*/ 0 w 34"/>
                  <a:gd name="T1" fmla="*/ 0 h 14"/>
                  <a:gd name="T2" fmla="*/ 34 w 34"/>
                  <a:gd name="T3" fmla="*/ 0 h 14"/>
                  <a:gd name="T4" fmla="*/ 34 w 34"/>
                  <a:gd name="T5" fmla="*/ 14 h 14"/>
                  <a:gd name="T6" fmla="*/ 0 w 34"/>
                  <a:gd name="T7" fmla="*/ 14 h 14"/>
                  <a:gd name="T8" fmla="*/ 0 w 34"/>
                  <a:gd name="T9" fmla="*/ 0 h 14"/>
                  <a:gd name="T10" fmla="*/ 0 w 34"/>
                  <a:gd name="T11" fmla="*/ 0 h 14"/>
                  <a:gd name="T12" fmla="*/ 32 w 34"/>
                  <a:gd name="T13" fmla="*/ 0 h 14"/>
                  <a:gd name="T14" fmla="*/ 32 w 34"/>
                  <a:gd name="T15" fmla="*/ 14 h 14"/>
                  <a:gd name="T16" fmla="*/ 0 w 34"/>
                  <a:gd name="T17" fmla="*/ 14 h 14"/>
                  <a:gd name="T18" fmla="*/ 0 w 34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4">
                    <a:moveTo>
                      <a:pt x="0" y="0"/>
                    </a:moveTo>
                    <a:lnTo>
                      <a:pt x="34" y="0"/>
                    </a:lnTo>
                    <a:lnTo>
                      <a:pt x="34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" y="0"/>
                    </a:lnTo>
                    <a:lnTo>
                      <a:pt x="32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71" name="Freeform 1267"/>
              <p:cNvSpPr>
                <a:spLocks noEditPoints="1"/>
              </p:cNvSpPr>
              <p:nvPr/>
            </p:nvSpPr>
            <p:spPr bwMode="auto">
              <a:xfrm>
                <a:off x="1015" y="3441"/>
                <a:ext cx="32" cy="14"/>
              </a:xfrm>
              <a:custGeom>
                <a:avLst/>
                <a:gdLst>
                  <a:gd name="T0" fmla="*/ 0 w 32"/>
                  <a:gd name="T1" fmla="*/ 0 h 14"/>
                  <a:gd name="T2" fmla="*/ 32 w 32"/>
                  <a:gd name="T3" fmla="*/ 0 h 14"/>
                  <a:gd name="T4" fmla="*/ 32 w 32"/>
                  <a:gd name="T5" fmla="*/ 14 h 14"/>
                  <a:gd name="T6" fmla="*/ 0 w 32"/>
                  <a:gd name="T7" fmla="*/ 14 h 14"/>
                  <a:gd name="T8" fmla="*/ 0 w 32"/>
                  <a:gd name="T9" fmla="*/ 0 h 14"/>
                  <a:gd name="T10" fmla="*/ 0 w 32"/>
                  <a:gd name="T11" fmla="*/ 0 h 14"/>
                  <a:gd name="T12" fmla="*/ 30 w 32"/>
                  <a:gd name="T13" fmla="*/ 0 h 14"/>
                  <a:gd name="T14" fmla="*/ 30 w 32"/>
                  <a:gd name="T15" fmla="*/ 13 h 14"/>
                  <a:gd name="T16" fmla="*/ 0 w 32"/>
                  <a:gd name="T17" fmla="*/ 13 h 14"/>
                  <a:gd name="T18" fmla="*/ 0 w 32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4">
                    <a:moveTo>
                      <a:pt x="0" y="0"/>
                    </a:moveTo>
                    <a:lnTo>
                      <a:pt x="32" y="0"/>
                    </a:lnTo>
                    <a:lnTo>
                      <a:pt x="32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" y="0"/>
                    </a:lnTo>
                    <a:lnTo>
                      <a:pt x="30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72" name="Freeform 1268"/>
              <p:cNvSpPr>
                <a:spLocks noEditPoints="1"/>
              </p:cNvSpPr>
              <p:nvPr/>
            </p:nvSpPr>
            <p:spPr bwMode="auto">
              <a:xfrm>
                <a:off x="1015" y="3441"/>
                <a:ext cx="30" cy="13"/>
              </a:xfrm>
              <a:custGeom>
                <a:avLst/>
                <a:gdLst>
                  <a:gd name="T0" fmla="*/ 0 w 30"/>
                  <a:gd name="T1" fmla="*/ 0 h 13"/>
                  <a:gd name="T2" fmla="*/ 30 w 30"/>
                  <a:gd name="T3" fmla="*/ 0 h 13"/>
                  <a:gd name="T4" fmla="*/ 30 w 30"/>
                  <a:gd name="T5" fmla="*/ 13 h 13"/>
                  <a:gd name="T6" fmla="*/ 0 w 30"/>
                  <a:gd name="T7" fmla="*/ 13 h 13"/>
                  <a:gd name="T8" fmla="*/ 0 w 30"/>
                  <a:gd name="T9" fmla="*/ 0 h 13"/>
                  <a:gd name="T10" fmla="*/ 0 w 30"/>
                  <a:gd name="T11" fmla="*/ 0 h 13"/>
                  <a:gd name="T12" fmla="*/ 28 w 30"/>
                  <a:gd name="T13" fmla="*/ 0 h 13"/>
                  <a:gd name="T14" fmla="*/ 28 w 30"/>
                  <a:gd name="T15" fmla="*/ 12 h 13"/>
                  <a:gd name="T16" fmla="*/ 0 w 30"/>
                  <a:gd name="T17" fmla="*/ 12 h 13"/>
                  <a:gd name="T18" fmla="*/ 0 w 30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3">
                    <a:moveTo>
                      <a:pt x="0" y="0"/>
                    </a:moveTo>
                    <a:lnTo>
                      <a:pt x="30" y="0"/>
                    </a:lnTo>
                    <a:lnTo>
                      <a:pt x="30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73" name="Freeform 1269"/>
              <p:cNvSpPr>
                <a:spLocks noEditPoints="1"/>
              </p:cNvSpPr>
              <p:nvPr/>
            </p:nvSpPr>
            <p:spPr bwMode="auto">
              <a:xfrm>
                <a:off x="1015" y="3441"/>
                <a:ext cx="28" cy="12"/>
              </a:xfrm>
              <a:custGeom>
                <a:avLst/>
                <a:gdLst>
                  <a:gd name="T0" fmla="*/ 0 w 28"/>
                  <a:gd name="T1" fmla="*/ 0 h 12"/>
                  <a:gd name="T2" fmla="*/ 28 w 28"/>
                  <a:gd name="T3" fmla="*/ 0 h 12"/>
                  <a:gd name="T4" fmla="*/ 28 w 28"/>
                  <a:gd name="T5" fmla="*/ 12 h 12"/>
                  <a:gd name="T6" fmla="*/ 0 w 28"/>
                  <a:gd name="T7" fmla="*/ 12 h 12"/>
                  <a:gd name="T8" fmla="*/ 0 w 28"/>
                  <a:gd name="T9" fmla="*/ 0 h 12"/>
                  <a:gd name="T10" fmla="*/ 0 w 28"/>
                  <a:gd name="T11" fmla="*/ 0 h 12"/>
                  <a:gd name="T12" fmla="*/ 27 w 28"/>
                  <a:gd name="T13" fmla="*/ 0 h 12"/>
                  <a:gd name="T14" fmla="*/ 27 w 28"/>
                  <a:gd name="T15" fmla="*/ 12 h 12"/>
                  <a:gd name="T16" fmla="*/ 0 w 28"/>
                  <a:gd name="T17" fmla="*/ 12 h 12"/>
                  <a:gd name="T18" fmla="*/ 0 w 28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2">
                    <a:moveTo>
                      <a:pt x="0" y="0"/>
                    </a:moveTo>
                    <a:lnTo>
                      <a:pt x="28" y="0"/>
                    </a:lnTo>
                    <a:lnTo>
                      <a:pt x="28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7" y="0"/>
                    </a:lnTo>
                    <a:lnTo>
                      <a:pt x="27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74" name="Freeform 1270"/>
              <p:cNvSpPr>
                <a:spLocks noEditPoints="1"/>
              </p:cNvSpPr>
              <p:nvPr/>
            </p:nvSpPr>
            <p:spPr bwMode="auto">
              <a:xfrm>
                <a:off x="1015" y="3441"/>
                <a:ext cx="27" cy="12"/>
              </a:xfrm>
              <a:custGeom>
                <a:avLst/>
                <a:gdLst>
                  <a:gd name="T0" fmla="*/ 0 w 27"/>
                  <a:gd name="T1" fmla="*/ 0 h 12"/>
                  <a:gd name="T2" fmla="*/ 27 w 27"/>
                  <a:gd name="T3" fmla="*/ 0 h 12"/>
                  <a:gd name="T4" fmla="*/ 27 w 27"/>
                  <a:gd name="T5" fmla="*/ 12 h 12"/>
                  <a:gd name="T6" fmla="*/ 0 w 27"/>
                  <a:gd name="T7" fmla="*/ 12 h 12"/>
                  <a:gd name="T8" fmla="*/ 0 w 27"/>
                  <a:gd name="T9" fmla="*/ 0 h 12"/>
                  <a:gd name="T10" fmla="*/ 0 w 27"/>
                  <a:gd name="T11" fmla="*/ 0 h 12"/>
                  <a:gd name="T12" fmla="*/ 25 w 27"/>
                  <a:gd name="T13" fmla="*/ 0 h 12"/>
                  <a:gd name="T14" fmla="*/ 25 w 27"/>
                  <a:gd name="T15" fmla="*/ 11 h 12"/>
                  <a:gd name="T16" fmla="*/ 0 w 27"/>
                  <a:gd name="T17" fmla="*/ 11 h 12"/>
                  <a:gd name="T18" fmla="*/ 0 w 27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12">
                    <a:moveTo>
                      <a:pt x="0" y="0"/>
                    </a:moveTo>
                    <a:lnTo>
                      <a:pt x="27" y="0"/>
                    </a:lnTo>
                    <a:lnTo>
                      <a:pt x="27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" y="0"/>
                    </a:lnTo>
                    <a:lnTo>
                      <a:pt x="2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75" name="Freeform 1271"/>
              <p:cNvSpPr>
                <a:spLocks noEditPoints="1"/>
              </p:cNvSpPr>
              <p:nvPr/>
            </p:nvSpPr>
            <p:spPr bwMode="auto">
              <a:xfrm>
                <a:off x="1015" y="3441"/>
                <a:ext cx="25" cy="11"/>
              </a:xfrm>
              <a:custGeom>
                <a:avLst/>
                <a:gdLst>
                  <a:gd name="T0" fmla="*/ 0 w 25"/>
                  <a:gd name="T1" fmla="*/ 0 h 11"/>
                  <a:gd name="T2" fmla="*/ 25 w 25"/>
                  <a:gd name="T3" fmla="*/ 0 h 11"/>
                  <a:gd name="T4" fmla="*/ 25 w 25"/>
                  <a:gd name="T5" fmla="*/ 11 h 11"/>
                  <a:gd name="T6" fmla="*/ 0 w 25"/>
                  <a:gd name="T7" fmla="*/ 11 h 11"/>
                  <a:gd name="T8" fmla="*/ 0 w 25"/>
                  <a:gd name="T9" fmla="*/ 0 h 11"/>
                  <a:gd name="T10" fmla="*/ 0 w 25"/>
                  <a:gd name="T11" fmla="*/ 0 h 11"/>
                  <a:gd name="T12" fmla="*/ 23 w 25"/>
                  <a:gd name="T13" fmla="*/ 0 h 11"/>
                  <a:gd name="T14" fmla="*/ 23 w 25"/>
                  <a:gd name="T15" fmla="*/ 10 h 11"/>
                  <a:gd name="T16" fmla="*/ 0 w 25"/>
                  <a:gd name="T17" fmla="*/ 10 h 11"/>
                  <a:gd name="T18" fmla="*/ 0 w 25"/>
                  <a:gd name="T1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1">
                    <a:moveTo>
                      <a:pt x="0" y="0"/>
                    </a:moveTo>
                    <a:lnTo>
                      <a:pt x="25" y="0"/>
                    </a:lnTo>
                    <a:lnTo>
                      <a:pt x="2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" y="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76" name="Freeform 1272"/>
              <p:cNvSpPr>
                <a:spLocks noEditPoints="1"/>
              </p:cNvSpPr>
              <p:nvPr/>
            </p:nvSpPr>
            <p:spPr bwMode="auto">
              <a:xfrm>
                <a:off x="1015" y="3441"/>
                <a:ext cx="23" cy="10"/>
              </a:xfrm>
              <a:custGeom>
                <a:avLst/>
                <a:gdLst>
                  <a:gd name="T0" fmla="*/ 0 w 23"/>
                  <a:gd name="T1" fmla="*/ 0 h 10"/>
                  <a:gd name="T2" fmla="*/ 23 w 23"/>
                  <a:gd name="T3" fmla="*/ 0 h 10"/>
                  <a:gd name="T4" fmla="*/ 23 w 23"/>
                  <a:gd name="T5" fmla="*/ 10 h 10"/>
                  <a:gd name="T6" fmla="*/ 0 w 23"/>
                  <a:gd name="T7" fmla="*/ 10 h 10"/>
                  <a:gd name="T8" fmla="*/ 0 w 23"/>
                  <a:gd name="T9" fmla="*/ 0 h 10"/>
                  <a:gd name="T10" fmla="*/ 0 w 23"/>
                  <a:gd name="T11" fmla="*/ 0 h 10"/>
                  <a:gd name="T12" fmla="*/ 21 w 23"/>
                  <a:gd name="T13" fmla="*/ 0 h 10"/>
                  <a:gd name="T14" fmla="*/ 21 w 23"/>
                  <a:gd name="T15" fmla="*/ 9 h 10"/>
                  <a:gd name="T16" fmla="*/ 0 w 23"/>
                  <a:gd name="T17" fmla="*/ 9 h 10"/>
                  <a:gd name="T18" fmla="*/ 0 w 23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0">
                    <a:moveTo>
                      <a:pt x="0" y="0"/>
                    </a:moveTo>
                    <a:lnTo>
                      <a:pt x="23" y="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77" name="Freeform 1273"/>
              <p:cNvSpPr>
                <a:spLocks noEditPoints="1"/>
              </p:cNvSpPr>
              <p:nvPr/>
            </p:nvSpPr>
            <p:spPr bwMode="auto">
              <a:xfrm>
                <a:off x="1015" y="3441"/>
                <a:ext cx="21" cy="9"/>
              </a:xfrm>
              <a:custGeom>
                <a:avLst/>
                <a:gdLst>
                  <a:gd name="T0" fmla="*/ 0 w 21"/>
                  <a:gd name="T1" fmla="*/ 0 h 9"/>
                  <a:gd name="T2" fmla="*/ 21 w 21"/>
                  <a:gd name="T3" fmla="*/ 0 h 9"/>
                  <a:gd name="T4" fmla="*/ 21 w 21"/>
                  <a:gd name="T5" fmla="*/ 9 h 9"/>
                  <a:gd name="T6" fmla="*/ 0 w 21"/>
                  <a:gd name="T7" fmla="*/ 9 h 9"/>
                  <a:gd name="T8" fmla="*/ 0 w 21"/>
                  <a:gd name="T9" fmla="*/ 0 h 9"/>
                  <a:gd name="T10" fmla="*/ 0 w 21"/>
                  <a:gd name="T11" fmla="*/ 0 h 9"/>
                  <a:gd name="T12" fmla="*/ 19 w 21"/>
                  <a:gd name="T13" fmla="*/ 0 h 9"/>
                  <a:gd name="T14" fmla="*/ 19 w 21"/>
                  <a:gd name="T15" fmla="*/ 9 h 9"/>
                  <a:gd name="T16" fmla="*/ 0 w 21"/>
                  <a:gd name="T17" fmla="*/ 9 h 9"/>
                  <a:gd name="T18" fmla="*/ 0 w 21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9">
                    <a:moveTo>
                      <a:pt x="0" y="0"/>
                    </a:moveTo>
                    <a:lnTo>
                      <a:pt x="21" y="0"/>
                    </a:lnTo>
                    <a:lnTo>
                      <a:pt x="21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78" name="Freeform 1274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9" cy="9"/>
              </a:xfrm>
              <a:custGeom>
                <a:avLst/>
                <a:gdLst>
                  <a:gd name="T0" fmla="*/ 0 w 19"/>
                  <a:gd name="T1" fmla="*/ 0 h 9"/>
                  <a:gd name="T2" fmla="*/ 19 w 19"/>
                  <a:gd name="T3" fmla="*/ 0 h 9"/>
                  <a:gd name="T4" fmla="*/ 19 w 19"/>
                  <a:gd name="T5" fmla="*/ 9 h 9"/>
                  <a:gd name="T6" fmla="*/ 0 w 19"/>
                  <a:gd name="T7" fmla="*/ 9 h 9"/>
                  <a:gd name="T8" fmla="*/ 0 w 19"/>
                  <a:gd name="T9" fmla="*/ 0 h 9"/>
                  <a:gd name="T10" fmla="*/ 0 w 19"/>
                  <a:gd name="T11" fmla="*/ 0 h 9"/>
                  <a:gd name="T12" fmla="*/ 18 w 19"/>
                  <a:gd name="T13" fmla="*/ 0 h 9"/>
                  <a:gd name="T14" fmla="*/ 18 w 19"/>
                  <a:gd name="T15" fmla="*/ 8 h 9"/>
                  <a:gd name="T16" fmla="*/ 0 w 19"/>
                  <a:gd name="T17" fmla="*/ 8 h 9"/>
                  <a:gd name="T18" fmla="*/ 0 w 19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9">
                    <a:moveTo>
                      <a:pt x="0" y="0"/>
                    </a:moveTo>
                    <a:lnTo>
                      <a:pt x="19" y="0"/>
                    </a:lnTo>
                    <a:lnTo>
                      <a:pt x="19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" y="0"/>
                    </a:lnTo>
                    <a:lnTo>
                      <a:pt x="18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79" name="Freeform 1275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8" cy="8"/>
              </a:xfrm>
              <a:custGeom>
                <a:avLst/>
                <a:gdLst>
                  <a:gd name="T0" fmla="*/ 0 w 18"/>
                  <a:gd name="T1" fmla="*/ 0 h 8"/>
                  <a:gd name="T2" fmla="*/ 18 w 18"/>
                  <a:gd name="T3" fmla="*/ 0 h 8"/>
                  <a:gd name="T4" fmla="*/ 18 w 18"/>
                  <a:gd name="T5" fmla="*/ 8 h 8"/>
                  <a:gd name="T6" fmla="*/ 0 w 18"/>
                  <a:gd name="T7" fmla="*/ 8 h 8"/>
                  <a:gd name="T8" fmla="*/ 0 w 18"/>
                  <a:gd name="T9" fmla="*/ 0 h 8"/>
                  <a:gd name="T10" fmla="*/ 0 w 18"/>
                  <a:gd name="T11" fmla="*/ 0 h 8"/>
                  <a:gd name="T12" fmla="*/ 16 w 18"/>
                  <a:gd name="T13" fmla="*/ 0 h 8"/>
                  <a:gd name="T14" fmla="*/ 16 w 18"/>
                  <a:gd name="T15" fmla="*/ 7 h 8"/>
                  <a:gd name="T16" fmla="*/ 0 w 18"/>
                  <a:gd name="T17" fmla="*/ 7 h 8"/>
                  <a:gd name="T18" fmla="*/ 0 w 18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8">
                    <a:moveTo>
                      <a:pt x="0" y="0"/>
                    </a:moveTo>
                    <a:lnTo>
                      <a:pt x="18" y="0"/>
                    </a:lnTo>
                    <a:lnTo>
                      <a:pt x="18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" y="0"/>
                    </a:lnTo>
                    <a:lnTo>
                      <a:pt x="16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80" name="Freeform 1276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6" cy="7"/>
              </a:xfrm>
              <a:custGeom>
                <a:avLst/>
                <a:gdLst>
                  <a:gd name="T0" fmla="*/ 0 w 16"/>
                  <a:gd name="T1" fmla="*/ 0 h 7"/>
                  <a:gd name="T2" fmla="*/ 16 w 16"/>
                  <a:gd name="T3" fmla="*/ 0 h 7"/>
                  <a:gd name="T4" fmla="*/ 16 w 16"/>
                  <a:gd name="T5" fmla="*/ 7 h 7"/>
                  <a:gd name="T6" fmla="*/ 0 w 16"/>
                  <a:gd name="T7" fmla="*/ 7 h 7"/>
                  <a:gd name="T8" fmla="*/ 0 w 16"/>
                  <a:gd name="T9" fmla="*/ 0 h 7"/>
                  <a:gd name="T10" fmla="*/ 0 w 16"/>
                  <a:gd name="T11" fmla="*/ 0 h 7"/>
                  <a:gd name="T12" fmla="*/ 14 w 16"/>
                  <a:gd name="T13" fmla="*/ 0 h 7"/>
                  <a:gd name="T14" fmla="*/ 14 w 16"/>
                  <a:gd name="T15" fmla="*/ 6 h 7"/>
                  <a:gd name="T16" fmla="*/ 0 w 16"/>
                  <a:gd name="T17" fmla="*/ 6 h 7"/>
                  <a:gd name="T18" fmla="*/ 0 w 16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16" y="0"/>
                    </a:lnTo>
                    <a:lnTo>
                      <a:pt x="16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81" name="Freeform 1277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4" cy="6"/>
              </a:xfrm>
              <a:custGeom>
                <a:avLst/>
                <a:gdLst>
                  <a:gd name="T0" fmla="*/ 0 w 14"/>
                  <a:gd name="T1" fmla="*/ 0 h 6"/>
                  <a:gd name="T2" fmla="*/ 14 w 14"/>
                  <a:gd name="T3" fmla="*/ 0 h 6"/>
                  <a:gd name="T4" fmla="*/ 14 w 14"/>
                  <a:gd name="T5" fmla="*/ 6 h 6"/>
                  <a:gd name="T6" fmla="*/ 0 w 14"/>
                  <a:gd name="T7" fmla="*/ 6 h 6"/>
                  <a:gd name="T8" fmla="*/ 0 w 14"/>
                  <a:gd name="T9" fmla="*/ 0 h 6"/>
                  <a:gd name="T10" fmla="*/ 0 w 14"/>
                  <a:gd name="T11" fmla="*/ 0 h 6"/>
                  <a:gd name="T12" fmla="*/ 12 w 14"/>
                  <a:gd name="T13" fmla="*/ 0 h 6"/>
                  <a:gd name="T14" fmla="*/ 12 w 14"/>
                  <a:gd name="T15" fmla="*/ 5 h 6"/>
                  <a:gd name="T16" fmla="*/ 0 w 14"/>
                  <a:gd name="T17" fmla="*/ 5 h 6"/>
                  <a:gd name="T18" fmla="*/ 0 w 14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6">
                    <a:moveTo>
                      <a:pt x="0" y="0"/>
                    </a:moveTo>
                    <a:lnTo>
                      <a:pt x="14" y="0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82" name="Freeform 1278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2" cy="5"/>
              </a:xfrm>
              <a:custGeom>
                <a:avLst/>
                <a:gdLst>
                  <a:gd name="T0" fmla="*/ 0 w 12"/>
                  <a:gd name="T1" fmla="*/ 0 h 5"/>
                  <a:gd name="T2" fmla="*/ 12 w 12"/>
                  <a:gd name="T3" fmla="*/ 0 h 5"/>
                  <a:gd name="T4" fmla="*/ 12 w 12"/>
                  <a:gd name="T5" fmla="*/ 5 h 5"/>
                  <a:gd name="T6" fmla="*/ 0 w 12"/>
                  <a:gd name="T7" fmla="*/ 5 h 5"/>
                  <a:gd name="T8" fmla="*/ 0 w 12"/>
                  <a:gd name="T9" fmla="*/ 0 h 5"/>
                  <a:gd name="T10" fmla="*/ 0 w 12"/>
                  <a:gd name="T11" fmla="*/ 0 h 5"/>
                  <a:gd name="T12" fmla="*/ 11 w 12"/>
                  <a:gd name="T13" fmla="*/ 0 h 5"/>
                  <a:gd name="T14" fmla="*/ 11 w 12"/>
                  <a:gd name="T15" fmla="*/ 5 h 5"/>
                  <a:gd name="T16" fmla="*/ 0 w 12"/>
                  <a:gd name="T17" fmla="*/ 5 h 5"/>
                  <a:gd name="T18" fmla="*/ 0 w 12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5">
                    <a:moveTo>
                      <a:pt x="0" y="0"/>
                    </a:moveTo>
                    <a:lnTo>
                      <a:pt x="12" y="0"/>
                    </a:lnTo>
                    <a:lnTo>
                      <a:pt x="12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83" name="Freeform 1279"/>
              <p:cNvSpPr>
                <a:spLocks noEditPoints="1"/>
              </p:cNvSpPr>
              <p:nvPr/>
            </p:nvSpPr>
            <p:spPr bwMode="auto">
              <a:xfrm>
                <a:off x="1015" y="3441"/>
                <a:ext cx="11" cy="5"/>
              </a:xfrm>
              <a:custGeom>
                <a:avLst/>
                <a:gdLst>
                  <a:gd name="T0" fmla="*/ 0 w 11"/>
                  <a:gd name="T1" fmla="*/ 0 h 5"/>
                  <a:gd name="T2" fmla="*/ 11 w 11"/>
                  <a:gd name="T3" fmla="*/ 0 h 5"/>
                  <a:gd name="T4" fmla="*/ 11 w 11"/>
                  <a:gd name="T5" fmla="*/ 5 h 5"/>
                  <a:gd name="T6" fmla="*/ 0 w 11"/>
                  <a:gd name="T7" fmla="*/ 5 h 5"/>
                  <a:gd name="T8" fmla="*/ 0 w 11"/>
                  <a:gd name="T9" fmla="*/ 0 h 5"/>
                  <a:gd name="T10" fmla="*/ 0 w 11"/>
                  <a:gd name="T11" fmla="*/ 0 h 5"/>
                  <a:gd name="T12" fmla="*/ 9 w 11"/>
                  <a:gd name="T13" fmla="*/ 0 h 5"/>
                  <a:gd name="T14" fmla="*/ 9 w 11"/>
                  <a:gd name="T15" fmla="*/ 4 h 5"/>
                  <a:gd name="T16" fmla="*/ 0 w 11"/>
                  <a:gd name="T17" fmla="*/ 4 h 5"/>
                  <a:gd name="T18" fmla="*/ 0 w 11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5">
                    <a:moveTo>
                      <a:pt x="0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" y="0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84" name="Freeform 1280"/>
              <p:cNvSpPr>
                <a:spLocks noEditPoints="1"/>
              </p:cNvSpPr>
              <p:nvPr/>
            </p:nvSpPr>
            <p:spPr bwMode="auto">
              <a:xfrm>
                <a:off x="1015" y="3441"/>
                <a:ext cx="9" cy="4"/>
              </a:xfrm>
              <a:custGeom>
                <a:avLst/>
                <a:gdLst>
                  <a:gd name="T0" fmla="*/ 0 w 9"/>
                  <a:gd name="T1" fmla="*/ 0 h 4"/>
                  <a:gd name="T2" fmla="*/ 9 w 9"/>
                  <a:gd name="T3" fmla="*/ 0 h 4"/>
                  <a:gd name="T4" fmla="*/ 9 w 9"/>
                  <a:gd name="T5" fmla="*/ 4 h 4"/>
                  <a:gd name="T6" fmla="*/ 0 w 9"/>
                  <a:gd name="T7" fmla="*/ 4 h 4"/>
                  <a:gd name="T8" fmla="*/ 0 w 9"/>
                  <a:gd name="T9" fmla="*/ 0 h 4"/>
                  <a:gd name="T10" fmla="*/ 0 w 9"/>
                  <a:gd name="T11" fmla="*/ 0 h 4"/>
                  <a:gd name="T12" fmla="*/ 7 w 9"/>
                  <a:gd name="T13" fmla="*/ 0 h 4"/>
                  <a:gd name="T14" fmla="*/ 7 w 9"/>
                  <a:gd name="T15" fmla="*/ 3 h 4"/>
                  <a:gd name="T16" fmla="*/ 0 w 9"/>
                  <a:gd name="T17" fmla="*/ 3 h 4"/>
                  <a:gd name="T18" fmla="*/ 0 w 9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4">
                    <a:moveTo>
                      <a:pt x="0" y="0"/>
                    </a:moveTo>
                    <a:lnTo>
                      <a:pt x="9" y="0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" y="0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85" name="Freeform 1281"/>
              <p:cNvSpPr>
                <a:spLocks noEditPoints="1"/>
              </p:cNvSpPr>
              <p:nvPr/>
            </p:nvSpPr>
            <p:spPr bwMode="auto">
              <a:xfrm>
                <a:off x="1015" y="3441"/>
                <a:ext cx="7" cy="3"/>
              </a:xfrm>
              <a:custGeom>
                <a:avLst/>
                <a:gdLst>
                  <a:gd name="T0" fmla="*/ 0 w 7"/>
                  <a:gd name="T1" fmla="*/ 0 h 3"/>
                  <a:gd name="T2" fmla="*/ 7 w 7"/>
                  <a:gd name="T3" fmla="*/ 0 h 3"/>
                  <a:gd name="T4" fmla="*/ 7 w 7"/>
                  <a:gd name="T5" fmla="*/ 3 h 3"/>
                  <a:gd name="T6" fmla="*/ 0 w 7"/>
                  <a:gd name="T7" fmla="*/ 3 h 3"/>
                  <a:gd name="T8" fmla="*/ 0 w 7"/>
                  <a:gd name="T9" fmla="*/ 0 h 3"/>
                  <a:gd name="T10" fmla="*/ 0 w 7"/>
                  <a:gd name="T11" fmla="*/ 0 h 3"/>
                  <a:gd name="T12" fmla="*/ 5 w 7"/>
                  <a:gd name="T13" fmla="*/ 0 h 3"/>
                  <a:gd name="T14" fmla="*/ 5 w 7"/>
                  <a:gd name="T15" fmla="*/ 3 h 3"/>
                  <a:gd name="T16" fmla="*/ 0 w 7"/>
                  <a:gd name="T17" fmla="*/ 3 h 3"/>
                  <a:gd name="T18" fmla="*/ 0 w 7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7" y="0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86" name="Freeform 1282"/>
              <p:cNvSpPr>
                <a:spLocks noEditPoints="1"/>
              </p:cNvSpPr>
              <p:nvPr/>
            </p:nvSpPr>
            <p:spPr bwMode="auto">
              <a:xfrm>
                <a:off x="1015" y="3441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0 h 3"/>
                  <a:gd name="T4" fmla="*/ 5 w 5"/>
                  <a:gd name="T5" fmla="*/ 3 h 3"/>
                  <a:gd name="T6" fmla="*/ 0 w 5"/>
                  <a:gd name="T7" fmla="*/ 3 h 3"/>
                  <a:gd name="T8" fmla="*/ 0 w 5"/>
                  <a:gd name="T9" fmla="*/ 0 h 3"/>
                  <a:gd name="T10" fmla="*/ 0 w 5"/>
                  <a:gd name="T11" fmla="*/ 0 h 3"/>
                  <a:gd name="T12" fmla="*/ 4 w 5"/>
                  <a:gd name="T13" fmla="*/ 0 h 3"/>
                  <a:gd name="T14" fmla="*/ 4 w 5"/>
                  <a:gd name="T15" fmla="*/ 2 h 3"/>
                  <a:gd name="T16" fmla="*/ 0 w 5"/>
                  <a:gd name="T17" fmla="*/ 2 h 3"/>
                  <a:gd name="T18" fmla="*/ 0 w 5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87" name="Freeform 1283"/>
              <p:cNvSpPr>
                <a:spLocks noEditPoints="1"/>
              </p:cNvSpPr>
              <p:nvPr/>
            </p:nvSpPr>
            <p:spPr bwMode="auto">
              <a:xfrm>
                <a:off x="1015" y="3441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  <a:gd name="T8" fmla="*/ 0 w 4"/>
                  <a:gd name="T9" fmla="*/ 0 h 2"/>
                  <a:gd name="T10" fmla="*/ 0 w 4"/>
                  <a:gd name="T11" fmla="*/ 0 h 2"/>
                  <a:gd name="T12" fmla="*/ 2 w 4"/>
                  <a:gd name="T13" fmla="*/ 0 h 2"/>
                  <a:gd name="T14" fmla="*/ 2 w 4"/>
                  <a:gd name="T15" fmla="*/ 1 h 2"/>
                  <a:gd name="T16" fmla="*/ 0 w 4"/>
                  <a:gd name="T17" fmla="*/ 1 h 2"/>
                  <a:gd name="T18" fmla="*/ 0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88" name="Freeform 1284"/>
              <p:cNvSpPr>
                <a:spLocks noEditPoints="1"/>
              </p:cNvSpPr>
              <p:nvPr/>
            </p:nvSpPr>
            <p:spPr bwMode="auto">
              <a:xfrm>
                <a:off x="1015" y="3441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2 w 2"/>
                  <a:gd name="T5" fmla="*/ 1 h 1"/>
                  <a:gd name="T6" fmla="*/ 0 w 2"/>
                  <a:gd name="T7" fmla="*/ 1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0 h 1"/>
                  <a:gd name="T14" fmla="*/ 0 w 2"/>
                  <a:gd name="T15" fmla="*/ 0 h 1"/>
                  <a:gd name="T16" fmla="*/ 0 w 2"/>
                  <a:gd name="T17" fmla="*/ 0 h 1"/>
                  <a:gd name="T18" fmla="*/ 0 w 2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89" name="Freeform 1285"/>
              <p:cNvSpPr>
                <a:spLocks/>
              </p:cNvSpPr>
              <p:nvPr/>
            </p:nvSpPr>
            <p:spPr bwMode="auto">
              <a:xfrm>
                <a:off x="1015" y="3441"/>
                <a:ext cx="264" cy="113"/>
              </a:xfrm>
              <a:custGeom>
                <a:avLst/>
                <a:gdLst>
                  <a:gd name="T0" fmla="*/ 0 w 264"/>
                  <a:gd name="T1" fmla="*/ 113 h 113"/>
                  <a:gd name="T2" fmla="*/ 57 w 264"/>
                  <a:gd name="T3" fmla="*/ 0 h 113"/>
                  <a:gd name="T4" fmla="*/ 264 w 264"/>
                  <a:gd name="T5" fmla="*/ 0 h 113"/>
                  <a:gd name="T6" fmla="*/ 207 w 264"/>
                  <a:gd name="T7" fmla="*/ 113 h 113"/>
                  <a:gd name="T8" fmla="*/ 0 w 264"/>
                  <a:gd name="T9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13">
                    <a:moveTo>
                      <a:pt x="0" y="113"/>
                    </a:moveTo>
                    <a:lnTo>
                      <a:pt x="57" y="0"/>
                    </a:lnTo>
                    <a:lnTo>
                      <a:pt x="264" y="0"/>
                    </a:lnTo>
                    <a:lnTo>
                      <a:pt x="207" y="113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90" name="Freeform 1286"/>
              <p:cNvSpPr>
                <a:spLocks noEditPoints="1"/>
              </p:cNvSpPr>
              <p:nvPr/>
            </p:nvSpPr>
            <p:spPr bwMode="auto">
              <a:xfrm>
                <a:off x="1279" y="3442"/>
                <a:ext cx="15" cy="10"/>
              </a:xfrm>
              <a:custGeom>
                <a:avLst/>
                <a:gdLst>
                  <a:gd name="T0" fmla="*/ 0 w 15"/>
                  <a:gd name="T1" fmla="*/ 0 h 10"/>
                  <a:gd name="T2" fmla="*/ 15 w 15"/>
                  <a:gd name="T3" fmla="*/ 0 h 10"/>
                  <a:gd name="T4" fmla="*/ 15 w 15"/>
                  <a:gd name="T5" fmla="*/ 10 h 10"/>
                  <a:gd name="T6" fmla="*/ 0 w 15"/>
                  <a:gd name="T7" fmla="*/ 10 h 10"/>
                  <a:gd name="T8" fmla="*/ 0 w 15"/>
                  <a:gd name="T9" fmla="*/ 0 h 10"/>
                  <a:gd name="T10" fmla="*/ 0 w 15"/>
                  <a:gd name="T11" fmla="*/ 0 h 10"/>
                  <a:gd name="T12" fmla="*/ 14 w 15"/>
                  <a:gd name="T13" fmla="*/ 0 h 10"/>
                  <a:gd name="T14" fmla="*/ 14 w 15"/>
                  <a:gd name="T15" fmla="*/ 10 h 10"/>
                  <a:gd name="T16" fmla="*/ 0 w 15"/>
                  <a:gd name="T17" fmla="*/ 10 h 10"/>
                  <a:gd name="T18" fmla="*/ 0 w 15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0">
                    <a:moveTo>
                      <a:pt x="0" y="0"/>
                    </a:moveTo>
                    <a:lnTo>
                      <a:pt x="15" y="0"/>
                    </a:lnTo>
                    <a:lnTo>
                      <a:pt x="15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91" name="Freeform 1287"/>
              <p:cNvSpPr>
                <a:spLocks noEditPoints="1"/>
              </p:cNvSpPr>
              <p:nvPr/>
            </p:nvSpPr>
            <p:spPr bwMode="auto">
              <a:xfrm>
                <a:off x="1279" y="3442"/>
                <a:ext cx="14" cy="10"/>
              </a:xfrm>
              <a:custGeom>
                <a:avLst/>
                <a:gdLst>
                  <a:gd name="T0" fmla="*/ 0 w 14"/>
                  <a:gd name="T1" fmla="*/ 0 h 10"/>
                  <a:gd name="T2" fmla="*/ 14 w 14"/>
                  <a:gd name="T3" fmla="*/ 0 h 10"/>
                  <a:gd name="T4" fmla="*/ 14 w 14"/>
                  <a:gd name="T5" fmla="*/ 10 h 10"/>
                  <a:gd name="T6" fmla="*/ 0 w 14"/>
                  <a:gd name="T7" fmla="*/ 10 h 10"/>
                  <a:gd name="T8" fmla="*/ 0 w 14"/>
                  <a:gd name="T9" fmla="*/ 0 h 10"/>
                  <a:gd name="T10" fmla="*/ 0 w 14"/>
                  <a:gd name="T11" fmla="*/ 0 h 10"/>
                  <a:gd name="T12" fmla="*/ 12 w 14"/>
                  <a:gd name="T13" fmla="*/ 0 h 10"/>
                  <a:gd name="T14" fmla="*/ 12 w 14"/>
                  <a:gd name="T15" fmla="*/ 10 h 10"/>
                  <a:gd name="T16" fmla="*/ 0 w 14"/>
                  <a:gd name="T17" fmla="*/ 10 h 10"/>
                  <a:gd name="T18" fmla="*/ 0 w 14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0"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1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92" name="Freeform 1288"/>
              <p:cNvSpPr>
                <a:spLocks noEditPoints="1"/>
              </p:cNvSpPr>
              <p:nvPr/>
            </p:nvSpPr>
            <p:spPr bwMode="auto">
              <a:xfrm>
                <a:off x="1279" y="3442"/>
                <a:ext cx="12" cy="10"/>
              </a:xfrm>
              <a:custGeom>
                <a:avLst/>
                <a:gdLst>
                  <a:gd name="T0" fmla="*/ 0 w 12"/>
                  <a:gd name="T1" fmla="*/ 0 h 10"/>
                  <a:gd name="T2" fmla="*/ 12 w 12"/>
                  <a:gd name="T3" fmla="*/ 0 h 10"/>
                  <a:gd name="T4" fmla="*/ 12 w 12"/>
                  <a:gd name="T5" fmla="*/ 10 h 10"/>
                  <a:gd name="T6" fmla="*/ 0 w 12"/>
                  <a:gd name="T7" fmla="*/ 10 h 10"/>
                  <a:gd name="T8" fmla="*/ 0 w 12"/>
                  <a:gd name="T9" fmla="*/ 0 h 10"/>
                  <a:gd name="T10" fmla="*/ 0 w 12"/>
                  <a:gd name="T11" fmla="*/ 0 h 10"/>
                  <a:gd name="T12" fmla="*/ 10 w 12"/>
                  <a:gd name="T13" fmla="*/ 0 h 10"/>
                  <a:gd name="T14" fmla="*/ 10 w 12"/>
                  <a:gd name="T15" fmla="*/ 10 h 10"/>
                  <a:gd name="T16" fmla="*/ 0 w 12"/>
                  <a:gd name="T17" fmla="*/ 10 h 10"/>
                  <a:gd name="T18" fmla="*/ 0 w 12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0"/>
                    </a:moveTo>
                    <a:lnTo>
                      <a:pt x="12" y="0"/>
                    </a:lnTo>
                    <a:lnTo>
                      <a:pt x="12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" y="0"/>
                    </a:lnTo>
                    <a:lnTo>
                      <a:pt x="1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93" name="Freeform 1289"/>
              <p:cNvSpPr>
                <a:spLocks noEditPoints="1"/>
              </p:cNvSpPr>
              <p:nvPr/>
            </p:nvSpPr>
            <p:spPr bwMode="auto">
              <a:xfrm>
                <a:off x="1279" y="3442"/>
                <a:ext cx="10" cy="10"/>
              </a:xfrm>
              <a:custGeom>
                <a:avLst/>
                <a:gdLst>
                  <a:gd name="T0" fmla="*/ 0 w 10"/>
                  <a:gd name="T1" fmla="*/ 0 h 10"/>
                  <a:gd name="T2" fmla="*/ 10 w 10"/>
                  <a:gd name="T3" fmla="*/ 0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0 h 10"/>
                  <a:gd name="T10" fmla="*/ 0 w 10"/>
                  <a:gd name="T11" fmla="*/ 0 h 10"/>
                  <a:gd name="T12" fmla="*/ 8 w 10"/>
                  <a:gd name="T13" fmla="*/ 0 h 10"/>
                  <a:gd name="T14" fmla="*/ 8 w 10"/>
                  <a:gd name="T15" fmla="*/ 10 h 10"/>
                  <a:gd name="T16" fmla="*/ 0 w 10"/>
                  <a:gd name="T17" fmla="*/ 10 h 10"/>
                  <a:gd name="T18" fmla="*/ 0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lnTo>
                      <a:pt x="10" y="0"/>
                    </a:lnTo>
                    <a:lnTo>
                      <a:pt x="1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" y="0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94" name="Freeform 1290"/>
              <p:cNvSpPr>
                <a:spLocks noEditPoints="1"/>
              </p:cNvSpPr>
              <p:nvPr/>
            </p:nvSpPr>
            <p:spPr bwMode="auto">
              <a:xfrm>
                <a:off x="1279" y="3442"/>
                <a:ext cx="8" cy="10"/>
              </a:xfrm>
              <a:custGeom>
                <a:avLst/>
                <a:gdLst>
                  <a:gd name="T0" fmla="*/ 0 w 8"/>
                  <a:gd name="T1" fmla="*/ 0 h 10"/>
                  <a:gd name="T2" fmla="*/ 8 w 8"/>
                  <a:gd name="T3" fmla="*/ 0 h 10"/>
                  <a:gd name="T4" fmla="*/ 8 w 8"/>
                  <a:gd name="T5" fmla="*/ 10 h 10"/>
                  <a:gd name="T6" fmla="*/ 0 w 8"/>
                  <a:gd name="T7" fmla="*/ 10 h 10"/>
                  <a:gd name="T8" fmla="*/ 0 w 8"/>
                  <a:gd name="T9" fmla="*/ 0 h 10"/>
                  <a:gd name="T10" fmla="*/ 0 w 8"/>
                  <a:gd name="T11" fmla="*/ 0 h 10"/>
                  <a:gd name="T12" fmla="*/ 7 w 8"/>
                  <a:gd name="T13" fmla="*/ 0 h 10"/>
                  <a:gd name="T14" fmla="*/ 7 w 8"/>
                  <a:gd name="T15" fmla="*/ 10 h 10"/>
                  <a:gd name="T16" fmla="*/ 0 w 8"/>
                  <a:gd name="T17" fmla="*/ 10 h 10"/>
                  <a:gd name="T18" fmla="*/ 0 w 8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0">
                    <a:moveTo>
                      <a:pt x="0" y="0"/>
                    </a:moveTo>
                    <a:lnTo>
                      <a:pt x="8" y="0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" y="0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95" name="Freeform 1291"/>
              <p:cNvSpPr>
                <a:spLocks noEditPoints="1"/>
              </p:cNvSpPr>
              <p:nvPr/>
            </p:nvSpPr>
            <p:spPr bwMode="auto">
              <a:xfrm>
                <a:off x="1279" y="3442"/>
                <a:ext cx="7" cy="10"/>
              </a:xfrm>
              <a:custGeom>
                <a:avLst/>
                <a:gdLst>
                  <a:gd name="T0" fmla="*/ 0 w 7"/>
                  <a:gd name="T1" fmla="*/ 0 h 10"/>
                  <a:gd name="T2" fmla="*/ 7 w 7"/>
                  <a:gd name="T3" fmla="*/ 0 h 10"/>
                  <a:gd name="T4" fmla="*/ 7 w 7"/>
                  <a:gd name="T5" fmla="*/ 10 h 10"/>
                  <a:gd name="T6" fmla="*/ 0 w 7"/>
                  <a:gd name="T7" fmla="*/ 10 h 10"/>
                  <a:gd name="T8" fmla="*/ 0 w 7"/>
                  <a:gd name="T9" fmla="*/ 0 h 10"/>
                  <a:gd name="T10" fmla="*/ 0 w 7"/>
                  <a:gd name="T11" fmla="*/ 0 h 10"/>
                  <a:gd name="T12" fmla="*/ 5 w 7"/>
                  <a:gd name="T13" fmla="*/ 0 h 10"/>
                  <a:gd name="T14" fmla="*/ 5 w 7"/>
                  <a:gd name="T15" fmla="*/ 10 h 10"/>
                  <a:gd name="T16" fmla="*/ 0 w 7"/>
                  <a:gd name="T17" fmla="*/ 10 h 10"/>
                  <a:gd name="T18" fmla="*/ 0 w 7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10">
                    <a:moveTo>
                      <a:pt x="0" y="0"/>
                    </a:moveTo>
                    <a:lnTo>
                      <a:pt x="7" y="0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96" name="Freeform 1292"/>
              <p:cNvSpPr>
                <a:spLocks noEditPoints="1"/>
              </p:cNvSpPr>
              <p:nvPr/>
            </p:nvSpPr>
            <p:spPr bwMode="auto">
              <a:xfrm>
                <a:off x="1279" y="3442"/>
                <a:ext cx="5" cy="10"/>
              </a:xfrm>
              <a:custGeom>
                <a:avLst/>
                <a:gdLst>
                  <a:gd name="T0" fmla="*/ 0 w 5"/>
                  <a:gd name="T1" fmla="*/ 0 h 10"/>
                  <a:gd name="T2" fmla="*/ 5 w 5"/>
                  <a:gd name="T3" fmla="*/ 0 h 10"/>
                  <a:gd name="T4" fmla="*/ 5 w 5"/>
                  <a:gd name="T5" fmla="*/ 10 h 10"/>
                  <a:gd name="T6" fmla="*/ 0 w 5"/>
                  <a:gd name="T7" fmla="*/ 10 h 10"/>
                  <a:gd name="T8" fmla="*/ 0 w 5"/>
                  <a:gd name="T9" fmla="*/ 0 h 10"/>
                  <a:gd name="T10" fmla="*/ 0 w 5"/>
                  <a:gd name="T11" fmla="*/ 0 h 10"/>
                  <a:gd name="T12" fmla="*/ 3 w 5"/>
                  <a:gd name="T13" fmla="*/ 0 h 10"/>
                  <a:gd name="T14" fmla="*/ 3 w 5"/>
                  <a:gd name="T15" fmla="*/ 10 h 10"/>
                  <a:gd name="T16" fmla="*/ 0 w 5"/>
                  <a:gd name="T17" fmla="*/ 10 h 10"/>
                  <a:gd name="T18" fmla="*/ 0 w 5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5" y="0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" y="0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97" name="Freeform 1293"/>
              <p:cNvSpPr>
                <a:spLocks noEditPoints="1"/>
              </p:cNvSpPr>
              <p:nvPr/>
            </p:nvSpPr>
            <p:spPr bwMode="auto">
              <a:xfrm>
                <a:off x="1279" y="3442"/>
                <a:ext cx="3" cy="10"/>
              </a:xfrm>
              <a:custGeom>
                <a:avLst/>
                <a:gdLst>
                  <a:gd name="T0" fmla="*/ 0 w 3"/>
                  <a:gd name="T1" fmla="*/ 0 h 10"/>
                  <a:gd name="T2" fmla="*/ 3 w 3"/>
                  <a:gd name="T3" fmla="*/ 0 h 10"/>
                  <a:gd name="T4" fmla="*/ 3 w 3"/>
                  <a:gd name="T5" fmla="*/ 10 h 10"/>
                  <a:gd name="T6" fmla="*/ 0 w 3"/>
                  <a:gd name="T7" fmla="*/ 10 h 10"/>
                  <a:gd name="T8" fmla="*/ 0 w 3"/>
                  <a:gd name="T9" fmla="*/ 0 h 10"/>
                  <a:gd name="T10" fmla="*/ 0 w 3"/>
                  <a:gd name="T11" fmla="*/ 0 h 10"/>
                  <a:gd name="T12" fmla="*/ 1 w 3"/>
                  <a:gd name="T13" fmla="*/ 0 h 10"/>
                  <a:gd name="T14" fmla="*/ 1 w 3"/>
                  <a:gd name="T15" fmla="*/ 10 h 10"/>
                  <a:gd name="T16" fmla="*/ 0 w 3"/>
                  <a:gd name="T17" fmla="*/ 10 h 10"/>
                  <a:gd name="T18" fmla="*/ 0 w 3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0">
                    <a:moveTo>
                      <a:pt x="0" y="0"/>
                    </a:moveTo>
                    <a:lnTo>
                      <a:pt x="3" y="0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98" name="Freeform 1294"/>
              <p:cNvSpPr>
                <a:spLocks noEditPoints="1"/>
              </p:cNvSpPr>
              <p:nvPr/>
            </p:nvSpPr>
            <p:spPr bwMode="auto">
              <a:xfrm>
                <a:off x="1279" y="3442"/>
                <a:ext cx="1" cy="10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0 h 10"/>
                  <a:gd name="T4" fmla="*/ 1 w 1"/>
                  <a:gd name="T5" fmla="*/ 10 h 10"/>
                  <a:gd name="T6" fmla="*/ 0 w 1"/>
                  <a:gd name="T7" fmla="*/ 10 h 10"/>
                  <a:gd name="T8" fmla="*/ 0 w 1"/>
                  <a:gd name="T9" fmla="*/ 0 h 10"/>
                  <a:gd name="T10" fmla="*/ 0 w 1"/>
                  <a:gd name="T11" fmla="*/ 0 h 10"/>
                  <a:gd name="T12" fmla="*/ 0 w 1"/>
                  <a:gd name="T13" fmla="*/ 0 h 10"/>
                  <a:gd name="T14" fmla="*/ 0 w 1"/>
                  <a:gd name="T15" fmla="*/ 10 h 10"/>
                  <a:gd name="T16" fmla="*/ 0 w 1"/>
                  <a:gd name="T17" fmla="*/ 10 h 10"/>
                  <a:gd name="T18" fmla="*/ 0 w 1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1" y="0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3999" name="Freeform 1295"/>
              <p:cNvSpPr>
                <a:spLocks/>
              </p:cNvSpPr>
              <p:nvPr/>
            </p:nvSpPr>
            <p:spPr bwMode="auto">
              <a:xfrm>
                <a:off x="908" y="3431"/>
                <a:ext cx="400" cy="205"/>
              </a:xfrm>
              <a:custGeom>
                <a:avLst/>
                <a:gdLst>
                  <a:gd name="T0" fmla="*/ 0 w 400"/>
                  <a:gd name="T1" fmla="*/ 205 h 205"/>
                  <a:gd name="T2" fmla="*/ 0 w 400"/>
                  <a:gd name="T3" fmla="*/ 185 h 205"/>
                  <a:gd name="T4" fmla="*/ 83 w 400"/>
                  <a:gd name="T5" fmla="*/ 144 h 205"/>
                  <a:gd name="T6" fmla="*/ 119 w 400"/>
                  <a:gd name="T7" fmla="*/ 144 h 205"/>
                  <a:gd name="T8" fmla="*/ 119 w 400"/>
                  <a:gd name="T9" fmla="*/ 134 h 205"/>
                  <a:gd name="T10" fmla="*/ 88 w 400"/>
                  <a:gd name="T11" fmla="*/ 134 h 205"/>
                  <a:gd name="T12" fmla="*/ 155 w 400"/>
                  <a:gd name="T13" fmla="*/ 0 h 205"/>
                  <a:gd name="T14" fmla="*/ 400 w 400"/>
                  <a:gd name="T15" fmla="*/ 0 h 205"/>
                  <a:gd name="T16" fmla="*/ 332 w 400"/>
                  <a:gd name="T17" fmla="*/ 134 h 205"/>
                  <a:gd name="T18" fmla="*/ 301 w 400"/>
                  <a:gd name="T19" fmla="*/ 134 h 205"/>
                  <a:gd name="T20" fmla="*/ 301 w 400"/>
                  <a:gd name="T21" fmla="*/ 144 h 205"/>
                  <a:gd name="T22" fmla="*/ 332 w 400"/>
                  <a:gd name="T23" fmla="*/ 144 h 205"/>
                  <a:gd name="T24" fmla="*/ 332 w 400"/>
                  <a:gd name="T25" fmla="*/ 164 h 205"/>
                  <a:gd name="T26" fmla="*/ 249 w 400"/>
                  <a:gd name="T27" fmla="*/ 205 h 205"/>
                  <a:gd name="T28" fmla="*/ 0 w 400"/>
                  <a:gd name="T29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0" h="205">
                    <a:moveTo>
                      <a:pt x="0" y="205"/>
                    </a:moveTo>
                    <a:lnTo>
                      <a:pt x="0" y="185"/>
                    </a:lnTo>
                    <a:lnTo>
                      <a:pt x="83" y="144"/>
                    </a:lnTo>
                    <a:lnTo>
                      <a:pt x="119" y="144"/>
                    </a:lnTo>
                    <a:lnTo>
                      <a:pt x="119" y="134"/>
                    </a:lnTo>
                    <a:lnTo>
                      <a:pt x="88" y="134"/>
                    </a:lnTo>
                    <a:lnTo>
                      <a:pt x="155" y="0"/>
                    </a:lnTo>
                    <a:lnTo>
                      <a:pt x="400" y="0"/>
                    </a:lnTo>
                    <a:lnTo>
                      <a:pt x="332" y="134"/>
                    </a:lnTo>
                    <a:lnTo>
                      <a:pt x="301" y="134"/>
                    </a:lnTo>
                    <a:lnTo>
                      <a:pt x="301" y="144"/>
                    </a:lnTo>
                    <a:lnTo>
                      <a:pt x="332" y="144"/>
                    </a:lnTo>
                    <a:lnTo>
                      <a:pt x="332" y="164"/>
                    </a:lnTo>
                    <a:lnTo>
                      <a:pt x="249" y="205"/>
                    </a:lnTo>
                    <a:lnTo>
                      <a:pt x="0" y="20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00" name="Rectangle 1296"/>
              <p:cNvSpPr>
                <a:spLocks noChangeArrowheads="1"/>
              </p:cNvSpPr>
              <p:nvPr/>
            </p:nvSpPr>
            <p:spPr bwMode="auto">
              <a:xfrm>
                <a:off x="2622" y="2947"/>
                <a:ext cx="498" cy="1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01" name="Rectangle 1297"/>
              <p:cNvSpPr>
                <a:spLocks noChangeArrowheads="1"/>
              </p:cNvSpPr>
              <p:nvPr/>
            </p:nvSpPr>
            <p:spPr bwMode="auto">
              <a:xfrm>
                <a:off x="2777" y="2894"/>
                <a:ext cx="300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7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. . .</a:t>
                </a: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02" name="Rectangle 1298"/>
              <p:cNvSpPr>
                <a:spLocks noChangeArrowheads="1"/>
              </p:cNvSpPr>
              <p:nvPr/>
            </p:nvSpPr>
            <p:spPr bwMode="auto">
              <a:xfrm>
                <a:off x="2548" y="3431"/>
                <a:ext cx="173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03" name="Rectangle 1299"/>
              <p:cNvSpPr>
                <a:spLocks noChangeArrowheads="1"/>
              </p:cNvSpPr>
              <p:nvPr/>
            </p:nvSpPr>
            <p:spPr bwMode="auto">
              <a:xfrm>
                <a:off x="2548" y="3431"/>
                <a:ext cx="173" cy="205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04" name="Freeform 1300"/>
              <p:cNvSpPr>
                <a:spLocks/>
              </p:cNvSpPr>
              <p:nvPr/>
            </p:nvSpPr>
            <p:spPr bwMode="auto">
              <a:xfrm>
                <a:off x="2563" y="3444"/>
                <a:ext cx="50" cy="180"/>
              </a:xfrm>
              <a:custGeom>
                <a:avLst/>
                <a:gdLst>
                  <a:gd name="T0" fmla="*/ 0 w 50"/>
                  <a:gd name="T1" fmla="*/ 38 h 180"/>
                  <a:gd name="T2" fmla="*/ 0 w 50"/>
                  <a:gd name="T3" fmla="*/ 7 h 180"/>
                  <a:gd name="T4" fmla="*/ 7 w 50"/>
                  <a:gd name="T5" fmla="*/ 0 h 180"/>
                  <a:gd name="T6" fmla="*/ 43 w 50"/>
                  <a:gd name="T7" fmla="*/ 0 h 180"/>
                  <a:gd name="T8" fmla="*/ 50 w 50"/>
                  <a:gd name="T9" fmla="*/ 7 h 180"/>
                  <a:gd name="T10" fmla="*/ 50 w 50"/>
                  <a:gd name="T11" fmla="*/ 38 h 180"/>
                  <a:gd name="T12" fmla="*/ 43 w 50"/>
                  <a:gd name="T13" fmla="*/ 51 h 180"/>
                  <a:gd name="T14" fmla="*/ 43 w 50"/>
                  <a:gd name="T15" fmla="*/ 129 h 180"/>
                  <a:gd name="T16" fmla="*/ 50 w 50"/>
                  <a:gd name="T17" fmla="*/ 141 h 180"/>
                  <a:gd name="T18" fmla="*/ 50 w 50"/>
                  <a:gd name="T19" fmla="*/ 173 h 180"/>
                  <a:gd name="T20" fmla="*/ 43 w 50"/>
                  <a:gd name="T21" fmla="*/ 180 h 180"/>
                  <a:gd name="T22" fmla="*/ 7 w 50"/>
                  <a:gd name="T23" fmla="*/ 180 h 180"/>
                  <a:gd name="T24" fmla="*/ 0 w 50"/>
                  <a:gd name="T25" fmla="*/ 173 h 180"/>
                  <a:gd name="T26" fmla="*/ 0 w 50"/>
                  <a:gd name="T27" fmla="*/ 141 h 180"/>
                  <a:gd name="T28" fmla="*/ 7 w 50"/>
                  <a:gd name="T29" fmla="*/ 129 h 180"/>
                  <a:gd name="T30" fmla="*/ 7 w 50"/>
                  <a:gd name="T31" fmla="*/ 51 h 180"/>
                  <a:gd name="T32" fmla="*/ 0 w 50"/>
                  <a:gd name="T33" fmla="*/ 3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180">
                    <a:moveTo>
                      <a:pt x="0" y="38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43" y="0"/>
                    </a:lnTo>
                    <a:lnTo>
                      <a:pt x="50" y="7"/>
                    </a:lnTo>
                    <a:lnTo>
                      <a:pt x="50" y="38"/>
                    </a:lnTo>
                    <a:lnTo>
                      <a:pt x="43" y="51"/>
                    </a:lnTo>
                    <a:lnTo>
                      <a:pt x="43" y="129"/>
                    </a:lnTo>
                    <a:lnTo>
                      <a:pt x="50" y="141"/>
                    </a:lnTo>
                    <a:lnTo>
                      <a:pt x="50" y="173"/>
                    </a:lnTo>
                    <a:lnTo>
                      <a:pt x="43" y="180"/>
                    </a:lnTo>
                    <a:lnTo>
                      <a:pt x="7" y="180"/>
                    </a:lnTo>
                    <a:lnTo>
                      <a:pt x="0" y="173"/>
                    </a:lnTo>
                    <a:lnTo>
                      <a:pt x="0" y="141"/>
                    </a:lnTo>
                    <a:lnTo>
                      <a:pt x="7" y="129"/>
                    </a:lnTo>
                    <a:lnTo>
                      <a:pt x="7" y="51"/>
                    </a:lnTo>
                    <a:lnTo>
                      <a:pt x="0" y="38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05" name="Freeform 1301"/>
              <p:cNvSpPr>
                <a:spLocks noEditPoints="1"/>
              </p:cNvSpPr>
              <p:nvPr/>
            </p:nvSpPr>
            <p:spPr bwMode="auto">
              <a:xfrm>
                <a:off x="2627" y="3444"/>
                <a:ext cx="80" cy="180"/>
              </a:xfrm>
              <a:custGeom>
                <a:avLst/>
                <a:gdLst>
                  <a:gd name="T0" fmla="*/ 0 w 80"/>
                  <a:gd name="T1" fmla="*/ 64 h 180"/>
                  <a:gd name="T2" fmla="*/ 36 w 80"/>
                  <a:gd name="T3" fmla="*/ 64 h 180"/>
                  <a:gd name="T4" fmla="*/ 36 w 80"/>
                  <a:gd name="T5" fmla="*/ 0 h 180"/>
                  <a:gd name="T6" fmla="*/ 0 w 80"/>
                  <a:gd name="T7" fmla="*/ 0 h 180"/>
                  <a:gd name="T8" fmla="*/ 0 w 80"/>
                  <a:gd name="T9" fmla="*/ 64 h 180"/>
                  <a:gd name="T10" fmla="*/ 44 w 80"/>
                  <a:gd name="T11" fmla="*/ 64 h 180"/>
                  <a:gd name="T12" fmla="*/ 80 w 80"/>
                  <a:gd name="T13" fmla="*/ 64 h 180"/>
                  <a:gd name="T14" fmla="*/ 80 w 80"/>
                  <a:gd name="T15" fmla="*/ 0 h 180"/>
                  <a:gd name="T16" fmla="*/ 44 w 80"/>
                  <a:gd name="T17" fmla="*/ 0 h 180"/>
                  <a:gd name="T18" fmla="*/ 44 w 80"/>
                  <a:gd name="T19" fmla="*/ 64 h 180"/>
                  <a:gd name="T20" fmla="*/ 0 w 80"/>
                  <a:gd name="T21" fmla="*/ 180 h 180"/>
                  <a:gd name="T22" fmla="*/ 80 w 80"/>
                  <a:gd name="T23" fmla="*/ 180 h 180"/>
                  <a:gd name="T24" fmla="*/ 80 w 80"/>
                  <a:gd name="T25" fmla="*/ 116 h 180"/>
                  <a:gd name="T26" fmla="*/ 0 w 80"/>
                  <a:gd name="T27" fmla="*/ 116 h 180"/>
                  <a:gd name="T28" fmla="*/ 0 w 80"/>
                  <a:gd name="T29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180">
                    <a:moveTo>
                      <a:pt x="0" y="64"/>
                    </a:moveTo>
                    <a:lnTo>
                      <a:pt x="36" y="64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  <a:moveTo>
                      <a:pt x="44" y="64"/>
                    </a:moveTo>
                    <a:lnTo>
                      <a:pt x="80" y="64"/>
                    </a:lnTo>
                    <a:lnTo>
                      <a:pt x="80" y="0"/>
                    </a:lnTo>
                    <a:lnTo>
                      <a:pt x="44" y="0"/>
                    </a:lnTo>
                    <a:lnTo>
                      <a:pt x="44" y="64"/>
                    </a:lnTo>
                    <a:close/>
                    <a:moveTo>
                      <a:pt x="0" y="180"/>
                    </a:moveTo>
                    <a:lnTo>
                      <a:pt x="80" y="180"/>
                    </a:lnTo>
                    <a:lnTo>
                      <a:pt x="80" y="116"/>
                    </a:lnTo>
                    <a:lnTo>
                      <a:pt x="0" y="116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06" name="Rectangle 1302"/>
              <p:cNvSpPr>
                <a:spLocks noChangeArrowheads="1"/>
              </p:cNvSpPr>
              <p:nvPr/>
            </p:nvSpPr>
            <p:spPr bwMode="auto">
              <a:xfrm>
                <a:off x="2627" y="3444"/>
                <a:ext cx="36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07" name="Rectangle 1303"/>
              <p:cNvSpPr>
                <a:spLocks noChangeArrowheads="1"/>
              </p:cNvSpPr>
              <p:nvPr/>
            </p:nvSpPr>
            <p:spPr bwMode="auto">
              <a:xfrm>
                <a:off x="2671" y="3444"/>
                <a:ext cx="36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08" name="Line 1304"/>
              <p:cNvSpPr>
                <a:spLocks noChangeShapeType="1"/>
              </p:cNvSpPr>
              <p:nvPr/>
            </p:nvSpPr>
            <p:spPr bwMode="auto">
              <a:xfrm>
                <a:off x="2627" y="3547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09" name="Line 1305"/>
              <p:cNvSpPr>
                <a:spLocks noChangeShapeType="1"/>
              </p:cNvSpPr>
              <p:nvPr/>
            </p:nvSpPr>
            <p:spPr bwMode="auto">
              <a:xfrm>
                <a:off x="2627" y="3541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10" name="Line 1306"/>
              <p:cNvSpPr>
                <a:spLocks noChangeShapeType="1"/>
              </p:cNvSpPr>
              <p:nvPr/>
            </p:nvSpPr>
            <p:spPr bwMode="auto">
              <a:xfrm>
                <a:off x="2627" y="3534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11" name="Line 1307"/>
              <p:cNvSpPr>
                <a:spLocks noChangeShapeType="1"/>
              </p:cNvSpPr>
              <p:nvPr/>
            </p:nvSpPr>
            <p:spPr bwMode="auto">
              <a:xfrm>
                <a:off x="2627" y="3527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12" name="Line 1308"/>
              <p:cNvSpPr>
                <a:spLocks noChangeShapeType="1"/>
              </p:cNvSpPr>
              <p:nvPr/>
            </p:nvSpPr>
            <p:spPr bwMode="auto">
              <a:xfrm>
                <a:off x="2627" y="3521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13" name="Rectangle 1309"/>
              <p:cNvSpPr>
                <a:spLocks noChangeArrowheads="1"/>
              </p:cNvSpPr>
              <p:nvPr/>
            </p:nvSpPr>
            <p:spPr bwMode="auto">
              <a:xfrm>
                <a:off x="2627" y="3560"/>
                <a:ext cx="8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14" name="Line 1310"/>
              <p:cNvSpPr>
                <a:spLocks noChangeShapeType="1"/>
              </p:cNvSpPr>
              <p:nvPr/>
            </p:nvSpPr>
            <p:spPr bwMode="auto">
              <a:xfrm>
                <a:off x="2671" y="3459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15" name="Line 1311"/>
              <p:cNvSpPr>
                <a:spLocks noChangeShapeType="1"/>
              </p:cNvSpPr>
              <p:nvPr/>
            </p:nvSpPr>
            <p:spPr bwMode="auto">
              <a:xfrm>
                <a:off x="2671" y="3492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16" name="Line 1312"/>
              <p:cNvSpPr>
                <a:spLocks noChangeShapeType="1"/>
              </p:cNvSpPr>
              <p:nvPr/>
            </p:nvSpPr>
            <p:spPr bwMode="auto">
              <a:xfrm>
                <a:off x="2671" y="3476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17" name="Line 1313"/>
              <p:cNvSpPr>
                <a:spLocks noChangeShapeType="1"/>
              </p:cNvSpPr>
              <p:nvPr/>
            </p:nvSpPr>
            <p:spPr bwMode="auto">
              <a:xfrm>
                <a:off x="2627" y="3459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18" name="Line 1314"/>
              <p:cNvSpPr>
                <a:spLocks noChangeShapeType="1"/>
              </p:cNvSpPr>
              <p:nvPr/>
            </p:nvSpPr>
            <p:spPr bwMode="auto">
              <a:xfrm>
                <a:off x="2627" y="3492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19" name="Line 1315"/>
              <p:cNvSpPr>
                <a:spLocks noChangeShapeType="1"/>
              </p:cNvSpPr>
              <p:nvPr/>
            </p:nvSpPr>
            <p:spPr bwMode="auto">
              <a:xfrm>
                <a:off x="2627" y="3476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20" name="Line 1316"/>
              <p:cNvSpPr>
                <a:spLocks noChangeShapeType="1"/>
              </p:cNvSpPr>
              <p:nvPr/>
            </p:nvSpPr>
            <p:spPr bwMode="auto">
              <a:xfrm>
                <a:off x="2627" y="3608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21" name="Line 1317"/>
              <p:cNvSpPr>
                <a:spLocks noChangeShapeType="1"/>
              </p:cNvSpPr>
              <p:nvPr/>
            </p:nvSpPr>
            <p:spPr bwMode="auto">
              <a:xfrm>
                <a:off x="2627" y="3591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22" name="Line 1318"/>
              <p:cNvSpPr>
                <a:spLocks noChangeShapeType="1"/>
              </p:cNvSpPr>
              <p:nvPr/>
            </p:nvSpPr>
            <p:spPr bwMode="auto">
              <a:xfrm>
                <a:off x="2627" y="3575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23" name="Line 1319"/>
              <p:cNvSpPr>
                <a:spLocks noChangeShapeType="1"/>
              </p:cNvSpPr>
              <p:nvPr/>
            </p:nvSpPr>
            <p:spPr bwMode="auto">
              <a:xfrm>
                <a:off x="2681" y="3560"/>
                <a:ext cx="1" cy="6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24" name="Line 1320"/>
              <p:cNvSpPr>
                <a:spLocks noChangeShapeType="1"/>
              </p:cNvSpPr>
              <p:nvPr/>
            </p:nvSpPr>
            <p:spPr bwMode="auto">
              <a:xfrm>
                <a:off x="2654" y="3560"/>
                <a:ext cx="1" cy="6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25" name="Rectangle 1321"/>
              <p:cNvSpPr>
                <a:spLocks noChangeArrowheads="1"/>
              </p:cNvSpPr>
              <p:nvPr/>
            </p:nvSpPr>
            <p:spPr bwMode="auto">
              <a:xfrm>
                <a:off x="3755" y="2834"/>
                <a:ext cx="633" cy="412"/>
              </a:xfrm>
              <a:prstGeom prst="rect">
                <a:avLst/>
              </a:prstGeom>
              <a:solidFill>
                <a:srgbClr val="E6E6E6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26" name="Rectangle 1322"/>
              <p:cNvSpPr>
                <a:spLocks noChangeArrowheads="1"/>
              </p:cNvSpPr>
              <p:nvPr/>
            </p:nvSpPr>
            <p:spPr bwMode="auto">
              <a:xfrm>
                <a:off x="3914" y="2883"/>
                <a:ext cx="35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written in</a:t>
                </a: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27" name="Rectangle 1323"/>
              <p:cNvSpPr>
                <a:spLocks noChangeArrowheads="1"/>
              </p:cNvSpPr>
              <p:nvPr/>
            </p:nvSpPr>
            <p:spPr bwMode="auto">
              <a:xfrm>
                <a:off x="3865" y="2988"/>
                <a:ext cx="45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a high-level</a:t>
                </a: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28" name="Rectangle 1324"/>
              <p:cNvSpPr>
                <a:spLocks noChangeArrowheads="1"/>
              </p:cNvSpPr>
              <p:nvPr/>
            </p:nvSpPr>
            <p:spPr bwMode="auto">
              <a:xfrm>
                <a:off x="3909" y="3092"/>
                <a:ext cx="36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language</a:t>
                </a: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29" name="Rectangle 1325"/>
              <p:cNvSpPr>
                <a:spLocks noChangeArrowheads="1"/>
              </p:cNvSpPr>
              <p:nvPr/>
            </p:nvSpPr>
            <p:spPr bwMode="auto">
              <a:xfrm>
                <a:off x="3789" y="3771"/>
                <a:ext cx="575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30" name="Rectangle 1326"/>
              <p:cNvSpPr>
                <a:spLocks noChangeArrowheads="1"/>
              </p:cNvSpPr>
              <p:nvPr/>
            </p:nvSpPr>
            <p:spPr bwMode="auto">
              <a:xfrm>
                <a:off x="4020" y="3769"/>
                <a:ext cx="15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Any</a:t>
                </a: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31" name="Rectangle 1327"/>
              <p:cNvSpPr>
                <a:spLocks noChangeArrowheads="1"/>
              </p:cNvSpPr>
              <p:nvPr/>
            </p:nvSpPr>
            <p:spPr bwMode="auto">
              <a:xfrm>
                <a:off x="3913" y="3874"/>
                <a:ext cx="36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computer</a:t>
                </a: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32" name="Rectangle 1328"/>
              <p:cNvSpPr>
                <a:spLocks noChangeArrowheads="1"/>
              </p:cNvSpPr>
              <p:nvPr/>
            </p:nvSpPr>
            <p:spPr bwMode="auto">
              <a:xfrm>
                <a:off x="3506" y="3420"/>
                <a:ext cx="395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33" name="Rectangle 1329"/>
              <p:cNvSpPr>
                <a:spLocks noChangeArrowheads="1"/>
              </p:cNvSpPr>
              <p:nvPr/>
            </p:nvSpPr>
            <p:spPr bwMode="auto">
              <a:xfrm>
                <a:off x="3609" y="3367"/>
                <a:ext cx="300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7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. . .</a:t>
                </a: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34" name="Freeform 1330"/>
              <p:cNvSpPr>
                <a:spLocks/>
              </p:cNvSpPr>
              <p:nvPr/>
            </p:nvSpPr>
            <p:spPr bwMode="auto">
              <a:xfrm>
                <a:off x="3155" y="3455"/>
                <a:ext cx="235" cy="126"/>
              </a:xfrm>
              <a:custGeom>
                <a:avLst/>
                <a:gdLst>
                  <a:gd name="T0" fmla="*/ 202 w 235"/>
                  <a:gd name="T1" fmla="*/ 36 h 126"/>
                  <a:gd name="T2" fmla="*/ 198 w 235"/>
                  <a:gd name="T3" fmla="*/ 33 h 126"/>
                  <a:gd name="T4" fmla="*/ 194 w 235"/>
                  <a:gd name="T5" fmla="*/ 31 h 126"/>
                  <a:gd name="T6" fmla="*/ 181 w 235"/>
                  <a:gd name="T7" fmla="*/ 31 h 126"/>
                  <a:gd name="T8" fmla="*/ 169 w 235"/>
                  <a:gd name="T9" fmla="*/ 30 h 126"/>
                  <a:gd name="T10" fmla="*/ 157 w 235"/>
                  <a:gd name="T11" fmla="*/ 27 h 126"/>
                  <a:gd name="T12" fmla="*/ 146 w 235"/>
                  <a:gd name="T13" fmla="*/ 20 h 126"/>
                  <a:gd name="T14" fmla="*/ 134 w 235"/>
                  <a:gd name="T15" fmla="*/ 12 h 126"/>
                  <a:gd name="T16" fmla="*/ 123 w 235"/>
                  <a:gd name="T17" fmla="*/ 6 h 126"/>
                  <a:gd name="T18" fmla="*/ 112 w 235"/>
                  <a:gd name="T19" fmla="*/ 3 h 126"/>
                  <a:gd name="T20" fmla="*/ 99 w 235"/>
                  <a:gd name="T21" fmla="*/ 0 h 126"/>
                  <a:gd name="T22" fmla="*/ 18 w 235"/>
                  <a:gd name="T23" fmla="*/ 0 h 126"/>
                  <a:gd name="T24" fmla="*/ 11 w 235"/>
                  <a:gd name="T25" fmla="*/ 4 h 126"/>
                  <a:gd name="T26" fmla="*/ 4 w 235"/>
                  <a:gd name="T27" fmla="*/ 9 h 126"/>
                  <a:gd name="T28" fmla="*/ 0 w 235"/>
                  <a:gd name="T29" fmla="*/ 17 h 126"/>
                  <a:gd name="T30" fmla="*/ 0 w 235"/>
                  <a:gd name="T31" fmla="*/ 25 h 126"/>
                  <a:gd name="T32" fmla="*/ 0 w 235"/>
                  <a:gd name="T33" fmla="*/ 100 h 126"/>
                  <a:gd name="T34" fmla="*/ 0 w 235"/>
                  <a:gd name="T35" fmla="*/ 109 h 126"/>
                  <a:gd name="T36" fmla="*/ 4 w 235"/>
                  <a:gd name="T37" fmla="*/ 117 h 126"/>
                  <a:gd name="T38" fmla="*/ 11 w 235"/>
                  <a:gd name="T39" fmla="*/ 122 h 126"/>
                  <a:gd name="T40" fmla="*/ 18 w 235"/>
                  <a:gd name="T41" fmla="*/ 126 h 126"/>
                  <a:gd name="T42" fmla="*/ 215 w 235"/>
                  <a:gd name="T43" fmla="*/ 126 h 126"/>
                  <a:gd name="T44" fmla="*/ 219 w 235"/>
                  <a:gd name="T45" fmla="*/ 124 h 126"/>
                  <a:gd name="T46" fmla="*/ 220 w 235"/>
                  <a:gd name="T47" fmla="*/ 121 h 126"/>
                  <a:gd name="T48" fmla="*/ 221 w 235"/>
                  <a:gd name="T49" fmla="*/ 118 h 126"/>
                  <a:gd name="T50" fmla="*/ 222 w 235"/>
                  <a:gd name="T51" fmla="*/ 111 h 126"/>
                  <a:gd name="T52" fmla="*/ 226 w 235"/>
                  <a:gd name="T53" fmla="*/ 105 h 126"/>
                  <a:gd name="T54" fmla="*/ 234 w 235"/>
                  <a:gd name="T55" fmla="*/ 96 h 126"/>
                  <a:gd name="T56" fmla="*/ 235 w 235"/>
                  <a:gd name="T57" fmla="*/ 94 h 126"/>
                  <a:gd name="T58" fmla="*/ 235 w 235"/>
                  <a:gd name="T59" fmla="*/ 92 h 126"/>
                  <a:gd name="T60" fmla="*/ 235 w 235"/>
                  <a:gd name="T61" fmla="*/ 90 h 126"/>
                  <a:gd name="T62" fmla="*/ 234 w 235"/>
                  <a:gd name="T63" fmla="*/ 88 h 126"/>
                  <a:gd name="T64" fmla="*/ 216 w 235"/>
                  <a:gd name="T65" fmla="*/ 72 h 126"/>
                  <a:gd name="T66" fmla="*/ 210 w 235"/>
                  <a:gd name="T67" fmla="*/ 65 h 126"/>
                  <a:gd name="T68" fmla="*/ 206 w 235"/>
                  <a:gd name="T69" fmla="*/ 57 h 126"/>
                  <a:gd name="T70" fmla="*/ 206 w 235"/>
                  <a:gd name="T71" fmla="*/ 47 h 126"/>
                  <a:gd name="T72" fmla="*/ 206 w 235"/>
                  <a:gd name="T73" fmla="*/ 41 h 126"/>
                  <a:gd name="T74" fmla="*/ 202 w 235"/>
                  <a:gd name="T75" fmla="*/ 3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5" h="126">
                    <a:moveTo>
                      <a:pt x="202" y="36"/>
                    </a:moveTo>
                    <a:lnTo>
                      <a:pt x="198" y="33"/>
                    </a:lnTo>
                    <a:lnTo>
                      <a:pt x="194" y="31"/>
                    </a:lnTo>
                    <a:lnTo>
                      <a:pt x="181" y="31"/>
                    </a:lnTo>
                    <a:lnTo>
                      <a:pt x="169" y="30"/>
                    </a:lnTo>
                    <a:lnTo>
                      <a:pt x="157" y="27"/>
                    </a:lnTo>
                    <a:lnTo>
                      <a:pt x="146" y="20"/>
                    </a:lnTo>
                    <a:lnTo>
                      <a:pt x="134" y="12"/>
                    </a:lnTo>
                    <a:lnTo>
                      <a:pt x="123" y="6"/>
                    </a:lnTo>
                    <a:lnTo>
                      <a:pt x="112" y="3"/>
                    </a:lnTo>
                    <a:lnTo>
                      <a:pt x="99" y="0"/>
                    </a:lnTo>
                    <a:lnTo>
                      <a:pt x="18" y="0"/>
                    </a:lnTo>
                    <a:lnTo>
                      <a:pt x="11" y="4"/>
                    </a:lnTo>
                    <a:lnTo>
                      <a:pt x="4" y="9"/>
                    </a:lnTo>
                    <a:lnTo>
                      <a:pt x="0" y="17"/>
                    </a:lnTo>
                    <a:lnTo>
                      <a:pt x="0" y="25"/>
                    </a:lnTo>
                    <a:lnTo>
                      <a:pt x="0" y="100"/>
                    </a:lnTo>
                    <a:lnTo>
                      <a:pt x="0" y="109"/>
                    </a:lnTo>
                    <a:lnTo>
                      <a:pt x="4" y="117"/>
                    </a:lnTo>
                    <a:lnTo>
                      <a:pt x="11" y="122"/>
                    </a:lnTo>
                    <a:lnTo>
                      <a:pt x="18" y="126"/>
                    </a:lnTo>
                    <a:lnTo>
                      <a:pt x="215" y="126"/>
                    </a:lnTo>
                    <a:lnTo>
                      <a:pt x="219" y="124"/>
                    </a:lnTo>
                    <a:lnTo>
                      <a:pt x="220" y="121"/>
                    </a:lnTo>
                    <a:lnTo>
                      <a:pt x="221" y="118"/>
                    </a:lnTo>
                    <a:lnTo>
                      <a:pt x="222" y="111"/>
                    </a:lnTo>
                    <a:lnTo>
                      <a:pt x="226" y="105"/>
                    </a:lnTo>
                    <a:lnTo>
                      <a:pt x="234" y="96"/>
                    </a:lnTo>
                    <a:lnTo>
                      <a:pt x="235" y="94"/>
                    </a:lnTo>
                    <a:lnTo>
                      <a:pt x="235" y="92"/>
                    </a:lnTo>
                    <a:lnTo>
                      <a:pt x="235" y="90"/>
                    </a:lnTo>
                    <a:lnTo>
                      <a:pt x="234" y="88"/>
                    </a:lnTo>
                    <a:lnTo>
                      <a:pt x="216" y="72"/>
                    </a:lnTo>
                    <a:lnTo>
                      <a:pt x="210" y="65"/>
                    </a:lnTo>
                    <a:lnTo>
                      <a:pt x="206" y="57"/>
                    </a:lnTo>
                    <a:lnTo>
                      <a:pt x="206" y="47"/>
                    </a:lnTo>
                    <a:lnTo>
                      <a:pt x="206" y="41"/>
                    </a:lnTo>
                    <a:lnTo>
                      <a:pt x="202" y="36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35" name="Rectangle 1331"/>
              <p:cNvSpPr>
                <a:spLocks noChangeArrowheads="1"/>
              </p:cNvSpPr>
              <p:nvPr/>
            </p:nvSpPr>
            <p:spPr bwMode="auto">
              <a:xfrm>
                <a:off x="3414" y="3486"/>
                <a:ext cx="24" cy="63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36" name="Rectangle 1332"/>
              <p:cNvSpPr>
                <a:spLocks noChangeArrowheads="1"/>
              </p:cNvSpPr>
              <p:nvPr/>
            </p:nvSpPr>
            <p:spPr bwMode="auto">
              <a:xfrm>
                <a:off x="3407" y="3493"/>
                <a:ext cx="7" cy="50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37" name="Freeform 1333"/>
              <p:cNvSpPr>
                <a:spLocks/>
              </p:cNvSpPr>
              <p:nvPr/>
            </p:nvSpPr>
            <p:spPr bwMode="auto">
              <a:xfrm>
                <a:off x="3438" y="3479"/>
                <a:ext cx="6" cy="78"/>
              </a:xfrm>
              <a:custGeom>
                <a:avLst/>
                <a:gdLst>
                  <a:gd name="T0" fmla="*/ 0 w 6"/>
                  <a:gd name="T1" fmla="*/ 7 h 78"/>
                  <a:gd name="T2" fmla="*/ 6 w 6"/>
                  <a:gd name="T3" fmla="*/ 0 h 78"/>
                  <a:gd name="T4" fmla="*/ 6 w 6"/>
                  <a:gd name="T5" fmla="*/ 78 h 78"/>
                  <a:gd name="T6" fmla="*/ 0 w 6"/>
                  <a:gd name="T7" fmla="*/ 70 h 78"/>
                  <a:gd name="T8" fmla="*/ 0 w 6"/>
                  <a:gd name="T9" fmla="*/ 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8">
                    <a:moveTo>
                      <a:pt x="0" y="7"/>
                    </a:moveTo>
                    <a:lnTo>
                      <a:pt x="6" y="0"/>
                    </a:lnTo>
                    <a:lnTo>
                      <a:pt x="6" y="78"/>
                    </a:lnTo>
                    <a:lnTo>
                      <a:pt x="0" y="7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38" name="Rectangle 1334"/>
              <p:cNvSpPr>
                <a:spLocks noChangeArrowheads="1"/>
              </p:cNvSpPr>
              <p:nvPr/>
            </p:nvSpPr>
            <p:spPr bwMode="auto">
              <a:xfrm>
                <a:off x="3394" y="3486"/>
                <a:ext cx="13" cy="63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39" name="Rectangle 1335"/>
              <p:cNvSpPr>
                <a:spLocks noChangeArrowheads="1"/>
              </p:cNvSpPr>
              <p:nvPr/>
            </p:nvSpPr>
            <p:spPr bwMode="auto">
              <a:xfrm>
                <a:off x="3373" y="3455"/>
                <a:ext cx="30" cy="16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40" name="Rectangle 1336"/>
              <p:cNvSpPr>
                <a:spLocks noChangeArrowheads="1"/>
              </p:cNvSpPr>
              <p:nvPr/>
            </p:nvSpPr>
            <p:spPr bwMode="auto">
              <a:xfrm>
                <a:off x="3361" y="3455"/>
                <a:ext cx="12" cy="16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41" name="Rectangle 1337"/>
              <p:cNvSpPr>
                <a:spLocks noChangeArrowheads="1"/>
              </p:cNvSpPr>
              <p:nvPr/>
            </p:nvSpPr>
            <p:spPr bwMode="auto">
              <a:xfrm>
                <a:off x="3355" y="3459"/>
                <a:ext cx="6" cy="8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42" name="Rectangle 1338"/>
              <p:cNvSpPr>
                <a:spLocks noChangeArrowheads="1"/>
              </p:cNvSpPr>
              <p:nvPr/>
            </p:nvSpPr>
            <p:spPr bwMode="auto">
              <a:xfrm>
                <a:off x="3373" y="3454"/>
                <a:ext cx="6" cy="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43" name="Rectangle 1339"/>
              <p:cNvSpPr>
                <a:spLocks noChangeArrowheads="1"/>
              </p:cNvSpPr>
              <p:nvPr/>
            </p:nvSpPr>
            <p:spPr bwMode="auto">
              <a:xfrm>
                <a:off x="3373" y="3467"/>
                <a:ext cx="6" cy="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44" name="Rectangle 1340"/>
              <p:cNvSpPr>
                <a:spLocks noChangeArrowheads="1"/>
              </p:cNvSpPr>
              <p:nvPr/>
            </p:nvSpPr>
            <p:spPr bwMode="auto">
              <a:xfrm>
                <a:off x="3373" y="3461"/>
                <a:ext cx="6" cy="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45" name="Freeform 1341"/>
              <p:cNvSpPr>
                <a:spLocks/>
              </p:cNvSpPr>
              <p:nvPr/>
            </p:nvSpPr>
            <p:spPr bwMode="auto">
              <a:xfrm>
                <a:off x="3143" y="3447"/>
                <a:ext cx="6" cy="47"/>
              </a:xfrm>
              <a:custGeom>
                <a:avLst/>
                <a:gdLst>
                  <a:gd name="T0" fmla="*/ 6 w 6"/>
                  <a:gd name="T1" fmla="*/ 8 h 47"/>
                  <a:gd name="T2" fmla="*/ 0 w 6"/>
                  <a:gd name="T3" fmla="*/ 0 h 47"/>
                  <a:gd name="T4" fmla="*/ 0 w 6"/>
                  <a:gd name="T5" fmla="*/ 47 h 47"/>
                  <a:gd name="T6" fmla="*/ 6 w 6"/>
                  <a:gd name="T7" fmla="*/ 39 h 47"/>
                  <a:gd name="T8" fmla="*/ 6 w 6"/>
                  <a:gd name="T9" fmla="*/ 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7">
                    <a:moveTo>
                      <a:pt x="6" y="8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6" y="39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46" name="Rectangle 1342"/>
              <p:cNvSpPr>
                <a:spLocks noChangeArrowheads="1"/>
              </p:cNvSpPr>
              <p:nvPr/>
            </p:nvSpPr>
            <p:spPr bwMode="auto">
              <a:xfrm>
                <a:off x="3179" y="3549"/>
                <a:ext cx="46" cy="16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47" name="Freeform 1343"/>
              <p:cNvSpPr>
                <a:spLocks noEditPoints="1"/>
              </p:cNvSpPr>
              <p:nvPr/>
            </p:nvSpPr>
            <p:spPr bwMode="auto">
              <a:xfrm>
                <a:off x="3255" y="3518"/>
                <a:ext cx="41" cy="55"/>
              </a:xfrm>
              <a:custGeom>
                <a:avLst/>
                <a:gdLst>
                  <a:gd name="T0" fmla="*/ 6 w 41"/>
                  <a:gd name="T1" fmla="*/ 47 h 55"/>
                  <a:gd name="T2" fmla="*/ 12 w 41"/>
                  <a:gd name="T3" fmla="*/ 47 h 55"/>
                  <a:gd name="T4" fmla="*/ 12 w 41"/>
                  <a:gd name="T5" fmla="*/ 39 h 55"/>
                  <a:gd name="T6" fmla="*/ 6 w 41"/>
                  <a:gd name="T7" fmla="*/ 39 h 55"/>
                  <a:gd name="T8" fmla="*/ 6 w 41"/>
                  <a:gd name="T9" fmla="*/ 47 h 55"/>
                  <a:gd name="T10" fmla="*/ 15 w 41"/>
                  <a:gd name="T11" fmla="*/ 47 h 55"/>
                  <a:gd name="T12" fmla="*/ 21 w 41"/>
                  <a:gd name="T13" fmla="*/ 47 h 55"/>
                  <a:gd name="T14" fmla="*/ 21 w 41"/>
                  <a:gd name="T15" fmla="*/ 39 h 55"/>
                  <a:gd name="T16" fmla="*/ 15 w 41"/>
                  <a:gd name="T17" fmla="*/ 39 h 55"/>
                  <a:gd name="T18" fmla="*/ 15 w 41"/>
                  <a:gd name="T19" fmla="*/ 47 h 55"/>
                  <a:gd name="T20" fmla="*/ 24 w 41"/>
                  <a:gd name="T21" fmla="*/ 47 h 55"/>
                  <a:gd name="T22" fmla="*/ 30 w 41"/>
                  <a:gd name="T23" fmla="*/ 47 h 55"/>
                  <a:gd name="T24" fmla="*/ 30 w 41"/>
                  <a:gd name="T25" fmla="*/ 39 h 55"/>
                  <a:gd name="T26" fmla="*/ 24 w 41"/>
                  <a:gd name="T27" fmla="*/ 39 h 55"/>
                  <a:gd name="T28" fmla="*/ 24 w 41"/>
                  <a:gd name="T29" fmla="*/ 47 h 55"/>
                  <a:gd name="T30" fmla="*/ 24 w 41"/>
                  <a:gd name="T31" fmla="*/ 35 h 55"/>
                  <a:gd name="T32" fmla="*/ 30 w 41"/>
                  <a:gd name="T33" fmla="*/ 35 h 55"/>
                  <a:gd name="T34" fmla="*/ 30 w 41"/>
                  <a:gd name="T35" fmla="*/ 27 h 55"/>
                  <a:gd name="T36" fmla="*/ 24 w 41"/>
                  <a:gd name="T37" fmla="*/ 27 h 55"/>
                  <a:gd name="T38" fmla="*/ 24 w 41"/>
                  <a:gd name="T39" fmla="*/ 35 h 55"/>
                  <a:gd name="T40" fmla="*/ 0 w 41"/>
                  <a:gd name="T41" fmla="*/ 43 h 55"/>
                  <a:gd name="T42" fmla="*/ 1 w 41"/>
                  <a:gd name="T43" fmla="*/ 48 h 55"/>
                  <a:gd name="T44" fmla="*/ 4 w 41"/>
                  <a:gd name="T45" fmla="*/ 52 h 55"/>
                  <a:gd name="T46" fmla="*/ 9 w 41"/>
                  <a:gd name="T47" fmla="*/ 55 h 55"/>
                  <a:gd name="T48" fmla="*/ 23 w 41"/>
                  <a:gd name="T49" fmla="*/ 55 h 55"/>
                  <a:gd name="T50" fmla="*/ 31 w 41"/>
                  <a:gd name="T51" fmla="*/ 52 h 55"/>
                  <a:gd name="T52" fmla="*/ 37 w 41"/>
                  <a:gd name="T53" fmla="*/ 46 h 55"/>
                  <a:gd name="T54" fmla="*/ 41 w 41"/>
                  <a:gd name="T55" fmla="*/ 38 h 55"/>
                  <a:gd name="T56" fmla="*/ 41 w 41"/>
                  <a:gd name="T57" fmla="*/ 29 h 55"/>
                  <a:gd name="T58" fmla="*/ 41 w 41"/>
                  <a:gd name="T59" fmla="*/ 16 h 55"/>
                  <a:gd name="T60" fmla="*/ 41 w 41"/>
                  <a:gd name="T61" fmla="*/ 10 h 55"/>
                  <a:gd name="T62" fmla="*/ 39 w 41"/>
                  <a:gd name="T63" fmla="*/ 5 h 55"/>
                  <a:gd name="T64" fmla="*/ 34 w 41"/>
                  <a:gd name="T65" fmla="*/ 2 h 55"/>
                  <a:gd name="T66" fmla="*/ 30 w 41"/>
                  <a:gd name="T67" fmla="*/ 0 h 55"/>
                  <a:gd name="T68" fmla="*/ 25 w 41"/>
                  <a:gd name="T69" fmla="*/ 2 h 55"/>
                  <a:gd name="T70" fmla="*/ 20 w 41"/>
                  <a:gd name="T71" fmla="*/ 5 h 55"/>
                  <a:gd name="T72" fmla="*/ 18 w 41"/>
                  <a:gd name="T73" fmla="*/ 10 h 55"/>
                  <a:gd name="T74" fmla="*/ 18 w 41"/>
                  <a:gd name="T75" fmla="*/ 16 h 55"/>
                  <a:gd name="T76" fmla="*/ 18 w 41"/>
                  <a:gd name="T77" fmla="*/ 19 h 55"/>
                  <a:gd name="T78" fmla="*/ 17 w 41"/>
                  <a:gd name="T79" fmla="*/ 25 h 55"/>
                  <a:gd name="T80" fmla="*/ 14 w 41"/>
                  <a:gd name="T81" fmla="*/ 29 h 55"/>
                  <a:gd name="T82" fmla="*/ 9 w 41"/>
                  <a:gd name="T83" fmla="*/ 31 h 55"/>
                  <a:gd name="T84" fmla="*/ 4 w 41"/>
                  <a:gd name="T85" fmla="*/ 33 h 55"/>
                  <a:gd name="T86" fmla="*/ 1 w 41"/>
                  <a:gd name="T87" fmla="*/ 37 h 55"/>
                  <a:gd name="T88" fmla="*/ 0 w 41"/>
                  <a:gd name="T89" fmla="*/ 4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" h="55">
                    <a:moveTo>
                      <a:pt x="6" y="47"/>
                    </a:moveTo>
                    <a:lnTo>
                      <a:pt x="12" y="47"/>
                    </a:lnTo>
                    <a:lnTo>
                      <a:pt x="12" y="39"/>
                    </a:lnTo>
                    <a:lnTo>
                      <a:pt x="6" y="39"/>
                    </a:lnTo>
                    <a:lnTo>
                      <a:pt x="6" y="47"/>
                    </a:lnTo>
                    <a:close/>
                    <a:moveTo>
                      <a:pt x="15" y="47"/>
                    </a:moveTo>
                    <a:lnTo>
                      <a:pt x="21" y="47"/>
                    </a:lnTo>
                    <a:lnTo>
                      <a:pt x="21" y="39"/>
                    </a:lnTo>
                    <a:lnTo>
                      <a:pt x="15" y="39"/>
                    </a:lnTo>
                    <a:lnTo>
                      <a:pt x="15" y="47"/>
                    </a:lnTo>
                    <a:close/>
                    <a:moveTo>
                      <a:pt x="24" y="47"/>
                    </a:moveTo>
                    <a:lnTo>
                      <a:pt x="30" y="47"/>
                    </a:lnTo>
                    <a:lnTo>
                      <a:pt x="30" y="39"/>
                    </a:lnTo>
                    <a:lnTo>
                      <a:pt x="24" y="39"/>
                    </a:lnTo>
                    <a:lnTo>
                      <a:pt x="24" y="47"/>
                    </a:lnTo>
                    <a:close/>
                    <a:moveTo>
                      <a:pt x="24" y="35"/>
                    </a:moveTo>
                    <a:lnTo>
                      <a:pt x="30" y="35"/>
                    </a:lnTo>
                    <a:lnTo>
                      <a:pt x="30" y="27"/>
                    </a:lnTo>
                    <a:lnTo>
                      <a:pt x="24" y="27"/>
                    </a:lnTo>
                    <a:lnTo>
                      <a:pt x="24" y="35"/>
                    </a:lnTo>
                    <a:close/>
                    <a:moveTo>
                      <a:pt x="0" y="43"/>
                    </a:moveTo>
                    <a:lnTo>
                      <a:pt x="1" y="48"/>
                    </a:lnTo>
                    <a:lnTo>
                      <a:pt x="4" y="52"/>
                    </a:lnTo>
                    <a:lnTo>
                      <a:pt x="9" y="55"/>
                    </a:lnTo>
                    <a:lnTo>
                      <a:pt x="23" y="55"/>
                    </a:lnTo>
                    <a:lnTo>
                      <a:pt x="31" y="52"/>
                    </a:lnTo>
                    <a:lnTo>
                      <a:pt x="37" y="46"/>
                    </a:lnTo>
                    <a:lnTo>
                      <a:pt x="41" y="38"/>
                    </a:lnTo>
                    <a:lnTo>
                      <a:pt x="41" y="29"/>
                    </a:lnTo>
                    <a:lnTo>
                      <a:pt x="41" y="16"/>
                    </a:lnTo>
                    <a:lnTo>
                      <a:pt x="41" y="10"/>
                    </a:lnTo>
                    <a:lnTo>
                      <a:pt x="39" y="5"/>
                    </a:lnTo>
                    <a:lnTo>
                      <a:pt x="34" y="2"/>
                    </a:lnTo>
                    <a:lnTo>
                      <a:pt x="30" y="0"/>
                    </a:lnTo>
                    <a:lnTo>
                      <a:pt x="25" y="2"/>
                    </a:lnTo>
                    <a:lnTo>
                      <a:pt x="20" y="5"/>
                    </a:lnTo>
                    <a:lnTo>
                      <a:pt x="18" y="10"/>
                    </a:lnTo>
                    <a:lnTo>
                      <a:pt x="18" y="16"/>
                    </a:lnTo>
                    <a:lnTo>
                      <a:pt x="18" y="19"/>
                    </a:lnTo>
                    <a:lnTo>
                      <a:pt x="17" y="25"/>
                    </a:lnTo>
                    <a:lnTo>
                      <a:pt x="14" y="29"/>
                    </a:lnTo>
                    <a:lnTo>
                      <a:pt x="9" y="31"/>
                    </a:lnTo>
                    <a:lnTo>
                      <a:pt x="4" y="33"/>
                    </a:lnTo>
                    <a:lnTo>
                      <a:pt x="1" y="37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48" name="Freeform 1344"/>
              <p:cNvSpPr>
                <a:spLocks/>
              </p:cNvSpPr>
              <p:nvPr/>
            </p:nvSpPr>
            <p:spPr bwMode="auto">
              <a:xfrm>
                <a:off x="3166" y="3486"/>
                <a:ext cx="83" cy="87"/>
              </a:xfrm>
              <a:custGeom>
                <a:avLst/>
                <a:gdLst>
                  <a:gd name="T0" fmla="*/ 83 w 83"/>
                  <a:gd name="T1" fmla="*/ 0 h 87"/>
                  <a:gd name="T2" fmla="*/ 83 w 83"/>
                  <a:gd name="T3" fmla="*/ 61 h 87"/>
                  <a:gd name="T4" fmla="*/ 83 w 83"/>
                  <a:gd name="T5" fmla="*/ 70 h 87"/>
                  <a:gd name="T6" fmla="*/ 79 w 83"/>
                  <a:gd name="T7" fmla="*/ 78 h 87"/>
                  <a:gd name="T8" fmla="*/ 72 w 83"/>
                  <a:gd name="T9" fmla="*/ 84 h 87"/>
                  <a:gd name="T10" fmla="*/ 65 w 83"/>
                  <a:gd name="T11" fmla="*/ 87 h 87"/>
                  <a:gd name="T12" fmla="*/ 20 w 83"/>
                  <a:gd name="T13" fmla="*/ 87 h 87"/>
                  <a:gd name="T14" fmla="*/ 11 w 83"/>
                  <a:gd name="T15" fmla="*/ 84 h 87"/>
                  <a:gd name="T16" fmla="*/ 5 w 83"/>
                  <a:gd name="T17" fmla="*/ 78 h 87"/>
                  <a:gd name="T18" fmla="*/ 1 w 83"/>
                  <a:gd name="T19" fmla="*/ 70 h 87"/>
                  <a:gd name="T20" fmla="*/ 0 w 83"/>
                  <a:gd name="T21" fmla="*/ 61 h 87"/>
                  <a:gd name="T22" fmla="*/ 0 w 83"/>
                  <a:gd name="T2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7">
                    <a:moveTo>
                      <a:pt x="83" y="0"/>
                    </a:moveTo>
                    <a:lnTo>
                      <a:pt x="83" y="61"/>
                    </a:lnTo>
                    <a:lnTo>
                      <a:pt x="83" y="70"/>
                    </a:lnTo>
                    <a:lnTo>
                      <a:pt x="79" y="78"/>
                    </a:lnTo>
                    <a:lnTo>
                      <a:pt x="72" y="84"/>
                    </a:lnTo>
                    <a:lnTo>
                      <a:pt x="65" y="87"/>
                    </a:lnTo>
                    <a:lnTo>
                      <a:pt x="20" y="87"/>
                    </a:lnTo>
                    <a:lnTo>
                      <a:pt x="11" y="84"/>
                    </a:lnTo>
                    <a:lnTo>
                      <a:pt x="5" y="78"/>
                    </a:lnTo>
                    <a:lnTo>
                      <a:pt x="1" y="70"/>
                    </a:lnTo>
                    <a:lnTo>
                      <a:pt x="0" y="61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49" name="Rectangle 1345"/>
              <p:cNvSpPr>
                <a:spLocks noChangeArrowheads="1"/>
              </p:cNvSpPr>
              <p:nvPr/>
            </p:nvSpPr>
            <p:spPr bwMode="auto">
              <a:xfrm>
                <a:off x="3261" y="3557"/>
                <a:ext cx="6" cy="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50" name="Rectangle 1346"/>
              <p:cNvSpPr>
                <a:spLocks noChangeArrowheads="1"/>
              </p:cNvSpPr>
              <p:nvPr/>
            </p:nvSpPr>
            <p:spPr bwMode="auto">
              <a:xfrm>
                <a:off x="3270" y="3557"/>
                <a:ext cx="6" cy="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51" name="Rectangle 1347"/>
              <p:cNvSpPr>
                <a:spLocks noChangeArrowheads="1"/>
              </p:cNvSpPr>
              <p:nvPr/>
            </p:nvSpPr>
            <p:spPr bwMode="auto">
              <a:xfrm>
                <a:off x="3279" y="3557"/>
                <a:ext cx="6" cy="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52" name="Rectangle 1348"/>
              <p:cNvSpPr>
                <a:spLocks noChangeArrowheads="1"/>
              </p:cNvSpPr>
              <p:nvPr/>
            </p:nvSpPr>
            <p:spPr bwMode="auto">
              <a:xfrm>
                <a:off x="3279" y="3545"/>
                <a:ext cx="6" cy="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53" name="Freeform 1349"/>
              <p:cNvSpPr>
                <a:spLocks/>
              </p:cNvSpPr>
              <p:nvPr/>
            </p:nvSpPr>
            <p:spPr bwMode="auto">
              <a:xfrm>
                <a:off x="3255" y="3518"/>
                <a:ext cx="41" cy="55"/>
              </a:xfrm>
              <a:custGeom>
                <a:avLst/>
                <a:gdLst>
                  <a:gd name="T0" fmla="*/ 0 w 41"/>
                  <a:gd name="T1" fmla="*/ 43 h 55"/>
                  <a:gd name="T2" fmla="*/ 1 w 41"/>
                  <a:gd name="T3" fmla="*/ 48 h 55"/>
                  <a:gd name="T4" fmla="*/ 4 w 41"/>
                  <a:gd name="T5" fmla="*/ 52 h 55"/>
                  <a:gd name="T6" fmla="*/ 9 w 41"/>
                  <a:gd name="T7" fmla="*/ 55 h 55"/>
                  <a:gd name="T8" fmla="*/ 23 w 41"/>
                  <a:gd name="T9" fmla="*/ 55 h 55"/>
                  <a:gd name="T10" fmla="*/ 31 w 41"/>
                  <a:gd name="T11" fmla="*/ 52 h 55"/>
                  <a:gd name="T12" fmla="*/ 37 w 41"/>
                  <a:gd name="T13" fmla="*/ 46 h 55"/>
                  <a:gd name="T14" fmla="*/ 41 w 41"/>
                  <a:gd name="T15" fmla="*/ 38 h 55"/>
                  <a:gd name="T16" fmla="*/ 41 w 41"/>
                  <a:gd name="T17" fmla="*/ 29 h 55"/>
                  <a:gd name="T18" fmla="*/ 41 w 41"/>
                  <a:gd name="T19" fmla="*/ 16 h 55"/>
                  <a:gd name="T20" fmla="*/ 41 w 41"/>
                  <a:gd name="T21" fmla="*/ 10 h 55"/>
                  <a:gd name="T22" fmla="*/ 39 w 41"/>
                  <a:gd name="T23" fmla="*/ 5 h 55"/>
                  <a:gd name="T24" fmla="*/ 34 w 41"/>
                  <a:gd name="T25" fmla="*/ 2 h 55"/>
                  <a:gd name="T26" fmla="*/ 30 w 41"/>
                  <a:gd name="T27" fmla="*/ 0 h 55"/>
                  <a:gd name="T28" fmla="*/ 25 w 41"/>
                  <a:gd name="T29" fmla="*/ 2 h 55"/>
                  <a:gd name="T30" fmla="*/ 20 w 41"/>
                  <a:gd name="T31" fmla="*/ 5 h 55"/>
                  <a:gd name="T32" fmla="*/ 18 w 41"/>
                  <a:gd name="T33" fmla="*/ 10 h 55"/>
                  <a:gd name="T34" fmla="*/ 18 w 41"/>
                  <a:gd name="T35" fmla="*/ 16 h 55"/>
                  <a:gd name="T36" fmla="*/ 18 w 41"/>
                  <a:gd name="T37" fmla="*/ 19 h 55"/>
                  <a:gd name="T38" fmla="*/ 17 w 41"/>
                  <a:gd name="T39" fmla="*/ 25 h 55"/>
                  <a:gd name="T40" fmla="*/ 14 w 41"/>
                  <a:gd name="T41" fmla="*/ 29 h 55"/>
                  <a:gd name="T42" fmla="*/ 9 w 41"/>
                  <a:gd name="T43" fmla="*/ 31 h 55"/>
                  <a:gd name="T44" fmla="*/ 4 w 41"/>
                  <a:gd name="T45" fmla="*/ 33 h 55"/>
                  <a:gd name="T46" fmla="*/ 1 w 41"/>
                  <a:gd name="T47" fmla="*/ 37 h 55"/>
                  <a:gd name="T48" fmla="*/ 0 w 41"/>
                  <a:gd name="T49" fmla="*/ 4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55">
                    <a:moveTo>
                      <a:pt x="0" y="43"/>
                    </a:moveTo>
                    <a:lnTo>
                      <a:pt x="1" y="48"/>
                    </a:lnTo>
                    <a:lnTo>
                      <a:pt x="4" y="52"/>
                    </a:lnTo>
                    <a:lnTo>
                      <a:pt x="9" y="55"/>
                    </a:lnTo>
                    <a:lnTo>
                      <a:pt x="23" y="55"/>
                    </a:lnTo>
                    <a:lnTo>
                      <a:pt x="31" y="52"/>
                    </a:lnTo>
                    <a:lnTo>
                      <a:pt x="37" y="46"/>
                    </a:lnTo>
                    <a:lnTo>
                      <a:pt x="41" y="38"/>
                    </a:lnTo>
                    <a:lnTo>
                      <a:pt x="41" y="29"/>
                    </a:lnTo>
                    <a:lnTo>
                      <a:pt x="41" y="16"/>
                    </a:lnTo>
                    <a:lnTo>
                      <a:pt x="41" y="10"/>
                    </a:lnTo>
                    <a:lnTo>
                      <a:pt x="39" y="5"/>
                    </a:lnTo>
                    <a:lnTo>
                      <a:pt x="34" y="2"/>
                    </a:lnTo>
                    <a:lnTo>
                      <a:pt x="30" y="0"/>
                    </a:lnTo>
                    <a:lnTo>
                      <a:pt x="25" y="2"/>
                    </a:lnTo>
                    <a:lnTo>
                      <a:pt x="20" y="5"/>
                    </a:lnTo>
                    <a:lnTo>
                      <a:pt x="18" y="10"/>
                    </a:lnTo>
                    <a:lnTo>
                      <a:pt x="18" y="16"/>
                    </a:lnTo>
                    <a:lnTo>
                      <a:pt x="18" y="19"/>
                    </a:lnTo>
                    <a:lnTo>
                      <a:pt x="17" y="25"/>
                    </a:lnTo>
                    <a:lnTo>
                      <a:pt x="14" y="29"/>
                    </a:lnTo>
                    <a:lnTo>
                      <a:pt x="9" y="31"/>
                    </a:lnTo>
                    <a:lnTo>
                      <a:pt x="4" y="33"/>
                    </a:lnTo>
                    <a:lnTo>
                      <a:pt x="1" y="37"/>
                    </a:lnTo>
                    <a:lnTo>
                      <a:pt x="0" y="4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54" name="Freeform 1350"/>
              <p:cNvSpPr>
                <a:spLocks/>
              </p:cNvSpPr>
              <p:nvPr/>
            </p:nvSpPr>
            <p:spPr bwMode="auto">
              <a:xfrm>
                <a:off x="3357" y="3491"/>
                <a:ext cx="37" cy="54"/>
              </a:xfrm>
              <a:custGeom>
                <a:avLst/>
                <a:gdLst>
                  <a:gd name="T0" fmla="*/ 33 w 37"/>
                  <a:gd name="T1" fmla="*/ 54 h 54"/>
                  <a:gd name="T2" fmla="*/ 37 w 37"/>
                  <a:gd name="T3" fmla="*/ 54 h 54"/>
                  <a:gd name="T4" fmla="*/ 37 w 37"/>
                  <a:gd name="T5" fmla="*/ 0 h 54"/>
                  <a:gd name="T6" fmla="*/ 0 w 37"/>
                  <a:gd name="T7" fmla="*/ 0 h 54"/>
                  <a:gd name="T8" fmla="*/ 4 w 37"/>
                  <a:gd name="T9" fmla="*/ 5 h 54"/>
                  <a:gd name="T10" fmla="*/ 4 w 37"/>
                  <a:gd name="T11" fmla="*/ 11 h 54"/>
                  <a:gd name="T12" fmla="*/ 4 w 37"/>
                  <a:gd name="T13" fmla="*/ 21 h 54"/>
                  <a:gd name="T14" fmla="*/ 8 w 37"/>
                  <a:gd name="T15" fmla="*/ 29 h 54"/>
                  <a:gd name="T16" fmla="*/ 14 w 37"/>
                  <a:gd name="T17" fmla="*/ 36 h 54"/>
                  <a:gd name="T18" fmla="*/ 32 w 37"/>
                  <a:gd name="T19" fmla="*/ 52 h 54"/>
                  <a:gd name="T20" fmla="*/ 33 w 37"/>
                  <a:gd name="T21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54">
                    <a:moveTo>
                      <a:pt x="33" y="54"/>
                    </a:moveTo>
                    <a:lnTo>
                      <a:pt x="37" y="5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4" y="5"/>
                    </a:lnTo>
                    <a:lnTo>
                      <a:pt x="4" y="11"/>
                    </a:lnTo>
                    <a:lnTo>
                      <a:pt x="4" y="21"/>
                    </a:lnTo>
                    <a:lnTo>
                      <a:pt x="8" y="29"/>
                    </a:lnTo>
                    <a:lnTo>
                      <a:pt x="14" y="36"/>
                    </a:lnTo>
                    <a:lnTo>
                      <a:pt x="32" y="52"/>
                    </a:lnTo>
                    <a:lnTo>
                      <a:pt x="33" y="54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55" name="Freeform 1351"/>
              <p:cNvSpPr>
                <a:spLocks/>
              </p:cNvSpPr>
              <p:nvPr/>
            </p:nvSpPr>
            <p:spPr bwMode="auto">
              <a:xfrm>
                <a:off x="3348" y="3467"/>
                <a:ext cx="29" cy="24"/>
              </a:xfrm>
              <a:custGeom>
                <a:avLst/>
                <a:gdLst>
                  <a:gd name="T0" fmla="*/ 9 w 29"/>
                  <a:gd name="T1" fmla="*/ 24 h 24"/>
                  <a:gd name="T2" fmla="*/ 22 w 29"/>
                  <a:gd name="T3" fmla="*/ 24 h 24"/>
                  <a:gd name="T4" fmla="*/ 29 w 29"/>
                  <a:gd name="T5" fmla="*/ 4 h 24"/>
                  <a:gd name="T6" fmla="*/ 13 w 29"/>
                  <a:gd name="T7" fmla="*/ 4 h 24"/>
                  <a:gd name="T8" fmla="*/ 13 w 29"/>
                  <a:gd name="T9" fmla="*/ 0 h 24"/>
                  <a:gd name="T10" fmla="*/ 11 w 29"/>
                  <a:gd name="T11" fmla="*/ 0 h 24"/>
                  <a:gd name="T12" fmla="*/ 0 w 29"/>
                  <a:gd name="T13" fmla="*/ 19 h 24"/>
                  <a:gd name="T14" fmla="*/ 1 w 29"/>
                  <a:gd name="T15" fmla="*/ 19 h 24"/>
                  <a:gd name="T16" fmla="*/ 5 w 29"/>
                  <a:gd name="T17" fmla="*/ 21 h 24"/>
                  <a:gd name="T18" fmla="*/ 9 w 29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4">
                    <a:moveTo>
                      <a:pt x="9" y="24"/>
                    </a:moveTo>
                    <a:lnTo>
                      <a:pt x="22" y="24"/>
                    </a:lnTo>
                    <a:lnTo>
                      <a:pt x="29" y="4"/>
                    </a:lnTo>
                    <a:lnTo>
                      <a:pt x="13" y="4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5" y="21"/>
                    </a:lnTo>
                    <a:lnTo>
                      <a:pt x="9" y="24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56" name="Rectangle 1352"/>
              <p:cNvSpPr>
                <a:spLocks noChangeArrowheads="1"/>
              </p:cNvSpPr>
              <p:nvPr/>
            </p:nvSpPr>
            <p:spPr bwMode="auto">
              <a:xfrm>
                <a:off x="3149" y="3455"/>
                <a:ext cx="12" cy="31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57" name="Freeform 1353"/>
              <p:cNvSpPr>
                <a:spLocks/>
              </p:cNvSpPr>
              <p:nvPr/>
            </p:nvSpPr>
            <p:spPr bwMode="auto">
              <a:xfrm>
                <a:off x="3152" y="3455"/>
                <a:ext cx="121" cy="31"/>
              </a:xfrm>
              <a:custGeom>
                <a:avLst/>
                <a:gdLst>
                  <a:gd name="T0" fmla="*/ 68 w 121"/>
                  <a:gd name="T1" fmla="*/ 0 h 31"/>
                  <a:gd name="T2" fmla="*/ 12 w 121"/>
                  <a:gd name="T3" fmla="*/ 0 h 31"/>
                  <a:gd name="T4" fmla="*/ 7 w 121"/>
                  <a:gd name="T5" fmla="*/ 3 h 31"/>
                  <a:gd name="T6" fmla="*/ 3 w 121"/>
                  <a:gd name="T7" fmla="*/ 6 h 31"/>
                  <a:gd name="T8" fmla="*/ 0 w 121"/>
                  <a:gd name="T9" fmla="*/ 11 h 31"/>
                  <a:gd name="T10" fmla="*/ 0 w 121"/>
                  <a:gd name="T11" fmla="*/ 16 h 31"/>
                  <a:gd name="T12" fmla="*/ 0 w 121"/>
                  <a:gd name="T13" fmla="*/ 21 h 31"/>
                  <a:gd name="T14" fmla="*/ 3 w 121"/>
                  <a:gd name="T15" fmla="*/ 26 h 31"/>
                  <a:gd name="T16" fmla="*/ 7 w 121"/>
                  <a:gd name="T17" fmla="*/ 30 h 31"/>
                  <a:gd name="T18" fmla="*/ 12 w 121"/>
                  <a:gd name="T19" fmla="*/ 31 h 31"/>
                  <a:gd name="T20" fmla="*/ 109 w 121"/>
                  <a:gd name="T21" fmla="*/ 31 h 31"/>
                  <a:gd name="T22" fmla="*/ 115 w 121"/>
                  <a:gd name="T23" fmla="*/ 30 h 31"/>
                  <a:gd name="T24" fmla="*/ 118 w 121"/>
                  <a:gd name="T25" fmla="*/ 26 h 31"/>
                  <a:gd name="T26" fmla="*/ 121 w 121"/>
                  <a:gd name="T27" fmla="*/ 21 h 31"/>
                  <a:gd name="T28" fmla="*/ 121 w 121"/>
                  <a:gd name="T29" fmla="*/ 16 h 31"/>
                  <a:gd name="T30" fmla="*/ 121 w 121"/>
                  <a:gd name="T31" fmla="*/ 11 h 31"/>
                  <a:gd name="T32" fmla="*/ 118 w 121"/>
                  <a:gd name="T33" fmla="*/ 6 h 31"/>
                  <a:gd name="T34" fmla="*/ 115 w 121"/>
                  <a:gd name="T35" fmla="*/ 3 h 31"/>
                  <a:gd name="T36" fmla="*/ 109 w 121"/>
                  <a:gd name="T37" fmla="*/ 0 h 31"/>
                  <a:gd name="T38" fmla="*/ 68 w 121"/>
                  <a:gd name="T3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1" h="31">
                    <a:moveTo>
                      <a:pt x="68" y="0"/>
                    </a:moveTo>
                    <a:lnTo>
                      <a:pt x="12" y="0"/>
                    </a:lnTo>
                    <a:lnTo>
                      <a:pt x="7" y="3"/>
                    </a:lnTo>
                    <a:lnTo>
                      <a:pt x="3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3" y="26"/>
                    </a:lnTo>
                    <a:lnTo>
                      <a:pt x="7" y="30"/>
                    </a:lnTo>
                    <a:lnTo>
                      <a:pt x="12" y="31"/>
                    </a:lnTo>
                    <a:lnTo>
                      <a:pt x="109" y="31"/>
                    </a:lnTo>
                    <a:lnTo>
                      <a:pt x="115" y="30"/>
                    </a:lnTo>
                    <a:lnTo>
                      <a:pt x="118" y="26"/>
                    </a:lnTo>
                    <a:lnTo>
                      <a:pt x="121" y="21"/>
                    </a:lnTo>
                    <a:lnTo>
                      <a:pt x="121" y="16"/>
                    </a:lnTo>
                    <a:lnTo>
                      <a:pt x="121" y="11"/>
                    </a:lnTo>
                    <a:lnTo>
                      <a:pt x="118" y="6"/>
                    </a:lnTo>
                    <a:lnTo>
                      <a:pt x="115" y="3"/>
                    </a:lnTo>
                    <a:lnTo>
                      <a:pt x="109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58" name="Freeform 1354"/>
              <p:cNvSpPr>
                <a:spLocks/>
              </p:cNvSpPr>
              <p:nvPr/>
            </p:nvSpPr>
            <p:spPr bwMode="auto">
              <a:xfrm>
                <a:off x="1909" y="3615"/>
                <a:ext cx="27" cy="68"/>
              </a:xfrm>
              <a:custGeom>
                <a:avLst/>
                <a:gdLst>
                  <a:gd name="T0" fmla="*/ 0 w 27"/>
                  <a:gd name="T1" fmla="*/ 68 h 68"/>
                  <a:gd name="T2" fmla="*/ 27 w 27"/>
                  <a:gd name="T3" fmla="*/ 41 h 68"/>
                  <a:gd name="T4" fmla="*/ 27 w 27"/>
                  <a:gd name="T5" fmla="*/ 0 h 68"/>
                  <a:gd name="T6" fmla="*/ 0 w 27"/>
                  <a:gd name="T7" fmla="*/ 27 h 68"/>
                  <a:gd name="T8" fmla="*/ 0 w 27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8">
                    <a:moveTo>
                      <a:pt x="0" y="68"/>
                    </a:moveTo>
                    <a:lnTo>
                      <a:pt x="27" y="41"/>
                    </a:lnTo>
                    <a:lnTo>
                      <a:pt x="27" y="0"/>
                    </a:lnTo>
                    <a:lnTo>
                      <a:pt x="0" y="27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59" name="Freeform 1355"/>
              <p:cNvSpPr>
                <a:spLocks/>
              </p:cNvSpPr>
              <p:nvPr/>
            </p:nvSpPr>
            <p:spPr bwMode="auto">
              <a:xfrm>
                <a:off x="1895" y="3615"/>
                <a:ext cx="41" cy="20"/>
              </a:xfrm>
              <a:custGeom>
                <a:avLst/>
                <a:gdLst>
                  <a:gd name="T0" fmla="*/ 21 w 41"/>
                  <a:gd name="T1" fmla="*/ 20 h 20"/>
                  <a:gd name="T2" fmla="*/ 41 w 41"/>
                  <a:gd name="T3" fmla="*/ 0 h 20"/>
                  <a:gd name="T4" fmla="*/ 0 w 41"/>
                  <a:gd name="T5" fmla="*/ 0 h 20"/>
                  <a:gd name="T6" fmla="*/ 21 w 41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20">
                    <a:moveTo>
                      <a:pt x="21" y="20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1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60" name="Freeform 1356"/>
              <p:cNvSpPr>
                <a:spLocks/>
              </p:cNvSpPr>
              <p:nvPr/>
            </p:nvSpPr>
            <p:spPr bwMode="auto">
              <a:xfrm>
                <a:off x="1691" y="3629"/>
                <a:ext cx="55" cy="13"/>
              </a:xfrm>
              <a:custGeom>
                <a:avLst/>
                <a:gdLst>
                  <a:gd name="T0" fmla="*/ 55 w 55"/>
                  <a:gd name="T1" fmla="*/ 13 h 13"/>
                  <a:gd name="T2" fmla="*/ 13 w 55"/>
                  <a:gd name="T3" fmla="*/ 0 h 13"/>
                  <a:gd name="T4" fmla="*/ 0 w 55"/>
                  <a:gd name="T5" fmla="*/ 13 h 13"/>
                  <a:gd name="T6" fmla="*/ 55 w 55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3">
                    <a:moveTo>
                      <a:pt x="55" y="13"/>
                    </a:moveTo>
                    <a:lnTo>
                      <a:pt x="13" y="0"/>
                    </a:lnTo>
                    <a:lnTo>
                      <a:pt x="0" y="13"/>
                    </a:lnTo>
                    <a:lnTo>
                      <a:pt x="55" y="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61" name="Freeform 1357"/>
              <p:cNvSpPr>
                <a:spLocks/>
              </p:cNvSpPr>
              <p:nvPr/>
            </p:nvSpPr>
            <p:spPr bwMode="auto">
              <a:xfrm>
                <a:off x="1704" y="3615"/>
                <a:ext cx="225" cy="27"/>
              </a:xfrm>
              <a:custGeom>
                <a:avLst/>
                <a:gdLst>
                  <a:gd name="T0" fmla="*/ 225 w 225"/>
                  <a:gd name="T1" fmla="*/ 7 h 27"/>
                  <a:gd name="T2" fmla="*/ 212 w 225"/>
                  <a:gd name="T3" fmla="*/ 0 h 27"/>
                  <a:gd name="T4" fmla="*/ 15 w 225"/>
                  <a:gd name="T5" fmla="*/ 0 h 27"/>
                  <a:gd name="T6" fmla="*/ 0 w 225"/>
                  <a:gd name="T7" fmla="*/ 14 h 27"/>
                  <a:gd name="T8" fmla="*/ 42 w 225"/>
                  <a:gd name="T9" fmla="*/ 27 h 27"/>
                  <a:gd name="T10" fmla="*/ 205 w 225"/>
                  <a:gd name="T11" fmla="*/ 27 h 27"/>
                  <a:gd name="T12" fmla="*/ 225 w 225"/>
                  <a:gd name="T13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5" h="27">
                    <a:moveTo>
                      <a:pt x="225" y="7"/>
                    </a:moveTo>
                    <a:lnTo>
                      <a:pt x="212" y="0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42" y="27"/>
                    </a:lnTo>
                    <a:lnTo>
                      <a:pt x="205" y="27"/>
                    </a:lnTo>
                    <a:lnTo>
                      <a:pt x="225" y="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62" name="Freeform 1358"/>
              <p:cNvSpPr>
                <a:spLocks/>
              </p:cNvSpPr>
              <p:nvPr/>
            </p:nvSpPr>
            <p:spPr bwMode="auto">
              <a:xfrm>
                <a:off x="1737" y="3630"/>
                <a:ext cx="153" cy="11"/>
              </a:xfrm>
              <a:custGeom>
                <a:avLst/>
                <a:gdLst>
                  <a:gd name="T0" fmla="*/ 0 w 153"/>
                  <a:gd name="T1" fmla="*/ 11 h 11"/>
                  <a:gd name="T2" fmla="*/ 16 w 153"/>
                  <a:gd name="T3" fmla="*/ 11 h 11"/>
                  <a:gd name="T4" fmla="*/ 32 w 153"/>
                  <a:gd name="T5" fmla="*/ 11 h 11"/>
                  <a:gd name="T6" fmla="*/ 47 w 153"/>
                  <a:gd name="T7" fmla="*/ 11 h 11"/>
                  <a:gd name="T8" fmla="*/ 62 w 153"/>
                  <a:gd name="T9" fmla="*/ 10 h 11"/>
                  <a:gd name="T10" fmla="*/ 76 w 153"/>
                  <a:gd name="T11" fmla="*/ 10 h 11"/>
                  <a:gd name="T12" fmla="*/ 90 w 153"/>
                  <a:gd name="T13" fmla="*/ 9 h 11"/>
                  <a:gd name="T14" fmla="*/ 103 w 153"/>
                  <a:gd name="T15" fmla="*/ 8 h 11"/>
                  <a:gd name="T16" fmla="*/ 114 w 153"/>
                  <a:gd name="T17" fmla="*/ 7 h 11"/>
                  <a:gd name="T18" fmla="*/ 124 w 153"/>
                  <a:gd name="T19" fmla="*/ 6 h 11"/>
                  <a:gd name="T20" fmla="*/ 133 w 153"/>
                  <a:gd name="T21" fmla="*/ 5 h 11"/>
                  <a:gd name="T22" fmla="*/ 140 w 153"/>
                  <a:gd name="T23" fmla="*/ 5 h 11"/>
                  <a:gd name="T24" fmla="*/ 146 w 153"/>
                  <a:gd name="T25" fmla="*/ 4 h 11"/>
                  <a:gd name="T26" fmla="*/ 150 w 153"/>
                  <a:gd name="T27" fmla="*/ 3 h 11"/>
                  <a:gd name="T28" fmla="*/ 153 w 153"/>
                  <a:gd name="T29" fmla="*/ 2 h 11"/>
                  <a:gd name="T30" fmla="*/ 153 w 153"/>
                  <a:gd name="T31" fmla="*/ 0 h 11"/>
                  <a:gd name="T32" fmla="*/ 153 w 153"/>
                  <a:gd name="T33" fmla="*/ 11 h 11"/>
                  <a:gd name="T34" fmla="*/ 0 w 153"/>
                  <a:gd name="T3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3" h="11">
                    <a:moveTo>
                      <a:pt x="0" y="11"/>
                    </a:moveTo>
                    <a:lnTo>
                      <a:pt x="16" y="11"/>
                    </a:lnTo>
                    <a:lnTo>
                      <a:pt x="32" y="11"/>
                    </a:lnTo>
                    <a:lnTo>
                      <a:pt x="47" y="11"/>
                    </a:lnTo>
                    <a:lnTo>
                      <a:pt x="62" y="10"/>
                    </a:lnTo>
                    <a:lnTo>
                      <a:pt x="76" y="10"/>
                    </a:lnTo>
                    <a:lnTo>
                      <a:pt x="90" y="9"/>
                    </a:lnTo>
                    <a:lnTo>
                      <a:pt x="103" y="8"/>
                    </a:lnTo>
                    <a:lnTo>
                      <a:pt x="114" y="7"/>
                    </a:lnTo>
                    <a:lnTo>
                      <a:pt x="124" y="6"/>
                    </a:lnTo>
                    <a:lnTo>
                      <a:pt x="133" y="5"/>
                    </a:lnTo>
                    <a:lnTo>
                      <a:pt x="140" y="5"/>
                    </a:lnTo>
                    <a:lnTo>
                      <a:pt x="146" y="4"/>
                    </a:lnTo>
                    <a:lnTo>
                      <a:pt x="150" y="3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63" name="Freeform 1359"/>
              <p:cNvSpPr>
                <a:spLocks/>
              </p:cNvSpPr>
              <p:nvPr/>
            </p:nvSpPr>
            <p:spPr bwMode="auto">
              <a:xfrm>
                <a:off x="1737" y="3630"/>
                <a:ext cx="153" cy="11"/>
              </a:xfrm>
              <a:custGeom>
                <a:avLst/>
                <a:gdLst>
                  <a:gd name="T0" fmla="*/ 0 w 153"/>
                  <a:gd name="T1" fmla="*/ 11 h 11"/>
                  <a:gd name="T2" fmla="*/ 16 w 153"/>
                  <a:gd name="T3" fmla="*/ 11 h 11"/>
                  <a:gd name="T4" fmla="*/ 32 w 153"/>
                  <a:gd name="T5" fmla="*/ 11 h 11"/>
                  <a:gd name="T6" fmla="*/ 47 w 153"/>
                  <a:gd name="T7" fmla="*/ 11 h 11"/>
                  <a:gd name="T8" fmla="*/ 62 w 153"/>
                  <a:gd name="T9" fmla="*/ 10 h 11"/>
                  <a:gd name="T10" fmla="*/ 76 w 153"/>
                  <a:gd name="T11" fmla="*/ 10 h 11"/>
                  <a:gd name="T12" fmla="*/ 90 w 153"/>
                  <a:gd name="T13" fmla="*/ 9 h 11"/>
                  <a:gd name="T14" fmla="*/ 103 w 153"/>
                  <a:gd name="T15" fmla="*/ 8 h 11"/>
                  <a:gd name="T16" fmla="*/ 114 w 153"/>
                  <a:gd name="T17" fmla="*/ 7 h 11"/>
                  <a:gd name="T18" fmla="*/ 124 w 153"/>
                  <a:gd name="T19" fmla="*/ 6 h 11"/>
                  <a:gd name="T20" fmla="*/ 133 w 153"/>
                  <a:gd name="T21" fmla="*/ 5 h 11"/>
                  <a:gd name="T22" fmla="*/ 140 w 153"/>
                  <a:gd name="T23" fmla="*/ 5 h 11"/>
                  <a:gd name="T24" fmla="*/ 146 w 153"/>
                  <a:gd name="T25" fmla="*/ 4 h 11"/>
                  <a:gd name="T26" fmla="*/ 150 w 153"/>
                  <a:gd name="T27" fmla="*/ 3 h 11"/>
                  <a:gd name="T28" fmla="*/ 153 w 153"/>
                  <a:gd name="T29" fmla="*/ 2 h 11"/>
                  <a:gd name="T30" fmla="*/ 153 w 153"/>
                  <a:gd name="T31" fmla="*/ 0 h 11"/>
                  <a:gd name="T32" fmla="*/ 150 w 153"/>
                  <a:gd name="T33" fmla="*/ 0 h 11"/>
                  <a:gd name="T34" fmla="*/ 150 w 153"/>
                  <a:gd name="T35" fmla="*/ 2 h 11"/>
                  <a:gd name="T36" fmla="*/ 147 w 153"/>
                  <a:gd name="T37" fmla="*/ 3 h 11"/>
                  <a:gd name="T38" fmla="*/ 143 w 153"/>
                  <a:gd name="T39" fmla="*/ 4 h 11"/>
                  <a:gd name="T40" fmla="*/ 138 w 153"/>
                  <a:gd name="T41" fmla="*/ 5 h 11"/>
                  <a:gd name="T42" fmla="*/ 131 w 153"/>
                  <a:gd name="T43" fmla="*/ 5 h 11"/>
                  <a:gd name="T44" fmla="*/ 122 w 153"/>
                  <a:gd name="T45" fmla="*/ 6 h 11"/>
                  <a:gd name="T46" fmla="*/ 111 w 153"/>
                  <a:gd name="T47" fmla="*/ 7 h 11"/>
                  <a:gd name="T48" fmla="*/ 101 w 153"/>
                  <a:gd name="T49" fmla="*/ 8 h 11"/>
                  <a:gd name="T50" fmla="*/ 89 w 153"/>
                  <a:gd name="T51" fmla="*/ 9 h 11"/>
                  <a:gd name="T52" fmla="*/ 75 w 153"/>
                  <a:gd name="T53" fmla="*/ 10 h 11"/>
                  <a:gd name="T54" fmla="*/ 61 w 153"/>
                  <a:gd name="T55" fmla="*/ 10 h 11"/>
                  <a:gd name="T56" fmla="*/ 46 w 153"/>
                  <a:gd name="T57" fmla="*/ 11 h 11"/>
                  <a:gd name="T58" fmla="*/ 32 w 153"/>
                  <a:gd name="T59" fmla="*/ 11 h 11"/>
                  <a:gd name="T60" fmla="*/ 16 w 153"/>
                  <a:gd name="T61" fmla="*/ 11 h 11"/>
                  <a:gd name="T62" fmla="*/ 0 w 153"/>
                  <a:gd name="T63" fmla="*/ 11 h 11"/>
                  <a:gd name="T64" fmla="*/ 0 w 153"/>
                  <a:gd name="T6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3" h="11">
                    <a:moveTo>
                      <a:pt x="0" y="11"/>
                    </a:moveTo>
                    <a:lnTo>
                      <a:pt x="16" y="11"/>
                    </a:lnTo>
                    <a:lnTo>
                      <a:pt x="32" y="11"/>
                    </a:lnTo>
                    <a:lnTo>
                      <a:pt x="47" y="11"/>
                    </a:lnTo>
                    <a:lnTo>
                      <a:pt x="62" y="10"/>
                    </a:lnTo>
                    <a:lnTo>
                      <a:pt x="76" y="10"/>
                    </a:lnTo>
                    <a:lnTo>
                      <a:pt x="90" y="9"/>
                    </a:lnTo>
                    <a:lnTo>
                      <a:pt x="103" y="8"/>
                    </a:lnTo>
                    <a:lnTo>
                      <a:pt x="114" y="7"/>
                    </a:lnTo>
                    <a:lnTo>
                      <a:pt x="124" y="6"/>
                    </a:lnTo>
                    <a:lnTo>
                      <a:pt x="133" y="5"/>
                    </a:lnTo>
                    <a:lnTo>
                      <a:pt x="140" y="5"/>
                    </a:lnTo>
                    <a:lnTo>
                      <a:pt x="146" y="4"/>
                    </a:lnTo>
                    <a:lnTo>
                      <a:pt x="150" y="3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50" y="2"/>
                    </a:lnTo>
                    <a:lnTo>
                      <a:pt x="147" y="3"/>
                    </a:lnTo>
                    <a:lnTo>
                      <a:pt x="143" y="4"/>
                    </a:lnTo>
                    <a:lnTo>
                      <a:pt x="138" y="5"/>
                    </a:lnTo>
                    <a:lnTo>
                      <a:pt x="131" y="5"/>
                    </a:lnTo>
                    <a:lnTo>
                      <a:pt x="122" y="6"/>
                    </a:lnTo>
                    <a:lnTo>
                      <a:pt x="111" y="7"/>
                    </a:lnTo>
                    <a:lnTo>
                      <a:pt x="101" y="8"/>
                    </a:lnTo>
                    <a:lnTo>
                      <a:pt x="89" y="9"/>
                    </a:lnTo>
                    <a:lnTo>
                      <a:pt x="75" y="10"/>
                    </a:lnTo>
                    <a:lnTo>
                      <a:pt x="61" y="10"/>
                    </a:lnTo>
                    <a:lnTo>
                      <a:pt x="46" y="11"/>
                    </a:lnTo>
                    <a:lnTo>
                      <a:pt x="32" y="11"/>
                    </a:lnTo>
                    <a:lnTo>
                      <a:pt x="16" y="11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64" name="Freeform 1360"/>
              <p:cNvSpPr>
                <a:spLocks/>
              </p:cNvSpPr>
              <p:nvPr/>
            </p:nvSpPr>
            <p:spPr bwMode="auto">
              <a:xfrm>
                <a:off x="1737" y="3630"/>
                <a:ext cx="150" cy="11"/>
              </a:xfrm>
              <a:custGeom>
                <a:avLst/>
                <a:gdLst>
                  <a:gd name="T0" fmla="*/ 0 w 150"/>
                  <a:gd name="T1" fmla="*/ 11 h 11"/>
                  <a:gd name="T2" fmla="*/ 16 w 150"/>
                  <a:gd name="T3" fmla="*/ 11 h 11"/>
                  <a:gd name="T4" fmla="*/ 32 w 150"/>
                  <a:gd name="T5" fmla="*/ 11 h 11"/>
                  <a:gd name="T6" fmla="*/ 46 w 150"/>
                  <a:gd name="T7" fmla="*/ 11 h 11"/>
                  <a:gd name="T8" fmla="*/ 61 w 150"/>
                  <a:gd name="T9" fmla="*/ 10 h 11"/>
                  <a:gd name="T10" fmla="*/ 75 w 150"/>
                  <a:gd name="T11" fmla="*/ 10 h 11"/>
                  <a:gd name="T12" fmla="*/ 89 w 150"/>
                  <a:gd name="T13" fmla="*/ 9 h 11"/>
                  <a:gd name="T14" fmla="*/ 101 w 150"/>
                  <a:gd name="T15" fmla="*/ 8 h 11"/>
                  <a:gd name="T16" fmla="*/ 111 w 150"/>
                  <a:gd name="T17" fmla="*/ 7 h 11"/>
                  <a:gd name="T18" fmla="*/ 122 w 150"/>
                  <a:gd name="T19" fmla="*/ 6 h 11"/>
                  <a:gd name="T20" fmla="*/ 131 w 150"/>
                  <a:gd name="T21" fmla="*/ 5 h 11"/>
                  <a:gd name="T22" fmla="*/ 138 w 150"/>
                  <a:gd name="T23" fmla="*/ 5 h 11"/>
                  <a:gd name="T24" fmla="*/ 143 w 150"/>
                  <a:gd name="T25" fmla="*/ 4 h 11"/>
                  <a:gd name="T26" fmla="*/ 147 w 150"/>
                  <a:gd name="T27" fmla="*/ 3 h 11"/>
                  <a:gd name="T28" fmla="*/ 150 w 150"/>
                  <a:gd name="T29" fmla="*/ 2 h 11"/>
                  <a:gd name="T30" fmla="*/ 150 w 150"/>
                  <a:gd name="T31" fmla="*/ 0 h 11"/>
                  <a:gd name="T32" fmla="*/ 147 w 150"/>
                  <a:gd name="T33" fmla="*/ 0 h 11"/>
                  <a:gd name="T34" fmla="*/ 147 w 150"/>
                  <a:gd name="T35" fmla="*/ 2 h 11"/>
                  <a:gd name="T36" fmla="*/ 145 w 150"/>
                  <a:gd name="T37" fmla="*/ 3 h 11"/>
                  <a:gd name="T38" fmla="*/ 140 w 150"/>
                  <a:gd name="T39" fmla="*/ 4 h 11"/>
                  <a:gd name="T40" fmla="*/ 135 w 150"/>
                  <a:gd name="T41" fmla="*/ 5 h 11"/>
                  <a:gd name="T42" fmla="*/ 128 w 150"/>
                  <a:gd name="T43" fmla="*/ 5 h 11"/>
                  <a:gd name="T44" fmla="*/ 119 w 150"/>
                  <a:gd name="T45" fmla="*/ 6 h 11"/>
                  <a:gd name="T46" fmla="*/ 110 w 150"/>
                  <a:gd name="T47" fmla="*/ 7 h 11"/>
                  <a:gd name="T48" fmla="*/ 99 w 150"/>
                  <a:gd name="T49" fmla="*/ 8 h 11"/>
                  <a:gd name="T50" fmla="*/ 87 w 150"/>
                  <a:gd name="T51" fmla="*/ 9 h 11"/>
                  <a:gd name="T52" fmla="*/ 74 w 150"/>
                  <a:gd name="T53" fmla="*/ 9 h 11"/>
                  <a:gd name="T54" fmla="*/ 61 w 150"/>
                  <a:gd name="T55" fmla="*/ 10 h 11"/>
                  <a:gd name="T56" fmla="*/ 46 w 150"/>
                  <a:gd name="T57" fmla="*/ 10 h 11"/>
                  <a:gd name="T58" fmla="*/ 31 w 150"/>
                  <a:gd name="T59" fmla="*/ 11 h 11"/>
                  <a:gd name="T60" fmla="*/ 16 w 150"/>
                  <a:gd name="T61" fmla="*/ 11 h 11"/>
                  <a:gd name="T62" fmla="*/ 0 w 150"/>
                  <a:gd name="T63" fmla="*/ 11 h 11"/>
                  <a:gd name="T64" fmla="*/ 0 w 150"/>
                  <a:gd name="T6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0" h="11">
                    <a:moveTo>
                      <a:pt x="0" y="11"/>
                    </a:moveTo>
                    <a:lnTo>
                      <a:pt x="16" y="11"/>
                    </a:lnTo>
                    <a:lnTo>
                      <a:pt x="32" y="11"/>
                    </a:lnTo>
                    <a:lnTo>
                      <a:pt x="46" y="11"/>
                    </a:lnTo>
                    <a:lnTo>
                      <a:pt x="61" y="10"/>
                    </a:lnTo>
                    <a:lnTo>
                      <a:pt x="75" y="10"/>
                    </a:lnTo>
                    <a:lnTo>
                      <a:pt x="89" y="9"/>
                    </a:lnTo>
                    <a:lnTo>
                      <a:pt x="101" y="8"/>
                    </a:lnTo>
                    <a:lnTo>
                      <a:pt x="111" y="7"/>
                    </a:lnTo>
                    <a:lnTo>
                      <a:pt x="122" y="6"/>
                    </a:lnTo>
                    <a:lnTo>
                      <a:pt x="131" y="5"/>
                    </a:lnTo>
                    <a:lnTo>
                      <a:pt x="138" y="5"/>
                    </a:lnTo>
                    <a:lnTo>
                      <a:pt x="143" y="4"/>
                    </a:lnTo>
                    <a:lnTo>
                      <a:pt x="147" y="3"/>
                    </a:lnTo>
                    <a:lnTo>
                      <a:pt x="150" y="2"/>
                    </a:lnTo>
                    <a:lnTo>
                      <a:pt x="150" y="0"/>
                    </a:lnTo>
                    <a:lnTo>
                      <a:pt x="147" y="0"/>
                    </a:lnTo>
                    <a:lnTo>
                      <a:pt x="147" y="2"/>
                    </a:lnTo>
                    <a:lnTo>
                      <a:pt x="145" y="3"/>
                    </a:lnTo>
                    <a:lnTo>
                      <a:pt x="140" y="4"/>
                    </a:lnTo>
                    <a:lnTo>
                      <a:pt x="135" y="5"/>
                    </a:lnTo>
                    <a:lnTo>
                      <a:pt x="128" y="5"/>
                    </a:lnTo>
                    <a:lnTo>
                      <a:pt x="119" y="6"/>
                    </a:lnTo>
                    <a:lnTo>
                      <a:pt x="110" y="7"/>
                    </a:lnTo>
                    <a:lnTo>
                      <a:pt x="99" y="8"/>
                    </a:lnTo>
                    <a:lnTo>
                      <a:pt x="87" y="9"/>
                    </a:lnTo>
                    <a:lnTo>
                      <a:pt x="74" y="9"/>
                    </a:lnTo>
                    <a:lnTo>
                      <a:pt x="61" y="10"/>
                    </a:lnTo>
                    <a:lnTo>
                      <a:pt x="46" y="10"/>
                    </a:lnTo>
                    <a:lnTo>
                      <a:pt x="31" y="11"/>
                    </a:lnTo>
                    <a:lnTo>
                      <a:pt x="16" y="11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65" name="Freeform 1361"/>
              <p:cNvSpPr>
                <a:spLocks/>
              </p:cNvSpPr>
              <p:nvPr/>
            </p:nvSpPr>
            <p:spPr bwMode="auto">
              <a:xfrm>
                <a:off x="1737" y="3630"/>
                <a:ext cx="147" cy="11"/>
              </a:xfrm>
              <a:custGeom>
                <a:avLst/>
                <a:gdLst>
                  <a:gd name="T0" fmla="*/ 0 w 147"/>
                  <a:gd name="T1" fmla="*/ 11 h 11"/>
                  <a:gd name="T2" fmla="*/ 16 w 147"/>
                  <a:gd name="T3" fmla="*/ 11 h 11"/>
                  <a:gd name="T4" fmla="*/ 31 w 147"/>
                  <a:gd name="T5" fmla="*/ 11 h 11"/>
                  <a:gd name="T6" fmla="*/ 46 w 147"/>
                  <a:gd name="T7" fmla="*/ 10 h 11"/>
                  <a:gd name="T8" fmla="*/ 61 w 147"/>
                  <a:gd name="T9" fmla="*/ 10 h 11"/>
                  <a:gd name="T10" fmla="*/ 74 w 147"/>
                  <a:gd name="T11" fmla="*/ 9 h 11"/>
                  <a:gd name="T12" fmla="*/ 87 w 147"/>
                  <a:gd name="T13" fmla="*/ 9 h 11"/>
                  <a:gd name="T14" fmla="*/ 99 w 147"/>
                  <a:gd name="T15" fmla="*/ 8 h 11"/>
                  <a:gd name="T16" fmla="*/ 110 w 147"/>
                  <a:gd name="T17" fmla="*/ 7 h 11"/>
                  <a:gd name="T18" fmla="*/ 119 w 147"/>
                  <a:gd name="T19" fmla="*/ 6 h 11"/>
                  <a:gd name="T20" fmla="*/ 128 w 147"/>
                  <a:gd name="T21" fmla="*/ 5 h 11"/>
                  <a:gd name="T22" fmla="*/ 135 w 147"/>
                  <a:gd name="T23" fmla="*/ 5 h 11"/>
                  <a:gd name="T24" fmla="*/ 140 w 147"/>
                  <a:gd name="T25" fmla="*/ 4 h 11"/>
                  <a:gd name="T26" fmla="*/ 145 w 147"/>
                  <a:gd name="T27" fmla="*/ 3 h 11"/>
                  <a:gd name="T28" fmla="*/ 147 w 147"/>
                  <a:gd name="T29" fmla="*/ 2 h 11"/>
                  <a:gd name="T30" fmla="*/ 147 w 147"/>
                  <a:gd name="T31" fmla="*/ 0 h 11"/>
                  <a:gd name="T32" fmla="*/ 145 w 147"/>
                  <a:gd name="T33" fmla="*/ 0 h 11"/>
                  <a:gd name="T34" fmla="*/ 145 w 147"/>
                  <a:gd name="T35" fmla="*/ 2 h 11"/>
                  <a:gd name="T36" fmla="*/ 142 w 147"/>
                  <a:gd name="T37" fmla="*/ 3 h 11"/>
                  <a:gd name="T38" fmla="*/ 138 w 147"/>
                  <a:gd name="T39" fmla="*/ 4 h 11"/>
                  <a:gd name="T40" fmla="*/ 133 w 147"/>
                  <a:gd name="T41" fmla="*/ 5 h 11"/>
                  <a:gd name="T42" fmla="*/ 126 w 147"/>
                  <a:gd name="T43" fmla="*/ 5 h 11"/>
                  <a:gd name="T44" fmla="*/ 118 w 147"/>
                  <a:gd name="T45" fmla="*/ 6 h 11"/>
                  <a:gd name="T46" fmla="*/ 108 w 147"/>
                  <a:gd name="T47" fmla="*/ 7 h 11"/>
                  <a:gd name="T48" fmla="*/ 97 w 147"/>
                  <a:gd name="T49" fmla="*/ 8 h 11"/>
                  <a:gd name="T50" fmla="*/ 85 w 147"/>
                  <a:gd name="T51" fmla="*/ 9 h 11"/>
                  <a:gd name="T52" fmla="*/ 73 w 147"/>
                  <a:gd name="T53" fmla="*/ 9 h 11"/>
                  <a:gd name="T54" fmla="*/ 59 w 147"/>
                  <a:gd name="T55" fmla="*/ 10 h 11"/>
                  <a:gd name="T56" fmla="*/ 45 w 147"/>
                  <a:gd name="T57" fmla="*/ 10 h 11"/>
                  <a:gd name="T58" fmla="*/ 30 w 147"/>
                  <a:gd name="T59" fmla="*/ 10 h 11"/>
                  <a:gd name="T60" fmla="*/ 15 w 147"/>
                  <a:gd name="T61" fmla="*/ 11 h 11"/>
                  <a:gd name="T62" fmla="*/ 0 w 147"/>
                  <a:gd name="T63" fmla="*/ 11 h 11"/>
                  <a:gd name="T64" fmla="*/ 0 w 147"/>
                  <a:gd name="T6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7" h="11">
                    <a:moveTo>
                      <a:pt x="0" y="11"/>
                    </a:moveTo>
                    <a:lnTo>
                      <a:pt x="16" y="11"/>
                    </a:lnTo>
                    <a:lnTo>
                      <a:pt x="31" y="11"/>
                    </a:lnTo>
                    <a:lnTo>
                      <a:pt x="46" y="10"/>
                    </a:lnTo>
                    <a:lnTo>
                      <a:pt x="61" y="10"/>
                    </a:lnTo>
                    <a:lnTo>
                      <a:pt x="74" y="9"/>
                    </a:lnTo>
                    <a:lnTo>
                      <a:pt x="87" y="9"/>
                    </a:lnTo>
                    <a:lnTo>
                      <a:pt x="99" y="8"/>
                    </a:lnTo>
                    <a:lnTo>
                      <a:pt x="110" y="7"/>
                    </a:lnTo>
                    <a:lnTo>
                      <a:pt x="119" y="6"/>
                    </a:lnTo>
                    <a:lnTo>
                      <a:pt x="128" y="5"/>
                    </a:lnTo>
                    <a:lnTo>
                      <a:pt x="135" y="5"/>
                    </a:lnTo>
                    <a:lnTo>
                      <a:pt x="140" y="4"/>
                    </a:lnTo>
                    <a:lnTo>
                      <a:pt x="145" y="3"/>
                    </a:lnTo>
                    <a:lnTo>
                      <a:pt x="147" y="2"/>
                    </a:lnTo>
                    <a:lnTo>
                      <a:pt x="147" y="0"/>
                    </a:lnTo>
                    <a:lnTo>
                      <a:pt x="145" y="0"/>
                    </a:lnTo>
                    <a:lnTo>
                      <a:pt x="145" y="2"/>
                    </a:lnTo>
                    <a:lnTo>
                      <a:pt x="142" y="3"/>
                    </a:lnTo>
                    <a:lnTo>
                      <a:pt x="138" y="4"/>
                    </a:lnTo>
                    <a:lnTo>
                      <a:pt x="133" y="5"/>
                    </a:lnTo>
                    <a:lnTo>
                      <a:pt x="126" y="5"/>
                    </a:lnTo>
                    <a:lnTo>
                      <a:pt x="118" y="6"/>
                    </a:lnTo>
                    <a:lnTo>
                      <a:pt x="108" y="7"/>
                    </a:lnTo>
                    <a:lnTo>
                      <a:pt x="97" y="8"/>
                    </a:lnTo>
                    <a:lnTo>
                      <a:pt x="85" y="9"/>
                    </a:lnTo>
                    <a:lnTo>
                      <a:pt x="73" y="9"/>
                    </a:lnTo>
                    <a:lnTo>
                      <a:pt x="59" y="10"/>
                    </a:lnTo>
                    <a:lnTo>
                      <a:pt x="45" y="10"/>
                    </a:lnTo>
                    <a:lnTo>
                      <a:pt x="30" y="10"/>
                    </a:lnTo>
                    <a:lnTo>
                      <a:pt x="15" y="11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66" name="Freeform 1362"/>
              <p:cNvSpPr>
                <a:spLocks/>
              </p:cNvSpPr>
              <p:nvPr/>
            </p:nvSpPr>
            <p:spPr bwMode="auto">
              <a:xfrm>
                <a:off x="1737" y="3630"/>
                <a:ext cx="145" cy="11"/>
              </a:xfrm>
              <a:custGeom>
                <a:avLst/>
                <a:gdLst>
                  <a:gd name="T0" fmla="*/ 0 w 145"/>
                  <a:gd name="T1" fmla="*/ 11 h 11"/>
                  <a:gd name="T2" fmla="*/ 15 w 145"/>
                  <a:gd name="T3" fmla="*/ 11 h 11"/>
                  <a:gd name="T4" fmla="*/ 30 w 145"/>
                  <a:gd name="T5" fmla="*/ 10 h 11"/>
                  <a:gd name="T6" fmla="*/ 45 w 145"/>
                  <a:gd name="T7" fmla="*/ 10 h 11"/>
                  <a:gd name="T8" fmla="*/ 59 w 145"/>
                  <a:gd name="T9" fmla="*/ 10 h 11"/>
                  <a:gd name="T10" fmla="*/ 73 w 145"/>
                  <a:gd name="T11" fmla="*/ 9 h 11"/>
                  <a:gd name="T12" fmla="*/ 85 w 145"/>
                  <a:gd name="T13" fmla="*/ 9 h 11"/>
                  <a:gd name="T14" fmla="*/ 97 w 145"/>
                  <a:gd name="T15" fmla="*/ 8 h 11"/>
                  <a:gd name="T16" fmla="*/ 108 w 145"/>
                  <a:gd name="T17" fmla="*/ 7 h 11"/>
                  <a:gd name="T18" fmla="*/ 118 w 145"/>
                  <a:gd name="T19" fmla="*/ 6 h 11"/>
                  <a:gd name="T20" fmla="*/ 126 w 145"/>
                  <a:gd name="T21" fmla="*/ 5 h 11"/>
                  <a:gd name="T22" fmla="*/ 133 w 145"/>
                  <a:gd name="T23" fmla="*/ 5 h 11"/>
                  <a:gd name="T24" fmla="*/ 138 w 145"/>
                  <a:gd name="T25" fmla="*/ 4 h 11"/>
                  <a:gd name="T26" fmla="*/ 142 w 145"/>
                  <a:gd name="T27" fmla="*/ 3 h 11"/>
                  <a:gd name="T28" fmla="*/ 145 w 145"/>
                  <a:gd name="T29" fmla="*/ 2 h 11"/>
                  <a:gd name="T30" fmla="*/ 145 w 145"/>
                  <a:gd name="T31" fmla="*/ 0 h 11"/>
                  <a:gd name="T32" fmla="*/ 142 w 145"/>
                  <a:gd name="T33" fmla="*/ 0 h 11"/>
                  <a:gd name="T34" fmla="*/ 142 w 145"/>
                  <a:gd name="T35" fmla="*/ 2 h 11"/>
                  <a:gd name="T36" fmla="*/ 140 w 145"/>
                  <a:gd name="T37" fmla="*/ 3 h 11"/>
                  <a:gd name="T38" fmla="*/ 136 w 145"/>
                  <a:gd name="T39" fmla="*/ 4 h 11"/>
                  <a:gd name="T40" fmla="*/ 130 w 145"/>
                  <a:gd name="T41" fmla="*/ 5 h 11"/>
                  <a:gd name="T42" fmla="*/ 124 w 145"/>
                  <a:gd name="T43" fmla="*/ 5 h 11"/>
                  <a:gd name="T44" fmla="*/ 115 w 145"/>
                  <a:gd name="T45" fmla="*/ 6 h 11"/>
                  <a:gd name="T46" fmla="*/ 106 w 145"/>
                  <a:gd name="T47" fmla="*/ 7 h 11"/>
                  <a:gd name="T48" fmla="*/ 96 w 145"/>
                  <a:gd name="T49" fmla="*/ 8 h 11"/>
                  <a:gd name="T50" fmla="*/ 84 w 145"/>
                  <a:gd name="T51" fmla="*/ 8 h 11"/>
                  <a:gd name="T52" fmla="*/ 71 w 145"/>
                  <a:gd name="T53" fmla="*/ 9 h 11"/>
                  <a:gd name="T54" fmla="*/ 58 w 145"/>
                  <a:gd name="T55" fmla="*/ 10 h 11"/>
                  <a:gd name="T56" fmla="*/ 44 w 145"/>
                  <a:gd name="T57" fmla="*/ 10 h 11"/>
                  <a:gd name="T58" fmla="*/ 30 w 145"/>
                  <a:gd name="T59" fmla="*/ 10 h 11"/>
                  <a:gd name="T60" fmla="*/ 15 w 145"/>
                  <a:gd name="T61" fmla="*/ 10 h 11"/>
                  <a:gd name="T62" fmla="*/ 0 w 145"/>
                  <a:gd name="T63" fmla="*/ 10 h 11"/>
                  <a:gd name="T64" fmla="*/ 0 w 145"/>
                  <a:gd name="T6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" h="11">
                    <a:moveTo>
                      <a:pt x="0" y="11"/>
                    </a:moveTo>
                    <a:lnTo>
                      <a:pt x="15" y="11"/>
                    </a:lnTo>
                    <a:lnTo>
                      <a:pt x="30" y="10"/>
                    </a:lnTo>
                    <a:lnTo>
                      <a:pt x="45" y="10"/>
                    </a:lnTo>
                    <a:lnTo>
                      <a:pt x="59" y="10"/>
                    </a:lnTo>
                    <a:lnTo>
                      <a:pt x="73" y="9"/>
                    </a:lnTo>
                    <a:lnTo>
                      <a:pt x="85" y="9"/>
                    </a:lnTo>
                    <a:lnTo>
                      <a:pt x="97" y="8"/>
                    </a:lnTo>
                    <a:lnTo>
                      <a:pt x="108" y="7"/>
                    </a:lnTo>
                    <a:lnTo>
                      <a:pt x="118" y="6"/>
                    </a:lnTo>
                    <a:lnTo>
                      <a:pt x="126" y="5"/>
                    </a:lnTo>
                    <a:lnTo>
                      <a:pt x="133" y="5"/>
                    </a:lnTo>
                    <a:lnTo>
                      <a:pt x="138" y="4"/>
                    </a:lnTo>
                    <a:lnTo>
                      <a:pt x="142" y="3"/>
                    </a:lnTo>
                    <a:lnTo>
                      <a:pt x="145" y="2"/>
                    </a:lnTo>
                    <a:lnTo>
                      <a:pt x="145" y="0"/>
                    </a:lnTo>
                    <a:lnTo>
                      <a:pt x="142" y="0"/>
                    </a:lnTo>
                    <a:lnTo>
                      <a:pt x="142" y="2"/>
                    </a:lnTo>
                    <a:lnTo>
                      <a:pt x="140" y="3"/>
                    </a:lnTo>
                    <a:lnTo>
                      <a:pt x="136" y="4"/>
                    </a:lnTo>
                    <a:lnTo>
                      <a:pt x="130" y="5"/>
                    </a:lnTo>
                    <a:lnTo>
                      <a:pt x="124" y="5"/>
                    </a:lnTo>
                    <a:lnTo>
                      <a:pt x="115" y="6"/>
                    </a:lnTo>
                    <a:lnTo>
                      <a:pt x="106" y="7"/>
                    </a:lnTo>
                    <a:lnTo>
                      <a:pt x="96" y="8"/>
                    </a:lnTo>
                    <a:lnTo>
                      <a:pt x="84" y="8"/>
                    </a:lnTo>
                    <a:lnTo>
                      <a:pt x="71" y="9"/>
                    </a:lnTo>
                    <a:lnTo>
                      <a:pt x="58" y="10"/>
                    </a:lnTo>
                    <a:lnTo>
                      <a:pt x="44" y="10"/>
                    </a:lnTo>
                    <a:lnTo>
                      <a:pt x="30" y="10"/>
                    </a:lnTo>
                    <a:lnTo>
                      <a:pt x="15" y="10"/>
                    </a:lnTo>
                    <a:lnTo>
                      <a:pt x="0" y="1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67" name="Freeform 1363"/>
              <p:cNvSpPr>
                <a:spLocks/>
              </p:cNvSpPr>
              <p:nvPr/>
            </p:nvSpPr>
            <p:spPr bwMode="auto">
              <a:xfrm>
                <a:off x="1737" y="3630"/>
                <a:ext cx="142" cy="10"/>
              </a:xfrm>
              <a:custGeom>
                <a:avLst/>
                <a:gdLst>
                  <a:gd name="T0" fmla="*/ 0 w 142"/>
                  <a:gd name="T1" fmla="*/ 10 h 10"/>
                  <a:gd name="T2" fmla="*/ 15 w 142"/>
                  <a:gd name="T3" fmla="*/ 10 h 10"/>
                  <a:gd name="T4" fmla="*/ 30 w 142"/>
                  <a:gd name="T5" fmla="*/ 10 h 10"/>
                  <a:gd name="T6" fmla="*/ 44 w 142"/>
                  <a:gd name="T7" fmla="*/ 10 h 10"/>
                  <a:gd name="T8" fmla="*/ 58 w 142"/>
                  <a:gd name="T9" fmla="*/ 10 h 10"/>
                  <a:gd name="T10" fmla="*/ 71 w 142"/>
                  <a:gd name="T11" fmla="*/ 9 h 10"/>
                  <a:gd name="T12" fmla="*/ 84 w 142"/>
                  <a:gd name="T13" fmla="*/ 8 h 10"/>
                  <a:gd name="T14" fmla="*/ 96 w 142"/>
                  <a:gd name="T15" fmla="*/ 8 h 10"/>
                  <a:gd name="T16" fmla="*/ 106 w 142"/>
                  <a:gd name="T17" fmla="*/ 7 h 10"/>
                  <a:gd name="T18" fmla="*/ 115 w 142"/>
                  <a:gd name="T19" fmla="*/ 6 h 10"/>
                  <a:gd name="T20" fmla="*/ 124 w 142"/>
                  <a:gd name="T21" fmla="*/ 5 h 10"/>
                  <a:gd name="T22" fmla="*/ 130 w 142"/>
                  <a:gd name="T23" fmla="*/ 5 h 10"/>
                  <a:gd name="T24" fmla="*/ 136 w 142"/>
                  <a:gd name="T25" fmla="*/ 4 h 10"/>
                  <a:gd name="T26" fmla="*/ 140 w 142"/>
                  <a:gd name="T27" fmla="*/ 3 h 10"/>
                  <a:gd name="T28" fmla="*/ 142 w 142"/>
                  <a:gd name="T29" fmla="*/ 2 h 10"/>
                  <a:gd name="T30" fmla="*/ 142 w 142"/>
                  <a:gd name="T31" fmla="*/ 0 h 10"/>
                  <a:gd name="T32" fmla="*/ 140 w 142"/>
                  <a:gd name="T33" fmla="*/ 0 h 10"/>
                  <a:gd name="T34" fmla="*/ 140 w 142"/>
                  <a:gd name="T35" fmla="*/ 2 h 10"/>
                  <a:gd name="T36" fmla="*/ 137 w 142"/>
                  <a:gd name="T37" fmla="*/ 3 h 10"/>
                  <a:gd name="T38" fmla="*/ 133 w 142"/>
                  <a:gd name="T39" fmla="*/ 4 h 10"/>
                  <a:gd name="T40" fmla="*/ 128 w 142"/>
                  <a:gd name="T41" fmla="*/ 5 h 10"/>
                  <a:gd name="T42" fmla="*/ 121 w 142"/>
                  <a:gd name="T43" fmla="*/ 5 h 10"/>
                  <a:gd name="T44" fmla="*/ 113 w 142"/>
                  <a:gd name="T45" fmla="*/ 6 h 10"/>
                  <a:gd name="T46" fmla="*/ 104 w 142"/>
                  <a:gd name="T47" fmla="*/ 7 h 10"/>
                  <a:gd name="T48" fmla="*/ 94 w 142"/>
                  <a:gd name="T49" fmla="*/ 7 h 10"/>
                  <a:gd name="T50" fmla="*/ 82 w 142"/>
                  <a:gd name="T51" fmla="*/ 8 h 10"/>
                  <a:gd name="T52" fmla="*/ 70 w 142"/>
                  <a:gd name="T53" fmla="*/ 9 h 10"/>
                  <a:gd name="T54" fmla="*/ 57 w 142"/>
                  <a:gd name="T55" fmla="*/ 9 h 10"/>
                  <a:gd name="T56" fmla="*/ 43 w 142"/>
                  <a:gd name="T57" fmla="*/ 10 h 10"/>
                  <a:gd name="T58" fmla="*/ 29 w 142"/>
                  <a:gd name="T59" fmla="*/ 10 h 10"/>
                  <a:gd name="T60" fmla="*/ 15 w 142"/>
                  <a:gd name="T61" fmla="*/ 10 h 10"/>
                  <a:gd name="T62" fmla="*/ 0 w 142"/>
                  <a:gd name="T63" fmla="*/ 10 h 10"/>
                  <a:gd name="T64" fmla="*/ 0 w 142"/>
                  <a:gd name="T6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15" y="10"/>
                    </a:lnTo>
                    <a:lnTo>
                      <a:pt x="30" y="10"/>
                    </a:lnTo>
                    <a:lnTo>
                      <a:pt x="44" y="10"/>
                    </a:lnTo>
                    <a:lnTo>
                      <a:pt x="58" y="10"/>
                    </a:lnTo>
                    <a:lnTo>
                      <a:pt x="71" y="9"/>
                    </a:lnTo>
                    <a:lnTo>
                      <a:pt x="84" y="8"/>
                    </a:lnTo>
                    <a:lnTo>
                      <a:pt x="96" y="8"/>
                    </a:lnTo>
                    <a:lnTo>
                      <a:pt x="106" y="7"/>
                    </a:lnTo>
                    <a:lnTo>
                      <a:pt x="115" y="6"/>
                    </a:lnTo>
                    <a:lnTo>
                      <a:pt x="124" y="5"/>
                    </a:lnTo>
                    <a:lnTo>
                      <a:pt x="130" y="5"/>
                    </a:lnTo>
                    <a:lnTo>
                      <a:pt x="136" y="4"/>
                    </a:lnTo>
                    <a:lnTo>
                      <a:pt x="140" y="3"/>
                    </a:lnTo>
                    <a:lnTo>
                      <a:pt x="142" y="2"/>
                    </a:lnTo>
                    <a:lnTo>
                      <a:pt x="142" y="0"/>
                    </a:lnTo>
                    <a:lnTo>
                      <a:pt x="140" y="0"/>
                    </a:lnTo>
                    <a:lnTo>
                      <a:pt x="140" y="2"/>
                    </a:lnTo>
                    <a:lnTo>
                      <a:pt x="137" y="3"/>
                    </a:lnTo>
                    <a:lnTo>
                      <a:pt x="133" y="4"/>
                    </a:lnTo>
                    <a:lnTo>
                      <a:pt x="128" y="5"/>
                    </a:lnTo>
                    <a:lnTo>
                      <a:pt x="121" y="5"/>
                    </a:lnTo>
                    <a:lnTo>
                      <a:pt x="113" y="6"/>
                    </a:lnTo>
                    <a:lnTo>
                      <a:pt x="104" y="7"/>
                    </a:lnTo>
                    <a:lnTo>
                      <a:pt x="94" y="7"/>
                    </a:lnTo>
                    <a:lnTo>
                      <a:pt x="82" y="8"/>
                    </a:lnTo>
                    <a:lnTo>
                      <a:pt x="70" y="9"/>
                    </a:lnTo>
                    <a:lnTo>
                      <a:pt x="57" y="9"/>
                    </a:lnTo>
                    <a:lnTo>
                      <a:pt x="43" y="10"/>
                    </a:lnTo>
                    <a:lnTo>
                      <a:pt x="29" y="10"/>
                    </a:lnTo>
                    <a:lnTo>
                      <a:pt x="15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68" name="Freeform 1364"/>
              <p:cNvSpPr>
                <a:spLocks/>
              </p:cNvSpPr>
              <p:nvPr/>
            </p:nvSpPr>
            <p:spPr bwMode="auto">
              <a:xfrm>
                <a:off x="1737" y="3630"/>
                <a:ext cx="140" cy="10"/>
              </a:xfrm>
              <a:custGeom>
                <a:avLst/>
                <a:gdLst>
                  <a:gd name="T0" fmla="*/ 0 w 140"/>
                  <a:gd name="T1" fmla="*/ 10 h 10"/>
                  <a:gd name="T2" fmla="*/ 15 w 140"/>
                  <a:gd name="T3" fmla="*/ 10 h 10"/>
                  <a:gd name="T4" fmla="*/ 29 w 140"/>
                  <a:gd name="T5" fmla="*/ 10 h 10"/>
                  <a:gd name="T6" fmla="*/ 43 w 140"/>
                  <a:gd name="T7" fmla="*/ 10 h 10"/>
                  <a:gd name="T8" fmla="*/ 57 w 140"/>
                  <a:gd name="T9" fmla="*/ 9 h 10"/>
                  <a:gd name="T10" fmla="*/ 70 w 140"/>
                  <a:gd name="T11" fmla="*/ 9 h 10"/>
                  <a:gd name="T12" fmla="*/ 82 w 140"/>
                  <a:gd name="T13" fmla="*/ 8 h 10"/>
                  <a:gd name="T14" fmla="*/ 94 w 140"/>
                  <a:gd name="T15" fmla="*/ 7 h 10"/>
                  <a:gd name="T16" fmla="*/ 104 w 140"/>
                  <a:gd name="T17" fmla="*/ 7 h 10"/>
                  <a:gd name="T18" fmla="*/ 113 w 140"/>
                  <a:gd name="T19" fmla="*/ 6 h 10"/>
                  <a:gd name="T20" fmla="*/ 121 w 140"/>
                  <a:gd name="T21" fmla="*/ 5 h 10"/>
                  <a:gd name="T22" fmla="*/ 128 w 140"/>
                  <a:gd name="T23" fmla="*/ 5 h 10"/>
                  <a:gd name="T24" fmla="*/ 133 w 140"/>
                  <a:gd name="T25" fmla="*/ 4 h 10"/>
                  <a:gd name="T26" fmla="*/ 137 w 140"/>
                  <a:gd name="T27" fmla="*/ 3 h 10"/>
                  <a:gd name="T28" fmla="*/ 140 w 140"/>
                  <a:gd name="T29" fmla="*/ 2 h 10"/>
                  <a:gd name="T30" fmla="*/ 140 w 140"/>
                  <a:gd name="T31" fmla="*/ 0 h 10"/>
                  <a:gd name="T32" fmla="*/ 137 w 140"/>
                  <a:gd name="T33" fmla="*/ 0 h 10"/>
                  <a:gd name="T34" fmla="*/ 136 w 140"/>
                  <a:gd name="T35" fmla="*/ 2 h 10"/>
                  <a:gd name="T36" fmla="*/ 134 w 140"/>
                  <a:gd name="T37" fmla="*/ 3 h 10"/>
                  <a:gd name="T38" fmla="*/ 130 w 140"/>
                  <a:gd name="T39" fmla="*/ 4 h 10"/>
                  <a:gd name="T40" fmla="*/ 124 w 140"/>
                  <a:gd name="T41" fmla="*/ 5 h 10"/>
                  <a:gd name="T42" fmla="*/ 116 w 140"/>
                  <a:gd name="T43" fmla="*/ 5 h 10"/>
                  <a:gd name="T44" fmla="*/ 107 w 140"/>
                  <a:gd name="T45" fmla="*/ 6 h 10"/>
                  <a:gd name="T46" fmla="*/ 97 w 140"/>
                  <a:gd name="T47" fmla="*/ 7 h 10"/>
                  <a:gd name="T48" fmla="*/ 86 w 140"/>
                  <a:gd name="T49" fmla="*/ 8 h 10"/>
                  <a:gd name="T50" fmla="*/ 73 w 140"/>
                  <a:gd name="T51" fmla="*/ 8 h 10"/>
                  <a:gd name="T52" fmla="*/ 60 w 140"/>
                  <a:gd name="T53" fmla="*/ 9 h 10"/>
                  <a:gd name="T54" fmla="*/ 46 w 140"/>
                  <a:gd name="T55" fmla="*/ 9 h 10"/>
                  <a:gd name="T56" fmla="*/ 31 w 140"/>
                  <a:gd name="T57" fmla="*/ 10 h 10"/>
                  <a:gd name="T58" fmla="*/ 16 w 140"/>
                  <a:gd name="T59" fmla="*/ 10 h 10"/>
                  <a:gd name="T60" fmla="*/ 0 w 140"/>
                  <a:gd name="T61" fmla="*/ 10 h 10"/>
                  <a:gd name="T62" fmla="*/ 0 w 140"/>
                  <a:gd name="T6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15" y="10"/>
                    </a:lnTo>
                    <a:lnTo>
                      <a:pt x="29" y="10"/>
                    </a:lnTo>
                    <a:lnTo>
                      <a:pt x="43" y="10"/>
                    </a:lnTo>
                    <a:lnTo>
                      <a:pt x="57" y="9"/>
                    </a:lnTo>
                    <a:lnTo>
                      <a:pt x="70" y="9"/>
                    </a:lnTo>
                    <a:lnTo>
                      <a:pt x="82" y="8"/>
                    </a:lnTo>
                    <a:lnTo>
                      <a:pt x="94" y="7"/>
                    </a:lnTo>
                    <a:lnTo>
                      <a:pt x="104" y="7"/>
                    </a:lnTo>
                    <a:lnTo>
                      <a:pt x="113" y="6"/>
                    </a:lnTo>
                    <a:lnTo>
                      <a:pt x="121" y="5"/>
                    </a:lnTo>
                    <a:lnTo>
                      <a:pt x="128" y="5"/>
                    </a:lnTo>
                    <a:lnTo>
                      <a:pt x="133" y="4"/>
                    </a:lnTo>
                    <a:lnTo>
                      <a:pt x="137" y="3"/>
                    </a:lnTo>
                    <a:lnTo>
                      <a:pt x="140" y="2"/>
                    </a:lnTo>
                    <a:lnTo>
                      <a:pt x="140" y="0"/>
                    </a:lnTo>
                    <a:lnTo>
                      <a:pt x="137" y="0"/>
                    </a:lnTo>
                    <a:lnTo>
                      <a:pt x="136" y="2"/>
                    </a:lnTo>
                    <a:lnTo>
                      <a:pt x="134" y="3"/>
                    </a:lnTo>
                    <a:lnTo>
                      <a:pt x="130" y="4"/>
                    </a:lnTo>
                    <a:lnTo>
                      <a:pt x="124" y="5"/>
                    </a:lnTo>
                    <a:lnTo>
                      <a:pt x="116" y="5"/>
                    </a:lnTo>
                    <a:lnTo>
                      <a:pt x="107" y="6"/>
                    </a:lnTo>
                    <a:lnTo>
                      <a:pt x="97" y="7"/>
                    </a:lnTo>
                    <a:lnTo>
                      <a:pt x="86" y="8"/>
                    </a:lnTo>
                    <a:lnTo>
                      <a:pt x="73" y="8"/>
                    </a:lnTo>
                    <a:lnTo>
                      <a:pt x="60" y="9"/>
                    </a:lnTo>
                    <a:lnTo>
                      <a:pt x="46" y="9"/>
                    </a:lnTo>
                    <a:lnTo>
                      <a:pt x="31" y="10"/>
                    </a:lnTo>
                    <a:lnTo>
                      <a:pt x="16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69" name="Freeform 1365"/>
              <p:cNvSpPr>
                <a:spLocks/>
              </p:cNvSpPr>
              <p:nvPr/>
            </p:nvSpPr>
            <p:spPr bwMode="auto">
              <a:xfrm>
                <a:off x="1737" y="3630"/>
                <a:ext cx="137" cy="10"/>
              </a:xfrm>
              <a:custGeom>
                <a:avLst/>
                <a:gdLst>
                  <a:gd name="T0" fmla="*/ 0 w 137"/>
                  <a:gd name="T1" fmla="*/ 10 h 10"/>
                  <a:gd name="T2" fmla="*/ 16 w 137"/>
                  <a:gd name="T3" fmla="*/ 10 h 10"/>
                  <a:gd name="T4" fmla="*/ 31 w 137"/>
                  <a:gd name="T5" fmla="*/ 10 h 10"/>
                  <a:gd name="T6" fmla="*/ 46 w 137"/>
                  <a:gd name="T7" fmla="*/ 9 h 10"/>
                  <a:gd name="T8" fmla="*/ 60 w 137"/>
                  <a:gd name="T9" fmla="*/ 9 h 10"/>
                  <a:gd name="T10" fmla="*/ 73 w 137"/>
                  <a:gd name="T11" fmla="*/ 8 h 10"/>
                  <a:gd name="T12" fmla="*/ 86 w 137"/>
                  <a:gd name="T13" fmla="*/ 8 h 10"/>
                  <a:gd name="T14" fmla="*/ 97 w 137"/>
                  <a:gd name="T15" fmla="*/ 7 h 10"/>
                  <a:gd name="T16" fmla="*/ 107 w 137"/>
                  <a:gd name="T17" fmla="*/ 6 h 10"/>
                  <a:gd name="T18" fmla="*/ 116 w 137"/>
                  <a:gd name="T19" fmla="*/ 5 h 10"/>
                  <a:gd name="T20" fmla="*/ 124 w 137"/>
                  <a:gd name="T21" fmla="*/ 5 h 10"/>
                  <a:gd name="T22" fmla="*/ 130 w 137"/>
                  <a:gd name="T23" fmla="*/ 4 h 10"/>
                  <a:gd name="T24" fmla="*/ 134 w 137"/>
                  <a:gd name="T25" fmla="*/ 3 h 10"/>
                  <a:gd name="T26" fmla="*/ 136 w 137"/>
                  <a:gd name="T27" fmla="*/ 2 h 10"/>
                  <a:gd name="T28" fmla="*/ 137 w 137"/>
                  <a:gd name="T29" fmla="*/ 0 h 10"/>
                  <a:gd name="T30" fmla="*/ 134 w 137"/>
                  <a:gd name="T31" fmla="*/ 0 h 10"/>
                  <a:gd name="T32" fmla="*/ 133 w 137"/>
                  <a:gd name="T33" fmla="*/ 2 h 10"/>
                  <a:gd name="T34" fmla="*/ 132 w 137"/>
                  <a:gd name="T35" fmla="*/ 3 h 10"/>
                  <a:gd name="T36" fmla="*/ 127 w 137"/>
                  <a:gd name="T37" fmla="*/ 4 h 10"/>
                  <a:gd name="T38" fmla="*/ 121 w 137"/>
                  <a:gd name="T39" fmla="*/ 5 h 10"/>
                  <a:gd name="T40" fmla="*/ 114 w 137"/>
                  <a:gd name="T41" fmla="*/ 5 h 10"/>
                  <a:gd name="T42" fmla="*/ 105 w 137"/>
                  <a:gd name="T43" fmla="*/ 6 h 10"/>
                  <a:gd name="T44" fmla="*/ 96 w 137"/>
                  <a:gd name="T45" fmla="*/ 7 h 10"/>
                  <a:gd name="T46" fmla="*/ 84 w 137"/>
                  <a:gd name="T47" fmla="*/ 8 h 10"/>
                  <a:gd name="T48" fmla="*/ 72 w 137"/>
                  <a:gd name="T49" fmla="*/ 8 h 10"/>
                  <a:gd name="T50" fmla="*/ 59 w 137"/>
                  <a:gd name="T51" fmla="*/ 9 h 10"/>
                  <a:gd name="T52" fmla="*/ 45 w 137"/>
                  <a:gd name="T53" fmla="*/ 9 h 10"/>
                  <a:gd name="T54" fmla="*/ 30 w 137"/>
                  <a:gd name="T55" fmla="*/ 10 h 10"/>
                  <a:gd name="T56" fmla="*/ 15 w 137"/>
                  <a:gd name="T57" fmla="*/ 10 h 10"/>
                  <a:gd name="T58" fmla="*/ 0 w 137"/>
                  <a:gd name="T59" fmla="*/ 10 h 10"/>
                  <a:gd name="T60" fmla="*/ 0 w 137"/>
                  <a:gd name="T6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7" h="10">
                    <a:moveTo>
                      <a:pt x="0" y="10"/>
                    </a:moveTo>
                    <a:lnTo>
                      <a:pt x="16" y="10"/>
                    </a:lnTo>
                    <a:lnTo>
                      <a:pt x="31" y="10"/>
                    </a:lnTo>
                    <a:lnTo>
                      <a:pt x="46" y="9"/>
                    </a:lnTo>
                    <a:lnTo>
                      <a:pt x="60" y="9"/>
                    </a:lnTo>
                    <a:lnTo>
                      <a:pt x="73" y="8"/>
                    </a:lnTo>
                    <a:lnTo>
                      <a:pt x="86" y="8"/>
                    </a:lnTo>
                    <a:lnTo>
                      <a:pt x="97" y="7"/>
                    </a:lnTo>
                    <a:lnTo>
                      <a:pt x="107" y="6"/>
                    </a:lnTo>
                    <a:lnTo>
                      <a:pt x="116" y="5"/>
                    </a:lnTo>
                    <a:lnTo>
                      <a:pt x="124" y="5"/>
                    </a:lnTo>
                    <a:lnTo>
                      <a:pt x="130" y="4"/>
                    </a:lnTo>
                    <a:lnTo>
                      <a:pt x="134" y="3"/>
                    </a:lnTo>
                    <a:lnTo>
                      <a:pt x="136" y="2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32" y="3"/>
                    </a:lnTo>
                    <a:lnTo>
                      <a:pt x="127" y="4"/>
                    </a:lnTo>
                    <a:lnTo>
                      <a:pt x="121" y="5"/>
                    </a:lnTo>
                    <a:lnTo>
                      <a:pt x="114" y="5"/>
                    </a:lnTo>
                    <a:lnTo>
                      <a:pt x="105" y="6"/>
                    </a:lnTo>
                    <a:lnTo>
                      <a:pt x="96" y="7"/>
                    </a:lnTo>
                    <a:lnTo>
                      <a:pt x="84" y="8"/>
                    </a:lnTo>
                    <a:lnTo>
                      <a:pt x="72" y="8"/>
                    </a:lnTo>
                    <a:lnTo>
                      <a:pt x="59" y="9"/>
                    </a:lnTo>
                    <a:lnTo>
                      <a:pt x="45" y="9"/>
                    </a:lnTo>
                    <a:lnTo>
                      <a:pt x="30" y="10"/>
                    </a:lnTo>
                    <a:lnTo>
                      <a:pt x="15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70" name="Freeform 1366"/>
              <p:cNvSpPr>
                <a:spLocks/>
              </p:cNvSpPr>
              <p:nvPr/>
            </p:nvSpPr>
            <p:spPr bwMode="auto">
              <a:xfrm>
                <a:off x="1737" y="3630"/>
                <a:ext cx="134" cy="10"/>
              </a:xfrm>
              <a:custGeom>
                <a:avLst/>
                <a:gdLst>
                  <a:gd name="T0" fmla="*/ 0 w 134"/>
                  <a:gd name="T1" fmla="*/ 10 h 10"/>
                  <a:gd name="T2" fmla="*/ 15 w 134"/>
                  <a:gd name="T3" fmla="*/ 10 h 10"/>
                  <a:gd name="T4" fmla="*/ 30 w 134"/>
                  <a:gd name="T5" fmla="*/ 10 h 10"/>
                  <a:gd name="T6" fmla="*/ 45 w 134"/>
                  <a:gd name="T7" fmla="*/ 9 h 10"/>
                  <a:gd name="T8" fmla="*/ 59 w 134"/>
                  <a:gd name="T9" fmla="*/ 9 h 10"/>
                  <a:gd name="T10" fmla="*/ 72 w 134"/>
                  <a:gd name="T11" fmla="*/ 8 h 10"/>
                  <a:gd name="T12" fmla="*/ 84 w 134"/>
                  <a:gd name="T13" fmla="*/ 8 h 10"/>
                  <a:gd name="T14" fmla="*/ 96 w 134"/>
                  <a:gd name="T15" fmla="*/ 7 h 10"/>
                  <a:gd name="T16" fmla="*/ 105 w 134"/>
                  <a:gd name="T17" fmla="*/ 6 h 10"/>
                  <a:gd name="T18" fmla="*/ 114 w 134"/>
                  <a:gd name="T19" fmla="*/ 5 h 10"/>
                  <a:gd name="T20" fmla="*/ 121 w 134"/>
                  <a:gd name="T21" fmla="*/ 5 h 10"/>
                  <a:gd name="T22" fmla="*/ 127 w 134"/>
                  <a:gd name="T23" fmla="*/ 4 h 10"/>
                  <a:gd name="T24" fmla="*/ 132 w 134"/>
                  <a:gd name="T25" fmla="*/ 3 h 10"/>
                  <a:gd name="T26" fmla="*/ 133 w 134"/>
                  <a:gd name="T27" fmla="*/ 2 h 10"/>
                  <a:gd name="T28" fmla="*/ 134 w 134"/>
                  <a:gd name="T29" fmla="*/ 0 h 10"/>
                  <a:gd name="T30" fmla="*/ 132 w 134"/>
                  <a:gd name="T31" fmla="*/ 0 h 10"/>
                  <a:gd name="T32" fmla="*/ 131 w 134"/>
                  <a:gd name="T33" fmla="*/ 2 h 10"/>
                  <a:gd name="T34" fmla="*/ 129 w 134"/>
                  <a:gd name="T35" fmla="*/ 3 h 10"/>
                  <a:gd name="T36" fmla="*/ 125 w 134"/>
                  <a:gd name="T37" fmla="*/ 4 h 10"/>
                  <a:gd name="T38" fmla="*/ 119 w 134"/>
                  <a:gd name="T39" fmla="*/ 5 h 10"/>
                  <a:gd name="T40" fmla="*/ 111 w 134"/>
                  <a:gd name="T41" fmla="*/ 5 h 10"/>
                  <a:gd name="T42" fmla="*/ 104 w 134"/>
                  <a:gd name="T43" fmla="*/ 6 h 10"/>
                  <a:gd name="T44" fmla="*/ 93 w 134"/>
                  <a:gd name="T45" fmla="*/ 7 h 10"/>
                  <a:gd name="T46" fmla="*/ 82 w 134"/>
                  <a:gd name="T47" fmla="*/ 7 h 10"/>
                  <a:gd name="T48" fmla="*/ 70 w 134"/>
                  <a:gd name="T49" fmla="*/ 8 h 10"/>
                  <a:gd name="T50" fmla="*/ 57 w 134"/>
                  <a:gd name="T51" fmla="*/ 9 h 10"/>
                  <a:gd name="T52" fmla="*/ 44 w 134"/>
                  <a:gd name="T53" fmla="*/ 9 h 10"/>
                  <a:gd name="T54" fmla="*/ 30 w 134"/>
                  <a:gd name="T55" fmla="*/ 9 h 10"/>
                  <a:gd name="T56" fmla="*/ 15 w 134"/>
                  <a:gd name="T57" fmla="*/ 10 h 10"/>
                  <a:gd name="T58" fmla="*/ 0 w 134"/>
                  <a:gd name="T59" fmla="*/ 10 h 10"/>
                  <a:gd name="T60" fmla="*/ 0 w 134"/>
                  <a:gd name="T6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15" y="10"/>
                    </a:lnTo>
                    <a:lnTo>
                      <a:pt x="30" y="10"/>
                    </a:lnTo>
                    <a:lnTo>
                      <a:pt x="45" y="9"/>
                    </a:lnTo>
                    <a:lnTo>
                      <a:pt x="59" y="9"/>
                    </a:lnTo>
                    <a:lnTo>
                      <a:pt x="72" y="8"/>
                    </a:lnTo>
                    <a:lnTo>
                      <a:pt x="84" y="8"/>
                    </a:lnTo>
                    <a:lnTo>
                      <a:pt x="96" y="7"/>
                    </a:lnTo>
                    <a:lnTo>
                      <a:pt x="105" y="6"/>
                    </a:lnTo>
                    <a:lnTo>
                      <a:pt x="114" y="5"/>
                    </a:lnTo>
                    <a:lnTo>
                      <a:pt x="121" y="5"/>
                    </a:lnTo>
                    <a:lnTo>
                      <a:pt x="127" y="4"/>
                    </a:lnTo>
                    <a:lnTo>
                      <a:pt x="132" y="3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32" y="0"/>
                    </a:lnTo>
                    <a:lnTo>
                      <a:pt x="131" y="2"/>
                    </a:lnTo>
                    <a:lnTo>
                      <a:pt x="129" y="3"/>
                    </a:lnTo>
                    <a:lnTo>
                      <a:pt x="125" y="4"/>
                    </a:lnTo>
                    <a:lnTo>
                      <a:pt x="119" y="5"/>
                    </a:lnTo>
                    <a:lnTo>
                      <a:pt x="111" y="5"/>
                    </a:lnTo>
                    <a:lnTo>
                      <a:pt x="104" y="6"/>
                    </a:lnTo>
                    <a:lnTo>
                      <a:pt x="93" y="7"/>
                    </a:lnTo>
                    <a:lnTo>
                      <a:pt x="82" y="7"/>
                    </a:lnTo>
                    <a:lnTo>
                      <a:pt x="70" y="8"/>
                    </a:lnTo>
                    <a:lnTo>
                      <a:pt x="57" y="9"/>
                    </a:lnTo>
                    <a:lnTo>
                      <a:pt x="44" y="9"/>
                    </a:lnTo>
                    <a:lnTo>
                      <a:pt x="30" y="9"/>
                    </a:lnTo>
                    <a:lnTo>
                      <a:pt x="15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71" name="Freeform 1367"/>
              <p:cNvSpPr>
                <a:spLocks/>
              </p:cNvSpPr>
              <p:nvPr/>
            </p:nvSpPr>
            <p:spPr bwMode="auto">
              <a:xfrm>
                <a:off x="1737" y="3630"/>
                <a:ext cx="132" cy="10"/>
              </a:xfrm>
              <a:custGeom>
                <a:avLst/>
                <a:gdLst>
                  <a:gd name="T0" fmla="*/ 0 w 132"/>
                  <a:gd name="T1" fmla="*/ 10 h 10"/>
                  <a:gd name="T2" fmla="*/ 15 w 132"/>
                  <a:gd name="T3" fmla="*/ 10 h 10"/>
                  <a:gd name="T4" fmla="*/ 30 w 132"/>
                  <a:gd name="T5" fmla="*/ 9 h 10"/>
                  <a:gd name="T6" fmla="*/ 44 w 132"/>
                  <a:gd name="T7" fmla="*/ 9 h 10"/>
                  <a:gd name="T8" fmla="*/ 57 w 132"/>
                  <a:gd name="T9" fmla="*/ 9 h 10"/>
                  <a:gd name="T10" fmla="*/ 70 w 132"/>
                  <a:gd name="T11" fmla="*/ 8 h 10"/>
                  <a:gd name="T12" fmla="*/ 82 w 132"/>
                  <a:gd name="T13" fmla="*/ 7 h 10"/>
                  <a:gd name="T14" fmla="*/ 93 w 132"/>
                  <a:gd name="T15" fmla="*/ 7 h 10"/>
                  <a:gd name="T16" fmla="*/ 104 w 132"/>
                  <a:gd name="T17" fmla="*/ 6 h 10"/>
                  <a:gd name="T18" fmla="*/ 111 w 132"/>
                  <a:gd name="T19" fmla="*/ 5 h 10"/>
                  <a:gd name="T20" fmla="*/ 119 w 132"/>
                  <a:gd name="T21" fmla="*/ 5 h 10"/>
                  <a:gd name="T22" fmla="*/ 125 w 132"/>
                  <a:gd name="T23" fmla="*/ 4 h 10"/>
                  <a:gd name="T24" fmla="*/ 129 w 132"/>
                  <a:gd name="T25" fmla="*/ 3 h 10"/>
                  <a:gd name="T26" fmla="*/ 131 w 132"/>
                  <a:gd name="T27" fmla="*/ 2 h 10"/>
                  <a:gd name="T28" fmla="*/ 132 w 132"/>
                  <a:gd name="T29" fmla="*/ 0 h 10"/>
                  <a:gd name="T30" fmla="*/ 129 w 132"/>
                  <a:gd name="T31" fmla="*/ 0 h 10"/>
                  <a:gd name="T32" fmla="*/ 128 w 132"/>
                  <a:gd name="T33" fmla="*/ 2 h 10"/>
                  <a:gd name="T34" fmla="*/ 126 w 132"/>
                  <a:gd name="T35" fmla="*/ 3 h 10"/>
                  <a:gd name="T36" fmla="*/ 122 w 132"/>
                  <a:gd name="T37" fmla="*/ 4 h 10"/>
                  <a:gd name="T38" fmla="*/ 117 w 132"/>
                  <a:gd name="T39" fmla="*/ 5 h 10"/>
                  <a:gd name="T40" fmla="*/ 110 w 132"/>
                  <a:gd name="T41" fmla="*/ 5 h 10"/>
                  <a:gd name="T42" fmla="*/ 101 w 132"/>
                  <a:gd name="T43" fmla="*/ 6 h 10"/>
                  <a:gd name="T44" fmla="*/ 91 w 132"/>
                  <a:gd name="T45" fmla="*/ 7 h 10"/>
                  <a:gd name="T46" fmla="*/ 81 w 132"/>
                  <a:gd name="T47" fmla="*/ 7 h 10"/>
                  <a:gd name="T48" fmla="*/ 68 w 132"/>
                  <a:gd name="T49" fmla="*/ 8 h 10"/>
                  <a:gd name="T50" fmla="*/ 56 w 132"/>
                  <a:gd name="T51" fmla="*/ 8 h 10"/>
                  <a:gd name="T52" fmla="*/ 43 w 132"/>
                  <a:gd name="T53" fmla="*/ 9 h 10"/>
                  <a:gd name="T54" fmla="*/ 29 w 132"/>
                  <a:gd name="T55" fmla="*/ 9 h 10"/>
                  <a:gd name="T56" fmla="*/ 15 w 132"/>
                  <a:gd name="T57" fmla="*/ 9 h 10"/>
                  <a:gd name="T58" fmla="*/ 0 w 132"/>
                  <a:gd name="T59" fmla="*/ 9 h 10"/>
                  <a:gd name="T60" fmla="*/ 0 w 132"/>
                  <a:gd name="T6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2" h="10">
                    <a:moveTo>
                      <a:pt x="0" y="10"/>
                    </a:moveTo>
                    <a:lnTo>
                      <a:pt x="15" y="10"/>
                    </a:lnTo>
                    <a:lnTo>
                      <a:pt x="30" y="9"/>
                    </a:lnTo>
                    <a:lnTo>
                      <a:pt x="44" y="9"/>
                    </a:lnTo>
                    <a:lnTo>
                      <a:pt x="57" y="9"/>
                    </a:lnTo>
                    <a:lnTo>
                      <a:pt x="70" y="8"/>
                    </a:lnTo>
                    <a:lnTo>
                      <a:pt x="82" y="7"/>
                    </a:lnTo>
                    <a:lnTo>
                      <a:pt x="93" y="7"/>
                    </a:lnTo>
                    <a:lnTo>
                      <a:pt x="104" y="6"/>
                    </a:lnTo>
                    <a:lnTo>
                      <a:pt x="111" y="5"/>
                    </a:lnTo>
                    <a:lnTo>
                      <a:pt x="119" y="5"/>
                    </a:lnTo>
                    <a:lnTo>
                      <a:pt x="125" y="4"/>
                    </a:lnTo>
                    <a:lnTo>
                      <a:pt x="129" y="3"/>
                    </a:lnTo>
                    <a:lnTo>
                      <a:pt x="131" y="2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28" y="2"/>
                    </a:lnTo>
                    <a:lnTo>
                      <a:pt x="126" y="3"/>
                    </a:lnTo>
                    <a:lnTo>
                      <a:pt x="122" y="4"/>
                    </a:lnTo>
                    <a:lnTo>
                      <a:pt x="117" y="5"/>
                    </a:lnTo>
                    <a:lnTo>
                      <a:pt x="110" y="5"/>
                    </a:lnTo>
                    <a:lnTo>
                      <a:pt x="101" y="6"/>
                    </a:lnTo>
                    <a:lnTo>
                      <a:pt x="91" y="7"/>
                    </a:lnTo>
                    <a:lnTo>
                      <a:pt x="81" y="7"/>
                    </a:lnTo>
                    <a:lnTo>
                      <a:pt x="68" y="8"/>
                    </a:lnTo>
                    <a:lnTo>
                      <a:pt x="56" y="8"/>
                    </a:lnTo>
                    <a:lnTo>
                      <a:pt x="43" y="9"/>
                    </a:lnTo>
                    <a:lnTo>
                      <a:pt x="29" y="9"/>
                    </a:lnTo>
                    <a:lnTo>
                      <a:pt x="15" y="9"/>
                    </a:lnTo>
                    <a:lnTo>
                      <a:pt x="0" y="9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72" name="Freeform 1368"/>
              <p:cNvSpPr>
                <a:spLocks/>
              </p:cNvSpPr>
              <p:nvPr/>
            </p:nvSpPr>
            <p:spPr bwMode="auto">
              <a:xfrm>
                <a:off x="1737" y="3630"/>
                <a:ext cx="129" cy="9"/>
              </a:xfrm>
              <a:custGeom>
                <a:avLst/>
                <a:gdLst>
                  <a:gd name="T0" fmla="*/ 0 w 129"/>
                  <a:gd name="T1" fmla="*/ 9 h 9"/>
                  <a:gd name="T2" fmla="*/ 15 w 129"/>
                  <a:gd name="T3" fmla="*/ 9 h 9"/>
                  <a:gd name="T4" fmla="*/ 29 w 129"/>
                  <a:gd name="T5" fmla="*/ 9 h 9"/>
                  <a:gd name="T6" fmla="*/ 43 w 129"/>
                  <a:gd name="T7" fmla="*/ 9 h 9"/>
                  <a:gd name="T8" fmla="*/ 56 w 129"/>
                  <a:gd name="T9" fmla="*/ 8 h 9"/>
                  <a:gd name="T10" fmla="*/ 68 w 129"/>
                  <a:gd name="T11" fmla="*/ 8 h 9"/>
                  <a:gd name="T12" fmla="*/ 81 w 129"/>
                  <a:gd name="T13" fmla="*/ 7 h 9"/>
                  <a:gd name="T14" fmla="*/ 91 w 129"/>
                  <a:gd name="T15" fmla="*/ 7 h 9"/>
                  <a:gd name="T16" fmla="*/ 101 w 129"/>
                  <a:gd name="T17" fmla="*/ 6 h 9"/>
                  <a:gd name="T18" fmla="*/ 110 w 129"/>
                  <a:gd name="T19" fmla="*/ 5 h 9"/>
                  <a:gd name="T20" fmla="*/ 117 w 129"/>
                  <a:gd name="T21" fmla="*/ 5 h 9"/>
                  <a:gd name="T22" fmla="*/ 122 w 129"/>
                  <a:gd name="T23" fmla="*/ 4 h 9"/>
                  <a:gd name="T24" fmla="*/ 126 w 129"/>
                  <a:gd name="T25" fmla="*/ 3 h 9"/>
                  <a:gd name="T26" fmla="*/ 128 w 129"/>
                  <a:gd name="T27" fmla="*/ 2 h 9"/>
                  <a:gd name="T28" fmla="*/ 129 w 129"/>
                  <a:gd name="T29" fmla="*/ 0 h 9"/>
                  <a:gd name="T30" fmla="*/ 126 w 129"/>
                  <a:gd name="T31" fmla="*/ 0 h 9"/>
                  <a:gd name="T32" fmla="*/ 126 w 129"/>
                  <a:gd name="T33" fmla="*/ 1 h 9"/>
                  <a:gd name="T34" fmla="*/ 124 w 129"/>
                  <a:gd name="T35" fmla="*/ 3 h 9"/>
                  <a:gd name="T36" fmla="*/ 119 w 129"/>
                  <a:gd name="T37" fmla="*/ 4 h 9"/>
                  <a:gd name="T38" fmla="*/ 114 w 129"/>
                  <a:gd name="T39" fmla="*/ 5 h 9"/>
                  <a:gd name="T40" fmla="*/ 107 w 129"/>
                  <a:gd name="T41" fmla="*/ 5 h 9"/>
                  <a:gd name="T42" fmla="*/ 99 w 129"/>
                  <a:gd name="T43" fmla="*/ 6 h 9"/>
                  <a:gd name="T44" fmla="*/ 90 w 129"/>
                  <a:gd name="T45" fmla="*/ 6 h 9"/>
                  <a:gd name="T46" fmla="*/ 79 w 129"/>
                  <a:gd name="T47" fmla="*/ 7 h 9"/>
                  <a:gd name="T48" fmla="*/ 68 w 129"/>
                  <a:gd name="T49" fmla="*/ 8 h 9"/>
                  <a:gd name="T50" fmla="*/ 55 w 129"/>
                  <a:gd name="T51" fmla="*/ 8 h 9"/>
                  <a:gd name="T52" fmla="*/ 42 w 129"/>
                  <a:gd name="T53" fmla="*/ 9 h 9"/>
                  <a:gd name="T54" fmla="*/ 28 w 129"/>
                  <a:gd name="T55" fmla="*/ 9 h 9"/>
                  <a:gd name="T56" fmla="*/ 14 w 129"/>
                  <a:gd name="T57" fmla="*/ 9 h 9"/>
                  <a:gd name="T58" fmla="*/ 0 w 129"/>
                  <a:gd name="T59" fmla="*/ 9 h 9"/>
                  <a:gd name="T60" fmla="*/ 0 w 129"/>
                  <a:gd name="T6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9" h="9">
                    <a:moveTo>
                      <a:pt x="0" y="9"/>
                    </a:moveTo>
                    <a:lnTo>
                      <a:pt x="15" y="9"/>
                    </a:lnTo>
                    <a:lnTo>
                      <a:pt x="29" y="9"/>
                    </a:lnTo>
                    <a:lnTo>
                      <a:pt x="43" y="9"/>
                    </a:lnTo>
                    <a:lnTo>
                      <a:pt x="56" y="8"/>
                    </a:lnTo>
                    <a:lnTo>
                      <a:pt x="68" y="8"/>
                    </a:lnTo>
                    <a:lnTo>
                      <a:pt x="81" y="7"/>
                    </a:lnTo>
                    <a:lnTo>
                      <a:pt x="91" y="7"/>
                    </a:lnTo>
                    <a:lnTo>
                      <a:pt x="101" y="6"/>
                    </a:lnTo>
                    <a:lnTo>
                      <a:pt x="110" y="5"/>
                    </a:lnTo>
                    <a:lnTo>
                      <a:pt x="117" y="5"/>
                    </a:lnTo>
                    <a:lnTo>
                      <a:pt x="122" y="4"/>
                    </a:lnTo>
                    <a:lnTo>
                      <a:pt x="126" y="3"/>
                    </a:lnTo>
                    <a:lnTo>
                      <a:pt x="128" y="2"/>
                    </a:lnTo>
                    <a:lnTo>
                      <a:pt x="129" y="0"/>
                    </a:lnTo>
                    <a:lnTo>
                      <a:pt x="126" y="0"/>
                    </a:lnTo>
                    <a:lnTo>
                      <a:pt x="126" y="1"/>
                    </a:lnTo>
                    <a:lnTo>
                      <a:pt x="124" y="3"/>
                    </a:lnTo>
                    <a:lnTo>
                      <a:pt x="119" y="4"/>
                    </a:lnTo>
                    <a:lnTo>
                      <a:pt x="114" y="5"/>
                    </a:lnTo>
                    <a:lnTo>
                      <a:pt x="107" y="5"/>
                    </a:lnTo>
                    <a:lnTo>
                      <a:pt x="99" y="6"/>
                    </a:lnTo>
                    <a:lnTo>
                      <a:pt x="90" y="6"/>
                    </a:lnTo>
                    <a:lnTo>
                      <a:pt x="79" y="7"/>
                    </a:lnTo>
                    <a:lnTo>
                      <a:pt x="68" y="8"/>
                    </a:lnTo>
                    <a:lnTo>
                      <a:pt x="55" y="8"/>
                    </a:lnTo>
                    <a:lnTo>
                      <a:pt x="42" y="9"/>
                    </a:lnTo>
                    <a:lnTo>
                      <a:pt x="28" y="9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73" name="Freeform 1369"/>
              <p:cNvSpPr>
                <a:spLocks/>
              </p:cNvSpPr>
              <p:nvPr/>
            </p:nvSpPr>
            <p:spPr bwMode="auto">
              <a:xfrm>
                <a:off x="1737" y="3630"/>
                <a:ext cx="126" cy="9"/>
              </a:xfrm>
              <a:custGeom>
                <a:avLst/>
                <a:gdLst>
                  <a:gd name="T0" fmla="*/ 0 w 126"/>
                  <a:gd name="T1" fmla="*/ 9 h 9"/>
                  <a:gd name="T2" fmla="*/ 14 w 126"/>
                  <a:gd name="T3" fmla="*/ 9 h 9"/>
                  <a:gd name="T4" fmla="*/ 28 w 126"/>
                  <a:gd name="T5" fmla="*/ 9 h 9"/>
                  <a:gd name="T6" fmla="*/ 42 w 126"/>
                  <a:gd name="T7" fmla="*/ 9 h 9"/>
                  <a:gd name="T8" fmla="*/ 55 w 126"/>
                  <a:gd name="T9" fmla="*/ 8 h 9"/>
                  <a:gd name="T10" fmla="*/ 68 w 126"/>
                  <a:gd name="T11" fmla="*/ 8 h 9"/>
                  <a:gd name="T12" fmla="*/ 79 w 126"/>
                  <a:gd name="T13" fmla="*/ 7 h 9"/>
                  <a:gd name="T14" fmla="*/ 90 w 126"/>
                  <a:gd name="T15" fmla="*/ 6 h 9"/>
                  <a:gd name="T16" fmla="*/ 99 w 126"/>
                  <a:gd name="T17" fmla="*/ 6 h 9"/>
                  <a:gd name="T18" fmla="*/ 107 w 126"/>
                  <a:gd name="T19" fmla="*/ 5 h 9"/>
                  <a:gd name="T20" fmla="*/ 114 w 126"/>
                  <a:gd name="T21" fmla="*/ 5 h 9"/>
                  <a:gd name="T22" fmla="*/ 119 w 126"/>
                  <a:gd name="T23" fmla="*/ 4 h 9"/>
                  <a:gd name="T24" fmla="*/ 124 w 126"/>
                  <a:gd name="T25" fmla="*/ 3 h 9"/>
                  <a:gd name="T26" fmla="*/ 126 w 126"/>
                  <a:gd name="T27" fmla="*/ 1 h 9"/>
                  <a:gd name="T28" fmla="*/ 126 w 126"/>
                  <a:gd name="T29" fmla="*/ 0 h 9"/>
                  <a:gd name="T30" fmla="*/ 124 w 126"/>
                  <a:gd name="T31" fmla="*/ 0 h 9"/>
                  <a:gd name="T32" fmla="*/ 124 w 126"/>
                  <a:gd name="T33" fmla="*/ 1 h 9"/>
                  <a:gd name="T34" fmla="*/ 121 w 126"/>
                  <a:gd name="T35" fmla="*/ 3 h 9"/>
                  <a:gd name="T36" fmla="*/ 117 w 126"/>
                  <a:gd name="T37" fmla="*/ 4 h 9"/>
                  <a:gd name="T38" fmla="*/ 111 w 126"/>
                  <a:gd name="T39" fmla="*/ 5 h 9"/>
                  <a:gd name="T40" fmla="*/ 105 w 126"/>
                  <a:gd name="T41" fmla="*/ 5 h 9"/>
                  <a:gd name="T42" fmla="*/ 97 w 126"/>
                  <a:gd name="T43" fmla="*/ 5 h 9"/>
                  <a:gd name="T44" fmla="*/ 88 w 126"/>
                  <a:gd name="T45" fmla="*/ 6 h 9"/>
                  <a:gd name="T46" fmla="*/ 77 w 126"/>
                  <a:gd name="T47" fmla="*/ 7 h 9"/>
                  <a:gd name="T48" fmla="*/ 66 w 126"/>
                  <a:gd name="T49" fmla="*/ 8 h 9"/>
                  <a:gd name="T50" fmla="*/ 54 w 126"/>
                  <a:gd name="T51" fmla="*/ 8 h 9"/>
                  <a:gd name="T52" fmla="*/ 41 w 126"/>
                  <a:gd name="T53" fmla="*/ 9 h 9"/>
                  <a:gd name="T54" fmla="*/ 28 w 126"/>
                  <a:gd name="T55" fmla="*/ 9 h 9"/>
                  <a:gd name="T56" fmla="*/ 14 w 126"/>
                  <a:gd name="T57" fmla="*/ 9 h 9"/>
                  <a:gd name="T58" fmla="*/ 0 w 126"/>
                  <a:gd name="T59" fmla="*/ 9 h 9"/>
                  <a:gd name="T60" fmla="*/ 0 w 126"/>
                  <a:gd name="T6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6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9"/>
                    </a:lnTo>
                    <a:lnTo>
                      <a:pt x="42" y="9"/>
                    </a:lnTo>
                    <a:lnTo>
                      <a:pt x="55" y="8"/>
                    </a:lnTo>
                    <a:lnTo>
                      <a:pt x="68" y="8"/>
                    </a:lnTo>
                    <a:lnTo>
                      <a:pt x="79" y="7"/>
                    </a:lnTo>
                    <a:lnTo>
                      <a:pt x="90" y="6"/>
                    </a:lnTo>
                    <a:lnTo>
                      <a:pt x="99" y="6"/>
                    </a:lnTo>
                    <a:lnTo>
                      <a:pt x="107" y="5"/>
                    </a:lnTo>
                    <a:lnTo>
                      <a:pt x="114" y="5"/>
                    </a:lnTo>
                    <a:lnTo>
                      <a:pt x="119" y="4"/>
                    </a:lnTo>
                    <a:lnTo>
                      <a:pt x="124" y="3"/>
                    </a:lnTo>
                    <a:lnTo>
                      <a:pt x="126" y="1"/>
                    </a:lnTo>
                    <a:lnTo>
                      <a:pt x="126" y="0"/>
                    </a:lnTo>
                    <a:lnTo>
                      <a:pt x="124" y="0"/>
                    </a:lnTo>
                    <a:lnTo>
                      <a:pt x="124" y="1"/>
                    </a:lnTo>
                    <a:lnTo>
                      <a:pt x="121" y="3"/>
                    </a:lnTo>
                    <a:lnTo>
                      <a:pt x="117" y="4"/>
                    </a:lnTo>
                    <a:lnTo>
                      <a:pt x="111" y="5"/>
                    </a:lnTo>
                    <a:lnTo>
                      <a:pt x="105" y="5"/>
                    </a:lnTo>
                    <a:lnTo>
                      <a:pt x="97" y="5"/>
                    </a:lnTo>
                    <a:lnTo>
                      <a:pt x="88" y="6"/>
                    </a:lnTo>
                    <a:lnTo>
                      <a:pt x="77" y="7"/>
                    </a:lnTo>
                    <a:lnTo>
                      <a:pt x="66" y="8"/>
                    </a:lnTo>
                    <a:lnTo>
                      <a:pt x="54" y="8"/>
                    </a:lnTo>
                    <a:lnTo>
                      <a:pt x="41" y="9"/>
                    </a:lnTo>
                    <a:lnTo>
                      <a:pt x="28" y="9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74" name="Freeform 1370"/>
              <p:cNvSpPr>
                <a:spLocks/>
              </p:cNvSpPr>
              <p:nvPr/>
            </p:nvSpPr>
            <p:spPr bwMode="auto">
              <a:xfrm>
                <a:off x="1737" y="3630"/>
                <a:ext cx="124" cy="9"/>
              </a:xfrm>
              <a:custGeom>
                <a:avLst/>
                <a:gdLst>
                  <a:gd name="T0" fmla="*/ 0 w 124"/>
                  <a:gd name="T1" fmla="*/ 9 h 9"/>
                  <a:gd name="T2" fmla="*/ 14 w 124"/>
                  <a:gd name="T3" fmla="*/ 9 h 9"/>
                  <a:gd name="T4" fmla="*/ 28 w 124"/>
                  <a:gd name="T5" fmla="*/ 9 h 9"/>
                  <a:gd name="T6" fmla="*/ 41 w 124"/>
                  <a:gd name="T7" fmla="*/ 9 h 9"/>
                  <a:gd name="T8" fmla="*/ 54 w 124"/>
                  <a:gd name="T9" fmla="*/ 8 h 9"/>
                  <a:gd name="T10" fmla="*/ 66 w 124"/>
                  <a:gd name="T11" fmla="*/ 8 h 9"/>
                  <a:gd name="T12" fmla="*/ 77 w 124"/>
                  <a:gd name="T13" fmla="*/ 7 h 9"/>
                  <a:gd name="T14" fmla="*/ 88 w 124"/>
                  <a:gd name="T15" fmla="*/ 6 h 9"/>
                  <a:gd name="T16" fmla="*/ 97 w 124"/>
                  <a:gd name="T17" fmla="*/ 5 h 9"/>
                  <a:gd name="T18" fmla="*/ 105 w 124"/>
                  <a:gd name="T19" fmla="*/ 5 h 9"/>
                  <a:gd name="T20" fmla="*/ 111 w 124"/>
                  <a:gd name="T21" fmla="*/ 5 h 9"/>
                  <a:gd name="T22" fmla="*/ 117 w 124"/>
                  <a:gd name="T23" fmla="*/ 4 h 9"/>
                  <a:gd name="T24" fmla="*/ 121 w 124"/>
                  <a:gd name="T25" fmla="*/ 3 h 9"/>
                  <a:gd name="T26" fmla="*/ 124 w 124"/>
                  <a:gd name="T27" fmla="*/ 1 h 9"/>
                  <a:gd name="T28" fmla="*/ 124 w 124"/>
                  <a:gd name="T29" fmla="*/ 0 h 9"/>
                  <a:gd name="T30" fmla="*/ 121 w 124"/>
                  <a:gd name="T31" fmla="*/ 0 h 9"/>
                  <a:gd name="T32" fmla="*/ 121 w 124"/>
                  <a:gd name="T33" fmla="*/ 1 h 9"/>
                  <a:gd name="T34" fmla="*/ 118 w 124"/>
                  <a:gd name="T35" fmla="*/ 2 h 9"/>
                  <a:gd name="T36" fmla="*/ 115 w 124"/>
                  <a:gd name="T37" fmla="*/ 4 h 9"/>
                  <a:gd name="T38" fmla="*/ 110 w 124"/>
                  <a:gd name="T39" fmla="*/ 4 h 9"/>
                  <a:gd name="T40" fmla="*/ 103 w 124"/>
                  <a:gd name="T41" fmla="*/ 5 h 9"/>
                  <a:gd name="T42" fmla="*/ 95 w 124"/>
                  <a:gd name="T43" fmla="*/ 5 h 9"/>
                  <a:gd name="T44" fmla="*/ 86 w 124"/>
                  <a:gd name="T45" fmla="*/ 6 h 9"/>
                  <a:gd name="T46" fmla="*/ 75 w 124"/>
                  <a:gd name="T47" fmla="*/ 7 h 9"/>
                  <a:gd name="T48" fmla="*/ 65 w 124"/>
                  <a:gd name="T49" fmla="*/ 7 h 9"/>
                  <a:gd name="T50" fmla="*/ 53 w 124"/>
                  <a:gd name="T51" fmla="*/ 8 h 9"/>
                  <a:gd name="T52" fmla="*/ 40 w 124"/>
                  <a:gd name="T53" fmla="*/ 8 h 9"/>
                  <a:gd name="T54" fmla="*/ 27 w 124"/>
                  <a:gd name="T55" fmla="*/ 9 h 9"/>
                  <a:gd name="T56" fmla="*/ 14 w 124"/>
                  <a:gd name="T57" fmla="*/ 9 h 9"/>
                  <a:gd name="T58" fmla="*/ 0 w 124"/>
                  <a:gd name="T59" fmla="*/ 9 h 9"/>
                  <a:gd name="T60" fmla="*/ 0 w 124"/>
                  <a:gd name="T6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4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9"/>
                    </a:lnTo>
                    <a:lnTo>
                      <a:pt x="41" y="9"/>
                    </a:lnTo>
                    <a:lnTo>
                      <a:pt x="54" y="8"/>
                    </a:lnTo>
                    <a:lnTo>
                      <a:pt x="66" y="8"/>
                    </a:lnTo>
                    <a:lnTo>
                      <a:pt x="77" y="7"/>
                    </a:lnTo>
                    <a:lnTo>
                      <a:pt x="88" y="6"/>
                    </a:lnTo>
                    <a:lnTo>
                      <a:pt x="97" y="5"/>
                    </a:lnTo>
                    <a:lnTo>
                      <a:pt x="105" y="5"/>
                    </a:lnTo>
                    <a:lnTo>
                      <a:pt x="111" y="5"/>
                    </a:lnTo>
                    <a:lnTo>
                      <a:pt x="117" y="4"/>
                    </a:lnTo>
                    <a:lnTo>
                      <a:pt x="121" y="3"/>
                    </a:lnTo>
                    <a:lnTo>
                      <a:pt x="124" y="1"/>
                    </a:lnTo>
                    <a:lnTo>
                      <a:pt x="124" y="0"/>
                    </a:lnTo>
                    <a:lnTo>
                      <a:pt x="121" y="0"/>
                    </a:lnTo>
                    <a:lnTo>
                      <a:pt x="121" y="1"/>
                    </a:lnTo>
                    <a:lnTo>
                      <a:pt x="118" y="2"/>
                    </a:lnTo>
                    <a:lnTo>
                      <a:pt x="115" y="4"/>
                    </a:lnTo>
                    <a:lnTo>
                      <a:pt x="110" y="4"/>
                    </a:lnTo>
                    <a:lnTo>
                      <a:pt x="103" y="5"/>
                    </a:lnTo>
                    <a:lnTo>
                      <a:pt x="95" y="5"/>
                    </a:lnTo>
                    <a:lnTo>
                      <a:pt x="86" y="6"/>
                    </a:lnTo>
                    <a:lnTo>
                      <a:pt x="75" y="7"/>
                    </a:lnTo>
                    <a:lnTo>
                      <a:pt x="65" y="7"/>
                    </a:lnTo>
                    <a:lnTo>
                      <a:pt x="53" y="8"/>
                    </a:lnTo>
                    <a:lnTo>
                      <a:pt x="40" y="8"/>
                    </a:lnTo>
                    <a:lnTo>
                      <a:pt x="27" y="9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75" name="Freeform 1371"/>
              <p:cNvSpPr>
                <a:spLocks/>
              </p:cNvSpPr>
              <p:nvPr/>
            </p:nvSpPr>
            <p:spPr bwMode="auto">
              <a:xfrm>
                <a:off x="1737" y="3630"/>
                <a:ext cx="121" cy="9"/>
              </a:xfrm>
              <a:custGeom>
                <a:avLst/>
                <a:gdLst>
                  <a:gd name="T0" fmla="*/ 0 w 121"/>
                  <a:gd name="T1" fmla="*/ 9 h 9"/>
                  <a:gd name="T2" fmla="*/ 14 w 121"/>
                  <a:gd name="T3" fmla="*/ 9 h 9"/>
                  <a:gd name="T4" fmla="*/ 27 w 121"/>
                  <a:gd name="T5" fmla="*/ 9 h 9"/>
                  <a:gd name="T6" fmla="*/ 40 w 121"/>
                  <a:gd name="T7" fmla="*/ 8 h 9"/>
                  <a:gd name="T8" fmla="*/ 53 w 121"/>
                  <a:gd name="T9" fmla="*/ 8 h 9"/>
                  <a:gd name="T10" fmla="*/ 65 w 121"/>
                  <a:gd name="T11" fmla="*/ 7 h 9"/>
                  <a:gd name="T12" fmla="*/ 75 w 121"/>
                  <a:gd name="T13" fmla="*/ 7 h 9"/>
                  <a:gd name="T14" fmla="*/ 86 w 121"/>
                  <a:gd name="T15" fmla="*/ 6 h 9"/>
                  <a:gd name="T16" fmla="*/ 95 w 121"/>
                  <a:gd name="T17" fmla="*/ 5 h 9"/>
                  <a:gd name="T18" fmla="*/ 103 w 121"/>
                  <a:gd name="T19" fmla="*/ 5 h 9"/>
                  <a:gd name="T20" fmla="*/ 110 w 121"/>
                  <a:gd name="T21" fmla="*/ 4 h 9"/>
                  <a:gd name="T22" fmla="*/ 115 w 121"/>
                  <a:gd name="T23" fmla="*/ 4 h 9"/>
                  <a:gd name="T24" fmla="*/ 118 w 121"/>
                  <a:gd name="T25" fmla="*/ 2 h 9"/>
                  <a:gd name="T26" fmla="*/ 121 w 121"/>
                  <a:gd name="T27" fmla="*/ 1 h 9"/>
                  <a:gd name="T28" fmla="*/ 121 w 121"/>
                  <a:gd name="T29" fmla="*/ 0 h 9"/>
                  <a:gd name="T30" fmla="*/ 118 w 121"/>
                  <a:gd name="T31" fmla="*/ 0 h 9"/>
                  <a:gd name="T32" fmla="*/ 118 w 121"/>
                  <a:gd name="T33" fmla="*/ 1 h 9"/>
                  <a:gd name="T34" fmla="*/ 115 w 121"/>
                  <a:gd name="T35" fmla="*/ 3 h 9"/>
                  <a:gd name="T36" fmla="*/ 111 w 121"/>
                  <a:gd name="T37" fmla="*/ 4 h 9"/>
                  <a:gd name="T38" fmla="*/ 105 w 121"/>
                  <a:gd name="T39" fmla="*/ 5 h 9"/>
                  <a:gd name="T40" fmla="*/ 97 w 121"/>
                  <a:gd name="T41" fmla="*/ 5 h 9"/>
                  <a:gd name="T42" fmla="*/ 89 w 121"/>
                  <a:gd name="T43" fmla="*/ 6 h 9"/>
                  <a:gd name="T44" fmla="*/ 79 w 121"/>
                  <a:gd name="T45" fmla="*/ 6 h 9"/>
                  <a:gd name="T46" fmla="*/ 68 w 121"/>
                  <a:gd name="T47" fmla="*/ 7 h 9"/>
                  <a:gd name="T48" fmla="*/ 55 w 121"/>
                  <a:gd name="T49" fmla="*/ 8 h 9"/>
                  <a:gd name="T50" fmla="*/ 42 w 121"/>
                  <a:gd name="T51" fmla="*/ 8 h 9"/>
                  <a:gd name="T52" fmla="*/ 28 w 121"/>
                  <a:gd name="T53" fmla="*/ 8 h 9"/>
                  <a:gd name="T54" fmla="*/ 14 w 121"/>
                  <a:gd name="T55" fmla="*/ 9 h 9"/>
                  <a:gd name="T56" fmla="*/ 0 w 121"/>
                  <a:gd name="T57" fmla="*/ 9 h 9"/>
                  <a:gd name="T58" fmla="*/ 0 w 121"/>
                  <a:gd name="T5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1" h="9">
                    <a:moveTo>
                      <a:pt x="0" y="9"/>
                    </a:moveTo>
                    <a:lnTo>
                      <a:pt x="14" y="9"/>
                    </a:lnTo>
                    <a:lnTo>
                      <a:pt x="27" y="9"/>
                    </a:lnTo>
                    <a:lnTo>
                      <a:pt x="40" y="8"/>
                    </a:lnTo>
                    <a:lnTo>
                      <a:pt x="53" y="8"/>
                    </a:lnTo>
                    <a:lnTo>
                      <a:pt x="65" y="7"/>
                    </a:lnTo>
                    <a:lnTo>
                      <a:pt x="75" y="7"/>
                    </a:lnTo>
                    <a:lnTo>
                      <a:pt x="86" y="6"/>
                    </a:lnTo>
                    <a:lnTo>
                      <a:pt x="95" y="5"/>
                    </a:lnTo>
                    <a:lnTo>
                      <a:pt x="103" y="5"/>
                    </a:lnTo>
                    <a:lnTo>
                      <a:pt x="110" y="4"/>
                    </a:lnTo>
                    <a:lnTo>
                      <a:pt x="115" y="4"/>
                    </a:lnTo>
                    <a:lnTo>
                      <a:pt x="118" y="2"/>
                    </a:lnTo>
                    <a:lnTo>
                      <a:pt x="121" y="1"/>
                    </a:lnTo>
                    <a:lnTo>
                      <a:pt x="121" y="0"/>
                    </a:lnTo>
                    <a:lnTo>
                      <a:pt x="118" y="0"/>
                    </a:lnTo>
                    <a:lnTo>
                      <a:pt x="118" y="1"/>
                    </a:lnTo>
                    <a:lnTo>
                      <a:pt x="115" y="3"/>
                    </a:lnTo>
                    <a:lnTo>
                      <a:pt x="111" y="4"/>
                    </a:lnTo>
                    <a:lnTo>
                      <a:pt x="105" y="5"/>
                    </a:lnTo>
                    <a:lnTo>
                      <a:pt x="97" y="5"/>
                    </a:lnTo>
                    <a:lnTo>
                      <a:pt x="89" y="6"/>
                    </a:lnTo>
                    <a:lnTo>
                      <a:pt x="79" y="6"/>
                    </a:lnTo>
                    <a:lnTo>
                      <a:pt x="68" y="7"/>
                    </a:lnTo>
                    <a:lnTo>
                      <a:pt x="55" y="8"/>
                    </a:lnTo>
                    <a:lnTo>
                      <a:pt x="42" y="8"/>
                    </a:lnTo>
                    <a:lnTo>
                      <a:pt x="28" y="8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76" name="Freeform 1372"/>
              <p:cNvSpPr>
                <a:spLocks/>
              </p:cNvSpPr>
              <p:nvPr/>
            </p:nvSpPr>
            <p:spPr bwMode="auto">
              <a:xfrm>
                <a:off x="1737" y="3630"/>
                <a:ext cx="118" cy="9"/>
              </a:xfrm>
              <a:custGeom>
                <a:avLst/>
                <a:gdLst>
                  <a:gd name="T0" fmla="*/ 0 w 118"/>
                  <a:gd name="T1" fmla="*/ 9 h 9"/>
                  <a:gd name="T2" fmla="*/ 14 w 118"/>
                  <a:gd name="T3" fmla="*/ 9 h 9"/>
                  <a:gd name="T4" fmla="*/ 28 w 118"/>
                  <a:gd name="T5" fmla="*/ 8 h 9"/>
                  <a:gd name="T6" fmla="*/ 42 w 118"/>
                  <a:gd name="T7" fmla="*/ 8 h 9"/>
                  <a:gd name="T8" fmla="*/ 55 w 118"/>
                  <a:gd name="T9" fmla="*/ 8 h 9"/>
                  <a:gd name="T10" fmla="*/ 68 w 118"/>
                  <a:gd name="T11" fmla="*/ 7 h 9"/>
                  <a:gd name="T12" fmla="*/ 79 w 118"/>
                  <a:gd name="T13" fmla="*/ 6 h 9"/>
                  <a:gd name="T14" fmla="*/ 89 w 118"/>
                  <a:gd name="T15" fmla="*/ 6 h 9"/>
                  <a:gd name="T16" fmla="*/ 97 w 118"/>
                  <a:gd name="T17" fmla="*/ 5 h 9"/>
                  <a:gd name="T18" fmla="*/ 105 w 118"/>
                  <a:gd name="T19" fmla="*/ 5 h 9"/>
                  <a:gd name="T20" fmla="*/ 111 w 118"/>
                  <a:gd name="T21" fmla="*/ 4 h 9"/>
                  <a:gd name="T22" fmla="*/ 115 w 118"/>
                  <a:gd name="T23" fmla="*/ 3 h 9"/>
                  <a:gd name="T24" fmla="*/ 118 w 118"/>
                  <a:gd name="T25" fmla="*/ 1 h 9"/>
                  <a:gd name="T26" fmla="*/ 118 w 118"/>
                  <a:gd name="T27" fmla="*/ 0 h 9"/>
                  <a:gd name="T28" fmla="*/ 116 w 118"/>
                  <a:gd name="T29" fmla="*/ 0 h 9"/>
                  <a:gd name="T30" fmla="*/ 115 w 118"/>
                  <a:gd name="T31" fmla="*/ 1 h 9"/>
                  <a:gd name="T32" fmla="*/ 113 w 118"/>
                  <a:gd name="T33" fmla="*/ 3 h 9"/>
                  <a:gd name="T34" fmla="*/ 109 w 118"/>
                  <a:gd name="T35" fmla="*/ 4 h 9"/>
                  <a:gd name="T36" fmla="*/ 103 w 118"/>
                  <a:gd name="T37" fmla="*/ 5 h 9"/>
                  <a:gd name="T38" fmla="*/ 96 w 118"/>
                  <a:gd name="T39" fmla="*/ 5 h 9"/>
                  <a:gd name="T40" fmla="*/ 87 w 118"/>
                  <a:gd name="T41" fmla="*/ 5 h 9"/>
                  <a:gd name="T42" fmla="*/ 77 w 118"/>
                  <a:gd name="T43" fmla="*/ 6 h 9"/>
                  <a:gd name="T44" fmla="*/ 66 w 118"/>
                  <a:gd name="T45" fmla="*/ 7 h 9"/>
                  <a:gd name="T46" fmla="*/ 54 w 118"/>
                  <a:gd name="T47" fmla="*/ 7 h 9"/>
                  <a:gd name="T48" fmla="*/ 41 w 118"/>
                  <a:gd name="T49" fmla="*/ 8 h 9"/>
                  <a:gd name="T50" fmla="*/ 28 w 118"/>
                  <a:gd name="T51" fmla="*/ 8 h 9"/>
                  <a:gd name="T52" fmla="*/ 14 w 118"/>
                  <a:gd name="T53" fmla="*/ 8 h 9"/>
                  <a:gd name="T54" fmla="*/ 0 w 118"/>
                  <a:gd name="T55" fmla="*/ 8 h 9"/>
                  <a:gd name="T56" fmla="*/ 0 w 118"/>
                  <a:gd name="T5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8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8"/>
                    </a:lnTo>
                    <a:lnTo>
                      <a:pt x="42" y="8"/>
                    </a:lnTo>
                    <a:lnTo>
                      <a:pt x="55" y="8"/>
                    </a:lnTo>
                    <a:lnTo>
                      <a:pt x="68" y="7"/>
                    </a:lnTo>
                    <a:lnTo>
                      <a:pt x="79" y="6"/>
                    </a:lnTo>
                    <a:lnTo>
                      <a:pt x="89" y="6"/>
                    </a:lnTo>
                    <a:lnTo>
                      <a:pt x="97" y="5"/>
                    </a:lnTo>
                    <a:lnTo>
                      <a:pt x="105" y="5"/>
                    </a:lnTo>
                    <a:lnTo>
                      <a:pt x="111" y="4"/>
                    </a:lnTo>
                    <a:lnTo>
                      <a:pt x="115" y="3"/>
                    </a:lnTo>
                    <a:lnTo>
                      <a:pt x="118" y="1"/>
                    </a:lnTo>
                    <a:lnTo>
                      <a:pt x="118" y="0"/>
                    </a:lnTo>
                    <a:lnTo>
                      <a:pt x="116" y="0"/>
                    </a:lnTo>
                    <a:lnTo>
                      <a:pt x="115" y="1"/>
                    </a:lnTo>
                    <a:lnTo>
                      <a:pt x="113" y="3"/>
                    </a:lnTo>
                    <a:lnTo>
                      <a:pt x="109" y="4"/>
                    </a:lnTo>
                    <a:lnTo>
                      <a:pt x="103" y="5"/>
                    </a:lnTo>
                    <a:lnTo>
                      <a:pt x="96" y="5"/>
                    </a:lnTo>
                    <a:lnTo>
                      <a:pt x="87" y="5"/>
                    </a:lnTo>
                    <a:lnTo>
                      <a:pt x="77" y="6"/>
                    </a:lnTo>
                    <a:lnTo>
                      <a:pt x="66" y="7"/>
                    </a:lnTo>
                    <a:lnTo>
                      <a:pt x="54" y="7"/>
                    </a:lnTo>
                    <a:lnTo>
                      <a:pt x="41" y="8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77" name="Freeform 1373"/>
              <p:cNvSpPr>
                <a:spLocks/>
              </p:cNvSpPr>
              <p:nvPr/>
            </p:nvSpPr>
            <p:spPr bwMode="auto">
              <a:xfrm>
                <a:off x="1737" y="3630"/>
                <a:ext cx="116" cy="8"/>
              </a:xfrm>
              <a:custGeom>
                <a:avLst/>
                <a:gdLst>
                  <a:gd name="T0" fmla="*/ 0 w 116"/>
                  <a:gd name="T1" fmla="*/ 8 h 8"/>
                  <a:gd name="T2" fmla="*/ 14 w 116"/>
                  <a:gd name="T3" fmla="*/ 8 h 8"/>
                  <a:gd name="T4" fmla="*/ 28 w 116"/>
                  <a:gd name="T5" fmla="*/ 8 h 8"/>
                  <a:gd name="T6" fmla="*/ 41 w 116"/>
                  <a:gd name="T7" fmla="*/ 8 h 8"/>
                  <a:gd name="T8" fmla="*/ 54 w 116"/>
                  <a:gd name="T9" fmla="*/ 7 h 8"/>
                  <a:gd name="T10" fmla="*/ 66 w 116"/>
                  <a:gd name="T11" fmla="*/ 7 h 8"/>
                  <a:gd name="T12" fmla="*/ 77 w 116"/>
                  <a:gd name="T13" fmla="*/ 6 h 8"/>
                  <a:gd name="T14" fmla="*/ 87 w 116"/>
                  <a:gd name="T15" fmla="*/ 5 h 8"/>
                  <a:gd name="T16" fmla="*/ 96 w 116"/>
                  <a:gd name="T17" fmla="*/ 5 h 8"/>
                  <a:gd name="T18" fmla="*/ 103 w 116"/>
                  <a:gd name="T19" fmla="*/ 5 h 8"/>
                  <a:gd name="T20" fmla="*/ 109 w 116"/>
                  <a:gd name="T21" fmla="*/ 4 h 8"/>
                  <a:gd name="T22" fmla="*/ 113 w 116"/>
                  <a:gd name="T23" fmla="*/ 3 h 8"/>
                  <a:gd name="T24" fmla="*/ 115 w 116"/>
                  <a:gd name="T25" fmla="*/ 1 h 8"/>
                  <a:gd name="T26" fmla="*/ 116 w 116"/>
                  <a:gd name="T27" fmla="*/ 0 h 8"/>
                  <a:gd name="T28" fmla="*/ 113 w 116"/>
                  <a:gd name="T29" fmla="*/ 0 h 8"/>
                  <a:gd name="T30" fmla="*/ 112 w 116"/>
                  <a:gd name="T31" fmla="*/ 1 h 8"/>
                  <a:gd name="T32" fmla="*/ 111 w 116"/>
                  <a:gd name="T33" fmla="*/ 2 h 8"/>
                  <a:gd name="T34" fmla="*/ 106 w 116"/>
                  <a:gd name="T35" fmla="*/ 4 h 8"/>
                  <a:gd name="T36" fmla="*/ 101 w 116"/>
                  <a:gd name="T37" fmla="*/ 4 h 8"/>
                  <a:gd name="T38" fmla="*/ 93 w 116"/>
                  <a:gd name="T39" fmla="*/ 5 h 8"/>
                  <a:gd name="T40" fmla="*/ 85 w 116"/>
                  <a:gd name="T41" fmla="*/ 5 h 8"/>
                  <a:gd name="T42" fmla="*/ 75 w 116"/>
                  <a:gd name="T43" fmla="*/ 6 h 8"/>
                  <a:gd name="T44" fmla="*/ 65 w 116"/>
                  <a:gd name="T45" fmla="*/ 7 h 8"/>
                  <a:gd name="T46" fmla="*/ 53 w 116"/>
                  <a:gd name="T47" fmla="*/ 7 h 8"/>
                  <a:gd name="T48" fmla="*/ 40 w 116"/>
                  <a:gd name="T49" fmla="*/ 8 h 8"/>
                  <a:gd name="T50" fmla="*/ 27 w 116"/>
                  <a:gd name="T51" fmla="*/ 8 h 8"/>
                  <a:gd name="T52" fmla="*/ 14 w 116"/>
                  <a:gd name="T53" fmla="*/ 8 h 8"/>
                  <a:gd name="T54" fmla="*/ 0 w 116"/>
                  <a:gd name="T55" fmla="*/ 8 h 8"/>
                  <a:gd name="T56" fmla="*/ 0 w 116"/>
                  <a:gd name="T5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8"/>
                    </a:lnTo>
                    <a:lnTo>
                      <a:pt x="41" y="8"/>
                    </a:lnTo>
                    <a:lnTo>
                      <a:pt x="54" y="7"/>
                    </a:lnTo>
                    <a:lnTo>
                      <a:pt x="66" y="7"/>
                    </a:lnTo>
                    <a:lnTo>
                      <a:pt x="77" y="6"/>
                    </a:lnTo>
                    <a:lnTo>
                      <a:pt x="87" y="5"/>
                    </a:lnTo>
                    <a:lnTo>
                      <a:pt x="96" y="5"/>
                    </a:lnTo>
                    <a:lnTo>
                      <a:pt x="103" y="5"/>
                    </a:lnTo>
                    <a:lnTo>
                      <a:pt x="109" y="4"/>
                    </a:lnTo>
                    <a:lnTo>
                      <a:pt x="113" y="3"/>
                    </a:lnTo>
                    <a:lnTo>
                      <a:pt x="115" y="1"/>
                    </a:lnTo>
                    <a:lnTo>
                      <a:pt x="116" y="0"/>
                    </a:lnTo>
                    <a:lnTo>
                      <a:pt x="113" y="0"/>
                    </a:lnTo>
                    <a:lnTo>
                      <a:pt x="112" y="1"/>
                    </a:lnTo>
                    <a:lnTo>
                      <a:pt x="111" y="2"/>
                    </a:lnTo>
                    <a:lnTo>
                      <a:pt x="106" y="4"/>
                    </a:lnTo>
                    <a:lnTo>
                      <a:pt x="101" y="4"/>
                    </a:lnTo>
                    <a:lnTo>
                      <a:pt x="93" y="5"/>
                    </a:lnTo>
                    <a:lnTo>
                      <a:pt x="85" y="5"/>
                    </a:lnTo>
                    <a:lnTo>
                      <a:pt x="75" y="6"/>
                    </a:lnTo>
                    <a:lnTo>
                      <a:pt x="65" y="7"/>
                    </a:lnTo>
                    <a:lnTo>
                      <a:pt x="53" y="7"/>
                    </a:lnTo>
                    <a:lnTo>
                      <a:pt x="40" y="8"/>
                    </a:lnTo>
                    <a:lnTo>
                      <a:pt x="27" y="8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78" name="Freeform 1374"/>
              <p:cNvSpPr>
                <a:spLocks/>
              </p:cNvSpPr>
              <p:nvPr/>
            </p:nvSpPr>
            <p:spPr bwMode="auto">
              <a:xfrm>
                <a:off x="1737" y="3630"/>
                <a:ext cx="113" cy="8"/>
              </a:xfrm>
              <a:custGeom>
                <a:avLst/>
                <a:gdLst>
                  <a:gd name="T0" fmla="*/ 0 w 113"/>
                  <a:gd name="T1" fmla="*/ 8 h 8"/>
                  <a:gd name="T2" fmla="*/ 14 w 113"/>
                  <a:gd name="T3" fmla="*/ 8 h 8"/>
                  <a:gd name="T4" fmla="*/ 27 w 113"/>
                  <a:gd name="T5" fmla="*/ 8 h 8"/>
                  <a:gd name="T6" fmla="*/ 40 w 113"/>
                  <a:gd name="T7" fmla="*/ 8 h 8"/>
                  <a:gd name="T8" fmla="*/ 53 w 113"/>
                  <a:gd name="T9" fmla="*/ 7 h 8"/>
                  <a:gd name="T10" fmla="*/ 65 w 113"/>
                  <a:gd name="T11" fmla="*/ 7 h 8"/>
                  <a:gd name="T12" fmla="*/ 75 w 113"/>
                  <a:gd name="T13" fmla="*/ 6 h 8"/>
                  <a:gd name="T14" fmla="*/ 85 w 113"/>
                  <a:gd name="T15" fmla="*/ 5 h 8"/>
                  <a:gd name="T16" fmla="*/ 93 w 113"/>
                  <a:gd name="T17" fmla="*/ 5 h 8"/>
                  <a:gd name="T18" fmla="*/ 101 w 113"/>
                  <a:gd name="T19" fmla="*/ 4 h 8"/>
                  <a:gd name="T20" fmla="*/ 106 w 113"/>
                  <a:gd name="T21" fmla="*/ 4 h 8"/>
                  <a:gd name="T22" fmla="*/ 111 w 113"/>
                  <a:gd name="T23" fmla="*/ 2 h 8"/>
                  <a:gd name="T24" fmla="*/ 112 w 113"/>
                  <a:gd name="T25" fmla="*/ 1 h 8"/>
                  <a:gd name="T26" fmla="*/ 113 w 113"/>
                  <a:gd name="T27" fmla="*/ 0 h 8"/>
                  <a:gd name="T28" fmla="*/ 111 w 113"/>
                  <a:gd name="T29" fmla="*/ 0 h 8"/>
                  <a:gd name="T30" fmla="*/ 110 w 113"/>
                  <a:gd name="T31" fmla="*/ 1 h 8"/>
                  <a:gd name="T32" fmla="*/ 108 w 113"/>
                  <a:gd name="T33" fmla="*/ 2 h 8"/>
                  <a:gd name="T34" fmla="*/ 104 w 113"/>
                  <a:gd name="T35" fmla="*/ 3 h 8"/>
                  <a:gd name="T36" fmla="*/ 98 w 113"/>
                  <a:gd name="T37" fmla="*/ 4 h 8"/>
                  <a:gd name="T38" fmla="*/ 91 w 113"/>
                  <a:gd name="T39" fmla="*/ 5 h 8"/>
                  <a:gd name="T40" fmla="*/ 83 w 113"/>
                  <a:gd name="T41" fmla="*/ 5 h 8"/>
                  <a:gd name="T42" fmla="*/ 74 w 113"/>
                  <a:gd name="T43" fmla="*/ 6 h 8"/>
                  <a:gd name="T44" fmla="*/ 63 w 113"/>
                  <a:gd name="T45" fmla="*/ 6 h 8"/>
                  <a:gd name="T46" fmla="*/ 52 w 113"/>
                  <a:gd name="T47" fmla="*/ 7 h 8"/>
                  <a:gd name="T48" fmla="*/ 39 w 113"/>
                  <a:gd name="T49" fmla="*/ 7 h 8"/>
                  <a:gd name="T50" fmla="*/ 26 w 113"/>
                  <a:gd name="T51" fmla="*/ 8 h 8"/>
                  <a:gd name="T52" fmla="*/ 13 w 113"/>
                  <a:gd name="T53" fmla="*/ 8 h 8"/>
                  <a:gd name="T54" fmla="*/ 0 w 113"/>
                  <a:gd name="T55" fmla="*/ 8 h 8"/>
                  <a:gd name="T56" fmla="*/ 0 w 113"/>
                  <a:gd name="T5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8">
                    <a:moveTo>
                      <a:pt x="0" y="8"/>
                    </a:moveTo>
                    <a:lnTo>
                      <a:pt x="14" y="8"/>
                    </a:lnTo>
                    <a:lnTo>
                      <a:pt x="27" y="8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5" y="7"/>
                    </a:lnTo>
                    <a:lnTo>
                      <a:pt x="75" y="6"/>
                    </a:lnTo>
                    <a:lnTo>
                      <a:pt x="85" y="5"/>
                    </a:lnTo>
                    <a:lnTo>
                      <a:pt x="93" y="5"/>
                    </a:lnTo>
                    <a:lnTo>
                      <a:pt x="101" y="4"/>
                    </a:lnTo>
                    <a:lnTo>
                      <a:pt x="106" y="4"/>
                    </a:lnTo>
                    <a:lnTo>
                      <a:pt x="111" y="2"/>
                    </a:lnTo>
                    <a:lnTo>
                      <a:pt x="112" y="1"/>
                    </a:lnTo>
                    <a:lnTo>
                      <a:pt x="113" y="0"/>
                    </a:lnTo>
                    <a:lnTo>
                      <a:pt x="111" y="0"/>
                    </a:lnTo>
                    <a:lnTo>
                      <a:pt x="110" y="1"/>
                    </a:lnTo>
                    <a:lnTo>
                      <a:pt x="108" y="2"/>
                    </a:lnTo>
                    <a:lnTo>
                      <a:pt x="104" y="3"/>
                    </a:lnTo>
                    <a:lnTo>
                      <a:pt x="98" y="4"/>
                    </a:lnTo>
                    <a:lnTo>
                      <a:pt x="91" y="5"/>
                    </a:lnTo>
                    <a:lnTo>
                      <a:pt x="83" y="5"/>
                    </a:lnTo>
                    <a:lnTo>
                      <a:pt x="74" y="6"/>
                    </a:lnTo>
                    <a:lnTo>
                      <a:pt x="63" y="6"/>
                    </a:lnTo>
                    <a:lnTo>
                      <a:pt x="52" y="7"/>
                    </a:lnTo>
                    <a:lnTo>
                      <a:pt x="39" y="7"/>
                    </a:lnTo>
                    <a:lnTo>
                      <a:pt x="26" y="8"/>
                    </a:lnTo>
                    <a:lnTo>
                      <a:pt x="13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79" name="Freeform 1375"/>
              <p:cNvSpPr>
                <a:spLocks/>
              </p:cNvSpPr>
              <p:nvPr/>
            </p:nvSpPr>
            <p:spPr bwMode="auto">
              <a:xfrm>
                <a:off x="1737" y="3630"/>
                <a:ext cx="111" cy="8"/>
              </a:xfrm>
              <a:custGeom>
                <a:avLst/>
                <a:gdLst>
                  <a:gd name="T0" fmla="*/ 0 w 111"/>
                  <a:gd name="T1" fmla="*/ 8 h 8"/>
                  <a:gd name="T2" fmla="*/ 13 w 111"/>
                  <a:gd name="T3" fmla="*/ 8 h 8"/>
                  <a:gd name="T4" fmla="*/ 26 w 111"/>
                  <a:gd name="T5" fmla="*/ 8 h 8"/>
                  <a:gd name="T6" fmla="*/ 39 w 111"/>
                  <a:gd name="T7" fmla="*/ 7 h 8"/>
                  <a:gd name="T8" fmla="*/ 52 w 111"/>
                  <a:gd name="T9" fmla="*/ 7 h 8"/>
                  <a:gd name="T10" fmla="*/ 63 w 111"/>
                  <a:gd name="T11" fmla="*/ 6 h 8"/>
                  <a:gd name="T12" fmla="*/ 74 w 111"/>
                  <a:gd name="T13" fmla="*/ 6 h 8"/>
                  <a:gd name="T14" fmla="*/ 83 w 111"/>
                  <a:gd name="T15" fmla="*/ 5 h 8"/>
                  <a:gd name="T16" fmla="*/ 91 w 111"/>
                  <a:gd name="T17" fmla="*/ 5 h 8"/>
                  <a:gd name="T18" fmla="*/ 98 w 111"/>
                  <a:gd name="T19" fmla="*/ 4 h 8"/>
                  <a:gd name="T20" fmla="*/ 104 w 111"/>
                  <a:gd name="T21" fmla="*/ 3 h 8"/>
                  <a:gd name="T22" fmla="*/ 108 w 111"/>
                  <a:gd name="T23" fmla="*/ 2 h 8"/>
                  <a:gd name="T24" fmla="*/ 110 w 111"/>
                  <a:gd name="T25" fmla="*/ 1 h 8"/>
                  <a:gd name="T26" fmla="*/ 111 w 111"/>
                  <a:gd name="T27" fmla="*/ 0 h 8"/>
                  <a:gd name="T28" fmla="*/ 108 w 111"/>
                  <a:gd name="T29" fmla="*/ 0 h 8"/>
                  <a:gd name="T30" fmla="*/ 107 w 111"/>
                  <a:gd name="T31" fmla="*/ 1 h 8"/>
                  <a:gd name="T32" fmla="*/ 105 w 111"/>
                  <a:gd name="T33" fmla="*/ 2 h 8"/>
                  <a:gd name="T34" fmla="*/ 101 w 111"/>
                  <a:gd name="T35" fmla="*/ 3 h 8"/>
                  <a:gd name="T36" fmla="*/ 96 w 111"/>
                  <a:gd name="T37" fmla="*/ 4 h 8"/>
                  <a:gd name="T38" fmla="*/ 90 w 111"/>
                  <a:gd name="T39" fmla="*/ 5 h 8"/>
                  <a:gd name="T40" fmla="*/ 81 w 111"/>
                  <a:gd name="T41" fmla="*/ 5 h 8"/>
                  <a:gd name="T42" fmla="*/ 72 w 111"/>
                  <a:gd name="T43" fmla="*/ 6 h 8"/>
                  <a:gd name="T44" fmla="*/ 61 w 111"/>
                  <a:gd name="T45" fmla="*/ 6 h 8"/>
                  <a:gd name="T46" fmla="*/ 50 w 111"/>
                  <a:gd name="T47" fmla="*/ 7 h 8"/>
                  <a:gd name="T48" fmla="*/ 39 w 111"/>
                  <a:gd name="T49" fmla="*/ 7 h 8"/>
                  <a:gd name="T50" fmla="*/ 26 w 111"/>
                  <a:gd name="T51" fmla="*/ 8 h 8"/>
                  <a:gd name="T52" fmla="*/ 13 w 111"/>
                  <a:gd name="T53" fmla="*/ 8 h 8"/>
                  <a:gd name="T54" fmla="*/ 0 w 111"/>
                  <a:gd name="T55" fmla="*/ 8 h 8"/>
                  <a:gd name="T56" fmla="*/ 0 w 111"/>
                  <a:gd name="T5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3" y="8"/>
                    </a:lnTo>
                    <a:lnTo>
                      <a:pt x="26" y="8"/>
                    </a:lnTo>
                    <a:lnTo>
                      <a:pt x="39" y="7"/>
                    </a:lnTo>
                    <a:lnTo>
                      <a:pt x="52" y="7"/>
                    </a:lnTo>
                    <a:lnTo>
                      <a:pt x="63" y="6"/>
                    </a:lnTo>
                    <a:lnTo>
                      <a:pt x="74" y="6"/>
                    </a:lnTo>
                    <a:lnTo>
                      <a:pt x="83" y="5"/>
                    </a:lnTo>
                    <a:lnTo>
                      <a:pt x="91" y="5"/>
                    </a:lnTo>
                    <a:lnTo>
                      <a:pt x="98" y="4"/>
                    </a:lnTo>
                    <a:lnTo>
                      <a:pt x="104" y="3"/>
                    </a:lnTo>
                    <a:lnTo>
                      <a:pt x="108" y="2"/>
                    </a:lnTo>
                    <a:lnTo>
                      <a:pt x="110" y="1"/>
                    </a:lnTo>
                    <a:lnTo>
                      <a:pt x="111" y="0"/>
                    </a:lnTo>
                    <a:lnTo>
                      <a:pt x="108" y="0"/>
                    </a:lnTo>
                    <a:lnTo>
                      <a:pt x="107" y="1"/>
                    </a:lnTo>
                    <a:lnTo>
                      <a:pt x="105" y="2"/>
                    </a:lnTo>
                    <a:lnTo>
                      <a:pt x="101" y="3"/>
                    </a:lnTo>
                    <a:lnTo>
                      <a:pt x="96" y="4"/>
                    </a:lnTo>
                    <a:lnTo>
                      <a:pt x="90" y="5"/>
                    </a:lnTo>
                    <a:lnTo>
                      <a:pt x="81" y="5"/>
                    </a:lnTo>
                    <a:lnTo>
                      <a:pt x="72" y="6"/>
                    </a:lnTo>
                    <a:lnTo>
                      <a:pt x="61" y="6"/>
                    </a:lnTo>
                    <a:lnTo>
                      <a:pt x="50" y="7"/>
                    </a:lnTo>
                    <a:lnTo>
                      <a:pt x="39" y="7"/>
                    </a:lnTo>
                    <a:lnTo>
                      <a:pt x="26" y="8"/>
                    </a:lnTo>
                    <a:lnTo>
                      <a:pt x="13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80" name="Freeform 1376"/>
              <p:cNvSpPr>
                <a:spLocks/>
              </p:cNvSpPr>
              <p:nvPr/>
            </p:nvSpPr>
            <p:spPr bwMode="auto">
              <a:xfrm>
                <a:off x="1737" y="3630"/>
                <a:ext cx="108" cy="8"/>
              </a:xfrm>
              <a:custGeom>
                <a:avLst/>
                <a:gdLst>
                  <a:gd name="T0" fmla="*/ 0 w 108"/>
                  <a:gd name="T1" fmla="*/ 8 h 8"/>
                  <a:gd name="T2" fmla="*/ 13 w 108"/>
                  <a:gd name="T3" fmla="*/ 8 h 8"/>
                  <a:gd name="T4" fmla="*/ 26 w 108"/>
                  <a:gd name="T5" fmla="*/ 8 h 8"/>
                  <a:gd name="T6" fmla="*/ 39 w 108"/>
                  <a:gd name="T7" fmla="*/ 7 h 8"/>
                  <a:gd name="T8" fmla="*/ 50 w 108"/>
                  <a:gd name="T9" fmla="*/ 7 h 8"/>
                  <a:gd name="T10" fmla="*/ 61 w 108"/>
                  <a:gd name="T11" fmla="*/ 6 h 8"/>
                  <a:gd name="T12" fmla="*/ 72 w 108"/>
                  <a:gd name="T13" fmla="*/ 6 h 8"/>
                  <a:gd name="T14" fmla="*/ 81 w 108"/>
                  <a:gd name="T15" fmla="*/ 5 h 8"/>
                  <a:gd name="T16" fmla="*/ 90 w 108"/>
                  <a:gd name="T17" fmla="*/ 5 h 8"/>
                  <a:gd name="T18" fmla="*/ 96 w 108"/>
                  <a:gd name="T19" fmla="*/ 4 h 8"/>
                  <a:gd name="T20" fmla="*/ 101 w 108"/>
                  <a:gd name="T21" fmla="*/ 3 h 8"/>
                  <a:gd name="T22" fmla="*/ 105 w 108"/>
                  <a:gd name="T23" fmla="*/ 2 h 8"/>
                  <a:gd name="T24" fmla="*/ 107 w 108"/>
                  <a:gd name="T25" fmla="*/ 1 h 8"/>
                  <a:gd name="T26" fmla="*/ 108 w 108"/>
                  <a:gd name="T27" fmla="*/ 0 h 8"/>
                  <a:gd name="T28" fmla="*/ 105 w 108"/>
                  <a:gd name="T29" fmla="*/ 0 h 8"/>
                  <a:gd name="T30" fmla="*/ 104 w 108"/>
                  <a:gd name="T31" fmla="*/ 1 h 8"/>
                  <a:gd name="T32" fmla="*/ 103 w 108"/>
                  <a:gd name="T33" fmla="*/ 2 h 8"/>
                  <a:gd name="T34" fmla="*/ 99 w 108"/>
                  <a:gd name="T35" fmla="*/ 3 h 8"/>
                  <a:gd name="T36" fmla="*/ 94 w 108"/>
                  <a:gd name="T37" fmla="*/ 4 h 8"/>
                  <a:gd name="T38" fmla="*/ 87 w 108"/>
                  <a:gd name="T39" fmla="*/ 5 h 8"/>
                  <a:gd name="T40" fmla="*/ 79 w 108"/>
                  <a:gd name="T41" fmla="*/ 5 h 8"/>
                  <a:gd name="T42" fmla="*/ 70 w 108"/>
                  <a:gd name="T43" fmla="*/ 6 h 8"/>
                  <a:gd name="T44" fmla="*/ 60 w 108"/>
                  <a:gd name="T45" fmla="*/ 6 h 8"/>
                  <a:gd name="T46" fmla="*/ 49 w 108"/>
                  <a:gd name="T47" fmla="*/ 7 h 8"/>
                  <a:gd name="T48" fmla="*/ 38 w 108"/>
                  <a:gd name="T49" fmla="*/ 7 h 8"/>
                  <a:gd name="T50" fmla="*/ 25 w 108"/>
                  <a:gd name="T51" fmla="*/ 7 h 8"/>
                  <a:gd name="T52" fmla="*/ 13 w 108"/>
                  <a:gd name="T53" fmla="*/ 8 h 8"/>
                  <a:gd name="T54" fmla="*/ 0 w 108"/>
                  <a:gd name="T55" fmla="*/ 8 h 8"/>
                  <a:gd name="T56" fmla="*/ 0 w 108"/>
                  <a:gd name="T5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8" h="8">
                    <a:moveTo>
                      <a:pt x="0" y="8"/>
                    </a:moveTo>
                    <a:lnTo>
                      <a:pt x="13" y="8"/>
                    </a:lnTo>
                    <a:lnTo>
                      <a:pt x="26" y="8"/>
                    </a:lnTo>
                    <a:lnTo>
                      <a:pt x="39" y="7"/>
                    </a:lnTo>
                    <a:lnTo>
                      <a:pt x="50" y="7"/>
                    </a:lnTo>
                    <a:lnTo>
                      <a:pt x="61" y="6"/>
                    </a:lnTo>
                    <a:lnTo>
                      <a:pt x="72" y="6"/>
                    </a:lnTo>
                    <a:lnTo>
                      <a:pt x="81" y="5"/>
                    </a:lnTo>
                    <a:lnTo>
                      <a:pt x="90" y="5"/>
                    </a:lnTo>
                    <a:lnTo>
                      <a:pt x="96" y="4"/>
                    </a:lnTo>
                    <a:lnTo>
                      <a:pt x="101" y="3"/>
                    </a:lnTo>
                    <a:lnTo>
                      <a:pt x="105" y="2"/>
                    </a:lnTo>
                    <a:lnTo>
                      <a:pt x="107" y="1"/>
                    </a:lnTo>
                    <a:lnTo>
                      <a:pt x="108" y="0"/>
                    </a:lnTo>
                    <a:lnTo>
                      <a:pt x="105" y="0"/>
                    </a:lnTo>
                    <a:lnTo>
                      <a:pt x="104" y="1"/>
                    </a:lnTo>
                    <a:lnTo>
                      <a:pt x="103" y="2"/>
                    </a:lnTo>
                    <a:lnTo>
                      <a:pt x="99" y="3"/>
                    </a:lnTo>
                    <a:lnTo>
                      <a:pt x="94" y="4"/>
                    </a:lnTo>
                    <a:lnTo>
                      <a:pt x="87" y="5"/>
                    </a:lnTo>
                    <a:lnTo>
                      <a:pt x="79" y="5"/>
                    </a:lnTo>
                    <a:lnTo>
                      <a:pt x="70" y="6"/>
                    </a:lnTo>
                    <a:lnTo>
                      <a:pt x="60" y="6"/>
                    </a:lnTo>
                    <a:lnTo>
                      <a:pt x="49" y="7"/>
                    </a:lnTo>
                    <a:lnTo>
                      <a:pt x="38" y="7"/>
                    </a:lnTo>
                    <a:lnTo>
                      <a:pt x="25" y="7"/>
                    </a:lnTo>
                    <a:lnTo>
                      <a:pt x="13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81" name="Freeform 1377"/>
              <p:cNvSpPr>
                <a:spLocks/>
              </p:cNvSpPr>
              <p:nvPr/>
            </p:nvSpPr>
            <p:spPr bwMode="auto">
              <a:xfrm>
                <a:off x="1737" y="3630"/>
                <a:ext cx="105" cy="8"/>
              </a:xfrm>
              <a:custGeom>
                <a:avLst/>
                <a:gdLst>
                  <a:gd name="T0" fmla="*/ 0 w 105"/>
                  <a:gd name="T1" fmla="*/ 8 h 8"/>
                  <a:gd name="T2" fmla="*/ 13 w 105"/>
                  <a:gd name="T3" fmla="*/ 8 h 8"/>
                  <a:gd name="T4" fmla="*/ 25 w 105"/>
                  <a:gd name="T5" fmla="*/ 7 h 8"/>
                  <a:gd name="T6" fmla="*/ 38 w 105"/>
                  <a:gd name="T7" fmla="*/ 7 h 8"/>
                  <a:gd name="T8" fmla="*/ 49 w 105"/>
                  <a:gd name="T9" fmla="*/ 7 h 8"/>
                  <a:gd name="T10" fmla="*/ 60 w 105"/>
                  <a:gd name="T11" fmla="*/ 6 h 8"/>
                  <a:gd name="T12" fmla="*/ 70 w 105"/>
                  <a:gd name="T13" fmla="*/ 6 h 8"/>
                  <a:gd name="T14" fmla="*/ 79 w 105"/>
                  <a:gd name="T15" fmla="*/ 5 h 8"/>
                  <a:gd name="T16" fmla="*/ 87 w 105"/>
                  <a:gd name="T17" fmla="*/ 5 h 8"/>
                  <a:gd name="T18" fmla="*/ 94 w 105"/>
                  <a:gd name="T19" fmla="*/ 4 h 8"/>
                  <a:gd name="T20" fmla="*/ 99 w 105"/>
                  <a:gd name="T21" fmla="*/ 3 h 8"/>
                  <a:gd name="T22" fmla="*/ 103 w 105"/>
                  <a:gd name="T23" fmla="*/ 2 h 8"/>
                  <a:gd name="T24" fmla="*/ 104 w 105"/>
                  <a:gd name="T25" fmla="*/ 1 h 8"/>
                  <a:gd name="T26" fmla="*/ 105 w 105"/>
                  <a:gd name="T27" fmla="*/ 0 h 8"/>
                  <a:gd name="T28" fmla="*/ 103 w 105"/>
                  <a:gd name="T29" fmla="*/ 0 h 8"/>
                  <a:gd name="T30" fmla="*/ 102 w 105"/>
                  <a:gd name="T31" fmla="*/ 1 h 8"/>
                  <a:gd name="T32" fmla="*/ 100 w 105"/>
                  <a:gd name="T33" fmla="*/ 2 h 8"/>
                  <a:gd name="T34" fmla="*/ 97 w 105"/>
                  <a:gd name="T35" fmla="*/ 3 h 8"/>
                  <a:gd name="T36" fmla="*/ 91 w 105"/>
                  <a:gd name="T37" fmla="*/ 4 h 8"/>
                  <a:gd name="T38" fmla="*/ 85 w 105"/>
                  <a:gd name="T39" fmla="*/ 5 h 8"/>
                  <a:gd name="T40" fmla="*/ 77 w 105"/>
                  <a:gd name="T41" fmla="*/ 5 h 8"/>
                  <a:gd name="T42" fmla="*/ 68 w 105"/>
                  <a:gd name="T43" fmla="*/ 5 h 8"/>
                  <a:gd name="T44" fmla="*/ 59 w 105"/>
                  <a:gd name="T45" fmla="*/ 6 h 8"/>
                  <a:gd name="T46" fmla="*/ 48 w 105"/>
                  <a:gd name="T47" fmla="*/ 6 h 8"/>
                  <a:gd name="T48" fmla="*/ 37 w 105"/>
                  <a:gd name="T49" fmla="*/ 7 h 8"/>
                  <a:gd name="T50" fmla="*/ 25 w 105"/>
                  <a:gd name="T51" fmla="*/ 7 h 8"/>
                  <a:gd name="T52" fmla="*/ 12 w 105"/>
                  <a:gd name="T53" fmla="*/ 7 h 8"/>
                  <a:gd name="T54" fmla="*/ 0 w 105"/>
                  <a:gd name="T55" fmla="*/ 7 h 8"/>
                  <a:gd name="T56" fmla="*/ 0 w 105"/>
                  <a:gd name="T5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5" h="8">
                    <a:moveTo>
                      <a:pt x="0" y="8"/>
                    </a:moveTo>
                    <a:lnTo>
                      <a:pt x="13" y="8"/>
                    </a:lnTo>
                    <a:lnTo>
                      <a:pt x="25" y="7"/>
                    </a:lnTo>
                    <a:lnTo>
                      <a:pt x="38" y="7"/>
                    </a:lnTo>
                    <a:lnTo>
                      <a:pt x="49" y="7"/>
                    </a:lnTo>
                    <a:lnTo>
                      <a:pt x="60" y="6"/>
                    </a:lnTo>
                    <a:lnTo>
                      <a:pt x="70" y="6"/>
                    </a:lnTo>
                    <a:lnTo>
                      <a:pt x="79" y="5"/>
                    </a:lnTo>
                    <a:lnTo>
                      <a:pt x="87" y="5"/>
                    </a:lnTo>
                    <a:lnTo>
                      <a:pt x="94" y="4"/>
                    </a:lnTo>
                    <a:lnTo>
                      <a:pt x="99" y="3"/>
                    </a:lnTo>
                    <a:lnTo>
                      <a:pt x="103" y="2"/>
                    </a:lnTo>
                    <a:lnTo>
                      <a:pt x="104" y="1"/>
                    </a:lnTo>
                    <a:lnTo>
                      <a:pt x="105" y="0"/>
                    </a:lnTo>
                    <a:lnTo>
                      <a:pt x="103" y="0"/>
                    </a:lnTo>
                    <a:lnTo>
                      <a:pt x="102" y="1"/>
                    </a:lnTo>
                    <a:lnTo>
                      <a:pt x="100" y="2"/>
                    </a:lnTo>
                    <a:lnTo>
                      <a:pt x="97" y="3"/>
                    </a:lnTo>
                    <a:lnTo>
                      <a:pt x="91" y="4"/>
                    </a:lnTo>
                    <a:lnTo>
                      <a:pt x="85" y="5"/>
                    </a:lnTo>
                    <a:lnTo>
                      <a:pt x="77" y="5"/>
                    </a:lnTo>
                    <a:lnTo>
                      <a:pt x="68" y="5"/>
                    </a:lnTo>
                    <a:lnTo>
                      <a:pt x="59" y="6"/>
                    </a:lnTo>
                    <a:lnTo>
                      <a:pt x="48" y="6"/>
                    </a:lnTo>
                    <a:lnTo>
                      <a:pt x="37" y="7"/>
                    </a:lnTo>
                    <a:lnTo>
                      <a:pt x="25" y="7"/>
                    </a:lnTo>
                    <a:lnTo>
                      <a:pt x="12" y="7"/>
                    </a:lnTo>
                    <a:lnTo>
                      <a:pt x="0" y="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82" name="Freeform 1378"/>
              <p:cNvSpPr>
                <a:spLocks/>
              </p:cNvSpPr>
              <p:nvPr/>
            </p:nvSpPr>
            <p:spPr bwMode="auto">
              <a:xfrm>
                <a:off x="1737" y="3630"/>
                <a:ext cx="103" cy="7"/>
              </a:xfrm>
              <a:custGeom>
                <a:avLst/>
                <a:gdLst>
                  <a:gd name="T0" fmla="*/ 0 w 103"/>
                  <a:gd name="T1" fmla="*/ 7 h 7"/>
                  <a:gd name="T2" fmla="*/ 12 w 103"/>
                  <a:gd name="T3" fmla="*/ 7 h 7"/>
                  <a:gd name="T4" fmla="*/ 25 w 103"/>
                  <a:gd name="T5" fmla="*/ 7 h 7"/>
                  <a:gd name="T6" fmla="*/ 37 w 103"/>
                  <a:gd name="T7" fmla="*/ 7 h 7"/>
                  <a:gd name="T8" fmla="*/ 48 w 103"/>
                  <a:gd name="T9" fmla="*/ 6 h 7"/>
                  <a:gd name="T10" fmla="*/ 59 w 103"/>
                  <a:gd name="T11" fmla="*/ 6 h 7"/>
                  <a:gd name="T12" fmla="*/ 68 w 103"/>
                  <a:gd name="T13" fmla="*/ 5 h 7"/>
                  <a:gd name="T14" fmla="*/ 77 w 103"/>
                  <a:gd name="T15" fmla="*/ 5 h 7"/>
                  <a:gd name="T16" fmla="*/ 85 w 103"/>
                  <a:gd name="T17" fmla="*/ 5 h 7"/>
                  <a:gd name="T18" fmla="*/ 91 w 103"/>
                  <a:gd name="T19" fmla="*/ 4 h 7"/>
                  <a:gd name="T20" fmla="*/ 97 w 103"/>
                  <a:gd name="T21" fmla="*/ 3 h 7"/>
                  <a:gd name="T22" fmla="*/ 100 w 103"/>
                  <a:gd name="T23" fmla="*/ 2 h 7"/>
                  <a:gd name="T24" fmla="*/ 102 w 103"/>
                  <a:gd name="T25" fmla="*/ 1 h 7"/>
                  <a:gd name="T26" fmla="*/ 103 w 103"/>
                  <a:gd name="T27" fmla="*/ 0 h 7"/>
                  <a:gd name="T28" fmla="*/ 100 w 103"/>
                  <a:gd name="T29" fmla="*/ 0 h 7"/>
                  <a:gd name="T30" fmla="*/ 99 w 103"/>
                  <a:gd name="T31" fmla="*/ 1 h 7"/>
                  <a:gd name="T32" fmla="*/ 97 w 103"/>
                  <a:gd name="T33" fmla="*/ 2 h 7"/>
                  <a:gd name="T34" fmla="*/ 93 w 103"/>
                  <a:gd name="T35" fmla="*/ 3 h 7"/>
                  <a:gd name="T36" fmla="*/ 87 w 103"/>
                  <a:gd name="T37" fmla="*/ 4 h 7"/>
                  <a:gd name="T38" fmla="*/ 80 w 103"/>
                  <a:gd name="T39" fmla="*/ 5 h 7"/>
                  <a:gd name="T40" fmla="*/ 71 w 103"/>
                  <a:gd name="T41" fmla="*/ 5 h 7"/>
                  <a:gd name="T42" fmla="*/ 61 w 103"/>
                  <a:gd name="T43" fmla="*/ 6 h 7"/>
                  <a:gd name="T44" fmla="*/ 50 w 103"/>
                  <a:gd name="T45" fmla="*/ 6 h 7"/>
                  <a:gd name="T46" fmla="*/ 39 w 103"/>
                  <a:gd name="T47" fmla="*/ 7 h 7"/>
                  <a:gd name="T48" fmla="*/ 26 w 103"/>
                  <a:gd name="T49" fmla="*/ 7 h 7"/>
                  <a:gd name="T50" fmla="*/ 13 w 103"/>
                  <a:gd name="T51" fmla="*/ 7 h 7"/>
                  <a:gd name="T52" fmla="*/ 0 w 103"/>
                  <a:gd name="T53" fmla="*/ 7 h 7"/>
                  <a:gd name="T54" fmla="*/ 0 w 103"/>
                  <a:gd name="T5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" h="7">
                    <a:moveTo>
                      <a:pt x="0" y="7"/>
                    </a:moveTo>
                    <a:lnTo>
                      <a:pt x="12" y="7"/>
                    </a:lnTo>
                    <a:lnTo>
                      <a:pt x="25" y="7"/>
                    </a:lnTo>
                    <a:lnTo>
                      <a:pt x="37" y="7"/>
                    </a:lnTo>
                    <a:lnTo>
                      <a:pt x="48" y="6"/>
                    </a:lnTo>
                    <a:lnTo>
                      <a:pt x="59" y="6"/>
                    </a:lnTo>
                    <a:lnTo>
                      <a:pt x="68" y="5"/>
                    </a:lnTo>
                    <a:lnTo>
                      <a:pt x="77" y="5"/>
                    </a:lnTo>
                    <a:lnTo>
                      <a:pt x="85" y="5"/>
                    </a:lnTo>
                    <a:lnTo>
                      <a:pt x="91" y="4"/>
                    </a:lnTo>
                    <a:lnTo>
                      <a:pt x="97" y="3"/>
                    </a:lnTo>
                    <a:lnTo>
                      <a:pt x="100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0" y="0"/>
                    </a:lnTo>
                    <a:lnTo>
                      <a:pt x="99" y="1"/>
                    </a:lnTo>
                    <a:lnTo>
                      <a:pt x="97" y="2"/>
                    </a:lnTo>
                    <a:lnTo>
                      <a:pt x="93" y="3"/>
                    </a:lnTo>
                    <a:lnTo>
                      <a:pt x="87" y="4"/>
                    </a:lnTo>
                    <a:lnTo>
                      <a:pt x="80" y="5"/>
                    </a:lnTo>
                    <a:lnTo>
                      <a:pt x="71" y="5"/>
                    </a:lnTo>
                    <a:lnTo>
                      <a:pt x="61" y="6"/>
                    </a:lnTo>
                    <a:lnTo>
                      <a:pt x="50" y="6"/>
                    </a:lnTo>
                    <a:lnTo>
                      <a:pt x="39" y="7"/>
                    </a:lnTo>
                    <a:lnTo>
                      <a:pt x="26" y="7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83" name="Freeform 1379"/>
              <p:cNvSpPr>
                <a:spLocks/>
              </p:cNvSpPr>
              <p:nvPr/>
            </p:nvSpPr>
            <p:spPr bwMode="auto">
              <a:xfrm>
                <a:off x="1737" y="3630"/>
                <a:ext cx="100" cy="7"/>
              </a:xfrm>
              <a:custGeom>
                <a:avLst/>
                <a:gdLst>
                  <a:gd name="T0" fmla="*/ 0 w 100"/>
                  <a:gd name="T1" fmla="*/ 7 h 7"/>
                  <a:gd name="T2" fmla="*/ 13 w 100"/>
                  <a:gd name="T3" fmla="*/ 7 h 7"/>
                  <a:gd name="T4" fmla="*/ 26 w 100"/>
                  <a:gd name="T5" fmla="*/ 7 h 7"/>
                  <a:gd name="T6" fmla="*/ 39 w 100"/>
                  <a:gd name="T7" fmla="*/ 7 h 7"/>
                  <a:gd name="T8" fmla="*/ 50 w 100"/>
                  <a:gd name="T9" fmla="*/ 6 h 7"/>
                  <a:gd name="T10" fmla="*/ 61 w 100"/>
                  <a:gd name="T11" fmla="*/ 6 h 7"/>
                  <a:gd name="T12" fmla="*/ 71 w 100"/>
                  <a:gd name="T13" fmla="*/ 5 h 7"/>
                  <a:gd name="T14" fmla="*/ 80 w 100"/>
                  <a:gd name="T15" fmla="*/ 5 h 7"/>
                  <a:gd name="T16" fmla="*/ 87 w 100"/>
                  <a:gd name="T17" fmla="*/ 4 h 7"/>
                  <a:gd name="T18" fmla="*/ 93 w 100"/>
                  <a:gd name="T19" fmla="*/ 3 h 7"/>
                  <a:gd name="T20" fmla="*/ 97 w 100"/>
                  <a:gd name="T21" fmla="*/ 2 h 7"/>
                  <a:gd name="T22" fmla="*/ 99 w 100"/>
                  <a:gd name="T23" fmla="*/ 1 h 7"/>
                  <a:gd name="T24" fmla="*/ 100 w 100"/>
                  <a:gd name="T25" fmla="*/ 0 h 7"/>
                  <a:gd name="T26" fmla="*/ 97 w 100"/>
                  <a:gd name="T27" fmla="*/ 0 h 7"/>
                  <a:gd name="T28" fmla="*/ 97 w 100"/>
                  <a:gd name="T29" fmla="*/ 1 h 7"/>
                  <a:gd name="T30" fmla="*/ 95 w 100"/>
                  <a:gd name="T31" fmla="*/ 2 h 7"/>
                  <a:gd name="T32" fmla="*/ 90 w 100"/>
                  <a:gd name="T33" fmla="*/ 3 h 7"/>
                  <a:gd name="T34" fmla="*/ 84 w 100"/>
                  <a:gd name="T35" fmla="*/ 4 h 7"/>
                  <a:gd name="T36" fmla="*/ 77 w 100"/>
                  <a:gd name="T37" fmla="*/ 5 h 7"/>
                  <a:gd name="T38" fmla="*/ 69 w 100"/>
                  <a:gd name="T39" fmla="*/ 5 h 7"/>
                  <a:gd name="T40" fmla="*/ 60 w 100"/>
                  <a:gd name="T41" fmla="*/ 5 h 7"/>
                  <a:gd name="T42" fmla="*/ 49 w 100"/>
                  <a:gd name="T43" fmla="*/ 6 h 7"/>
                  <a:gd name="T44" fmla="*/ 38 w 100"/>
                  <a:gd name="T45" fmla="*/ 6 h 7"/>
                  <a:gd name="T46" fmla="*/ 25 w 100"/>
                  <a:gd name="T47" fmla="*/ 7 h 7"/>
                  <a:gd name="T48" fmla="*/ 13 w 100"/>
                  <a:gd name="T49" fmla="*/ 7 h 7"/>
                  <a:gd name="T50" fmla="*/ 0 w 100"/>
                  <a:gd name="T51" fmla="*/ 7 h 7"/>
                  <a:gd name="T52" fmla="*/ 0 w 100"/>
                  <a:gd name="T5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7">
                    <a:moveTo>
                      <a:pt x="0" y="7"/>
                    </a:moveTo>
                    <a:lnTo>
                      <a:pt x="13" y="7"/>
                    </a:lnTo>
                    <a:lnTo>
                      <a:pt x="26" y="7"/>
                    </a:lnTo>
                    <a:lnTo>
                      <a:pt x="39" y="7"/>
                    </a:lnTo>
                    <a:lnTo>
                      <a:pt x="50" y="6"/>
                    </a:lnTo>
                    <a:lnTo>
                      <a:pt x="61" y="6"/>
                    </a:lnTo>
                    <a:lnTo>
                      <a:pt x="71" y="5"/>
                    </a:lnTo>
                    <a:lnTo>
                      <a:pt x="80" y="5"/>
                    </a:lnTo>
                    <a:lnTo>
                      <a:pt x="87" y="4"/>
                    </a:lnTo>
                    <a:lnTo>
                      <a:pt x="93" y="3"/>
                    </a:lnTo>
                    <a:lnTo>
                      <a:pt x="97" y="2"/>
                    </a:lnTo>
                    <a:lnTo>
                      <a:pt x="99" y="1"/>
                    </a:lnTo>
                    <a:lnTo>
                      <a:pt x="100" y="0"/>
                    </a:lnTo>
                    <a:lnTo>
                      <a:pt x="97" y="0"/>
                    </a:lnTo>
                    <a:lnTo>
                      <a:pt x="97" y="1"/>
                    </a:lnTo>
                    <a:lnTo>
                      <a:pt x="95" y="2"/>
                    </a:lnTo>
                    <a:lnTo>
                      <a:pt x="90" y="3"/>
                    </a:lnTo>
                    <a:lnTo>
                      <a:pt x="84" y="4"/>
                    </a:lnTo>
                    <a:lnTo>
                      <a:pt x="77" y="5"/>
                    </a:lnTo>
                    <a:lnTo>
                      <a:pt x="69" y="5"/>
                    </a:lnTo>
                    <a:lnTo>
                      <a:pt x="60" y="5"/>
                    </a:lnTo>
                    <a:lnTo>
                      <a:pt x="49" y="6"/>
                    </a:lnTo>
                    <a:lnTo>
                      <a:pt x="38" y="6"/>
                    </a:lnTo>
                    <a:lnTo>
                      <a:pt x="25" y="7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84" name="Freeform 1380"/>
              <p:cNvSpPr>
                <a:spLocks/>
              </p:cNvSpPr>
              <p:nvPr/>
            </p:nvSpPr>
            <p:spPr bwMode="auto">
              <a:xfrm>
                <a:off x="1737" y="3630"/>
                <a:ext cx="97" cy="7"/>
              </a:xfrm>
              <a:custGeom>
                <a:avLst/>
                <a:gdLst>
                  <a:gd name="T0" fmla="*/ 0 w 97"/>
                  <a:gd name="T1" fmla="*/ 7 h 7"/>
                  <a:gd name="T2" fmla="*/ 13 w 97"/>
                  <a:gd name="T3" fmla="*/ 7 h 7"/>
                  <a:gd name="T4" fmla="*/ 25 w 97"/>
                  <a:gd name="T5" fmla="*/ 7 h 7"/>
                  <a:gd name="T6" fmla="*/ 38 w 97"/>
                  <a:gd name="T7" fmla="*/ 6 h 7"/>
                  <a:gd name="T8" fmla="*/ 49 w 97"/>
                  <a:gd name="T9" fmla="*/ 6 h 7"/>
                  <a:gd name="T10" fmla="*/ 60 w 97"/>
                  <a:gd name="T11" fmla="*/ 5 h 7"/>
                  <a:gd name="T12" fmla="*/ 69 w 97"/>
                  <a:gd name="T13" fmla="*/ 5 h 7"/>
                  <a:gd name="T14" fmla="*/ 77 w 97"/>
                  <a:gd name="T15" fmla="*/ 5 h 7"/>
                  <a:gd name="T16" fmla="*/ 84 w 97"/>
                  <a:gd name="T17" fmla="*/ 4 h 7"/>
                  <a:gd name="T18" fmla="*/ 90 w 97"/>
                  <a:gd name="T19" fmla="*/ 3 h 7"/>
                  <a:gd name="T20" fmla="*/ 95 w 97"/>
                  <a:gd name="T21" fmla="*/ 2 h 7"/>
                  <a:gd name="T22" fmla="*/ 97 w 97"/>
                  <a:gd name="T23" fmla="*/ 1 h 7"/>
                  <a:gd name="T24" fmla="*/ 97 w 97"/>
                  <a:gd name="T25" fmla="*/ 0 h 7"/>
                  <a:gd name="T26" fmla="*/ 95 w 97"/>
                  <a:gd name="T27" fmla="*/ 0 h 7"/>
                  <a:gd name="T28" fmla="*/ 94 w 97"/>
                  <a:gd name="T29" fmla="*/ 1 h 7"/>
                  <a:gd name="T30" fmla="*/ 92 w 97"/>
                  <a:gd name="T31" fmla="*/ 2 h 7"/>
                  <a:gd name="T32" fmla="*/ 88 w 97"/>
                  <a:gd name="T33" fmla="*/ 3 h 7"/>
                  <a:gd name="T34" fmla="*/ 82 w 97"/>
                  <a:gd name="T35" fmla="*/ 4 h 7"/>
                  <a:gd name="T36" fmla="*/ 75 w 97"/>
                  <a:gd name="T37" fmla="*/ 5 h 7"/>
                  <a:gd name="T38" fmla="*/ 68 w 97"/>
                  <a:gd name="T39" fmla="*/ 5 h 7"/>
                  <a:gd name="T40" fmla="*/ 58 w 97"/>
                  <a:gd name="T41" fmla="*/ 5 h 7"/>
                  <a:gd name="T42" fmla="*/ 47 w 97"/>
                  <a:gd name="T43" fmla="*/ 6 h 7"/>
                  <a:gd name="T44" fmla="*/ 36 w 97"/>
                  <a:gd name="T45" fmla="*/ 6 h 7"/>
                  <a:gd name="T46" fmla="*/ 25 w 97"/>
                  <a:gd name="T47" fmla="*/ 7 h 7"/>
                  <a:gd name="T48" fmla="*/ 12 w 97"/>
                  <a:gd name="T49" fmla="*/ 7 h 7"/>
                  <a:gd name="T50" fmla="*/ 0 w 97"/>
                  <a:gd name="T51" fmla="*/ 7 h 7"/>
                  <a:gd name="T52" fmla="*/ 0 w 97"/>
                  <a:gd name="T5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7" h="7">
                    <a:moveTo>
                      <a:pt x="0" y="7"/>
                    </a:moveTo>
                    <a:lnTo>
                      <a:pt x="13" y="7"/>
                    </a:lnTo>
                    <a:lnTo>
                      <a:pt x="25" y="7"/>
                    </a:lnTo>
                    <a:lnTo>
                      <a:pt x="38" y="6"/>
                    </a:lnTo>
                    <a:lnTo>
                      <a:pt x="49" y="6"/>
                    </a:lnTo>
                    <a:lnTo>
                      <a:pt x="60" y="5"/>
                    </a:lnTo>
                    <a:lnTo>
                      <a:pt x="69" y="5"/>
                    </a:lnTo>
                    <a:lnTo>
                      <a:pt x="77" y="5"/>
                    </a:lnTo>
                    <a:lnTo>
                      <a:pt x="84" y="4"/>
                    </a:lnTo>
                    <a:lnTo>
                      <a:pt x="90" y="3"/>
                    </a:lnTo>
                    <a:lnTo>
                      <a:pt x="95" y="2"/>
                    </a:lnTo>
                    <a:lnTo>
                      <a:pt x="97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4" y="1"/>
                    </a:lnTo>
                    <a:lnTo>
                      <a:pt x="92" y="2"/>
                    </a:lnTo>
                    <a:lnTo>
                      <a:pt x="88" y="3"/>
                    </a:lnTo>
                    <a:lnTo>
                      <a:pt x="82" y="4"/>
                    </a:lnTo>
                    <a:lnTo>
                      <a:pt x="75" y="5"/>
                    </a:lnTo>
                    <a:lnTo>
                      <a:pt x="68" y="5"/>
                    </a:lnTo>
                    <a:lnTo>
                      <a:pt x="58" y="5"/>
                    </a:lnTo>
                    <a:lnTo>
                      <a:pt x="47" y="6"/>
                    </a:lnTo>
                    <a:lnTo>
                      <a:pt x="36" y="6"/>
                    </a:lnTo>
                    <a:lnTo>
                      <a:pt x="25" y="7"/>
                    </a:lnTo>
                    <a:lnTo>
                      <a:pt x="12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85" name="Freeform 1381"/>
              <p:cNvSpPr>
                <a:spLocks/>
              </p:cNvSpPr>
              <p:nvPr/>
            </p:nvSpPr>
            <p:spPr bwMode="auto">
              <a:xfrm>
                <a:off x="1737" y="3630"/>
                <a:ext cx="95" cy="7"/>
              </a:xfrm>
              <a:custGeom>
                <a:avLst/>
                <a:gdLst>
                  <a:gd name="T0" fmla="*/ 0 w 95"/>
                  <a:gd name="T1" fmla="*/ 7 h 7"/>
                  <a:gd name="T2" fmla="*/ 12 w 95"/>
                  <a:gd name="T3" fmla="*/ 7 h 7"/>
                  <a:gd name="T4" fmla="*/ 25 w 95"/>
                  <a:gd name="T5" fmla="*/ 7 h 7"/>
                  <a:gd name="T6" fmla="*/ 36 w 95"/>
                  <a:gd name="T7" fmla="*/ 6 h 7"/>
                  <a:gd name="T8" fmla="*/ 47 w 95"/>
                  <a:gd name="T9" fmla="*/ 6 h 7"/>
                  <a:gd name="T10" fmla="*/ 58 w 95"/>
                  <a:gd name="T11" fmla="*/ 5 h 7"/>
                  <a:gd name="T12" fmla="*/ 68 w 95"/>
                  <a:gd name="T13" fmla="*/ 5 h 7"/>
                  <a:gd name="T14" fmla="*/ 75 w 95"/>
                  <a:gd name="T15" fmla="*/ 5 h 7"/>
                  <a:gd name="T16" fmla="*/ 82 w 95"/>
                  <a:gd name="T17" fmla="*/ 4 h 7"/>
                  <a:gd name="T18" fmla="*/ 88 w 95"/>
                  <a:gd name="T19" fmla="*/ 3 h 7"/>
                  <a:gd name="T20" fmla="*/ 92 w 95"/>
                  <a:gd name="T21" fmla="*/ 2 h 7"/>
                  <a:gd name="T22" fmla="*/ 94 w 95"/>
                  <a:gd name="T23" fmla="*/ 1 h 7"/>
                  <a:gd name="T24" fmla="*/ 95 w 95"/>
                  <a:gd name="T25" fmla="*/ 0 h 7"/>
                  <a:gd name="T26" fmla="*/ 92 w 95"/>
                  <a:gd name="T27" fmla="*/ 0 h 7"/>
                  <a:gd name="T28" fmla="*/ 91 w 95"/>
                  <a:gd name="T29" fmla="*/ 1 h 7"/>
                  <a:gd name="T30" fmla="*/ 90 w 95"/>
                  <a:gd name="T31" fmla="*/ 2 h 7"/>
                  <a:gd name="T32" fmla="*/ 85 w 95"/>
                  <a:gd name="T33" fmla="*/ 3 h 7"/>
                  <a:gd name="T34" fmla="*/ 80 w 95"/>
                  <a:gd name="T35" fmla="*/ 4 h 7"/>
                  <a:gd name="T36" fmla="*/ 74 w 95"/>
                  <a:gd name="T37" fmla="*/ 5 h 7"/>
                  <a:gd name="T38" fmla="*/ 65 w 95"/>
                  <a:gd name="T39" fmla="*/ 5 h 7"/>
                  <a:gd name="T40" fmla="*/ 56 w 95"/>
                  <a:gd name="T41" fmla="*/ 5 h 7"/>
                  <a:gd name="T42" fmla="*/ 46 w 95"/>
                  <a:gd name="T43" fmla="*/ 6 h 7"/>
                  <a:gd name="T44" fmla="*/ 35 w 95"/>
                  <a:gd name="T45" fmla="*/ 6 h 7"/>
                  <a:gd name="T46" fmla="*/ 24 w 95"/>
                  <a:gd name="T47" fmla="*/ 6 h 7"/>
                  <a:gd name="T48" fmla="*/ 12 w 95"/>
                  <a:gd name="T49" fmla="*/ 7 h 7"/>
                  <a:gd name="T50" fmla="*/ 0 w 95"/>
                  <a:gd name="T51" fmla="*/ 7 h 7"/>
                  <a:gd name="T52" fmla="*/ 0 w 95"/>
                  <a:gd name="T5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7">
                    <a:moveTo>
                      <a:pt x="0" y="7"/>
                    </a:moveTo>
                    <a:lnTo>
                      <a:pt x="12" y="7"/>
                    </a:lnTo>
                    <a:lnTo>
                      <a:pt x="25" y="7"/>
                    </a:lnTo>
                    <a:lnTo>
                      <a:pt x="36" y="6"/>
                    </a:lnTo>
                    <a:lnTo>
                      <a:pt x="47" y="6"/>
                    </a:lnTo>
                    <a:lnTo>
                      <a:pt x="58" y="5"/>
                    </a:lnTo>
                    <a:lnTo>
                      <a:pt x="68" y="5"/>
                    </a:lnTo>
                    <a:lnTo>
                      <a:pt x="75" y="5"/>
                    </a:lnTo>
                    <a:lnTo>
                      <a:pt x="82" y="4"/>
                    </a:lnTo>
                    <a:lnTo>
                      <a:pt x="88" y="3"/>
                    </a:lnTo>
                    <a:lnTo>
                      <a:pt x="92" y="2"/>
                    </a:lnTo>
                    <a:lnTo>
                      <a:pt x="94" y="1"/>
                    </a:lnTo>
                    <a:lnTo>
                      <a:pt x="95" y="0"/>
                    </a:lnTo>
                    <a:lnTo>
                      <a:pt x="92" y="0"/>
                    </a:lnTo>
                    <a:lnTo>
                      <a:pt x="91" y="1"/>
                    </a:lnTo>
                    <a:lnTo>
                      <a:pt x="90" y="2"/>
                    </a:lnTo>
                    <a:lnTo>
                      <a:pt x="85" y="3"/>
                    </a:lnTo>
                    <a:lnTo>
                      <a:pt x="80" y="4"/>
                    </a:lnTo>
                    <a:lnTo>
                      <a:pt x="74" y="5"/>
                    </a:lnTo>
                    <a:lnTo>
                      <a:pt x="65" y="5"/>
                    </a:lnTo>
                    <a:lnTo>
                      <a:pt x="56" y="5"/>
                    </a:lnTo>
                    <a:lnTo>
                      <a:pt x="46" y="6"/>
                    </a:lnTo>
                    <a:lnTo>
                      <a:pt x="35" y="6"/>
                    </a:lnTo>
                    <a:lnTo>
                      <a:pt x="24" y="6"/>
                    </a:lnTo>
                    <a:lnTo>
                      <a:pt x="12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86" name="Freeform 1382"/>
              <p:cNvSpPr>
                <a:spLocks/>
              </p:cNvSpPr>
              <p:nvPr/>
            </p:nvSpPr>
            <p:spPr bwMode="auto">
              <a:xfrm>
                <a:off x="1737" y="3630"/>
                <a:ext cx="92" cy="7"/>
              </a:xfrm>
              <a:custGeom>
                <a:avLst/>
                <a:gdLst>
                  <a:gd name="T0" fmla="*/ 0 w 92"/>
                  <a:gd name="T1" fmla="*/ 7 h 7"/>
                  <a:gd name="T2" fmla="*/ 12 w 92"/>
                  <a:gd name="T3" fmla="*/ 7 h 7"/>
                  <a:gd name="T4" fmla="*/ 24 w 92"/>
                  <a:gd name="T5" fmla="*/ 6 h 7"/>
                  <a:gd name="T6" fmla="*/ 35 w 92"/>
                  <a:gd name="T7" fmla="*/ 6 h 7"/>
                  <a:gd name="T8" fmla="*/ 46 w 92"/>
                  <a:gd name="T9" fmla="*/ 6 h 7"/>
                  <a:gd name="T10" fmla="*/ 56 w 92"/>
                  <a:gd name="T11" fmla="*/ 5 h 7"/>
                  <a:gd name="T12" fmla="*/ 65 w 92"/>
                  <a:gd name="T13" fmla="*/ 5 h 7"/>
                  <a:gd name="T14" fmla="*/ 74 w 92"/>
                  <a:gd name="T15" fmla="*/ 5 h 7"/>
                  <a:gd name="T16" fmla="*/ 80 w 92"/>
                  <a:gd name="T17" fmla="*/ 4 h 7"/>
                  <a:gd name="T18" fmla="*/ 85 w 92"/>
                  <a:gd name="T19" fmla="*/ 3 h 7"/>
                  <a:gd name="T20" fmla="*/ 90 w 92"/>
                  <a:gd name="T21" fmla="*/ 2 h 7"/>
                  <a:gd name="T22" fmla="*/ 91 w 92"/>
                  <a:gd name="T23" fmla="*/ 1 h 7"/>
                  <a:gd name="T24" fmla="*/ 92 w 92"/>
                  <a:gd name="T25" fmla="*/ 0 h 7"/>
                  <a:gd name="T26" fmla="*/ 90 w 92"/>
                  <a:gd name="T27" fmla="*/ 0 h 7"/>
                  <a:gd name="T28" fmla="*/ 89 w 92"/>
                  <a:gd name="T29" fmla="*/ 1 h 7"/>
                  <a:gd name="T30" fmla="*/ 87 w 92"/>
                  <a:gd name="T31" fmla="*/ 2 h 7"/>
                  <a:gd name="T32" fmla="*/ 83 w 92"/>
                  <a:gd name="T33" fmla="*/ 3 h 7"/>
                  <a:gd name="T34" fmla="*/ 78 w 92"/>
                  <a:gd name="T35" fmla="*/ 4 h 7"/>
                  <a:gd name="T36" fmla="*/ 71 w 92"/>
                  <a:gd name="T37" fmla="*/ 5 h 7"/>
                  <a:gd name="T38" fmla="*/ 63 w 92"/>
                  <a:gd name="T39" fmla="*/ 5 h 7"/>
                  <a:gd name="T40" fmla="*/ 54 w 92"/>
                  <a:gd name="T41" fmla="*/ 5 h 7"/>
                  <a:gd name="T42" fmla="*/ 45 w 92"/>
                  <a:gd name="T43" fmla="*/ 5 h 7"/>
                  <a:gd name="T44" fmla="*/ 34 w 92"/>
                  <a:gd name="T45" fmla="*/ 6 h 7"/>
                  <a:gd name="T46" fmla="*/ 24 w 92"/>
                  <a:gd name="T47" fmla="*/ 6 h 7"/>
                  <a:gd name="T48" fmla="*/ 11 w 92"/>
                  <a:gd name="T49" fmla="*/ 6 h 7"/>
                  <a:gd name="T50" fmla="*/ 0 w 92"/>
                  <a:gd name="T51" fmla="*/ 6 h 7"/>
                  <a:gd name="T52" fmla="*/ 0 w 92"/>
                  <a:gd name="T5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2" h="7">
                    <a:moveTo>
                      <a:pt x="0" y="7"/>
                    </a:moveTo>
                    <a:lnTo>
                      <a:pt x="12" y="7"/>
                    </a:lnTo>
                    <a:lnTo>
                      <a:pt x="24" y="6"/>
                    </a:lnTo>
                    <a:lnTo>
                      <a:pt x="35" y="6"/>
                    </a:lnTo>
                    <a:lnTo>
                      <a:pt x="46" y="6"/>
                    </a:lnTo>
                    <a:lnTo>
                      <a:pt x="56" y="5"/>
                    </a:lnTo>
                    <a:lnTo>
                      <a:pt x="65" y="5"/>
                    </a:lnTo>
                    <a:lnTo>
                      <a:pt x="74" y="5"/>
                    </a:lnTo>
                    <a:lnTo>
                      <a:pt x="80" y="4"/>
                    </a:lnTo>
                    <a:lnTo>
                      <a:pt x="85" y="3"/>
                    </a:lnTo>
                    <a:lnTo>
                      <a:pt x="90" y="2"/>
                    </a:lnTo>
                    <a:lnTo>
                      <a:pt x="91" y="1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9" y="1"/>
                    </a:lnTo>
                    <a:lnTo>
                      <a:pt x="87" y="2"/>
                    </a:lnTo>
                    <a:lnTo>
                      <a:pt x="83" y="3"/>
                    </a:lnTo>
                    <a:lnTo>
                      <a:pt x="78" y="4"/>
                    </a:lnTo>
                    <a:lnTo>
                      <a:pt x="71" y="5"/>
                    </a:lnTo>
                    <a:lnTo>
                      <a:pt x="63" y="5"/>
                    </a:lnTo>
                    <a:lnTo>
                      <a:pt x="54" y="5"/>
                    </a:lnTo>
                    <a:lnTo>
                      <a:pt x="45" y="5"/>
                    </a:lnTo>
                    <a:lnTo>
                      <a:pt x="34" y="6"/>
                    </a:lnTo>
                    <a:lnTo>
                      <a:pt x="24" y="6"/>
                    </a:lnTo>
                    <a:lnTo>
                      <a:pt x="11" y="6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87" name="Freeform 1383"/>
              <p:cNvSpPr>
                <a:spLocks/>
              </p:cNvSpPr>
              <p:nvPr/>
            </p:nvSpPr>
            <p:spPr bwMode="auto">
              <a:xfrm>
                <a:off x="1737" y="3630"/>
                <a:ext cx="90" cy="6"/>
              </a:xfrm>
              <a:custGeom>
                <a:avLst/>
                <a:gdLst>
                  <a:gd name="T0" fmla="*/ 0 w 90"/>
                  <a:gd name="T1" fmla="*/ 6 h 6"/>
                  <a:gd name="T2" fmla="*/ 11 w 90"/>
                  <a:gd name="T3" fmla="*/ 6 h 6"/>
                  <a:gd name="T4" fmla="*/ 24 w 90"/>
                  <a:gd name="T5" fmla="*/ 6 h 6"/>
                  <a:gd name="T6" fmla="*/ 34 w 90"/>
                  <a:gd name="T7" fmla="*/ 6 h 6"/>
                  <a:gd name="T8" fmla="*/ 45 w 90"/>
                  <a:gd name="T9" fmla="*/ 5 h 6"/>
                  <a:gd name="T10" fmla="*/ 54 w 90"/>
                  <a:gd name="T11" fmla="*/ 5 h 6"/>
                  <a:gd name="T12" fmla="*/ 63 w 90"/>
                  <a:gd name="T13" fmla="*/ 5 h 6"/>
                  <a:gd name="T14" fmla="*/ 71 w 90"/>
                  <a:gd name="T15" fmla="*/ 5 h 6"/>
                  <a:gd name="T16" fmla="*/ 78 w 90"/>
                  <a:gd name="T17" fmla="*/ 4 h 6"/>
                  <a:gd name="T18" fmla="*/ 83 w 90"/>
                  <a:gd name="T19" fmla="*/ 3 h 6"/>
                  <a:gd name="T20" fmla="*/ 87 w 90"/>
                  <a:gd name="T21" fmla="*/ 2 h 6"/>
                  <a:gd name="T22" fmla="*/ 89 w 90"/>
                  <a:gd name="T23" fmla="*/ 1 h 6"/>
                  <a:gd name="T24" fmla="*/ 90 w 90"/>
                  <a:gd name="T25" fmla="*/ 0 h 6"/>
                  <a:gd name="T26" fmla="*/ 87 w 90"/>
                  <a:gd name="T27" fmla="*/ 0 h 6"/>
                  <a:gd name="T28" fmla="*/ 86 w 90"/>
                  <a:gd name="T29" fmla="*/ 1 h 6"/>
                  <a:gd name="T30" fmla="*/ 84 w 90"/>
                  <a:gd name="T31" fmla="*/ 2 h 6"/>
                  <a:gd name="T32" fmla="*/ 81 w 90"/>
                  <a:gd name="T33" fmla="*/ 3 h 6"/>
                  <a:gd name="T34" fmla="*/ 75 w 90"/>
                  <a:gd name="T35" fmla="*/ 4 h 6"/>
                  <a:gd name="T36" fmla="*/ 69 w 90"/>
                  <a:gd name="T37" fmla="*/ 5 h 6"/>
                  <a:gd name="T38" fmla="*/ 61 w 90"/>
                  <a:gd name="T39" fmla="*/ 5 h 6"/>
                  <a:gd name="T40" fmla="*/ 53 w 90"/>
                  <a:gd name="T41" fmla="*/ 5 h 6"/>
                  <a:gd name="T42" fmla="*/ 44 w 90"/>
                  <a:gd name="T43" fmla="*/ 5 h 6"/>
                  <a:gd name="T44" fmla="*/ 33 w 90"/>
                  <a:gd name="T45" fmla="*/ 6 h 6"/>
                  <a:gd name="T46" fmla="*/ 23 w 90"/>
                  <a:gd name="T47" fmla="*/ 6 h 6"/>
                  <a:gd name="T48" fmla="*/ 11 w 90"/>
                  <a:gd name="T49" fmla="*/ 6 h 6"/>
                  <a:gd name="T50" fmla="*/ 0 w 90"/>
                  <a:gd name="T51" fmla="*/ 6 h 6"/>
                  <a:gd name="T52" fmla="*/ 0 w 90"/>
                  <a:gd name="T5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0" h="6">
                    <a:moveTo>
                      <a:pt x="0" y="6"/>
                    </a:moveTo>
                    <a:lnTo>
                      <a:pt x="11" y="6"/>
                    </a:lnTo>
                    <a:lnTo>
                      <a:pt x="24" y="6"/>
                    </a:lnTo>
                    <a:lnTo>
                      <a:pt x="34" y="6"/>
                    </a:lnTo>
                    <a:lnTo>
                      <a:pt x="45" y="5"/>
                    </a:lnTo>
                    <a:lnTo>
                      <a:pt x="54" y="5"/>
                    </a:lnTo>
                    <a:lnTo>
                      <a:pt x="63" y="5"/>
                    </a:lnTo>
                    <a:lnTo>
                      <a:pt x="71" y="5"/>
                    </a:lnTo>
                    <a:lnTo>
                      <a:pt x="78" y="4"/>
                    </a:lnTo>
                    <a:lnTo>
                      <a:pt x="83" y="3"/>
                    </a:lnTo>
                    <a:lnTo>
                      <a:pt x="87" y="2"/>
                    </a:lnTo>
                    <a:lnTo>
                      <a:pt x="89" y="1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6" y="1"/>
                    </a:lnTo>
                    <a:lnTo>
                      <a:pt x="84" y="2"/>
                    </a:lnTo>
                    <a:lnTo>
                      <a:pt x="81" y="3"/>
                    </a:lnTo>
                    <a:lnTo>
                      <a:pt x="75" y="4"/>
                    </a:lnTo>
                    <a:lnTo>
                      <a:pt x="69" y="5"/>
                    </a:lnTo>
                    <a:lnTo>
                      <a:pt x="61" y="5"/>
                    </a:lnTo>
                    <a:lnTo>
                      <a:pt x="53" y="5"/>
                    </a:lnTo>
                    <a:lnTo>
                      <a:pt x="44" y="5"/>
                    </a:lnTo>
                    <a:lnTo>
                      <a:pt x="33" y="6"/>
                    </a:lnTo>
                    <a:lnTo>
                      <a:pt x="23" y="6"/>
                    </a:lnTo>
                    <a:lnTo>
                      <a:pt x="11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88" name="Freeform 1384"/>
              <p:cNvSpPr>
                <a:spLocks/>
              </p:cNvSpPr>
              <p:nvPr/>
            </p:nvSpPr>
            <p:spPr bwMode="auto">
              <a:xfrm>
                <a:off x="1737" y="3630"/>
                <a:ext cx="87" cy="6"/>
              </a:xfrm>
              <a:custGeom>
                <a:avLst/>
                <a:gdLst>
                  <a:gd name="T0" fmla="*/ 0 w 87"/>
                  <a:gd name="T1" fmla="*/ 6 h 6"/>
                  <a:gd name="T2" fmla="*/ 11 w 87"/>
                  <a:gd name="T3" fmla="*/ 6 h 6"/>
                  <a:gd name="T4" fmla="*/ 23 w 87"/>
                  <a:gd name="T5" fmla="*/ 6 h 6"/>
                  <a:gd name="T6" fmla="*/ 33 w 87"/>
                  <a:gd name="T7" fmla="*/ 6 h 6"/>
                  <a:gd name="T8" fmla="*/ 44 w 87"/>
                  <a:gd name="T9" fmla="*/ 5 h 6"/>
                  <a:gd name="T10" fmla="*/ 53 w 87"/>
                  <a:gd name="T11" fmla="*/ 5 h 6"/>
                  <a:gd name="T12" fmla="*/ 61 w 87"/>
                  <a:gd name="T13" fmla="*/ 5 h 6"/>
                  <a:gd name="T14" fmla="*/ 69 w 87"/>
                  <a:gd name="T15" fmla="*/ 5 h 6"/>
                  <a:gd name="T16" fmla="*/ 75 w 87"/>
                  <a:gd name="T17" fmla="*/ 4 h 6"/>
                  <a:gd name="T18" fmla="*/ 81 w 87"/>
                  <a:gd name="T19" fmla="*/ 3 h 6"/>
                  <a:gd name="T20" fmla="*/ 84 w 87"/>
                  <a:gd name="T21" fmla="*/ 2 h 6"/>
                  <a:gd name="T22" fmla="*/ 86 w 87"/>
                  <a:gd name="T23" fmla="*/ 1 h 6"/>
                  <a:gd name="T24" fmla="*/ 87 w 87"/>
                  <a:gd name="T25" fmla="*/ 0 h 6"/>
                  <a:gd name="T26" fmla="*/ 84 w 87"/>
                  <a:gd name="T27" fmla="*/ 0 h 6"/>
                  <a:gd name="T28" fmla="*/ 83 w 87"/>
                  <a:gd name="T29" fmla="*/ 1 h 6"/>
                  <a:gd name="T30" fmla="*/ 81 w 87"/>
                  <a:gd name="T31" fmla="*/ 2 h 6"/>
                  <a:gd name="T32" fmla="*/ 77 w 87"/>
                  <a:gd name="T33" fmla="*/ 3 h 6"/>
                  <a:gd name="T34" fmla="*/ 71 w 87"/>
                  <a:gd name="T35" fmla="*/ 4 h 6"/>
                  <a:gd name="T36" fmla="*/ 64 w 87"/>
                  <a:gd name="T37" fmla="*/ 5 h 6"/>
                  <a:gd name="T38" fmla="*/ 55 w 87"/>
                  <a:gd name="T39" fmla="*/ 5 h 6"/>
                  <a:gd name="T40" fmla="*/ 46 w 87"/>
                  <a:gd name="T41" fmla="*/ 5 h 6"/>
                  <a:gd name="T42" fmla="*/ 35 w 87"/>
                  <a:gd name="T43" fmla="*/ 5 h 6"/>
                  <a:gd name="T44" fmla="*/ 24 w 87"/>
                  <a:gd name="T45" fmla="*/ 6 h 6"/>
                  <a:gd name="T46" fmla="*/ 12 w 87"/>
                  <a:gd name="T47" fmla="*/ 6 h 6"/>
                  <a:gd name="T48" fmla="*/ 0 w 87"/>
                  <a:gd name="T49" fmla="*/ 6 h 6"/>
                  <a:gd name="T50" fmla="*/ 0 w 87"/>
                  <a:gd name="T5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6">
                    <a:moveTo>
                      <a:pt x="0" y="6"/>
                    </a:moveTo>
                    <a:lnTo>
                      <a:pt x="11" y="6"/>
                    </a:lnTo>
                    <a:lnTo>
                      <a:pt x="23" y="6"/>
                    </a:lnTo>
                    <a:lnTo>
                      <a:pt x="33" y="6"/>
                    </a:lnTo>
                    <a:lnTo>
                      <a:pt x="44" y="5"/>
                    </a:lnTo>
                    <a:lnTo>
                      <a:pt x="53" y="5"/>
                    </a:lnTo>
                    <a:lnTo>
                      <a:pt x="61" y="5"/>
                    </a:lnTo>
                    <a:lnTo>
                      <a:pt x="69" y="5"/>
                    </a:lnTo>
                    <a:lnTo>
                      <a:pt x="75" y="4"/>
                    </a:lnTo>
                    <a:lnTo>
                      <a:pt x="81" y="3"/>
                    </a:lnTo>
                    <a:lnTo>
                      <a:pt x="84" y="2"/>
                    </a:lnTo>
                    <a:lnTo>
                      <a:pt x="86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3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1" y="4"/>
                    </a:lnTo>
                    <a:lnTo>
                      <a:pt x="64" y="5"/>
                    </a:lnTo>
                    <a:lnTo>
                      <a:pt x="55" y="5"/>
                    </a:lnTo>
                    <a:lnTo>
                      <a:pt x="46" y="5"/>
                    </a:lnTo>
                    <a:lnTo>
                      <a:pt x="35" y="5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89" name="Freeform 1385"/>
              <p:cNvSpPr>
                <a:spLocks/>
              </p:cNvSpPr>
              <p:nvPr/>
            </p:nvSpPr>
            <p:spPr bwMode="auto">
              <a:xfrm>
                <a:off x="1737" y="3630"/>
                <a:ext cx="84" cy="6"/>
              </a:xfrm>
              <a:custGeom>
                <a:avLst/>
                <a:gdLst>
                  <a:gd name="T0" fmla="*/ 0 w 84"/>
                  <a:gd name="T1" fmla="*/ 6 h 6"/>
                  <a:gd name="T2" fmla="*/ 12 w 84"/>
                  <a:gd name="T3" fmla="*/ 6 h 6"/>
                  <a:gd name="T4" fmla="*/ 24 w 84"/>
                  <a:gd name="T5" fmla="*/ 6 h 6"/>
                  <a:gd name="T6" fmla="*/ 35 w 84"/>
                  <a:gd name="T7" fmla="*/ 5 h 6"/>
                  <a:gd name="T8" fmla="*/ 46 w 84"/>
                  <a:gd name="T9" fmla="*/ 5 h 6"/>
                  <a:gd name="T10" fmla="*/ 55 w 84"/>
                  <a:gd name="T11" fmla="*/ 5 h 6"/>
                  <a:gd name="T12" fmla="*/ 64 w 84"/>
                  <a:gd name="T13" fmla="*/ 5 h 6"/>
                  <a:gd name="T14" fmla="*/ 71 w 84"/>
                  <a:gd name="T15" fmla="*/ 4 h 6"/>
                  <a:gd name="T16" fmla="*/ 77 w 84"/>
                  <a:gd name="T17" fmla="*/ 3 h 6"/>
                  <a:gd name="T18" fmla="*/ 81 w 84"/>
                  <a:gd name="T19" fmla="*/ 2 h 6"/>
                  <a:gd name="T20" fmla="*/ 83 w 84"/>
                  <a:gd name="T21" fmla="*/ 1 h 6"/>
                  <a:gd name="T22" fmla="*/ 84 w 84"/>
                  <a:gd name="T23" fmla="*/ 0 h 6"/>
                  <a:gd name="T24" fmla="*/ 82 w 84"/>
                  <a:gd name="T25" fmla="*/ 0 h 6"/>
                  <a:gd name="T26" fmla="*/ 81 w 84"/>
                  <a:gd name="T27" fmla="*/ 1 h 6"/>
                  <a:gd name="T28" fmla="*/ 79 w 84"/>
                  <a:gd name="T29" fmla="*/ 2 h 6"/>
                  <a:gd name="T30" fmla="*/ 75 w 84"/>
                  <a:gd name="T31" fmla="*/ 3 h 6"/>
                  <a:gd name="T32" fmla="*/ 68 w 84"/>
                  <a:gd name="T33" fmla="*/ 4 h 6"/>
                  <a:gd name="T34" fmla="*/ 62 w 84"/>
                  <a:gd name="T35" fmla="*/ 5 h 6"/>
                  <a:gd name="T36" fmla="*/ 54 w 84"/>
                  <a:gd name="T37" fmla="*/ 5 h 6"/>
                  <a:gd name="T38" fmla="*/ 44 w 84"/>
                  <a:gd name="T39" fmla="*/ 5 h 6"/>
                  <a:gd name="T40" fmla="*/ 34 w 84"/>
                  <a:gd name="T41" fmla="*/ 5 h 6"/>
                  <a:gd name="T42" fmla="*/ 23 w 84"/>
                  <a:gd name="T43" fmla="*/ 6 h 6"/>
                  <a:gd name="T44" fmla="*/ 11 w 84"/>
                  <a:gd name="T45" fmla="*/ 6 h 6"/>
                  <a:gd name="T46" fmla="*/ 0 w 84"/>
                  <a:gd name="T47" fmla="*/ 6 h 6"/>
                  <a:gd name="T48" fmla="*/ 0 w 84"/>
                  <a:gd name="T4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4" h="6">
                    <a:moveTo>
                      <a:pt x="0" y="6"/>
                    </a:moveTo>
                    <a:lnTo>
                      <a:pt x="12" y="6"/>
                    </a:lnTo>
                    <a:lnTo>
                      <a:pt x="24" y="6"/>
                    </a:lnTo>
                    <a:lnTo>
                      <a:pt x="35" y="5"/>
                    </a:lnTo>
                    <a:lnTo>
                      <a:pt x="46" y="5"/>
                    </a:lnTo>
                    <a:lnTo>
                      <a:pt x="55" y="5"/>
                    </a:lnTo>
                    <a:lnTo>
                      <a:pt x="64" y="5"/>
                    </a:lnTo>
                    <a:lnTo>
                      <a:pt x="71" y="4"/>
                    </a:lnTo>
                    <a:lnTo>
                      <a:pt x="77" y="3"/>
                    </a:lnTo>
                    <a:lnTo>
                      <a:pt x="81" y="2"/>
                    </a:lnTo>
                    <a:lnTo>
                      <a:pt x="83" y="1"/>
                    </a:lnTo>
                    <a:lnTo>
                      <a:pt x="84" y="0"/>
                    </a:lnTo>
                    <a:lnTo>
                      <a:pt x="82" y="0"/>
                    </a:lnTo>
                    <a:lnTo>
                      <a:pt x="81" y="1"/>
                    </a:lnTo>
                    <a:lnTo>
                      <a:pt x="79" y="2"/>
                    </a:lnTo>
                    <a:lnTo>
                      <a:pt x="75" y="3"/>
                    </a:lnTo>
                    <a:lnTo>
                      <a:pt x="68" y="4"/>
                    </a:lnTo>
                    <a:lnTo>
                      <a:pt x="62" y="5"/>
                    </a:lnTo>
                    <a:lnTo>
                      <a:pt x="54" y="5"/>
                    </a:lnTo>
                    <a:lnTo>
                      <a:pt x="44" y="5"/>
                    </a:lnTo>
                    <a:lnTo>
                      <a:pt x="34" y="5"/>
                    </a:lnTo>
                    <a:lnTo>
                      <a:pt x="23" y="6"/>
                    </a:lnTo>
                    <a:lnTo>
                      <a:pt x="11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90" name="Freeform 1386"/>
              <p:cNvSpPr>
                <a:spLocks/>
              </p:cNvSpPr>
              <p:nvPr/>
            </p:nvSpPr>
            <p:spPr bwMode="auto">
              <a:xfrm>
                <a:off x="1737" y="3630"/>
                <a:ext cx="82" cy="6"/>
              </a:xfrm>
              <a:custGeom>
                <a:avLst/>
                <a:gdLst>
                  <a:gd name="T0" fmla="*/ 0 w 82"/>
                  <a:gd name="T1" fmla="*/ 6 h 6"/>
                  <a:gd name="T2" fmla="*/ 11 w 82"/>
                  <a:gd name="T3" fmla="*/ 6 h 6"/>
                  <a:gd name="T4" fmla="*/ 23 w 82"/>
                  <a:gd name="T5" fmla="*/ 6 h 6"/>
                  <a:gd name="T6" fmla="*/ 34 w 82"/>
                  <a:gd name="T7" fmla="*/ 5 h 6"/>
                  <a:gd name="T8" fmla="*/ 44 w 82"/>
                  <a:gd name="T9" fmla="*/ 5 h 6"/>
                  <a:gd name="T10" fmla="*/ 54 w 82"/>
                  <a:gd name="T11" fmla="*/ 5 h 6"/>
                  <a:gd name="T12" fmla="*/ 62 w 82"/>
                  <a:gd name="T13" fmla="*/ 5 h 6"/>
                  <a:gd name="T14" fmla="*/ 68 w 82"/>
                  <a:gd name="T15" fmla="*/ 4 h 6"/>
                  <a:gd name="T16" fmla="*/ 75 w 82"/>
                  <a:gd name="T17" fmla="*/ 3 h 6"/>
                  <a:gd name="T18" fmla="*/ 79 w 82"/>
                  <a:gd name="T19" fmla="*/ 2 h 6"/>
                  <a:gd name="T20" fmla="*/ 81 w 82"/>
                  <a:gd name="T21" fmla="*/ 1 h 6"/>
                  <a:gd name="T22" fmla="*/ 82 w 82"/>
                  <a:gd name="T23" fmla="*/ 0 h 6"/>
                  <a:gd name="T24" fmla="*/ 79 w 82"/>
                  <a:gd name="T25" fmla="*/ 0 h 6"/>
                  <a:gd name="T26" fmla="*/ 78 w 82"/>
                  <a:gd name="T27" fmla="*/ 1 h 6"/>
                  <a:gd name="T28" fmla="*/ 76 w 82"/>
                  <a:gd name="T29" fmla="*/ 2 h 6"/>
                  <a:gd name="T30" fmla="*/ 72 w 82"/>
                  <a:gd name="T31" fmla="*/ 3 h 6"/>
                  <a:gd name="T32" fmla="*/ 67 w 82"/>
                  <a:gd name="T33" fmla="*/ 4 h 6"/>
                  <a:gd name="T34" fmla="*/ 60 w 82"/>
                  <a:gd name="T35" fmla="*/ 4 h 6"/>
                  <a:gd name="T36" fmla="*/ 52 w 82"/>
                  <a:gd name="T37" fmla="*/ 5 h 6"/>
                  <a:gd name="T38" fmla="*/ 43 w 82"/>
                  <a:gd name="T39" fmla="*/ 5 h 6"/>
                  <a:gd name="T40" fmla="*/ 33 w 82"/>
                  <a:gd name="T41" fmla="*/ 5 h 6"/>
                  <a:gd name="T42" fmla="*/ 22 w 82"/>
                  <a:gd name="T43" fmla="*/ 5 h 6"/>
                  <a:gd name="T44" fmla="*/ 11 w 82"/>
                  <a:gd name="T45" fmla="*/ 5 h 6"/>
                  <a:gd name="T46" fmla="*/ 0 w 82"/>
                  <a:gd name="T47" fmla="*/ 6 h 6"/>
                  <a:gd name="T48" fmla="*/ 0 w 82"/>
                  <a:gd name="T4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6">
                    <a:moveTo>
                      <a:pt x="0" y="6"/>
                    </a:moveTo>
                    <a:lnTo>
                      <a:pt x="11" y="6"/>
                    </a:lnTo>
                    <a:lnTo>
                      <a:pt x="23" y="6"/>
                    </a:lnTo>
                    <a:lnTo>
                      <a:pt x="34" y="5"/>
                    </a:lnTo>
                    <a:lnTo>
                      <a:pt x="44" y="5"/>
                    </a:lnTo>
                    <a:lnTo>
                      <a:pt x="54" y="5"/>
                    </a:lnTo>
                    <a:lnTo>
                      <a:pt x="62" y="5"/>
                    </a:lnTo>
                    <a:lnTo>
                      <a:pt x="68" y="4"/>
                    </a:lnTo>
                    <a:lnTo>
                      <a:pt x="75" y="3"/>
                    </a:lnTo>
                    <a:lnTo>
                      <a:pt x="79" y="2"/>
                    </a:lnTo>
                    <a:lnTo>
                      <a:pt x="81" y="1"/>
                    </a:lnTo>
                    <a:lnTo>
                      <a:pt x="82" y="0"/>
                    </a:lnTo>
                    <a:lnTo>
                      <a:pt x="79" y="0"/>
                    </a:lnTo>
                    <a:lnTo>
                      <a:pt x="78" y="1"/>
                    </a:lnTo>
                    <a:lnTo>
                      <a:pt x="76" y="2"/>
                    </a:lnTo>
                    <a:lnTo>
                      <a:pt x="72" y="3"/>
                    </a:lnTo>
                    <a:lnTo>
                      <a:pt x="67" y="4"/>
                    </a:lnTo>
                    <a:lnTo>
                      <a:pt x="60" y="4"/>
                    </a:lnTo>
                    <a:lnTo>
                      <a:pt x="52" y="5"/>
                    </a:lnTo>
                    <a:lnTo>
                      <a:pt x="43" y="5"/>
                    </a:lnTo>
                    <a:lnTo>
                      <a:pt x="33" y="5"/>
                    </a:lnTo>
                    <a:lnTo>
                      <a:pt x="22" y="5"/>
                    </a:lnTo>
                    <a:lnTo>
                      <a:pt x="11" y="5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91" name="Freeform 1387"/>
              <p:cNvSpPr>
                <a:spLocks/>
              </p:cNvSpPr>
              <p:nvPr/>
            </p:nvSpPr>
            <p:spPr bwMode="auto">
              <a:xfrm>
                <a:off x="1737" y="3630"/>
                <a:ext cx="79" cy="6"/>
              </a:xfrm>
              <a:custGeom>
                <a:avLst/>
                <a:gdLst>
                  <a:gd name="T0" fmla="*/ 0 w 79"/>
                  <a:gd name="T1" fmla="*/ 6 h 6"/>
                  <a:gd name="T2" fmla="*/ 11 w 79"/>
                  <a:gd name="T3" fmla="*/ 5 h 6"/>
                  <a:gd name="T4" fmla="*/ 22 w 79"/>
                  <a:gd name="T5" fmla="*/ 5 h 6"/>
                  <a:gd name="T6" fmla="*/ 33 w 79"/>
                  <a:gd name="T7" fmla="*/ 5 h 6"/>
                  <a:gd name="T8" fmla="*/ 43 w 79"/>
                  <a:gd name="T9" fmla="*/ 5 h 6"/>
                  <a:gd name="T10" fmla="*/ 52 w 79"/>
                  <a:gd name="T11" fmla="*/ 5 h 6"/>
                  <a:gd name="T12" fmla="*/ 60 w 79"/>
                  <a:gd name="T13" fmla="*/ 4 h 6"/>
                  <a:gd name="T14" fmla="*/ 67 w 79"/>
                  <a:gd name="T15" fmla="*/ 4 h 6"/>
                  <a:gd name="T16" fmla="*/ 72 w 79"/>
                  <a:gd name="T17" fmla="*/ 3 h 6"/>
                  <a:gd name="T18" fmla="*/ 76 w 79"/>
                  <a:gd name="T19" fmla="*/ 2 h 6"/>
                  <a:gd name="T20" fmla="*/ 78 w 79"/>
                  <a:gd name="T21" fmla="*/ 1 h 6"/>
                  <a:gd name="T22" fmla="*/ 79 w 79"/>
                  <a:gd name="T23" fmla="*/ 0 h 6"/>
                  <a:gd name="T24" fmla="*/ 76 w 79"/>
                  <a:gd name="T25" fmla="*/ 0 h 6"/>
                  <a:gd name="T26" fmla="*/ 75 w 79"/>
                  <a:gd name="T27" fmla="*/ 1 h 6"/>
                  <a:gd name="T28" fmla="*/ 74 w 79"/>
                  <a:gd name="T29" fmla="*/ 2 h 6"/>
                  <a:gd name="T30" fmla="*/ 69 w 79"/>
                  <a:gd name="T31" fmla="*/ 3 h 6"/>
                  <a:gd name="T32" fmla="*/ 64 w 79"/>
                  <a:gd name="T33" fmla="*/ 4 h 6"/>
                  <a:gd name="T34" fmla="*/ 58 w 79"/>
                  <a:gd name="T35" fmla="*/ 4 h 6"/>
                  <a:gd name="T36" fmla="*/ 50 w 79"/>
                  <a:gd name="T37" fmla="*/ 5 h 6"/>
                  <a:gd name="T38" fmla="*/ 41 w 79"/>
                  <a:gd name="T39" fmla="*/ 5 h 6"/>
                  <a:gd name="T40" fmla="*/ 32 w 79"/>
                  <a:gd name="T41" fmla="*/ 5 h 6"/>
                  <a:gd name="T42" fmla="*/ 22 w 79"/>
                  <a:gd name="T43" fmla="*/ 5 h 6"/>
                  <a:gd name="T44" fmla="*/ 10 w 79"/>
                  <a:gd name="T45" fmla="*/ 5 h 6"/>
                  <a:gd name="T46" fmla="*/ 0 w 79"/>
                  <a:gd name="T47" fmla="*/ 5 h 6"/>
                  <a:gd name="T48" fmla="*/ 0 w 79"/>
                  <a:gd name="T4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6">
                    <a:moveTo>
                      <a:pt x="0" y="6"/>
                    </a:moveTo>
                    <a:lnTo>
                      <a:pt x="11" y="5"/>
                    </a:lnTo>
                    <a:lnTo>
                      <a:pt x="22" y="5"/>
                    </a:lnTo>
                    <a:lnTo>
                      <a:pt x="33" y="5"/>
                    </a:lnTo>
                    <a:lnTo>
                      <a:pt x="43" y="5"/>
                    </a:lnTo>
                    <a:lnTo>
                      <a:pt x="52" y="5"/>
                    </a:lnTo>
                    <a:lnTo>
                      <a:pt x="60" y="4"/>
                    </a:lnTo>
                    <a:lnTo>
                      <a:pt x="67" y="4"/>
                    </a:lnTo>
                    <a:lnTo>
                      <a:pt x="72" y="3"/>
                    </a:lnTo>
                    <a:lnTo>
                      <a:pt x="76" y="2"/>
                    </a:lnTo>
                    <a:lnTo>
                      <a:pt x="78" y="1"/>
                    </a:lnTo>
                    <a:lnTo>
                      <a:pt x="79" y="0"/>
                    </a:lnTo>
                    <a:lnTo>
                      <a:pt x="76" y="0"/>
                    </a:lnTo>
                    <a:lnTo>
                      <a:pt x="75" y="1"/>
                    </a:lnTo>
                    <a:lnTo>
                      <a:pt x="74" y="2"/>
                    </a:lnTo>
                    <a:lnTo>
                      <a:pt x="69" y="3"/>
                    </a:lnTo>
                    <a:lnTo>
                      <a:pt x="64" y="4"/>
                    </a:lnTo>
                    <a:lnTo>
                      <a:pt x="58" y="4"/>
                    </a:lnTo>
                    <a:lnTo>
                      <a:pt x="50" y="5"/>
                    </a:lnTo>
                    <a:lnTo>
                      <a:pt x="41" y="5"/>
                    </a:lnTo>
                    <a:lnTo>
                      <a:pt x="32" y="5"/>
                    </a:lnTo>
                    <a:lnTo>
                      <a:pt x="22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92" name="Freeform 1388"/>
              <p:cNvSpPr>
                <a:spLocks/>
              </p:cNvSpPr>
              <p:nvPr/>
            </p:nvSpPr>
            <p:spPr bwMode="auto">
              <a:xfrm>
                <a:off x="1737" y="3630"/>
                <a:ext cx="76" cy="5"/>
              </a:xfrm>
              <a:custGeom>
                <a:avLst/>
                <a:gdLst>
                  <a:gd name="T0" fmla="*/ 0 w 76"/>
                  <a:gd name="T1" fmla="*/ 5 h 5"/>
                  <a:gd name="T2" fmla="*/ 10 w 76"/>
                  <a:gd name="T3" fmla="*/ 5 h 5"/>
                  <a:gd name="T4" fmla="*/ 22 w 76"/>
                  <a:gd name="T5" fmla="*/ 5 h 5"/>
                  <a:gd name="T6" fmla="*/ 32 w 76"/>
                  <a:gd name="T7" fmla="*/ 5 h 5"/>
                  <a:gd name="T8" fmla="*/ 41 w 76"/>
                  <a:gd name="T9" fmla="*/ 5 h 5"/>
                  <a:gd name="T10" fmla="*/ 50 w 76"/>
                  <a:gd name="T11" fmla="*/ 5 h 5"/>
                  <a:gd name="T12" fmla="*/ 58 w 76"/>
                  <a:gd name="T13" fmla="*/ 4 h 5"/>
                  <a:gd name="T14" fmla="*/ 64 w 76"/>
                  <a:gd name="T15" fmla="*/ 4 h 5"/>
                  <a:gd name="T16" fmla="*/ 69 w 76"/>
                  <a:gd name="T17" fmla="*/ 3 h 5"/>
                  <a:gd name="T18" fmla="*/ 74 w 76"/>
                  <a:gd name="T19" fmla="*/ 2 h 5"/>
                  <a:gd name="T20" fmla="*/ 75 w 76"/>
                  <a:gd name="T21" fmla="*/ 1 h 5"/>
                  <a:gd name="T22" fmla="*/ 76 w 76"/>
                  <a:gd name="T23" fmla="*/ 0 h 5"/>
                  <a:gd name="T24" fmla="*/ 74 w 76"/>
                  <a:gd name="T25" fmla="*/ 0 h 5"/>
                  <a:gd name="T26" fmla="*/ 73 w 76"/>
                  <a:gd name="T27" fmla="*/ 1 h 5"/>
                  <a:gd name="T28" fmla="*/ 71 w 76"/>
                  <a:gd name="T29" fmla="*/ 2 h 5"/>
                  <a:gd name="T30" fmla="*/ 68 w 76"/>
                  <a:gd name="T31" fmla="*/ 3 h 5"/>
                  <a:gd name="T32" fmla="*/ 62 w 76"/>
                  <a:gd name="T33" fmla="*/ 3 h 5"/>
                  <a:gd name="T34" fmla="*/ 56 w 76"/>
                  <a:gd name="T35" fmla="*/ 4 h 5"/>
                  <a:gd name="T36" fmla="*/ 48 w 76"/>
                  <a:gd name="T37" fmla="*/ 5 h 5"/>
                  <a:gd name="T38" fmla="*/ 40 w 76"/>
                  <a:gd name="T39" fmla="*/ 5 h 5"/>
                  <a:gd name="T40" fmla="*/ 31 w 76"/>
                  <a:gd name="T41" fmla="*/ 5 h 5"/>
                  <a:gd name="T42" fmla="*/ 21 w 76"/>
                  <a:gd name="T43" fmla="*/ 5 h 5"/>
                  <a:gd name="T44" fmla="*/ 10 w 76"/>
                  <a:gd name="T45" fmla="*/ 5 h 5"/>
                  <a:gd name="T46" fmla="*/ 0 w 76"/>
                  <a:gd name="T47" fmla="*/ 5 h 5"/>
                  <a:gd name="T48" fmla="*/ 0 w 76"/>
                  <a:gd name="T4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6" h="5">
                    <a:moveTo>
                      <a:pt x="0" y="5"/>
                    </a:moveTo>
                    <a:lnTo>
                      <a:pt x="10" y="5"/>
                    </a:lnTo>
                    <a:lnTo>
                      <a:pt x="22" y="5"/>
                    </a:lnTo>
                    <a:lnTo>
                      <a:pt x="32" y="5"/>
                    </a:lnTo>
                    <a:lnTo>
                      <a:pt x="41" y="5"/>
                    </a:lnTo>
                    <a:lnTo>
                      <a:pt x="50" y="5"/>
                    </a:lnTo>
                    <a:lnTo>
                      <a:pt x="58" y="4"/>
                    </a:lnTo>
                    <a:lnTo>
                      <a:pt x="64" y="4"/>
                    </a:lnTo>
                    <a:lnTo>
                      <a:pt x="69" y="3"/>
                    </a:lnTo>
                    <a:lnTo>
                      <a:pt x="74" y="2"/>
                    </a:lnTo>
                    <a:lnTo>
                      <a:pt x="75" y="1"/>
                    </a:lnTo>
                    <a:lnTo>
                      <a:pt x="76" y="0"/>
                    </a:lnTo>
                    <a:lnTo>
                      <a:pt x="74" y="0"/>
                    </a:lnTo>
                    <a:lnTo>
                      <a:pt x="73" y="1"/>
                    </a:lnTo>
                    <a:lnTo>
                      <a:pt x="71" y="2"/>
                    </a:lnTo>
                    <a:lnTo>
                      <a:pt x="68" y="3"/>
                    </a:lnTo>
                    <a:lnTo>
                      <a:pt x="62" y="3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40" y="5"/>
                    </a:lnTo>
                    <a:lnTo>
                      <a:pt x="31" y="5"/>
                    </a:lnTo>
                    <a:lnTo>
                      <a:pt x="21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93" name="Freeform 1389"/>
              <p:cNvSpPr>
                <a:spLocks/>
              </p:cNvSpPr>
              <p:nvPr/>
            </p:nvSpPr>
            <p:spPr bwMode="auto">
              <a:xfrm>
                <a:off x="1737" y="3630"/>
                <a:ext cx="74" cy="5"/>
              </a:xfrm>
              <a:custGeom>
                <a:avLst/>
                <a:gdLst>
                  <a:gd name="T0" fmla="*/ 0 w 74"/>
                  <a:gd name="T1" fmla="*/ 5 h 5"/>
                  <a:gd name="T2" fmla="*/ 10 w 74"/>
                  <a:gd name="T3" fmla="*/ 5 h 5"/>
                  <a:gd name="T4" fmla="*/ 21 w 74"/>
                  <a:gd name="T5" fmla="*/ 5 h 5"/>
                  <a:gd name="T6" fmla="*/ 31 w 74"/>
                  <a:gd name="T7" fmla="*/ 5 h 5"/>
                  <a:gd name="T8" fmla="*/ 40 w 74"/>
                  <a:gd name="T9" fmla="*/ 5 h 5"/>
                  <a:gd name="T10" fmla="*/ 48 w 74"/>
                  <a:gd name="T11" fmla="*/ 5 h 5"/>
                  <a:gd name="T12" fmla="*/ 56 w 74"/>
                  <a:gd name="T13" fmla="*/ 4 h 5"/>
                  <a:gd name="T14" fmla="*/ 62 w 74"/>
                  <a:gd name="T15" fmla="*/ 3 h 5"/>
                  <a:gd name="T16" fmla="*/ 68 w 74"/>
                  <a:gd name="T17" fmla="*/ 3 h 5"/>
                  <a:gd name="T18" fmla="*/ 71 w 74"/>
                  <a:gd name="T19" fmla="*/ 2 h 5"/>
                  <a:gd name="T20" fmla="*/ 73 w 74"/>
                  <a:gd name="T21" fmla="*/ 1 h 5"/>
                  <a:gd name="T22" fmla="*/ 74 w 74"/>
                  <a:gd name="T23" fmla="*/ 0 h 5"/>
                  <a:gd name="T24" fmla="*/ 71 w 74"/>
                  <a:gd name="T25" fmla="*/ 0 h 5"/>
                  <a:gd name="T26" fmla="*/ 70 w 74"/>
                  <a:gd name="T27" fmla="*/ 1 h 5"/>
                  <a:gd name="T28" fmla="*/ 68 w 74"/>
                  <a:gd name="T29" fmla="*/ 2 h 5"/>
                  <a:gd name="T30" fmla="*/ 63 w 74"/>
                  <a:gd name="T31" fmla="*/ 3 h 5"/>
                  <a:gd name="T32" fmla="*/ 58 w 74"/>
                  <a:gd name="T33" fmla="*/ 4 h 5"/>
                  <a:gd name="T34" fmla="*/ 50 w 74"/>
                  <a:gd name="T35" fmla="*/ 4 h 5"/>
                  <a:gd name="T36" fmla="*/ 42 w 74"/>
                  <a:gd name="T37" fmla="*/ 5 h 5"/>
                  <a:gd name="T38" fmla="*/ 32 w 74"/>
                  <a:gd name="T39" fmla="*/ 5 h 5"/>
                  <a:gd name="T40" fmla="*/ 22 w 74"/>
                  <a:gd name="T41" fmla="*/ 5 h 5"/>
                  <a:gd name="T42" fmla="*/ 11 w 74"/>
                  <a:gd name="T43" fmla="*/ 5 h 5"/>
                  <a:gd name="T44" fmla="*/ 0 w 74"/>
                  <a:gd name="T45" fmla="*/ 5 h 5"/>
                  <a:gd name="T46" fmla="*/ 0 w 74"/>
                  <a:gd name="T4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4" h="5">
                    <a:moveTo>
                      <a:pt x="0" y="5"/>
                    </a:moveTo>
                    <a:lnTo>
                      <a:pt x="10" y="5"/>
                    </a:lnTo>
                    <a:lnTo>
                      <a:pt x="21" y="5"/>
                    </a:lnTo>
                    <a:lnTo>
                      <a:pt x="31" y="5"/>
                    </a:lnTo>
                    <a:lnTo>
                      <a:pt x="40" y="5"/>
                    </a:lnTo>
                    <a:lnTo>
                      <a:pt x="48" y="5"/>
                    </a:lnTo>
                    <a:lnTo>
                      <a:pt x="56" y="4"/>
                    </a:lnTo>
                    <a:lnTo>
                      <a:pt x="62" y="3"/>
                    </a:lnTo>
                    <a:lnTo>
                      <a:pt x="68" y="3"/>
                    </a:lnTo>
                    <a:lnTo>
                      <a:pt x="71" y="2"/>
                    </a:lnTo>
                    <a:lnTo>
                      <a:pt x="73" y="1"/>
                    </a:lnTo>
                    <a:lnTo>
                      <a:pt x="74" y="0"/>
                    </a:lnTo>
                    <a:lnTo>
                      <a:pt x="71" y="0"/>
                    </a:lnTo>
                    <a:lnTo>
                      <a:pt x="70" y="1"/>
                    </a:lnTo>
                    <a:lnTo>
                      <a:pt x="68" y="2"/>
                    </a:lnTo>
                    <a:lnTo>
                      <a:pt x="63" y="3"/>
                    </a:lnTo>
                    <a:lnTo>
                      <a:pt x="58" y="4"/>
                    </a:lnTo>
                    <a:lnTo>
                      <a:pt x="50" y="4"/>
                    </a:lnTo>
                    <a:lnTo>
                      <a:pt x="42" y="5"/>
                    </a:lnTo>
                    <a:lnTo>
                      <a:pt x="32" y="5"/>
                    </a:lnTo>
                    <a:lnTo>
                      <a:pt x="22" y="5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94" name="Freeform 1390"/>
              <p:cNvSpPr>
                <a:spLocks/>
              </p:cNvSpPr>
              <p:nvPr/>
            </p:nvSpPr>
            <p:spPr bwMode="auto">
              <a:xfrm>
                <a:off x="1737" y="3630"/>
                <a:ext cx="71" cy="5"/>
              </a:xfrm>
              <a:custGeom>
                <a:avLst/>
                <a:gdLst>
                  <a:gd name="T0" fmla="*/ 0 w 71"/>
                  <a:gd name="T1" fmla="*/ 5 h 5"/>
                  <a:gd name="T2" fmla="*/ 11 w 71"/>
                  <a:gd name="T3" fmla="*/ 5 h 5"/>
                  <a:gd name="T4" fmla="*/ 22 w 71"/>
                  <a:gd name="T5" fmla="*/ 5 h 5"/>
                  <a:gd name="T6" fmla="*/ 32 w 71"/>
                  <a:gd name="T7" fmla="*/ 5 h 5"/>
                  <a:gd name="T8" fmla="*/ 42 w 71"/>
                  <a:gd name="T9" fmla="*/ 5 h 5"/>
                  <a:gd name="T10" fmla="*/ 50 w 71"/>
                  <a:gd name="T11" fmla="*/ 4 h 5"/>
                  <a:gd name="T12" fmla="*/ 58 w 71"/>
                  <a:gd name="T13" fmla="*/ 4 h 5"/>
                  <a:gd name="T14" fmla="*/ 63 w 71"/>
                  <a:gd name="T15" fmla="*/ 3 h 5"/>
                  <a:gd name="T16" fmla="*/ 68 w 71"/>
                  <a:gd name="T17" fmla="*/ 2 h 5"/>
                  <a:gd name="T18" fmla="*/ 70 w 71"/>
                  <a:gd name="T19" fmla="*/ 1 h 5"/>
                  <a:gd name="T20" fmla="*/ 71 w 71"/>
                  <a:gd name="T21" fmla="*/ 0 h 5"/>
                  <a:gd name="T22" fmla="*/ 68 w 71"/>
                  <a:gd name="T23" fmla="*/ 0 h 5"/>
                  <a:gd name="T24" fmla="*/ 68 w 71"/>
                  <a:gd name="T25" fmla="*/ 1 h 5"/>
                  <a:gd name="T26" fmla="*/ 65 w 71"/>
                  <a:gd name="T27" fmla="*/ 2 h 5"/>
                  <a:gd name="T28" fmla="*/ 61 w 71"/>
                  <a:gd name="T29" fmla="*/ 3 h 5"/>
                  <a:gd name="T30" fmla="*/ 55 w 71"/>
                  <a:gd name="T31" fmla="*/ 4 h 5"/>
                  <a:gd name="T32" fmla="*/ 48 w 71"/>
                  <a:gd name="T33" fmla="*/ 4 h 5"/>
                  <a:gd name="T34" fmla="*/ 40 w 71"/>
                  <a:gd name="T35" fmla="*/ 5 h 5"/>
                  <a:gd name="T36" fmla="*/ 32 w 71"/>
                  <a:gd name="T37" fmla="*/ 5 h 5"/>
                  <a:gd name="T38" fmla="*/ 21 w 71"/>
                  <a:gd name="T39" fmla="*/ 5 h 5"/>
                  <a:gd name="T40" fmla="*/ 10 w 71"/>
                  <a:gd name="T41" fmla="*/ 5 h 5"/>
                  <a:gd name="T42" fmla="*/ 0 w 71"/>
                  <a:gd name="T43" fmla="*/ 5 h 5"/>
                  <a:gd name="T44" fmla="*/ 0 w 71"/>
                  <a:gd name="T4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1" h="5">
                    <a:moveTo>
                      <a:pt x="0" y="5"/>
                    </a:moveTo>
                    <a:lnTo>
                      <a:pt x="11" y="5"/>
                    </a:lnTo>
                    <a:lnTo>
                      <a:pt x="22" y="5"/>
                    </a:lnTo>
                    <a:lnTo>
                      <a:pt x="32" y="5"/>
                    </a:lnTo>
                    <a:lnTo>
                      <a:pt x="42" y="5"/>
                    </a:lnTo>
                    <a:lnTo>
                      <a:pt x="50" y="4"/>
                    </a:lnTo>
                    <a:lnTo>
                      <a:pt x="58" y="4"/>
                    </a:lnTo>
                    <a:lnTo>
                      <a:pt x="63" y="3"/>
                    </a:lnTo>
                    <a:lnTo>
                      <a:pt x="68" y="2"/>
                    </a:lnTo>
                    <a:lnTo>
                      <a:pt x="70" y="1"/>
                    </a:lnTo>
                    <a:lnTo>
                      <a:pt x="71" y="0"/>
                    </a:lnTo>
                    <a:lnTo>
                      <a:pt x="68" y="0"/>
                    </a:lnTo>
                    <a:lnTo>
                      <a:pt x="68" y="1"/>
                    </a:lnTo>
                    <a:lnTo>
                      <a:pt x="65" y="2"/>
                    </a:lnTo>
                    <a:lnTo>
                      <a:pt x="61" y="3"/>
                    </a:lnTo>
                    <a:lnTo>
                      <a:pt x="55" y="4"/>
                    </a:lnTo>
                    <a:lnTo>
                      <a:pt x="48" y="4"/>
                    </a:lnTo>
                    <a:lnTo>
                      <a:pt x="40" y="5"/>
                    </a:lnTo>
                    <a:lnTo>
                      <a:pt x="32" y="5"/>
                    </a:lnTo>
                    <a:lnTo>
                      <a:pt x="21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95" name="Freeform 1391"/>
              <p:cNvSpPr>
                <a:spLocks/>
              </p:cNvSpPr>
              <p:nvPr/>
            </p:nvSpPr>
            <p:spPr bwMode="auto">
              <a:xfrm>
                <a:off x="1737" y="3630"/>
                <a:ext cx="68" cy="5"/>
              </a:xfrm>
              <a:custGeom>
                <a:avLst/>
                <a:gdLst>
                  <a:gd name="T0" fmla="*/ 0 w 68"/>
                  <a:gd name="T1" fmla="*/ 5 h 5"/>
                  <a:gd name="T2" fmla="*/ 10 w 68"/>
                  <a:gd name="T3" fmla="*/ 5 h 5"/>
                  <a:gd name="T4" fmla="*/ 21 w 68"/>
                  <a:gd name="T5" fmla="*/ 5 h 5"/>
                  <a:gd name="T6" fmla="*/ 32 w 68"/>
                  <a:gd name="T7" fmla="*/ 5 h 5"/>
                  <a:gd name="T8" fmla="*/ 40 w 68"/>
                  <a:gd name="T9" fmla="*/ 5 h 5"/>
                  <a:gd name="T10" fmla="*/ 48 w 68"/>
                  <a:gd name="T11" fmla="*/ 4 h 5"/>
                  <a:gd name="T12" fmla="*/ 55 w 68"/>
                  <a:gd name="T13" fmla="*/ 4 h 5"/>
                  <a:gd name="T14" fmla="*/ 61 w 68"/>
                  <a:gd name="T15" fmla="*/ 3 h 5"/>
                  <a:gd name="T16" fmla="*/ 65 w 68"/>
                  <a:gd name="T17" fmla="*/ 2 h 5"/>
                  <a:gd name="T18" fmla="*/ 68 w 68"/>
                  <a:gd name="T19" fmla="*/ 1 h 5"/>
                  <a:gd name="T20" fmla="*/ 68 w 68"/>
                  <a:gd name="T21" fmla="*/ 0 h 5"/>
                  <a:gd name="T22" fmla="*/ 66 w 68"/>
                  <a:gd name="T23" fmla="*/ 0 h 5"/>
                  <a:gd name="T24" fmla="*/ 65 w 68"/>
                  <a:gd name="T25" fmla="*/ 1 h 5"/>
                  <a:gd name="T26" fmla="*/ 63 w 68"/>
                  <a:gd name="T27" fmla="*/ 2 h 5"/>
                  <a:gd name="T28" fmla="*/ 59 w 68"/>
                  <a:gd name="T29" fmla="*/ 3 h 5"/>
                  <a:gd name="T30" fmla="*/ 54 w 68"/>
                  <a:gd name="T31" fmla="*/ 3 h 5"/>
                  <a:gd name="T32" fmla="*/ 46 w 68"/>
                  <a:gd name="T33" fmla="*/ 4 h 5"/>
                  <a:gd name="T34" fmla="*/ 39 w 68"/>
                  <a:gd name="T35" fmla="*/ 5 h 5"/>
                  <a:gd name="T36" fmla="*/ 30 w 68"/>
                  <a:gd name="T37" fmla="*/ 5 h 5"/>
                  <a:gd name="T38" fmla="*/ 20 w 68"/>
                  <a:gd name="T39" fmla="*/ 5 h 5"/>
                  <a:gd name="T40" fmla="*/ 10 w 68"/>
                  <a:gd name="T41" fmla="*/ 5 h 5"/>
                  <a:gd name="T42" fmla="*/ 0 w 68"/>
                  <a:gd name="T43" fmla="*/ 5 h 5"/>
                  <a:gd name="T44" fmla="*/ 0 w 68"/>
                  <a:gd name="T4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5">
                    <a:moveTo>
                      <a:pt x="0" y="5"/>
                    </a:moveTo>
                    <a:lnTo>
                      <a:pt x="10" y="5"/>
                    </a:lnTo>
                    <a:lnTo>
                      <a:pt x="21" y="5"/>
                    </a:lnTo>
                    <a:lnTo>
                      <a:pt x="32" y="5"/>
                    </a:lnTo>
                    <a:lnTo>
                      <a:pt x="40" y="5"/>
                    </a:lnTo>
                    <a:lnTo>
                      <a:pt x="48" y="4"/>
                    </a:lnTo>
                    <a:lnTo>
                      <a:pt x="55" y="4"/>
                    </a:lnTo>
                    <a:lnTo>
                      <a:pt x="61" y="3"/>
                    </a:lnTo>
                    <a:lnTo>
                      <a:pt x="65" y="2"/>
                    </a:lnTo>
                    <a:lnTo>
                      <a:pt x="68" y="1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59" y="3"/>
                    </a:lnTo>
                    <a:lnTo>
                      <a:pt x="54" y="3"/>
                    </a:lnTo>
                    <a:lnTo>
                      <a:pt x="46" y="4"/>
                    </a:lnTo>
                    <a:lnTo>
                      <a:pt x="39" y="5"/>
                    </a:lnTo>
                    <a:lnTo>
                      <a:pt x="30" y="5"/>
                    </a:lnTo>
                    <a:lnTo>
                      <a:pt x="20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96" name="Freeform 1392"/>
              <p:cNvSpPr>
                <a:spLocks/>
              </p:cNvSpPr>
              <p:nvPr/>
            </p:nvSpPr>
            <p:spPr bwMode="auto">
              <a:xfrm>
                <a:off x="1737" y="3630"/>
                <a:ext cx="66" cy="5"/>
              </a:xfrm>
              <a:custGeom>
                <a:avLst/>
                <a:gdLst>
                  <a:gd name="T0" fmla="*/ 0 w 66"/>
                  <a:gd name="T1" fmla="*/ 5 h 5"/>
                  <a:gd name="T2" fmla="*/ 10 w 66"/>
                  <a:gd name="T3" fmla="*/ 5 h 5"/>
                  <a:gd name="T4" fmla="*/ 20 w 66"/>
                  <a:gd name="T5" fmla="*/ 5 h 5"/>
                  <a:gd name="T6" fmla="*/ 30 w 66"/>
                  <a:gd name="T7" fmla="*/ 5 h 5"/>
                  <a:gd name="T8" fmla="*/ 39 w 66"/>
                  <a:gd name="T9" fmla="*/ 5 h 5"/>
                  <a:gd name="T10" fmla="*/ 46 w 66"/>
                  <a:gd name="T11" fmla="*/ 4 h 5"/>
                  <a:gd name="T12" fmla="*/ 54 w 66"/>
                  <a:gd name="T13" fmla="*/ 3 h 5"/>
                  <a:gd name="T14" fmla="*/ 59 w 66"/>
                  <a:gd name="T15" fmla="*/ 3 h 5"/>
                  <a:gd name="T16" fmla="*/ 63 w 66"/>
                  <a:gd name="T17" fmla="*/ 2 h 5"/>
                  <a:gd name="T18" fmla="*/ 65 w 66"/>
                  <a:gd name="T19" fmla="*/ 1 h 5"/>
                  <a:gd name="T20" fmla="*/ 66 w 66"/>
                  <a:gd name="T21" fmla="*/ 0 h 5"/>
                  <a:gd name="T22" fmla="*/ 63 w 66"/>
                  <a:gd name="T23" fmla="*/ 0 h 5"/>
                  <a:gd name="T24" fmla="*/ 62 w 66"/>
                  <a:gd name="T25" fmla="*/ 1 h 5"/>
                  <a:gd name="T26" fmla="*/ 61 w 66"/>
                  <a:gd name="T27" fmla="*/ 2 h 5"/>
                  <a:gd name="T28" fmla="*/ 56 w 66"/>
                  <a:gd name="T29" fmla="*/ 3 h 5"/>
                  <a:gd name="T30" fmla="*/ 51 w 66"/>
                  <a:gd name="T31" fmla="*/ 3 h 5"/>
                  <a:gd name="T32" fmla="*/ 45 w 66"/>
                  <a:gd name="T33" fmla="*/ 4 h 5"/>
                  <a:gd name="T34" fmla="*/ 37 w 66"/>
                  <a:gd name="T35" fmla="*/ 4 h 5"/>
                  <a:gd name="T36" fmla="*/ 29 w 66"/>
                  <a:gd name="T37" fmla="*/ 5 h 5"/>
                  <a:gd name="T38" fmla="*/ 19 w 66"/>
                  <a:gd name="T39" fmla="*/ 5 h 5"/>
                  <a:gd name="T40" fmla="*/ 10 w 66"/>
                  <a:gd name="T41" fmla="*/ 5 h 5"/>
                  <a:gd name="T42" fmla="*/ 0 w 66"/>
                  <a:gd name="T43" fmla="*/ 5 h 5"/>
                  <a:gd name="T44" fmla="*/ 0 w 66"/>
                  <a:gd name="T4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5">
                    <a:moveTo>
                      <a:pt x="0" y="5"/>
                    </a:moveTo>
                    <a:lnTo>
                      <a:pt x="10" y="5"/>
                    </a:lnTo>
                    <a:lnTo>
                      <a:pt x="20" y="5"/>
                    </a:lnTo>
                    <a:lnTo>
                      <a:pt x="30" y="5"/>
                    </a:lnTo>
                    <a:lnTo>
                      <a:pt x="39" y="5"/>
                    </a:lnTo>
                    <a:lnTo>
                      <a:pt x="46" y="4"/>
                    </a:lnTo>
                    <a:lnTo>
                      <a:pt x="54" y="3"/>
                    </a:lnTo>
                    <a:lnTo>
                      <a:pt x="59" y="3"/>
                    </a:lnTo>
                    <a:lnTo>
                      <a:pt x="63" y="2"/>
                    </a:lnTo>
                    <a:lnTo>
                      <a:pt x="65" y="1"/>
                    </a:lnTo>
                    <a:lnTo>
                      <a:pt x="66" y="0"/>
                    </a:lnTo>
                    <a:lnTo>
                      <a:pt x="63" y="0"/>
                    </a:lnTo>
                    <a:lnTo>
                      <a:pt x="62" y="1"/>
                    </a:lnTo>
                    <a:lnTo>
                      <a:pt x="61" y="2"/>
                    </a:lnTo>
                    <a:lnTo>
                      <a:pt x="56" y="3"/>
                    </a:lnTo>
                    <a:lnTo>
                      <a:pt x="51" y="3"/>
                    </a:lnTo>
                    <a:lnTo>
                      <a:pt x="45" y="4"/>
                    </a:lnTo>
                    <a:lnTo>
                      <a:pt x="37" y="4"/>
                    </a:lnTo>
                    <a:lnTo>
                      <a:pt x="29" y="5"/>
                    </a:lnTo>
                    <a:lnTo>
                      <a:pt x="19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97" name="Freeform 1393"/>
              <p:cNvSpPr>
                <a:spLocks/>
              </p:cNvSpPr>
              <p:nvPr/>
            </p:nvSpPr>
            <p:spPr bwMode="auto">
              <a:xfrm>
                <a:off x="1737" y="3630"/>
                <a:ext cx="63" cy="5"/>
              </a:xfrm>
              <a:custGeom>
                <a:avLst/>
                <a:gdLst>
                  <a:gd name="T0" fmla="*/ 0 w 63"/>
                  <a:gd name="T1" fmla="*/ 5 h 5"/>
                  <a:gd name="T2" fmla="*/ 10 w 63"/>
                  <a:gd name="T3" fmla="*/ 5 h 5"/>
                  <a:gd name="T4" fmla="*/ 19 w 63"/>
                  <a:gd name="T5" fmla="*/ 5 h 5"/>
                  <a:gd name="T6" fmla="*/ 29 w 63"/>
                  <a:gd name="T7" fmla="*/ 5 h 5"/>
                  <a:gd name="T8" fmla="*/ 37 w 63"/>
                  <a:gd name="T9" fmla="*/ 4 h 5"/>
                  <a:gd name="T10" fmla="*/ 45 w 63"/>
                  <a:gd name="T11" fmla="*/ 4 h 5"/>
                  <a:gd name="T12" fmla="*/ 51 w 63"/>
                  <a:gd name="T13" fmla="*/ 3 h 5"/>
                  <a:gd name="T14" fmla="*/ 56 w 63"/>
                  <a:gd name="T15" fmla="*/ 3 h 5"/>
                  <a:gd name="T16" fmla="*/ 61 w 63"/>
                  <a:gd name="T17" fmla="*/ 2 h 5"/>
                  <a:gd name="T18" fmla="*/ 62 w 63"/>
                  <a:gd name="T19" fmla="*/ 1 h 5"/>
                  <a:gd name="T20" fmla="*/ 63 w 63"/>
                  <a:gd name="T21" fmla="*/ 0 h 5"/>
                  <a:gd name="T22" fmla="*/ 61 w 63"/>
                  <a:gd name="T23" fmla="*/ 0 h 5"/>
                  <a:gd name="T24" fmla="*/ 60 w 63"/>
                  <a:gd name="T25" fmla="*/ 1 h 5"/>
                  <a:gd name="T26" fmla="*/ 58 w 63"/>
                  <a:gd name="T27" fmla="*/ 2 h 5"/>
                  <a:gd name="T28" fmla="*/ 54 w 63"/>
                  <a:gd name="T29" fmla="*/ 3 h 5"/>
                  <a:gd name="T30" fmla="*/ 49 w 63"/>
                  <a:gd name="T31" fmla="*/ 3 h 5"/>
                  <a:gd name="T32" fmla="*/ 43 w 63"/>
                  <a:gd name="T33" fmla="*/ 4 h 5"/>
                  <a:gd name="T34" fmla="*/ 36 w 63"/>
                  <a:gd name="T35" fmla="*/ 4 h 5"/>
                  <a:gd name="T36" fmla="*/ 27 w 63"/>
                  <a:gd name="T37" fmla="*/ 5 h 5"/>
                  <a:gd name="T38" fmla="*/ 18 w 63"/>
                  <a:gd name="T39" fmla="*/ 5 h 5"/>
                  <a:gd name="T40" fmla="*/ 10 w 63"/>
                  <a:gd name="T41" fmla="*/ 5 h 5"/>
                  <a:gd name="T42" fmla="*/ 0 w 63"/>
                  <a:gd name="T43" fmla="*/ 5 h 5"/>
                  <a:gd name="T44" fmla="*/ 0 w 63"/>
                  <a:gd name="T4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5">
                    <a:moveTo>
                      <a:pt x="0" y="5"/>
                    </a:moveTo>
                    <a:lnTo>
                      <a:pt x="10" y="5"/>
                    </a:lnTo>
                    <a:lnTo>
                      <a:pt x="19" y="5"/>
                    </a:lnTo>
                    <a:lnTo>
                      <a:pt x="29" y="5"/>
                    </a:lnTo>
                    <a:lnTo>
                      <a:pt x="37" y="4"/>
                    </a:lnTo>
                    <a:lnTo>
                      <a:pt x="45" y="4"/>
                    </a:lnTo>
                    <a:lnTo>
                      <a:pt x="51" y="3"/>
                    </a:lnTo>
                    <a:lnTo>
                      <a:pt x="56" y="3"/>
                    </a:lnTo>
                    <a:lnTo>
                      <a:pt x="61" y="2"/>
                    </a:lnTo>
                    <a:lnTo>
                      <a:pt x="62" y="1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58" y="2"/>
                    </a:lnTo>
                    <a:lnTo>
                      <a:pt x="54" y="3"/>
                    </a:lnTo>
                    <a:lnTo>
                      <a:pt x="49" y="3"/>
                    </a:lnTo>
                    <a:lnTo>
                      <a:pt x="43" y="4"/>
                    </a:lnTo>
                    <a:lnTo>
                      <a:pt x="36" y="4"/>
                    </a:lnTo>
                    <a:lnTo>
                      <a:pt x="27" y="5"/>
                    </a:lnTo>
                    <a:lnTo>
                      <a:pt x="18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98" name="Freeform 1394"/>
              <p:cNvSpPr>
                <a:spLocks/>
              </p:cNvSpPr>
              <p:nvPr/>
            </p:nvSpPr>
            <p:spPr bwMode="auto">
              <a:xfrm>
                <a:off x="1737" y="3630"/>
                <a:ext cx="61" cy="5"/>
              </a:xfrm>
              <a:custGeom>
                <a:avLst/>
                <a:gdLst>
                  <a:gd name="T0" fmla="*/ 0 w 61"/>
                  <a:gd name="T1" fmla="*/ 5 h 5"/>
                  <a:gd name="T2" fmla="*/ 10 w 61"/>
                  <a:gd name="T3" fmla="*/ 5 h 5"/>
                  <a:gd name="T4" fmla="*/ 18 w 61"/>
                  <a:gd name="T5" fmla="*/ 5 h 5"/>
                  <a:gd name="T6" fmla="*/ 27 w 61"/>
                  <a:gd name="T7" fmla="*/ 5 h 5"/>
                  <a:gd name="T8" fmla="*/ 36 w 61"/>
                  <a:gd name="T9" fmla="*/ 4 h 5"/>
                  <a:gd name="T10" fmla="*/ 43 w 61"/>
                  <a:gd name="T11" fmla="*/ 4 h 5"/>
                  <a:gd name="T12" fmla="*/ 49 w 61"/>
                  <a:gd name="T13" fmla="*/ 3 h 5"/>
                  <a:gd name="T14" fmla="*/ 54 w 61"/>
                  <a:gd name="T15" fmla="*/ 3 h 5"/>
                  <a:gd name="T16" fmla="*/ 58 w 61"/>
                  <a:gd name="T17" fmla="*/ 2 h 5"/>
                  <a:gd name="T18" fmla="*/ 60 w 61"/>
                  <a:gd name="T19" fmla="*/ 1 h 5"/>
                  <a:gd name="T20" fmla="*/ 61 w 61"/>
                  <a:gd name="T21" fmla="*/ 0 h 5"/>
                  <a:gd name="T22" fmla="*/ 58 w 61"/>
                  <a:gd name="T23" fmla="*/ 0 h 5"/>
                  <a:gd name="T24" fmla="*/ 57 w 61"/>
                  <a:gd name="T25" fmla="*/ 1 h 5"/>
                  <a:gd name="T26" fmla="*/ 55 w 61"/>
                  <a:gd name="T27" fmla="*/ 2 h 5"/>
                  <a:gd name="T28" fmla="*/ 52 w 61"/>
                  <a:gd name="T29" fmla="*/ 2 h 5"/>
                  <a:gd name="T30" fmla="*/ 47 w 61"/>
                  <a:gd name="T31" fmla="*/ 3 h 5"/>
                  <a:gd name="T32" fmla="*/ 41 w 61"/>
                  <a:gd name="T33" fmla="*/ 4 h 5"/>
                  <a:gd name="T34" fmla="*/ 34 w 61"/>
                  <a:gd name="T35" fmla="*/ 4 h 5"/>
                  <a:gd name="T36" fmla="*/ 26 w 61"/>
                  <a:gd name="T37" fmla="*/ 4 h 5"/>
                  <a:gd name="T38" fmla="*/ 18 w 61"/>
                  <a:gd name="T39" fmla="*/ 5 h 5"/>
                  <a:gd name="T40" fmla="*/ 9 w 61"/>
                  <a:gd name="T41" fmla="*/ 5 h 5"/>
                  <a:gd name="T42" fmla="*/ 0 w 61"/>
                  <a:gd name="T43" fmla="*/ 5 h 5"/>
                  <a:gd name="T44" fmla="*/ 0 w 61"/>
                  <a:gd name="T4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1" h="5">
                    <a:moveTo>
                      <a:pt x="0" y="5"/>
                    </a:moveTo>
                    <a:lnTo>
                      <a:pt x="10" y="5"/>
                    </a:lnTo>
                    <a:lnTo>
                      <a:pt x="18" y="5"/>
                    </a:lnTo>
                    <a:lnTo>
                      <a:pt x="27" y="5"/>
                    </a:lnTo>
                    <a:lnTo>
                      <a:pt x="36" y="4"/>
                    </a:lnTo>
                    <a:lnTo>
                      <a:pt x="43" y="4"/>
                    </a:lnTo>
                    <a:lnTo>
                      <a:pt x="49" y="3"/>
                    </a:lnTo>
                    <a:lnTo>
                      <a:pt x="54" y="3"/>
                    </a:lnTo>
                    <a:lnTo>
                      <a:pt x="58" y="2"/>
                    </a:lnTo>
                    <a:lnTo>
                      <a:pt x="60" y="1"/>
                    </a:lnTo>
                    <a:lnTo>
                      <a:pt x="61" y="0"/>
                    </a:lnTo>
                    <a:lnTo>
                      <a:pt x="58" y="0"/>
                    </a:lnTo>
                    <a:lnTo>
                      <a:pt x="57" y="1"/>
                    </a:lnTo>
                    <a:lnTo>
                      <a:pt x="55" y="2"/>
                    </a:lnTo>
                    <a:lnTo>
                      <a:pt x="52" y="2"/>
                    </a:lnTo>
                    <a:lnTo>
                      <a:pt x="47" y="3"/>
                    </a:lnTo>
                    <a:lnTo>
                      <a:pt x="41" y="4"/>
                    </a:lnTo>
                    <a:lnTo>
                      <a:pt x="34" y="4"/>
                    </a:lnTo>
                    <a:lnTo>
                      <a:pt x="26" y="4"/>
                    </a:lnTo>
                    <a:lnTo>
                      <a:pt x="18" y="5"/>
                    </a:lnTo>
                    <a:lnTo>
                      <a:pt x="9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099" name="Freeform 1395"/>
              <p:cNvSpPr>
                <a:spLocks/>
              </p:cNvSpPr>
              <p:nvPr/>
            </p:nvSpPr>
            <p:spPr bwMode="auto">
              <a:xfrm>
                <a:off x="1737" y="3630"/>
                <a:ext cx="58" cy="5"/>
              </a:xfrm>
              <a:custGeom>
                <a:avLst/>
                <a:gdLst>
                  <a:gd name="T0" fmla="*/ 0 w 58"/>
                  <a:gd name="T1" fmla="*/ 5 h 5"/>
                  <a:gd name="T2" fmla="*/ 9 w 58"/>
                  <a:gd name="T3" fmla="*/ 5 h 5"/>
                  <a:gd name="T4" fmla="*/ 18 w 58"/>
                  <a:gd name="T5" fmla="*/ 5 h 5"/>
                  <a:gd name="T6" fmla="*/ 26 w 58"/>
                  <a:gd name="T7" fmla="*/ 4 h 5"/>
                  <a:gd name="T8" fmla="*/ 34 w 58"/>
                  <a:gd name="T9" fmla="*/ 4 h 5"/>
                  <a:gd name="T10" fmla="*/ 41 w 58"/>
                  <a:gd name="T11" fmla="*/ 4 h 5"/>
                  <a:gd name="T12" fmla="*/ 47 w 58"/>
                  <a:gd name="T13" fmla="*/ 3 h 5"/>
                  <a:gd name="T14" fmla="*/ 52 w 58"/>
                  <a:gd name="T15" fmla="*/ 2 h 5"/>
                  <a:gd name="T16" fmla="*/ 55 w 58"/>
                  <a:gd name="T17" fmla="*/ 2 h 5"/>
                  <a:gd name="T18" fmla="*/ 57 w 58"/>
                  <a:gd name="T19" fmla="*/ 1 h 5"/>
                  <a:gd name="T20" fmla="*/ 58 w 58"/>
                  <a:gd name="T21" fmla="*/ 0 h 5"/>
                  <a:gd name="T22" fmla="*/ 55 w 58"/>
                  <a:gd name="T23" fmla="*/ 0 h 5"/>
                  <a:gd name="T24" fmla="*/ 54 w 58"/>
                  <a:gd name="T25" fmla="*/ 1 h 5"/>
                  <a:gd name="T26" fmla="*/ 52 w 58"/>
                  <a:gd name="T27" fmla="*/ 2 h 5"/>
                  <a:gd name="T28" fmla="*/ 48 w 58"/>
                  <a:gd name="T29" fmla="*/ 3 h 5"/>
                  <a:gd name="T30" fmla="*/ 42 w 58"/>
                  <a:gd name="T31" fmla="*/ 3 h 5"/>
                  <a:gd name="T32" fmla="*/ 36 w 58"/>
                  <a:gd name="T33" fmla="*/ 4 h 5"/>
                  <a:gd name="T34" fmla="*/ 28 w 58"/>
                  <a:gd name="T35" fmla="*/ 4 h 5"/>
                  <a:gd name="T36" fmla="*/ 19 w 58"/>
                  <a:gd name="T37" fmla="*/ 4 h 5"/>
                  <a:gd name="T38" fmla="*/ 10 w 58"/>
                  <a:gd name="T39" fmla="*/ 5 h 5"/>
                  <a:gd name="T40" fmla="*/ 0 w 58"/>
                  <a:gd name="T41" fmla="*/ 5 h 5"/>
                  <a:gd name="T42" fmla="*/ 0 w 58"/>
                  <a:gd name="T4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5">
                    <a:moveTo>
                      <a:pt x="0" y="5"/>
                    </a:moveTo>
                    <a:lnTo>
                      <a:pt x="9" y="5"/>
                    </a:lnTo>
                    <a:lnTo>
                      <a:pt x="18" y="5"/>
                    </a:lnTo>
                    <a:lnTo>
                      <a:pt x="26" y="4"/>
                    </a:lnTo>
                    <a:lnTo>
                      <a:pt x="34" y="4"/>
                    </a:lnTo>
                    <a:lnTo>
                      <a:pt x="41" y="4"/>
                    </a:lnTo>
                    <a:lnTo>
                      <a:pt x="47" y="3"/>
                    </a:lnTo>
                    <a:lnTo>
                      <a:pt x="52" y="2"/>
                    </a:lnTo>
                    <a:lnTo>
                      <a:pt x="55" y="2"/>
                    </a:lnTo>
                    <a:lnTo>
                      <a:pt x="57" y="1"/>
                    </a:lnTo>
                    <a:lnTo>
                      <a:pt x="58" y="0"/>
                    </a:lnTo>
                    <a:lnTo>
                      <a:pt x="55" y="0"/>
                    </a:lnTo>
                    <a:lnTo>
                      <a:pt x="54" y="1"/>
                    </a:lnTo>
                    <a:lnTo>
                      <a:pt x="52" y="2"/>
                    </a:lnTo>
                    <a:lnTo>
                      <a:pt x="48" y="3"/>
                    </a:lnTo>
                    <a:lnTo>
                      <a:pt x="42" y="3"/>
                    </a:lnTo>
                    <a:lnTo>
                      <a:pt x="36" y="4"/>
                    </a:lnTo>
                    <a:lnTo>
                      <a:pt x="28" y="4"/>
                    </a:lnTo>
                    <a:lnTo>
                      <a:pt x="19" y="4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00" name="Freeform 1396"/>
              <p:cNvSpPr>
                <a:spLocks/>
              </p:cNvSpPr>
              <p:nvPr/>
            </p:nvSpPr>
            <p:spPr bwMode="auto">
              <a:xfrm>
                <a:off x="1737" y="3630"/>
                <a:ext cx="55" cy="5"/>
              </a:xfrm>
              <a:custGeom>
                <a:avLst/>
                <a:gdLst>
                  <a:gd name="T0" fmla="*/ 0 w 55"/>
                  <a:gd name="T1" fmla="*/ 5 h 5"/>
                  <a:gd name="T2" fmla="*/ 10 w 55"/>
                  <a:gd name="T3" fmla="*/ 5 h 5"/>
                  <a:gd name="T4" fmla="*/ 19 w 55"/>
                  <a:gd name="T5" fmla="*/ 4 h 5"/>
                  <a:gd name="T6" fmla="*/ 28 w 55"/>
                  <a:gd name="T7" fmla="*/ 4 h 5"/>
                  <a:gd name="T8" fmla="*/ 36 w 55"/>
                  <a:gd name="T9" fmla="*/ 4 h 5"/>
                  <a:gd name="T10" fmla="*/ 42 w 55"/>
                  <a:gd name="T11" fmla="*/ 3 h 5"/>
                  <a:gd name="T12" fmla="*/ 48 w 55"/>
                  <a:gd name="T13" fmla="*/ 3 h 5"/>
                  <a:gd name="T14" fmla="*/ 52 w 55"/>
                  <a:gd name="T15" fmla="*/ 2 h 5"/>
                  <a:gd name="T16" fmla="*/ 54 w 55"/>
                  <a:gd name="T17" fmla="*/ 1 h 5"/>
                  <a:gd name="T18" fmla="*/ 55 w 55"/>
                  <a:gd name="T19" fmla="*/ 0 h 5"/>
                  <a:gd name="T20" fmla="*/ 53 w 55"/>
                  <a:gd name="T21" fmla="*/ 0 h 5"/>
                  <a:gd name="T22" fmla="*/ 52 w 55"/>
                  <a:gd name="T23" fmla="*/ 1 h 5"/>
                  <a:gd name="T24" fmla="*/ 50 w 55"/>
                  <a:gd name="T25" fmla="*/ 2 h 5"/>
                  <a:gd name="T26" fmla="*/ 46 w 55"/>
                  <a:gd name="T27" fmla="*/ 2 h 5"/>
                  <a:gd name="T28" fmla="*/ 40 w 55"/>
                  <a:gd name="T29" fmla="*/ 3 h 5"/>
                  <a:gd name="T30" fmla="*/ 34 w 55"/>
                  <a:gd name="T31" fmla="*/ 4 h 5"/>
                  <a:gd name="T32" fmla="*/ 26 w 55"/>
                  <a:gd name="T33" fmla="*/ 4 h 5"/>
                  <a:gd name="T34" fmla="*/ 18 w 55"/>
                  <a:gd name="T35" fmla="*/ 4 h 5"/>
                  <a:gd name="T36" fmla="*/ 10 w 55"/>
                  <a:gd name="T37" fmla="*/ 4 h 5"/>
                  <a:gd name="T38" fmla="*/ 0 w 55"/>
                  <a:gd name="T39" fmla="*/ 4 h 5"/>
                  <a:gd name="T40" fmla="*/ 0 w 55"/>
                  <a:gd name="T4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">
                    <a:moveTo>
                      <a:pt x="0" y="5"/>
                    </a:moveTo>
                    <a:lnTo>
                      <a:pt x="10" y="5"/>
                    </a:lnTo>
                    <a:lnTo>
                      <a:pt x="19" y="4"/>
                    </a:lnTo>
                    <a:lnTo>
                      <a:pt x="28" y="4"/>
                    </a:lnTo>
                    <a:lnTo>
                      <a:pt x="36" y="4"/>
                    </a:lnTo>
                    <a:lnTo>
                      <a:pt x="42" y="3"/>
                    </a:lnTo>
                    <a:lnTo>
                      <a:pt x="48" y="3"/>
                    </a:lnTo>
                    <a:lnTo>
                      <a:pt x="52" y="2"/>
                    </a:lnTo>
                    <a:lnTo>
                      <a:pt x="54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1"/>
                    </a:lnTo>
                    <a:lnTo>
                      <a:pt x="50" y="2"/>
                    </a:lnTo>
                    <a:lnTo>
                      <a:pt x="46" y="2"/>
                    </a:lnTo>
                    <a:lnTo>
                      <a:pt x="40" y="3"/>
                    </a:lnTo>
                    <a:lnTo>
                      <a:pt x="34" y="4"/>
                    </a:lnTo>
                    <a:lnTo>
                      <a:pt x="26" y="4"/>
                    </a:lnTo>
                    <a:lnTo>
                      <a:pt x="18" y="4"/>
                    </a:lnTo>
                    <a:lnTo>
                      <a:pt x="10" y="4"/>
                    </a:lnTo>
                    <a:lnTo>
                      <a:pt x="0" y="4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01" name="Freeform 1397"/>
              <p:cNvSpPr>
                <a:spLocks/>
              </p:cNvSpPr>
              <p:nvPr/>
            </p:nvSpPr>
            <p:spPr bwMode="auto">
              <a:xfrm>
                <a:off x="1737" y="3630"/>
                <a:ext cx="53" cy="4"/>
              </a:xfrm>
              <a:custGeom>
                <a:avLst/>
                <a:gdLst>
                  <a:gd name="T0" fmla="*/ 0 w 53"/>
                  <a:gd name="T1" fmla="*/ 4 h 4"/>
                  <a:gd name="T2" fmla="*/ 10 w 53"/>
                  <a:gd name="T3" fmla="*/ 4 h 4"/>
                  <a:gd name="T4" fmla="*/ 18 w 53"/>
                  <a:gd name="T5" fmla="*/ 4 h 4"/>
                  <a:gd name="T6" fmla="*/ 26 w 53"/>
                  <a:gd name="T7" fmla="*/ 4 h 4"/>
                  <a:gd name="T8" fmla="*/ 34 w 53"/>
                  <a:gd name="T9" fmla="*/ 4 h 4"/>
                  <a:gd name="T10" fmla="*/ 40 w 53"/>
                  <a:gd name="T11" fmla="*/ 3 h 4"/>
                  <a:gd name="T12" fmla="*/ 46 w 53"/>
                  <a:gd name="T13" fmla="*/ 2 h 4"/>
                  <a:gd name="T14" fmla="*/ 50 w 53"/>
                  <a:gd name="T15" fmla="*/ 2 h 4"/>
                  <a:gd name="T16" fmla="*/ 52 w 53"/>
                  <a:gd name="T17" fmla="*/ 1 h 4"/>
                  <a:gd name="T18" fmla="*/ 53 w 53"/>
                  <a:gd name="T19" fmla="*/ 0 h 4"/>
                  <a:gd name="T20" fmla="*/ 50 w 53"/>
                  <a:gd name="T21" fmla="*/ 0 h 4"/>
                  <a:gd name="T22" fmla="*/ 49 w 53"/>
                  <a:gd name="T23" fmla="*/ 1 h 4"/>
                  <a:gd name="T24" fmla="*/ 47 w 53"/>
                  <a:gd name="T25" fmla="*/ 2 h 4"/>
                  <a:gd name="T26" fmla="*/ 44 w 53"/>
                  <a:gd name="T27" fmla="*/ 2 h 4"/>
                  <a:gd name="T28" fmla="*/ 39 w 53"/>
                  <a:gd name="T29" fmla="*/ 3 h 4"/>
                  <a:gd name="T30" fmla="*/ 32 w 53"/>
                  <a:gd name="T31" fmla="*/ 3 h 4"/>
                  <a:gd name="T32" fmla="*/ 25 w 53"/>
                  <a:gd name="T33" fmla="*/ 4 h 4"/>
                  <a:gd name="T34" fmla="*/ 18 w 53"/>
                  <a:gd name="T35" fmla="*/ 4 h 4"/>
                  <a:gd name="T36" fmla="*/ 9 w 53"/>
                  <a:gd name="T37" fmla="*/ 4 h 4"/>
                  <a:gd name="T38" fmla="*/ 0 w 53"/>
                  <a:gd name="T39" fmla="*/ 4 h 4"/>
                  <a:gd name="T40" fmla="*/ 0 w 53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3" h="4">
                    <a:moveTo>
                      <a:pt x="0" y="4"/>
                    </a:moveTo>
                    <a:lnTo>
                      <a:pt x="10" y="4"/>
                    </a:lnTo>
                    <a:lnTo>
                      <a:pt x="18" y="4"/>
                    </a:lnTo>
                    <a:lnTo>
                      <a:pt x="26" y="4"/>
                    </a:lnTo>
                    <a:lnTo>
                      <a:pt x="34" y="4"/>
                    </a:lnTo>
                    <a:lnTo>
                      <a:pt x="40" y="3"/>
                    </a:lnTo>
                    <a:lnTo>
                      <a:pt x="46" y="2"/>
                    </a:lnTo>
                    <a:lnTo>
                      <a:pt x="50" y="2"/>
                    </a:lnTo>
                    <a:lnTo>
                      <a:pt x="52" y="1"/>
                    </a:lnTo>
                    <a:lnTo>
                      <a:pt x="53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7" y="2"/>
                    </a:lnTo>
                    <a:lnTo>
                      <a:pt x="44" y="2"/>
                    </a:lnTo>
                    <a:lnTo>
                      <a:pt x="39" y="3"/>
                    </a:lnTo>
                    <a:lnTo>
                      <a:pt x="32" y="3"/>
                    </a:lnTo>
                    <a:lnTo>
                      <a:pt x="25" y="4"/>
                    </a:lnTo>
                    <a:lnTo>
                      <a:pt x="18" y="4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02" name="Freeform 1398"/>
              <p:cNvSpPr>
                <a:spLocks/>
              </p:cNvSpPr>
              <p:nvPr/>
            </p:nvSpPr>
            <p:spPr bwMode="auto">
              <a:xfrm>
                <a:off x="1737" y="3630"/>
                <a:ext cx="50" cy="4"/>
              </a:xfrm>
              <a:custGeom>
                <a:avLst/>
                <a:gdLst>
                  <a:gd name="T0" fmla="*/ 0 w 50"/>
                  <a:gd name="T1" fmla="*/ 4 h 4"/>
                  <a:gd name="T2" fmla="*/ 9 w 50"/>
                  <a:gd name="T3" fmla="*/ 4 h 4"/>
                  <a:gd name="T4" fmla="*/ 18 w 50"/>
                  <a:gd name="T5" fmla="*/ 4 h 4"/>
                  <a:gd name="T6" fmla="*/ 25 w 50"/>
                  <a:gd name="T7" fmla="*/ 4 h 4"/>
                  <a:gd name="T8" fmla="*/ 32 w 50"/>
                  <a:gd name="T9" fmla="*/ 3 h 4"/>
                  <a:gd name="T10" fmla="*/ 39 w 50"/>
                  <a:gd name="T11" fmla="*/ 3 h 4"/>
                  <a:gd name="T12" fmla="*/ 44 w 50"/>
                  <a:gd name="T13" fmla="*/ 2 h 4"/>
                  <a:gd name="T14" fmla="*/ 47 w 50"/>
                  <a:gd name="T15" fmla="*/ 2 h 4"/>
                  <a:gd name="T16" fmla="*/ 49 w 50"/>
                  <a:gd name="T17" fmla="*/ 1 h 4"/>
                  <a:gd name="T18" fmla="*/ 50 w 50"/>
                  <a:gd name="T19" fmla="*/ 0 h 4"/>
                  <a:gd name="T20" fmla="*/ 47 w 50"/>
                  <a:gd name="T21" fmla="*/ 0 h 4"/>
                  <a:gd name="T22" fmla="*/ 46 w 50"/>
                  <a:gd name="T23" fmla="*/ 1 h 4"/>
                  <a:gd name="T24" fmla="*/ 45 w 50"/>
                  <a:gd name="T25" fmla="*/ 2 h 4"/>
                  <a:gd name="T26" fmla="*/ 41 w 50"/>
                  <a:gd name="T27" fmla="*/ 2 h 4"/>
                  <a:gd name="T28" fmla="*/ 37 w 50"/>
                  <a:gd name="T29" fmla="*/ 3 h 4"/>
                  <a:gd name="T30" fmla="*/ 31 w 50"/>
                  <a:gd name="T31" fmla="*/ 3 h 4"/>
                  <a:gd name="T32" fmla="*/ 24 w 50"/>
                  <a:gd name="T33" fmla="*/ 4 h 4"/>
                  <a:gd name="T34" fmla="*/ 17 w 50"/>
                  <a:gd name="T35" fmla="*/ 4 h 4"/>
                  <a:gd name="T36" fmla="*/ 8 w 50"/>
                  <a:gd name="T37" fmla="*/ 4 h 4"/>
                  <a:gd name="T38" fmla="*/ 0 w 50"/>
                  <a:gd name="T39" fmla="*/ 4 h 4"/>
                  <a:gd name="T40" fmla="*/ 0 w 50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4">
                    <a:moveTo>
                      <a:pt x="0" y="4"/>
                    </a:moveTo>
                    <a:lnTo>
                      <a:pt x="9" y="4"/>
                    </a:lnTo>
                    <a:lnTo>
                      <a:pt x="18" y="4"/>
                    </a:lnTo>
                    <a:lnTo>
                      <a:pt x="25" y="4"/>
                    </a:lnTo>
                    <a:lnTo>
                      <a:pt x="32" y="3"/>
                    </a:lnTo>
                    <a:lnTo>
                      <a:pt x="39" y="3"/>
                    </a:lnTo>
                    <a:lnTo>
                      <a:pt x="44" y="2"/>
                    </a:lnTo>
                    <a:lnTo>
                      <a:pt x="47" y="2"/>
                    </a:lnTo>
                    <a:lnTo>
                      <a:pt x="49" y="1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6" y="1"/>
                    </a:lnTo>
                    <a:lnTo>
                      <a:pt x="45" y="2"/>
                    </a:lnTo>
                    <a:lnTo>
                      <a:pt x="41" y="2"/>
                    </a:lnTo>
                    <a:lnTo>
                      <a:pt x="37" y="3"/>
                    </a:lnTo>
                    <a:lnTo>
                      <a:pt x="31" y="3"/>
                    </a:lnTo>
                    <a:lnTo>
                      <a:pt x="24" y="4"/>
                    </a:lnTo>
                    <a:lnTo>
                      <a:pt x="17" y="4"/>
                    </a:lnTo>
                    <a:lnTo>
                      <a:pt x="8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03" name="Freeform 1399"/>
              <p:cNvSpPr>
                <a:spLocks/>
              </p:cNvSpPr>
              <p:nvPr/>
            </p:nvSpPr>
            <p:spPr bwMode="auto">
              <a:xfrm>
                <a:off x="1737" y="3630"/>
                <a:ext cx="47" cy="4"/>
              </a:xfrm>
              <a:custGeom>
                <a:avLst/>
                <a:gdLst>
                  <a:gd name="T0" fmla="*/ 0 w 47"/>
                  <a:gd name="T1" fmla="*/ 4 h 4"/>
                  <a:gd name="T2" fmla="*/ 8 w 47"/>
                  <a:gd name="T3" fmla="*/ 4 h 4"/>
                  <a:gd name="T4" fmla="*/ 17 w 47"/>
                  <a:gd name="T5" fmla="*/ 4 h 4"/>
                  <a:gd name="T6" fmla="*/ 24 w 47"/>
                  <a:gd name="T7" fmla="*/ 4 h 4"/>
                  <a:gd name="T8" fmla="*/ 31 w 47"/>
                  <a:gd name="T9" fmla="*/ 3 h 4"/>
                  <a:gd name="T10" fmla="*/ 37 w 47"/>
                  <a:gd name="T11" fmla="*/ 3 h 4"/>
                  <a:gd name="T12" fmla="*/ 41 w 47"/>
                  <a:gd name="T13" fmla="*/ 2 h 4"/>
                  <a:gd name="T14" fmla="*/ 45 w 47"/>
                  <a:gd name="T15" fmla="*/ 2 h 4"/>
                  <a:gd name="T16" fmla="*/ 46 w 47"/>
                  <a:gd name="T17" fmla="*/ 1 h 4"/>
                  <a:gd name="T18" fmla="*/ 47 w 47"/>
                  <a:gd name="T19" fmla="*/ 0 h 4"/>
                  <a:gd name="T20" fmla="*/ 45 w 47"/>
                  <a:gd name="T21" fmla="*/ 0 h 4"/>
                  <a:gd name="T22" fmla="*/ 44 w 47"/>
                  <a:gd name="T23" fmla="*/ 1 h 4"/>
                  <a:gd name="T24" fmla="*/ 41 w 47"/>
                  <a:gd name="T25" fmla="*/ 2 h 4"/>
                  <a:gd name="T26" fmla="*/ 38 w 47"/>
                  <a:gd name="T27" fmla="*/ 2 h 4"/>
                  <a:gd name="T28" fmla="*/ 32 w 47"/>
                  <a:gd name="T29" fmla="*/ 3 h 4"/>
                  <a:gd name="T30" fmla="*/ 25 w 47"/>
                  <a:gd name="T31" fmla="*/ 3 h 4"/>
                  <a:gd name="T32" fmla="*/ 18 w 47"/>
                  <a:gd name="T33" fmla="*/ 4 h 4"/>
                  <a:gd name="T34" fmla="*/ 9 w 47"/>
                  <a:gd name="T35" fmla="*/ 4 h 4"/>
                  <a:gd name="T36" fmla="*/ 0 w 47"/>
                  <a:gd name="T37" fmla="*/ 4 h 4"/>
                  <a:gd name="T38" fmla="*/ 0 w 47"/>
                  <a:gd name="T3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4">
                    <a:moveTo>
                      <a:pt x="0" y="4"/>
                    </a:moveTo>
                    <a:lnTo>
                      <a:pt x="8" y="4"/>
                    </a:lnTo>
                    <a:lnTo>
                      <a:pt x="17" y="4"/>
                    </a:lnTo>
                    <a:lnTo>
                      <a:pt x="24" y="4"/>
                    </a:lnTo>
                    <a:lnTo>
                      <a:pt x="31" y="3"/>
                    </a:lnTo>
                    <a:lnTo>
                      <a:pt x="37" y="3"/>
                    </a:lnTo>
                    <a:lnTo>
                      <a:pt x="41" y="2"/>
                    </a:lnTo>
                    <a:lnTo>
                      <a:pt x="45" y="2"/>
                    </a:lnTo>
                    <a:lnTo>
                      <a:pt x="46" y="1"/>
                    </a:lnTo>
                    <a:lnTo>
                      <a:pt x="47" y="0"/>
                    </a:lnTo>
                    <a:lnTo>
                      <a:pt x="45" y="0"/>
                    </a:lnTo>
                    <a:lnTo>
                      <a:pt x="44" y="1"/>
                    </a:lnTo>
                    <a:lnTo>
                      <a:pt x="41" y="2"/>
                    </a:lnTo>
                    <a:lnTo>
                      <a:pt x="38" y="2"/>
                    </a:lnTo>
                    <a:lnTo>
                      <a:pt x="32" y="3"/>
                    </a:lnTo>
                    <a:lnTo>
                      <a:pt x="25" y="3"/>
                    </a:lnTo>
                    <a:lnTo>
                      <a:pt x="18" y="4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04" name="Freeform 1400"/>
              <p:cNvSpPr>
                <a:spLocks/>
              </p:cNvSpPr>
              <p:nvPr/>
            </p:nvSpPr>
            <p:spPr bwMode="auto">
              <a:xfrm>
                <a:off x="1737" y="3630"/>
                <a:ext cx="45" cy="4"/>
              </a:xfrm>
              <a:custGeom>
                <a:avLst/>
                <a:gdLst>
                  <a:gd name="T0" fmla="*/ 0 w 45"/>
                  <a:gd name="T1" fmla="*/ 4 h 4"/>
                  <a:gd name="T2" fmla="*/ 9 w 45"/>
                  <a:gd name="T3" fmla="*/ 4 h 4"/>
                  <a:gd name="T4" fmla="*/ 18 w 45"/>
                  <a:gd name="T5" fmla="*/ 4 h 4"/>
                  <a:gd name="T6" fmla="*/ 25 w 45"/>
                  <a:gd name="T7" fmla="*/ 3 h 4"/>
                  <a:gd name="T8" fmla="*/ 32 w 45"/>
                  <a:gd name="T9" fmla="*/ 3 h 4"/>
                  <a:gd name="T10" fmla="*/ 38 w 45"/>
                  <a:gd name="T11" fmla="*/ 2 h 4"/>
                  <a:gd name="T12" fmla="*/ 41 w 45"/>
                  <a:gd name="T13" fmla="*/ 2 h 4"/>
                  <a:gd name="T14" fmla="*/ 44 w 45"/>
                  <a:gd name="T15" fmla="*/ 1 h 4"/>
                  <a:gd name="T16" fmla="*/ 45 w 45"/>
                  <a:gd name="T17" fmla="*/ 0 h 4"/>
                  <a:gd name="T18" fmla="*/ 42 w 45"/>
                  <a:gd name="T19" fmla="*/ 0 h 4"/>
                  <a:gd name="T20" fmla="*/ 41 w 45"/>
                  <a:gd name="T21" fmla="*/ 1 h 4"/>
                  <a:gd name="T22" fmla="*/ 39 w 45"/>
                  <a:gd name="T23" fmla="*/ 2 h 4"/>
                  <a:gd name="T24" fmla="*/ 35 w 45"/>
                  <a:gd name="T25" fmla="*/ 2 h 4"/>
                  <a:gd name="T26" fmla="*/ 30 w 45"/>
                  <a:gd name="T27" fmla="*/ 3 h 4"/>
                  <a:gd name="T28" fmla="*/ 24 w 45"/>
                  <a:gd name="T29" fmla="*/ 3 h 4"/>
                  <a:gd name="T30" fmla="*/ 16 w 45"/>
                  <a:gd name="T31" fmla="*/ 3 h 4"/>
                  <a:gd name="T32" fmla="*/ 8 w 45"/>
                  <a:gd name="T33" fmla="*/ 4 h 4"/>
                  <a:gd name="T34" fmla="*/ 0 w 45"/>
                  <a:gd name="T35" fmla="*/ 4 h 4"/>
                  <a:gd name="T36" fmla="*/ 0 w 45"/>
                  <a:gd name="T3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4">
                    <a:moveTo>
                      <a:pt x="0" y="4"/>
                    </a:moveTo>
                    <a:lnTo>
                      <a:pt x="9" y="4"/>
                    </a:lnTo>
                    <a:lnTo>
                      <a:pt x="18" y="4"/>
                    </a:lnTo>
                    <a:lnTo>
                      <a:pt x="25" y="3"/>
                    </a:lnTo>
                    <a:lnTo>
                      <a:pt x="32" y="3"/>
                    </a:lnTo>
                    <a:lnTo>
                      <a:pt x="38" y="2"/>
                    </a:lnTo>
                    <a:lnTo>
                      <a:pt x="41" y="2"/>
                    </a:lnTo>
                    <a:lnTo>
                      <a:pt x="44" y="1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41" y="1"/>
                    </a:lnTo>
                    <a:lnTo>
                      <a:pt x="39" y="2"/>
                    </a:lnTo>
                    <a:lnTo>
                      <a:pt x="35" y="2"/>
                    </a:lnTo>
                    <a:lnTo>
                      <a:pt x="30" y="3"/>
                    </a:lnTo>
                    <a:lnTo>
                      <a:pt x="24" y="3"/>
                    </a:lnTo>
                    <a:lnTo>
                      <a:pt x="16" y="3"/>
                    </a:lnTo>
                    <a:lnTo>
                      <a:pt x="8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05" name="Freeform 1401"/>
              <p:cNvSpPr>
                <a:spLocks/>
              </p:cNvSpPr>
              <p:nvPr/>
            </p:nvSpPr>
            <p:spPr bwMode="auto">
              <a:xfrm>
                <a:off x="1737" y="3630"/>
                <a:ext cx="42" cy="4"/>
              </a:xfrm>
              <a:custGeom>
                <a:avLst/>
                <a:gdLst>
                  <a:gd name="T0" fmla="*/ 0 w 42"/>
                  <a:gd name="T1" fmla="*/ 4 h 4"/>
                  <a:gd name="T2" fmla="*/ 8 w 42"/>
                  <a:gd name="T3" fmla="*/ 4 h 4"/>
                  <a:gd name="T4" fmla="*/ 16 w 42"/>
                  <a:gd name="T5" fmla="*/ 3 h 4"/>
                  <a:gd name="T6" fmla="*/ 24 w 42"/>
                  <a:gd name="T7" fmla="*/ 3 h 4"/>
                  <a:gd name="T8" fmla="*/ 30 w 42"/>
                  <a:gd name="T9" fmla="*/ 3 h 4"/>
                  <a:gd name="T10" fmla="*/ 35 w 42"/>
                  <a:gd name="T11" fmla="*/ 2 h 4"/>
                  <a:gd name="T12" fmla="*/ 39 w 42"/>
                  <a:gd name="T13" fmla="*/ 2 h 4"/>
                  <a:gd name="T14" fmla="*/ 41 w 42"/>
                  <a:gd name="T15" fmla="*/ 1 h 4"/>
                  <a:gd name="T16" fmla="*/ 42 w 42"/>
                  <a:gd name="T17" fmla="*/ 0 h 4"/>
                  <a:gd name="T18" fmla="*/ 39 w 42"/>
                  <a:gd name="T19" fmla="*/ 0 h 4"/>
                  <a:gd name="T20" fmla="*/ 39 w 42"/>
                  <a:gd name="T21" fmla="*/ 1 h 4"/>
                  <a:gd name="T22" fmla="*/ 37 w 42"/>
                  <a:gd name="T23" fmla="*/ 2 h 4"/>
                  <a:gd name="T24" fmla="*/ 33 w 42"/>
                  <a:gd name="T25" fmla="*/ 2 h 4"/>
                  <a:gd name="T26" fmla="*/ 28 w 42"/>
                  <a:gd name="T27" fmla="*/ 3 h 4"/>
                  <a:gd name="T28" fmla="*/ 22 w 42"/>
                  <a:gd name="T29" fmla="*/ 3 h 4"/>
                  <a:gd name="T30" fmla="*/ 15 w 42"/>
                  <a:gd name="T31" fmla="*/ 3 h 4"/>
                  <a:gd name="T32" fmla="*/ 8 w 42"/>
                  <a:gd name="T33" fmla="*/ 3 h 4"/>
                  <a:gd name="T34" fmla="*/ 0 w 42"/>
                  <a:gd name="T35" fmla="*/ 3 h 4"/>
                  <a:gd name="T36" fmla="*/ 0 w 42"/>
                  <a:gd name="T3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8" y="4"/>
                    </a:lnTo>
                    <a:lnTo>
                      <a:pt x="16" y="3"/>
                    </a:lnTo>
                    <a:lnTo>
                      <a:pt x="24" y="3"/>
                    </a:lnTo>
                    <a:lnTo>
                      <a:pt x="30" y="3"/>
                    </a:lnTo>
                    <a:lnTo>
                      <a:pt x="35" y="2"/>
                    </a:lnTo>
                    <a:lnTo>
                      <a:pt x="39" y="2"/>
                    </a:lnTo>
                    <a:lnTo>
                      <a:pt x="41" y="1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9" y="1"/>
                    </a:lnTo>
                    <a:lnTo>
                      <a:pt x="37" y="2"/>
                    </a:lnTo>
                    <a:lnTo>
                      <a:pt x="33" y="2"/>
                    </a:lnTo>
                    <a:lnTo>
                      <a:pt x="28" y="3"/>
                    </a:lnTo>
                    <a:lnTo>
                      <a:pt x="22" y="3"/>
                    </a:lnTo>
                    <a:lnTo>
                      <a:pt x="15" y="3"/>
                    </a:lnTo>
                    <a:lnTo>
                      <a:pt x="8" y="3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06" name="Freeform 1402"/>
              <p:cNvSpPr>
                <a:spLocks/>
              </p:cNvSpPr>
              <p:nvPr/>
            </p:nvSpPr>
            <p:spPr bwMode="auto">
              <a:xfrm>
                <a:off x="1737" y="3630"/>
                <a:ext cx="39" cy="3"/>
              </a:xfrm>
              <a:custGeom>
                <a:avLst/>
                <a:gdLst>
                  <a:gd name="T0" fmla="*/ 0 w 39"/>
                  <a:gd name="T1" fmla="*/ 3 h 3"/>
                  <a:gd name="T2" fmla="*/ 8 w 39"/>
                  <a:gd name="T3" fmla="*/ 3 h 3"/>
                  <a:gd name="T4" fmla="*/ 15 w 39"/>
                  <a:gd name="T5" fmla="*/ 3 h 3"/>
                  <a:gd name="T6" fmla="*/ 22 w 39"/>
                  <a:gd name="T7" fmla="*/ 3 h 3"/>
                  <a:gd name="T8" fmla="*/ 28 w 39"/>
                  <a:gd name="T9" fmla="*/ 3 h 3"/>
                  <a:gd name="T10" fmla="*/ 33 w 39"/>
                  <a:gd name="T11" fmla="*/ 2 h 3"/>
                  <a:gd name="T12" fmla="*/ 37 w 39"/>
                  <a:gd name="T13" fmla="*/ 2 h 3"/>
                  <a:gd name="T14" fmla="*/ 39 w 39"/>
                  <a:gd name="T15" fmla="*/ 1 h 3"/>
                  <a:gd name="T16" fmla="*/ 39 w 39"/>
                  <a:gd name="T17" fmla="*/ 0 h 3"/>
                  <a:gd name="T18" fmla="*/ 37 w 39"/>
                  <a:gd name="T19" fmla="*/ 0 h 3"/>
                  <a:gd name="T20" fmla="*/ 36 w 39"/>
                  <a:gd name="T21" fmla="*/ 1 h 3"/>
                  <a:gd name="T22" fmla="*/ 34 w 39"/>
                  <a:gd name="T23" fmla="*/ 1 h 3"/>
                  <a:gd name="T24" fmla="*/ 31 w 39"/>
                  <a:gd name="T25" fmla="*/ 2 h 3"/>
                  <a:gd name="T26" fmla="*/ 26 w 39"/>
                  <a:gd name="T27" fmla="*/ 2 h 3"/>
                  <a:gd name="T28" fmla="*/ 20 w 39"/>
                  <a:gd name="T29" fmla="*/ 3 h 3"/>
                  <a:gd name="T30" fmla="*/ 14 w 39"/>
                  <a:gd name="T31" fmla="*/ 3 h 3"/>
                  <a:gd name="T32" fmla="*/ 7 w 39"/>
                  <a:gd name="T33" fmla="*/ 3 h 3"/>
                  <a:gd name="T34" fmla="*/ 0 w 39"/>
                  <a:gd name="T35" fmla="*/ 3 h 3"/>
                  <a:gd name="T36" fmla="*/ 0 w 39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3">
                    <a:moveTo>
                      <a:pt x="0" y="3"/>
                    </a:moveTo>
                    <a:lnTo>
                      <a:pt x="8" y="3"/>
                    </a:lnTo>
                    <a:lnTo>
                      <a:pt x="15" y="3"/>
                    </a:lnTo>
                    <a:lnTo>
                      <a:pt x="22" y="3"/>
                    </a:lnTo>
                    <a:lnTo>
                      <a:pt x="28" y="3"/>
                    </a:lnTo>
                    <a:lnTo>
                      <a:pt x="33" y="2"/>
                    </a:lnTo>
                    <a:lnTo>
                      <a:pt x="37" y="2"/>
                    </a:lnTo>
                    <a:lnTo>
                      <a:pt x="39" y="1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1" y="2"/>
                    </a:lnTo>
                    <a:lnTo>
                      <a:pt x="26" y="2"/>
                    </a:lnTo>
                    <a:lnTo>
                      <a:pt x="20" y="3"/>
                    </a:lnTo>
                    <a:lnTo>
                      <a:pt x="14" y="3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07" name="Freeform 1403"/>
              <p:cNvSpPr>
                <a:spLocks/>
              </p:cNvSpPr>
              <p:nvPr/>
            </p:nvSpPr>
            <p:spPr bwMode="auto">
              <a:xfrm>
                <a:off x="1737" y="3630"/>
                <a:ext cx="37" cy="3"/>
              </a:xfrm>
              <a:custGeom>
                <a:avLst/>
                <a:gdLst>
                  <a:gd name="T0" fmla="*/ 0 w 37"/>
                  <a:gd name="T1" fmla="*/ 3 h 3"/>
                  <a:gd name="T2" fmla="*/ 7 w 37"/>
                  <a:gd name="T3" fmla="*/ 3 h 3"/>
                  <a:gd name="T4" fmla="*/ 14 w 37"/>
                  <a:gd name="T5" fmla="*/ 3 h 3"/>
                  <a:gd name="T6" fmla="*/ 20 w 37"/>
                  <a:gd name="T7" fmla="*/ 3 h 3"/>
                  <a:gd name="T8" fmla="*/ 26 w 37"/>
                  <a:gd name="T9" fmla="*/ 2 h 3"/>
                  <a:gd name="T10" fmla="*/ 31 w 37"/>
                  <a:gd name="T11" fmla="*/ 2 h 3"/>
                  <a:gd name="T12" fmla="*/ 34 w 37"/>
                  <a:gd name="T13" fmla="*/ 1 h 3"/>
                  <a:gd name="T14" fmla="*/ 36 w 37"/>
                  <a:gd name="T15" fmla="*/ 1 h 3"/>
                  <a:gd name="T16" fmla="*/ 37 w 37"/>
                  <a:gd name="T17" fmla="*/ 0 h 3"/>
                  <a:gd name="T18" fmla="*/ 34 w 37"/>
                  <a:gd name="T19" fmla="*/ 0 h 3"/>
                  <a:gd name="T20" fmla="*/ 33 w 37"/>
                  <a:gd name="T21" fmla="*/ 1 h 3"/>
                  <a:gd name="T22" fmla="*/ 31 w 37"/>
                  <a:gd name="T23" fmla="*/ 2 h 3"/>
                  <a:gd name="T24" fmla="*/ 27 w 37"/>
                  <a:gd name="T25" fmla="*/ 2 h 3"/>
                  <a:gd name="T26" fmla="*/ 21 w 37"/>
                  <a:gd name="T27" fmla="*/ 2 h 3"/>
                  <a:gd name="T28" fmla="*/ 15 w 37"/>
                  <a:gd name="T29" fmla="*/ 3 h 3"/>
                  <a:gd name="T30" fmla="*/ 8 w 37"/>
                  <a:gd name="T31" fmla="*/ 3 h 3"/>
                  <a:gd name="T32" fmla="*/ 0 w 37"/>
                  <a:gd name="T33" fmla="*/ 3 h 3"/>
                  <a:gd name="T34" fmla="*/ 0 w 37"/>
                  <a:gd name="T3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3">
                    <a:moveTo>
                      <a:pt x="0" y="3"/>
                    </a:moveTo>
                    <a:lnTo>
                      <a:pt x="7" y="3"/>
                    </a:lnTo>
                    <a:lnTo>
                      <a:pt x="14" y="3"/>
                    </a:lnTo>
                    <a:lnTo>
                      <a:pt x="20" y="3"/>
                    </a:lnTo>
                    <a:lnTo>
                      <a:pt x="26" y="2"/>
                    </a:lnTo>
                    <a:lnTo>
                      <a:pt x="31" y="2"/>
                    </a:lnTo>
                    <a:lnTo>
                      <a:pt x="34" y="1"/>
                    </a:lnTo>
                    <a:lnTo>
                      <a:pt x="36" y="1"/>
                    </a:lnTo>
                    <a:lnTo>
                      <a:pt x="37" y="0"/>
                    </a:lnTo>
                    <a:lnTo>
                      <a:pt x="34" y="0"/>
                    </a:lnTo>
                    <a:lnTo>
                      <a:pt x="33" y="1"/>
                    </a:lnTo>
                    <a:lnTo>
                      <a:pt x="31" y="2"/>
                    </a:lnTo>
                    <a:lnTo>
                      <a:pt x="27" y="2"/>
                    </a:lnTo>
                    <a:lnTo>
                      <a:pt x="21" y="2"/>
                    </a:lnTo>
                    <a:lnTo>
                      <a:pt x="15" y="3"/>
                    </a:lnTo>
                    <a:lnTo>
                      <a:pt x="8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08" name="Freeform 1404"/>
              <p:cNvSpPr>
                <a:spLocks/>
              </p:cNvSpPr>
              <p:nvPr/>
            </p:nvSpPr>
            <p:spPr bwMode="auto">
              <a:xfrm>
                <a:off x="1737" y="3630"/>
                <a:ext cx="34" cy="3"/>
              </a:xfrm>
              <a:custGeom>
                <a:avLst/>
                <a:gdLst>
                  <a:gd name="T0" fmla="*/ 0 w 34"/>
                  <a:gd name="T1" fmla="*/ 3 h 3"/>
                  <a:gd name="T2" fmla="*/ 8 w 34"/>
                  <a:gd name="T3" fmla="*/ 3 h 3"/>
                  <a:gd name="T4" fmla="*/ 15 w 34"/>
                  <a:gd name="T5" fmla="*/ 3 h 3"/>
                  <a:gd name="T6" fmla="*/ 21 w 34"/>
                  <a:gd name="T7" fmla="*/ 2 h 3"/>
                  <a:gd name="T8" fmla="*/ 27 w 34"/>
                  <a:gd name="T9" fmla="*/ 2 h 3"/>
                  <a:gd name="T10" fmla="*/ 31 w 34"/>
                  <a:gd name="T11" fmla="*/ 2 h 3"/>
                  <a:gd name="T12" fmla="*/ 33 w 34"/>
                  <a:gd name="T13" fmla="*/ 1 h 3"/>
                  <a:gd name="T14" fmla="*/ 34 w 34"/>
                  <a:gd name="T15" fmla="*/ 0 h 3"/>
                  <a:gd name="T16" fmla="*/ 32 w 34"/>
                  <a:gd name="T17" fmla="*/ 0 h 3"/>
                  <a:gd name="T18" fmla="*/ 31 w 34"/>
                  <a:gd name="T19" fmla="*/ 1 h 3"/>
                  <a:gd name="T20" fmla="*/ 29 w 34"/>
                  <a:gd name="T21" fmla="*/ 1 h 3"/>
                  <a:gd name="T22" fmla="*/ 25 w 34"/>
                  <a:gd name="T23" fmla="*/ 2 h 3"/>
                  <a:gd name="T24" fmla="*/ 20 w 34"/>
                  <a:gd name="T25" fmla="*/ 2 h 3"/>
                  <a:gd name="T26" fmla="*/ 14 w 34"/>
                  <a:gd name="T27" fmla="*/ 3 h 3"/>
                  <a:gd name="T28" fmla="*/ 7 w 34"/>
                  <a:gd name="T29" fmla="*/ 3 h 3"/>
                  <a:gd name="T30" fmla="*/ 0 w 34"/>
                  <a:gd name="T31" fmla="*/ 3 h 3"/>
                  <a:gd name="T32" fmla="*/ 0 w 34"/>
                  <a:gd name="T3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3">
                    <a:moveTo>
                      <a:pt x="0" y="3"/>
                    </a:moveTo>
                    <a:lnTo>
                      <a:pt x="8" y="3"/>
                    </a:lnTo>
                    <a:lnTo>
                      <a:pt x="15" y="3"/>
                    </a:lnTo>
                    <a:lnTo>
                      <a:pt x="21" y="2"/>
                    </a:lnTo>
                    <a:lnTo>
                      <a:pt x="27" y="2"/>
                    </a:lnTo>
                    <a:lnTo>
                      <a:pt x="31" y="2"/>
                    </a:lnTo>
                    <a:lnTo>
                      <a:pt x="33" y="1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29" y="1"/>
                    </a:lnTo>
                    <a:lnTo>
                      <a:pt x="25" y="2"/>
                    </a:lnTo>
                    <a:lnTo>
                      <a:pt x="20" y="2"/>
                    </a:lnTo>
                    <a:lnTo>
                      <a:pt x="14" y="3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714109" name="Group 1405"/>
            <p:cNvGrpSpPr>
              <a:grpSpLocks/>
            </p:cNvGrpSpPr>
            <p:nvPr/>
          </p:nvGrpSpPr>
          <p:grpSpPr bwMode="auto">
            <a:xfrm>
              <a:off x="1571" y="3526"/>
              <a:ext cx="245" cy="250"/>
              <a:chOff x="1691" y="3433"/>
              <a:chExt cx="245" cy="250"/>
            </a:xfrm>
          </p:grpSpPr>
          <p:sp>
            <p:nvSpPr>
              <p:cNvPr id="714110" name="Freeform 1406"/>
              <p:cNvSpPr>
                <a:spLocks/>
              </p:cNvSpPr>
              <p:nvPr/>
            </p:nvSpPr>
            <p:spPr bwMode="auto">
              <a:xfrm>
                <a:off x="1737" y="3630"/>
                <a:ext cx="32" cy="3"/>
              </a:xfrm>
              <a:custGeom>
                <a:avLst/>
                <a:gdLst>
                  <a:gd name="T0" fmla="*/ 0 w 32"/>
                  <a:gd name="T1" fmla="*/ 3 h 3"/>
                  <a:gd name="T2" fmla="*/ 7 w 32"/>
                  <a:gd name="T3" fmla="*/ 3 h 3"/>
                  <a:gd name="T4" fmla="*/ 14 w 32"/>
                  <a:gd name="T5" fmla="*/ 3 h 3"/>
                  <a:gd name="T6" fmla="*/ 20 w 32"/>
                  <a:gd name="T7" fmla="*/ 2 h 3"/>
                  <a:gd name="T8" fmla="*/ 25 w 32"/>
                  <a:gd name="T9" fmla="*/ 2 h 3"/>
                  <a:gd name="T10" fmla="*/ 29 w 32"/>
                  <a:gd name="T11" fmla="*/ 1 h 3"/>
                  <a:gd name="T12" fmla="*/ 31 w 32"/>
                  <a:gd name="T13" fmla="*/ 1 h 3"/>
                  <a:gd name="T14" fmla="*/ 32 w 32"/>
                  <a:gd name="T15" fmla="*/ 0 h 3"/>
                  <a:gd name="T16" fmla="*/ 29 w 32"/>
                  <a:gd name="T17" fmla="*/ 0 h 3"/>
                  <a:gd name="T18" fmla="*/ 28 w 32"/>
                  <a:gd name="T19" fmla="*/ 1 h 3"/>
                  <a:gd name="T20" fmla="*/ 26 w 32"/>
                  <a:gd name="T21" fmla="*/ 1 h 3"/>
                  <a:gd name="T22" fmla="*/ 23 w 32"/>
                  <a:gd name="T23" fmla="*/ 2 h 3"/>
                  <a:gd name="T24" fmla="*/ 18 w 32"/>
                  <a:gd name="T25" fmla="*/ 2 h 3"/>
                  <a:gd name="T26" fmla="*/ 12 w 32"/>
                  <a:gd name="T27" fmla="*/ 2 h 3"/>
                  <a:gd name="T28" fmla="*/ 6 w 32"/>
                  <a:gd name="T29" fmla="*/ 3 h 3"/>
                  <a:gd name="T30" fmla="*/ 0 w 32"/>
                  <a:gd name="T31" fmla="*/ 3 h 3"/>
                  <a:gd name="T32" fmla="*/ 0 w 32"/>
                  <a:gd name="T3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3">
                    <a:moveTo>
                      <a:pt x="0" y="3"/>
                    </a:moveTo>
                    <a:lnTo>
                      <a:pt x="7" y="3"/>
                    </a:lnTo>
                    <a:lnTo>
                      <a:pt x="14" y="3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29" y="1"/>
                    </a:lnTo>
                    <a:lnTo>
                      <a:pt x="31" y="1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8" y="1"/>
                    </a:lnTo>
                    <a:lnTo>
                      <a:pt x="26" y="1"/>
                    </a:lnTo>
                    <a:lnTo>
                      <a:pt x="23" y="2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6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11" name="Freeform 1407"/>
              <p:cNvSpPr>
                <a:spLocks/>
              </p:cNvSpPr>
              <p:nvPr/>
            </p:nvSpPr>
            <p:spPr bwMode="auto">
              <a:xfrm>
                <a:off x="1737" y="3630"/>
                <a:ext cx="29" cy="3"/>
              </a:xfrm>
              <a:custGeom>
                <a:avLst/>
                <a:gdLst>
                  <a:gd name="T0" fmla="*/ 0 w 29"/>
                  <a:gd name="T1" fmla="*/ 3 h 3"/>
                  <a:gd name="T2" fmla="*/ 6 w 29"/>
                  <a:gd name="T3" fmla="*/ 3 h 3"/>
                  <a:gd name="T4" fmla="*/ 12 w 29"/>
                  <a:gd name="T5" fmla="*/ 2 h 3"/>
                  <a:gd name="T6" fmla="*/ 18 w 29"/>
                  <a:gd name="T7" fmla="*/ 2 h 3"/>
                  <a:gd name="T8" fmla="*/ 23 w 29"/>
                  <a:gd name="T9" fmla="*/ 2 h 3"/>
                  <a:gd name="T10" fmla="*/ 26 w 29"/>
                  <a:gd name="T11" fmla="*/ 1 h 3"/>
                  <a:gd name="T12" fmla="*/ 28 w 29"/>
                  <a:gd name="T13" fmla="*/ 1 h 3"/>
                  <a:gd name="T14" fmla="*/ 29 w 29"/>
                  <a:gd name="T15" fmla="*/ 0 h 3"/>
                  <a:gd name="T16" fmla="*/ 26 w 29"/>
                  <a:gd name="T17" fmla="*/ 0 h 3"/>
                  <a:gd name="T18" fmla="*/ 25 w 29"/>
                  <a:gd name="T19" fmla="*/ 1 h 3"/>
                  <a:gd name="T20" fmla="*/ 24 w 29"/>
                  <a:gd name="T21" fmla="*/ 1 h 3"/>
                  <a:gd name="T22" fmla="*/ 21 w 29"/>
                  <a:gd name="T23" fmla="*/ 2 h 3"/>
                  <a:gd name="T24" fmla="*/ 17 w 29"/>
                  <a:gd name="T25" fmla="*/ 2 h 3"/>
                  <a:gd name="T26" fmla="*/ 11 w 29"/>
                  <a:gd name="T27" fmla="*/ 2 h 3"/>
                  <a:gd name="T28" fmla="*/ 6 w 29"/>
                  <a:gd name="T29" fmla="*/ 2 h 3"/>
                  <a:gd name="T30" fmla="*/ 0 w 29"/>
                  <a:gd name="T31" fmla="*/ 2 h 3"/>
                  <a:gd name="T32" fmla="*/ 0 w 29"/>
                  <a:gd name="T3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3">
                    <a:moveTo>
                      <a:pt x="0" y="3"/>
                    </a:moveTo>
                    <a:lnTo>
                      <a:pt x="6" y="3"/>
                    </a:lnTo>
                    <a:lnTo>
                      <a:pt x="12" y="2"/>
                    </a:lnTo>
                    <a:lnTo>
                      <a:pt x="18" y="2"/>
                    </a:lnTo>
                    <a:lnTo>
                      <a:pt x="23" y="2"/>
                    </a:lnTo>
                    <a:lnTo>
                      <a:pt x="26" y="1"/>
                    </a:lnTo>
                    <a:lnTo>
                      <a:pt x="28" y="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5" y="1"/>
                    </a:lnTo>
                    <a:lnTo>
                      <a:pt x="24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1" y="2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12" name="Freeform 1408"/>
              <p:cNvSpPr>
                <a:spLocks/>
              </p:cNvSpPr>
              <p:nvPr/>
            </p:nvSpPr>
            <p:spPr bwMode="auto">
              <a:xfrm>
                <a:off x="1737" y="3630"/>
                <a:ext cx="26" cy="2"/>
              </a:xfrm>
              <a:custGeom>
                <a:avLst/>
                <a:gdLst>
                  <a:gd name="T0" fmla="*/ 0 w 26"/>
                  <a:gd name="T1" fmla="*/ 2 h 2"/>
                  <a:gd name="T2" fmla="*/ 6 w 26"/>
                  <a:gd name="T3" fmla="*/ 2 h 2"/>
                  <a:gd name="T4" fmla="*/ 11 w 26"/>
                  <a:gd name="T5" fmla="*/ 2 h 2"/>
                  <a:gd name="T6" fmla="*/ 17 w 26"/>
                  <a:gd name="T7" fmla="*/ 2 h 2"/>
                  <a:gd name="T8" fmla="*/ 21 w 26"/>
                  <a:gd name="T9" fmla="*/ 2 h 2"/>
                  <a:gd name="T10" fmla="*/ 24 w 26"/>
                  <a:gd name="T11" fmla="*/ 1 h 2"/>
                  <a:gd name="T12" fmla="*/ 25 w 26"/>
                  <a:gd name="T13" fmla="*/ 1 h 2"/>
                  <a:gd name="T14" fmla="*/ 26 w 26"/>
                  <a:gd name="T15" fmla="*/ 0 h 2"/>
                  <a:gd name="T16" fmla="*/ 24 w 26"/>
                  <a:gd name="T17" fmla="*/ 0 h 2"/>
                  <a:gd name="T18" fmla="*/ 23 w 26"/>
                  <a:gd name="T19" fmla="*/ 1 h 2"/>
                  <a:gd name="T20" fmla="*/ 21 w 26"/>
                  <a:gd name="T21" fmla="*/ 1 h 2"/>
                  <a:gd name="T22" fmla="*/ 17 w 26"/>
                  <a:gd name="T23" fmla="*/ 2 h 2"/>
                  <a:gd name="T24" fmla="*/ 12 w 26"/>
                  <a:gd name="T25" fmla="*/ 2 h 2"/>
                  <a:gd name="T26" fmla="*/ 6 w 26"/>
                  <a:gd name="T27" fmla="*/ 2 h 2"/>
                  <a:gd name="T28" fmla="*/ 0 w 26"/>
                  <a:gd name="T29" fmla="*/ 2 h 2"/>
                  <a:gd name="T30" fmla="*/ 0 w 26"/>
                  <a:gd name="T3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2"/>
                    </a:lnTo>
                    <a:lnTo>
                      <a:pt x="17" y="2"/>
                    </a:lnTo>
                    <a:lnTo>
                      <a:pt x="21" y="2"/>
                    </a:lnTo>
                    <a:lnTo>
                      <a:pt x="24" y="1"/>
                    </a:lnTo>
                    <a:lnTo>
                      <a:pt x="25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7" y="2"/>
                    </a:lnTo>
                    <a:lnTo>
                      <a:pt x="12" y="2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13" name="Freeform 1409"/>
              <p:cNvSpPr>
                <a:spLocks/>
              </p:cNvSpPr>
              <p:nvPr/>
            </p:nvSpPr>
            <p:spPr bwMode="auto">
              <a:xfrm>
                <a:off x="1737" y="3630"/>
                <a:ext cx="24" cy="2"/>
              </a:xfrm>
              <a:custGeom>
                <a:avLst/>
                <a:gdLst>
                  <a:gd name="T0" fmla="*/ 0 w 24"/>
                  <a:gd name="T1" fmla="*/ 2 h 2"/>
                  <a:gd name="T2" fmla="*/ 6 w 24"/>
                  <a:gd name="T3" fmla="*/ 2 h 2"/>
                  <a:gd name="T4" fmla="*/ 12 w 24"/>
                  <a:gd name="T5" fmla="*/ 2 h 2"/>
                  <a:gd name="T6" fmla="*/ 17 w 24"/>
                  <a:gd name="T7" fmla="*/ 2 h 2"/>
                  <a:gd name="T8" fmla="*/ 21 w 24"/>
                  <a:gd name="T9" fmla="*/ 1 h 2"/>
                  <a:gd name="T10" fmla="*/ 23 w 24"/>
                  <a:gd name="T11" fmla="*/ 1 h 2"/>
                  <a:gd name="T12" fmla="*/ 24 w 24"/>
                  <a:gd name="T13" fmla="*/ 0 h 2"/>
                  <a:gd name="T14" fmla="*/ 21 w 24"/>
                  <a:gd name="T15" fmla="*/ 0 h 2"/>
                  <a:gd name="T16" fmla="*/ 20 w 24"/>
                  <a:gd name="T17" fmla="*/ 1 h 2"/>
                  <a:gd name="T18" fmla="*/ 18 w 24"/>
                  <a:gd name="T19" fmla="*/ 1 h 2"/>
                  <a:gd name="T20" fmla="*/ 15 w 24"/>
                  <a:gd name="T21" fmla="*/ 2 h 2"/>
                  <a:gd name="T22" fmla="*/ 10 w 24"/>
                  <a:gd name="T23" fmla="*/ 2 h 2"/>
                  <a:gd name="T24" fmla="*/ 5 w 24"/>
                  <a:gd name="T25" fmla="*/ 2 h 2"/>
                  <a:gd name="T26" fmla="*/ 0 w 24"/>
                  <a:gd name="T27" fmla="*/ 2 h 2"/>
                  <a:gd name="T28" fmla="*/ 0 w 24"/>
                  <a:gd name="T2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">
                    <a:moveTo>
                      <a:pt x="0" y="2"/>
                    </a:moveTo>
                    <a:lnTo>
                      <a:pt x="6" y="2"/>
                    </a:lnTo>
                    <a:lnTo>
                      <a:pt x="12" y="2"/>
                    </a:lnTo>
                    <a:lnTo>
                      <a:pt x="17" y="2"/>
                    </a:lnTo>
                    <a:lnTo>
                      <a:pt x="21" y="1"/>
                    </a:lnTo>
                    <a:lnTo>
                      <a:pt x="23" y="1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5" y="2"/>
                    </a:lnTo>
                    <a:lnTo>
                      <a:pt x="10" y="2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14" name="Freeform 1410"/>
              <p:cNvSpPr>
                <a:spLocks/>
              </p:cNvSpPr>
              <p:nvPr/>
            </p:nvSpPr>
            <p:spPr bwMode="auto">
              <a:xfrm>
                <a:off x="1737" y="3630"/>
                <a:ext cx="21" cy="2"/>
              </a:xfrm>
              <a:custGeom>
                <a:avLst/>
                <a:gdLst>
                  <a:gd name="T0" fmla="*/ 0 w 21"/>
                  <a:gd name="T1" fmla="*/ 2 h 2"/>
                  <a:gd name="T2" fmla="*/ 5 w 21"/>
                  <a:gd name="T3" fmla="*/ 2 h 2"/>
                  <a:gd name="T4" fmla="*/ 10 w 21"/>
                  <a:gd name="T5" fmla="*/ 2 h 2"/>
                  <a:gd name="T6" fmla="*/ 15 w 21"/>
                  <a:gd name="T7" fmla="*/ 2 h 2"/>
                  <a:gd name="T8" fmla="*/ 18 w 21"/>
                  <a:gd name="T9" fmla="*/ 1 h 2"/>
                  <a:gd name="T10" fmla="*/ 20 w 21"/>
                  <a:gd name="T11" fmla="*/ 1 h 2"/>
                  <a:gd name="T12" fmla="*/ 21 w 21"/>
                  <a:gd name="T13" fmla="*/ 0 h 2"/>
                  <a:gd name="T14" fmla="*/ 18 w 21"/>
                  <a:gd name="T15" fmla="*/ 0 h 2"/>
                  <a:gd name="T16" fmla="*/ 18 w 21"/>
                  <a:gd name="T17" fmla="*/ 1 h 2"/>
                  <a:gd name="T18" fmla="*/ 16 w 21"/>
                  <a:gd name="T19" fmla="*/ 1 h 2"/>
                  <a:gd name="T20" fmla="*/ 13 w 21"/>
                  <a:gd name="T21" fmla="*/ 1 h 2"/>
                  <a:gd name="T22" fmla="*/ 10 w 21"/>
                  <a:gd name="T23" fmla="*/ 2 h 2"/>
                  <a:gd name="T24" fmla="*/ 5 w 21"/>
                  <a:gd name="T25" fmla="*/ 2 h 2"/>
                  <a:gd name="T26" fmla="*/ 0 w 21"/>
                  <a:gd name="T27" fmla="*/ 2 h 2"/>
                  <a:gd name="T28" fmla="*/ 0 w 21"/>
                  <a:gd name="T2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">
                    <a:moveTo>
                      <a:pt x="0" y="2"/>
                    </a:moveTo>
                    <a:lnTo>
                      <a:pt x="5" y="2"/>
                    </a:lnTo>
                    <a:lnTo>
                      <a:pt x="10" y="2"/>
                    </a:lnTo>
                    <a:lnTo>
                      <a:pt x="15" y="2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15" name="Freeform 1411"/>
              <p:cNvSpPr>
                <a:spLocks/>
              </p:cNvSpPr>
              <p:nvPr/>
            </p:nvSpPr>
            <p:spPr bwMode="auto">
              <a:xfrm>
                <a:off x="1737" y="3630"/>
                <a:ext cx="18" cy="2"/>
              </a:xfrm>
              <a:custGeom>
                <a:avLst/>
                <a:gdLst>
                  <a:gd name="T0" fmla="*/ 0 w 18"/>
                  <a:gd name="T1" fmla="*/ 2 h 2"/>
                  <a:gd name="T2" fmla="*/ 5 w 18"/>
                  <a:gd name="T3" fmla="*/ 2 h 2"/>
                  <a:gd name="T4" fmla="*/ 10 w 18"/>
                  <a:gd name="T5" fmla="*/ 2 h 2"/>
                  <a:gd name="T6" fmla="*/ 13 w 18"/>
                  <a:gd name="T7" fmla="*/ 1 h 2"/>
                  <a:gd name="T8" fmla="*/ 16 w 18"/>
                  <a:gd name="T9" fmla="*/ 1 h 2"/>
                  <a:gd name="T10" fmla="*/ 18 w 18"/>
                  <a:gd name="T11" fmla="*/ 1 h 2"/>
                  <a:gd name="T12" fmla="*/ 18 w 18"/>
                  <a:gd name="T13" fmla="*/ 0 h 2"/>
                  <a:gd name="T14" fmla="*/ 16 w 18"/>
                  <a:gd name="T15" fmla="*/ 0 h 2"/>
                  <a:gd name="T16" fmla="*/ 15 w 18"/>
                  <a:gd name="T17" fmla="*/ 1 h 2"/>
                  <a:gd name="T18" fmla="*/ 13 w 18"/>
                  <a:gd name="T19" fmla="*/ 1 h 2"/>
                  <a:gd name="T20" fmla="*/ 10 w 18"/>
                  <a:gd name="T21" fmla="*/ 1 h 2"/>
                  <a:gd name="T22" fmla="*/ 5 w 18"/>
                  <a:gd name="T23" fmla="*/ 2 h 2"/>
                  <a:gd name="T24" fmla="*/ 0 w 18"/>
                  <a:gd name="T25" fmla="*/ 2 h 2"/>
                  <a:gd name="T26" fmla="*/ 0 w 18"/>
                  <a:gd name="T2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2">
                    <a:moveTo>
                      <a:pt x="0" y="2"/>
                    </a:moveTo>
                    <a:lnTo>
                      <a:pt x="5" y="2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1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16" name="Freeform 1412"/>
              <p:cNvSpPr>
                <a:spLocks/>
              </p:cNvSpPr>
              <p:nvPr/>
            </p:nvSpPr>
            <p:spPr bwMode="auto">
              <a:xfrm>
                <a:off x="1737" y="3630"/>
                <a:ext cx="16" cy="2"/>
              </a:xfrm>
              <a:custGeom>
                <a:avLst/>
                <a:gdLst>
                  <a:gd name="T0" fmla="*/ 0 w 16"/>
                  <a:gd name="T1" fmla="*/ 2 h 2"/>
                  <a:gd name="T2" fmla="*/ 5 w 16"/>
                  <a:gd name="T3" fmla="*/ 2 h 2"/>
                  <a:gd name="T4" fmla="*/ 10 w 16"/>
                  <a:gd name="T5" fmla="*/ 1 h 2"/>
                  <a:gd name="T6" fmla="*/ 13 w 16"/>
                  <a:gd name="T7" fmla="*/ 1 h 2"/>
                  <a:gd name="T8" fmla="*/ 15 w 16"/>
                  <a:gd name="T9" fmla="*/ 1 h 2"/>
                  <a:gd name="T10" fmla="*/ 16 w 16"/>
                  <a:gd name="T11" fmla="*/ 0 h 2"/>
                  <a:gd name="T12" fmla="*/ 13 w 16"/>
                  <a:gd name="T13" fmla="*/ 0 h 2"/>
                  <a:gd name="T14" fmla="*/ 12 w 16"/>
                  <a:gd name="T15" fmla="*/ 1 h 2"/>
                  <a:gd name="T16" fmla="*/ 10 w 16"/>
                  <a:gd name="T17" fmla="*/ 1 h 2"/>
                  <a:gd name="T18" fmla="*/ 8 w 16"/>
                  <a:gd name="T19" fmla="*/ 1 h 2"/>
                  <a:gd name="T20" fmla="*/ 4 w 16"/>
                  <a:gd name="T21" fmla="*/ 1 h 2"/>
                  <a:gd name="T22" fmla="*/ 0 w 16"/>
                  <a:gd name="T23" fmla="*/ 1 h 2"/>
                  <a:gd name="T24" fmla="*/ 0 w 1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">
                    <a:moveTo>
                      <a:pt x="0" y="2"/>
                    </a:moveTo>
                    <a:lnTo>
                      <a:pt x="5" y="2"/>
                    </a:lnTo>
                    <a:lnTo>
                      <a:pt x="10" y="1"/>
                    </a:lnTo>
                    <a:lnTo>
                      <a:pt x="13" y="1"/>
                    </a:lnTo>
                    <a:lnTo>
                      <a:pt x="15" y="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1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17" name="Freeform 1413"/>
              <p:cNvSpPr>
                <a:spLocks/>
              </p:cNvSpPr>
              <p:nvPr/>
            </p:nvSpPr>
            <p:spPr bwMode="auto">
              <a:xfrm>
                <a:off x="1737" y="3630"/>
                <a:ext cx="13" cy="1"/>
              </a:xfrm>
              <a:custGeom>
                <a:avLst/>
                <a:gdLst>
                  <a:gd name="T0" fmla="*/ 0 w 13"/>
                  <a:gd name="T1" fmla="*/ 1 h 1"/>
                  <a:gd name="T2" fmla="*/ 4 w 13"/>
                  <a:gd name="T3" fmla="*/ 1 h 1"/>
                  <a:gd name="T4" fmla="*/ 8 w 13"/>
                  <a:gd name="T5" fmla="*/ 1 h 1"/>
                  <a:gd name="T6" fmla="*/ 10 w 13"/>
                  <a:gd name="T7" fmla="*/ 1 h 1"/>
                  <a:gd name="T8" fmla="*/ 12 w 13"/>
                  <a:gd name="T9" fmla="*/ 1 h 1"/>
                  <a:gd name="T10" fmla="*/ 13 w 13"/>
                  <a:gd name="T11" fmla="*/ 0 h 1"/>
                  <a:gd name="T12" fmla="*/ 10 w 13"/>
                  <a:gd name="T13" fmla="*/ 0 h 1"/>
                  <a:gd name="T14" fmla="*/ 10 w 13"/>
                  <a:gd name="T15" fmla="*/ 1 h 1"/>
                  <a:gd name="T16" fmla="*/ 8 w 13"/>
                  <a:gd name="T17" fmla="*/ 1 h 1"/>
                  <a:gd name="T18" fmla="*/ 4 w 13"/>
                  <a:gd name="T19" fmla="*/ 1 h 1"/>
                  <a:gd name="T20" fmla="*/ 0 w 13"/>
                  <a:gd name="T21" fmla="*/ 1 h 1"/>
                  <a:gd name="T22" fmla="*/ 0 w 13"/>
                  <a:gd name="T2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">
                    <a:moveTo>
                      <a:pt x="0" y="1"/>
                    </a:moveTo>
                    <a:lnTo>
                      <a:pt x="4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1"/>
                    </a:lnTo>
                    <a:lnTo>
                      <a:pt x="8" y="1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18" name="Freeform 1414"/>
              <p:cNvSpPr>
                <a:spLocks/>
              </p:cNvSpPr>
              <p:nvPr/>
            </p:nvSpPr>
            <p:spPr bwMode="auto">
              <a:xfrm>
                <a:off x="1737" y="3630"/>
                <a:ext cx="10" cy="1"/>
              </a:xfrm>
              <a:custGeom>
                <a:avLst/>
                <a:gdLst>
                  <a:gd name="T0" fmla="*/ 0 w 10"/>
                  <a:gd name="T1" fmla="*/ 1 h 1"/>
                  <a:gd name="T2" fmla="*/ 4 w 10"/>
                  <a:gd name="T3" fmla="*/ 1 h 1"/>
                  <a:gd name="T4" fmla="*/ 8 w 10"/>
                  <a:gd name="T5" fmla="*/ 1 h 1"/>
                  <a:gd name="T6" fmla="*/ 10 w 10"/>
                  <a:gd name="T7" fmla="*/ 1 h 1"/>
                  <a:gd name="T8" fmla="*/ 10 w 10"/>
                  <a:gd name="T9" fmla="*/ 0 h 1"/>
                  <a:gd name="T10" fmla="*/ 8 w 10"/>
                  <a:gd name="T11" fmla="*/ 0 h 1"/>
                  <a:gd name="T12" fmla="*/ 7 w 10"/>
                  <a:gd name="T13" fmla="*/ 1 h 1"/>
                  <a:gd name="T14" fmla="*/ 5 w 10"/>
                  <a:gd name="T15" fmla="*/ 1 h 1"/>
                  <a:gd name="T16" fmla="*/ 3 w 10"/>
                  <a:gd name="T17" fmla="*/ 1 h 1"/>
                  <a:gd name="T18" fmla="*/ 0 w 10"/>
                  <a:gd name="T19" fmla="*/ 1 h 1"/>
                  <a:gd name="T20" fmla="*/ 0 w 10"/>
                  <a:gd name="T2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">
                    <a:moveTo>
                      <a:pt x="0" y="1"/>
                    </a:moveTo>
                    <a:lnTo>
                      <a:pt x="4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19" name="Freeform 1415"/>
              <p:cNvSpPr>
                <a:spLocks/>
              </p:cNvSpPr>
              <p:nvPr/>
            </p:nvSpPr>
            <p:spPr bwMode="auto">
              <a:xfrm>
                <a:off x="1737" y="3630"/>
                <a:ext cx="8" cy="1"/>
              </a:xfrm>
              <a:custGeom>
                <a:avLst/>
                <a:gdLst>
                  <a:gd name="T0" fmla="*/ 0 w 8"/>
                  <a:gd name="T1" fmla="*/ 1 h 1"/>
                  <a:gd name="T2" fmla="*/ 3 w 8"/>
                  <a:gd name="T3" fmla="*/ 1 h 1"/>
                  <a:gd name="T4" fmla="*/ 5 w 8"/>
                  <a:gd name="T5" fmla="*/ 1 h 1"/>
                  <a:gd name="T6" fmla="*/ 7 w 8"/>
                  <a:gd name="T7" fmla="*/ 1 h 1"/>
                  <a:gd name="T8" fmla="*/ 8 w 8"/>
                  <a:gd name="T9" fmla="*/ 0 h 1"/>
                  <a:gd name="T10" fmla="*/ 5 w 8"/>
                  <a:gd name="T11" fmla="*/ 0 h 1"/>
                  <a:gd name="T12" fmla="*/ 4 w 8"/>
                  <a:gd name="T13" fmla="*/ 1 h 1"/>
                  <a:gd name="T14" fmla="*/ 3 w 8"/>
                  <a:gd name="T15" fmla="*/ 1 h 1"/>
                  <a:gd name="T16" fmla="*/ 0 w 8"/>
                  <a:gd name="T17" fmla="*/ 1 h 1"/>
                  <a:gd name="T18" fmla="*/ 0 w 8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">
                    <a:moveTo>
                      <a:pt x="0" y="1"/>
                    </a:moveTo>
                    <a:lnTo>
                      <a:pt x="3" y="1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20" name="Freeform 1416"/>
              <p:cNvSpPr>
                <a:spLocks/>
              </p:cNvSpPr>
              <p:nvPr/>
            </p:nvSpPr>
            <p:spPr bwMode="auto">
              <a:xfrm>
                <a:off x="1737" y="3630"/>
                <a:ext cx="5" cy="1"/>
              </a:xfrm>
              <a:custGeom>
                <a:avLst/>
                <a:gdLst>
                  <a:gd name="T0" fmla="*/ 0 w 5"/>
                  <a:gd name="T1" fmla="*/ 1 h 1"/>
                  <a:gd name="T2" fmla="*/ 3 w 5"/>
                  <a:gd name="T3" fmla="*/ 1 h 1"/>
                  <a:gd name="T4" fmla="*/ 4 w 5"/>
                  <a:gd name="T5" fmla="*/ 1 h 1"/>
                  <a:gd name="T6" fmla="*/ 5 w 5"/>
                  <a:gd name="T7" fmla="*/ 0 h 1"/>
                  <a:gd name="T8" fmla="*/ 3 w 5"/>
                  <a:gd name="T9" fmla="*/ 0 h 1"/>
                  <a:gd name="T10" fmla="*/ 2 w 5"/>
                  <a:gd name="T11" fmla="*/ 1 h 1"/>
                  <a:gd name="T12" fmla="*/ 0 w 5"/>
                  <a:gd name="T13" fmla="*/ 1 h 1"/>
                  <a:gd name="T14" fmla="*/ 0 w 5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">
                    <a:moveTo>
                      <a:pt x="0" y="1"/>
                    </a:moveTo>
                    <a:lnTo>
                      <a:pt x="3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21" name="Freeform 1417"/>
              <p:cNvSpPr>
                <a:spLocks/>
              </p:cNvSpPr>
              <p:nvPr/>
            </p:nvSpPr>
            <p:spPr bwMode="auto">
              <a:xfrm>
                <a:off x="1737" y="3630"/>
                <a:ext cx="3" cy="1"/>
              </a:xfrm>
              <a:custGeom>
                <a:avLst/>
                <a:gdLst>
                  <a:gd name="T0" fmla="*/ 0 w 3"/>
                  <a:gd name="T1" fmla="*/ 1 h 1"/>
                  <a:gd name="T2" fmla="*/ 2 w 3"/>
                  <a:gd name="T3" fmla="*/ 1 h 1"/>
                  <a:gd name="T4" fmla="*/ 3 w 3"/>
                  <a:gd name="T5" fmla="*/ 0 h 1"/>
                  <a:gd name="T6" fmla="*/ 0 w 3"/>
                  <a:gd name="T7" fmla="*/ 0 h 1"/>
                  <a:gd name="T8" fmla="*/ 0 w 3"/>
                  <a:gd name="T9" fmla="*/ 0 h 1"/>
                  <a:gd name="T10" fmla="*/ 0 w 3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lnTo>
                      <a:pt x="2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22" name="Freeform 1418"/>
              <p:cNvSpPr>
                <a:spLocks noEditPoints="1"/>
              </p:cNvSpPr>
              <p:nvPr/>
            </p:nvSpPr>
            <p:spPr bwMode="auto">
              <a:xfrm>
                <a:off x="1691" y="3642"/>
                <a:ext cx="218" cy="41"/>
              </a:xfrm>
              <a:custGeom>
                <a:avLst/>
                <a:gdLst>
                  <a:gd name="T0" fmla="*/ 0 w 218"/>
                  <a:gd name="T1" fmla="*/ 0 h 41"/>
                  <a:gd name="T2" fmla="*/ 218 w 218"/>
                  <a:gd name="T3" fmla="*/ 0 h 41"/>
                  <a:gd name="T4" fmla="*/ 218 w 218"/>
                  <a:gd name="T5" fmla="*/ 41 h 41"/>
                  <a:gd name="T6" fmla="*/ 0 w 218"/>
                  <a:gd name="T7" fmla="*/ 41 h 41"/>
                  <a:gd name="T8" fmla="*/ 0 w 218"/>
                  <a:gd name="T9" fmla="*/ 0 h 41"/>
                  <a:gd name="T10" fmla="*/ 0 w 218"/>
                  <a:gd name="T11" fmla="*/ 0 h 41"/>
                  <a:gd name="T12" fmla="*/ 212 w 218"/>
                  <a:gd name="T13" fmla="*/ 0 h 41"/>
                  <a:gd name="T14" fmla="*/ 212 w 218"/>
                  <a:gd name="T15" fmla="*/ 41 h 41"/>
                  <a:gd name="T16" fmla="*/ 0 w 218"/>
                  <a:gd name="T17" fmla="*/ 41 h 41"/>
                  <a:gd name="T18" fmla="*/ 0 w 218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41">
                    <a:moveTo>
                      <a:pt x="0" y="0"/>
                    </a:moveTo>
                    <a:lnTo>
                      <a:pt x="218" y="0"/>
                    </a:lnTo>
                    <a:lnTo>
                      <a:pt x="21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2" y="0"/>
                    </a:lnTo>
                    <a:lnTo>
                      <a:pt x="21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23" name="Freeform 1419"/>
              <p:cNvSpPr>
                <a:spLocks noEditPoints="1"/>
              </p:cNvSpPr>
              <p:nvPr/>
            </p:nvSpPr>
            <p:spPr bwMode="auto">
              <a:xfrm>
                <a:off x="1691" y="3642"/>
                <a:ext cx="212" cy="41"/>
              </a:xfrm>
              <a:custGeom>
                <a:avLst/>
                <a:gdLst>
                  <a:gd name="T0" fmla="*/ 0 w 212"/>
                  <a:gd name="T1" fmla="*/ 0 h 41"/>
                  <a:gd name="T2" fmla="*/ 212 w 212"/>
                  <a:gd name="T3" fmla="*/ 0 h 41"/>
                  <a:gd name="T4" fmla="*/ 212 w 212"/>
                  <a:gd name="T5" fmla="*/ 41 h 41"/>
                  <a:gd name="T6" fmla="*/ 0 w 212"/>
                  <a:gd name="T7" fmla="*/ 41 h 41"/>
                  <a:gd name="T8" fmla="*/ 0 w 212"/>
                  <a:gd name="T9" fmla="*/ 0 h 41"/>
                  <a:gd name="T10" fmla="*/ 0 w 212"/>
                  <a:gd name="T11" fmla="*/ 0 h 41"/>
                  <a:gd name="T12" fmla="*/ 207 w 212"/>
                  <a:gd name="T13" fmla="*/ 0 h 41"/>
                  <a:gd name="T14" fmla="*/ 207 w 212"/>
                  <a:gd name="T15" fmla="*/ 41 h 41"/>
                  <a:gd name="T16" fmla="*/ 0 w 212"/>
                  <a:gd name="T17" fmla="*/ 41 h 41"/>
                  <a:gd name="T18" fmla="*/ 0 w 212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41">
                    <a:moveTo>
                      <a:pt x="0" y="0"/>
                    </a:moveTo>
                    <a:lnTo>
                      <a:pt x="212" y="0"/>
                    </a:lnTo>
                    <a:lnTo>
                      <a:pt x="21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7" y="0"/>
                    </a:lnTo>
                    <a:lnTo>
                      <a:pt x="20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24" name="Freeform 1420"/>
              <p:cNvSpPr>
                <a:spLocks noEditPoints="1"/>
              </p:cNvSpPr>
              <p:nvPr/>
            </p:nvSpPr>
            <p:spPr bwMode="auto">
              <a:xfrm>
                <a:off x="1691" y="3642"/>
                <a:ext cx="207" cy="41"/>
              </a:xfrm>
              <a:custGeom>
                <a:avLst/>
                <a:gdLst>
                  <a:gd name="T0" fmla="*/ 0 w 207"/>
                  <a:gd name="T1" fmla="*/ 0 h 41"/>
                  <a:gd name="T2" fmla="*/ 207 w 207"/>
                  <a:gd name="T3" fmla="*/ 0 h 41"/>
                  <a:gd name="T4" fmla="*/ 207 w 207"/>
                  <a:gd name="T5" fmla="*/ 41 h 41"/>
                  <a:gd name="T6" fmla="*/ 0 w 207"/>
                  <a:gd name="T7" fmla="*/ 41 h 41"/>
                  <a:gd name="T8" fmla="*/ 0 w 207"/>
                  <a:gd name="T9" fmla="*/ 0 h 41"/>
                  <a:gd name="T10" fmla="*/ 0 w 207"/>
                  <a:gd name="T11" fmla="*/ 0 h 41"/>
                  <a:gd name="T12" fmla="*/ 200 w 207"/>
                  <a:gd name="T13" fmla="*/ 0 h 41"/>
                  <a:gd name="T14" fmla="*/ 200 w 207"/>
                  <a:gd name="T15" fmla="*/ 41 h 41"/>
                  <a:gd name="T16" fmla="*/ 0 w 207"/>
                  <a:gd name="T17" fmla="*/ 41 h 41"/>
                  <a:gd name="T18" fmla="*/ 0 w 207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7" h="41">
                    <a:moveTo>
                      <a:pt x="0" y="0"/>
                    </a:moveTo>
                    <a:lnTo>
                      <a:pt x="207" y="0"/>
                    </a:lnTo>
                    <a:lnTo>
                      <a:pt x="20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25" name="Freeform 1421"/>
              <p:cNvSpPr>
                <a:spLocks noEditPoints="1"/>
              </p:cNvSpPr>
              <p:nvPr/>
            </p:nvSpPr>
            <p:spPr bwMode="auto">
              <a:xfrm>
                <a:off x="1691" y="3642"/>
                <a:ext cx="200" cy="41"/>
              </a:xfrm>
              <a:custGeom>
                <a:avLst/>
                <a:gdLst>
                  <a:gd name="T0" fmla="*/ 0 w 200"/>
                  <a:gd name="T1" fmla="*/ 0 h 41"/>
                  <a:gd name="T2" fmla="*/ 200 w 200"/>
                  <a:gd name="T3" fmla="*/ 0 h 41"/>
                  <a:gd name="T4" fmla="*/ 200 w 200"/>
                  <a:gd name="T5" fmla="*/ 41 h 41"/>
                  <a:gd name="T6" fmla="*/ 0 w 200"/>
                  <a:gd name="T7" fmla="*/ 41 h 41"/>
                  <a:gd name="T8" fmla="*/ 0 w 200"/>
                  <a:gd name="T9" fmla="*/ 0 h 41"/>
                  <a:gd name="T10" fmla="*/ 0 w 200"/>
                  <a:gd name="T11" fmla="*/ 0 h 41"/>
                  <a:gd name="T12" fmla="*/ 195 w 200"/>
                  <a:gd name="T13" fmla="*/ 0 h 41"/>
                  <a:gd name="T14" fmla="*/ 195 w 200"/>
                  <a:gd name="T15" fmla="*/ 41 h 41"/>
                  <a:gd name="T16" fmla="*/ 0 w 200"/>
                  <a:gd name="T17" fmla="*/ 41 h 41"/>
                  <a:gd name="T18" fmla="*/ 0 w 200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41">
                    <a:moveTo>
                      <a:pt x="0" y="0"/>
                    </a:moveTo>
                    <a:lnTo>
                      <a:pt x="200" y="0"/>
                    </a:lnTo>
                    <a:lnTo>
                      <a:pt x="20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5" y="0"/>
                    </a:lnTo>
                    <a:lnTo>
                      <a:pt x="19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26" name="Freeform 1422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95" cy="41"/>
              </a:xfrm>
              <a:custGeom>
                <a:avLst/>
                <a:gdLst>
                  <a:gd name="T0" fmla="*/ 0 w 195"/>
                  <a:gd name="T1" fmla="*/ 0 h 41"/>
                  <a:gd name="T2" fmla="*/ 195 w 195"/>
                  <a:gd name="T3" fmla="*/ 0 h 41"/>
                  <a:gd name="T4" fmla="*/ 195 w 195"/>
                  <a:gd name="T5" fmla="*/ 41 h 41"/>
                  <a:gd name="T6" fmla="*/ 0 w 195"/>
                  <a:gd name="T7" fmla="*/ 41 h 41"/>
                  <a:gd name="T8" fmla="*/ 0 w 195"/>
                  <a:gd name="T9" fmla="*/ 0 h 41"/>
                  <a:gd name="T10" fmla="*/ 0 w 195"/>
                  <a:gd name="T11" fmla="*/ 0 h 41"/>
                  <a:gd name="T12" fmla="*/ 189 w 195"/>
                  <a:gd name="T13" fmla="*/ 0 h 41"/>
                  <a:gd name="T14" fmla="*/ 189 w 195"/>
                  <a:gd name="T15" fmla="*/ 41 h 41"/>
                  <a:gd name="T16" fmla="*/ 0 w 195"/>
                  <a:gd name="T17" fmla="*/ 41 h 41"/>
                  <a:gd name="T18" fmla="*/ 0 w 195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41">
                    <a:moveTo>
                      <a:pt x="0" y="0"/>
                    </a:moveTo>
                    <a:lnTo>
                      <a:pt x="195" y="0"/>
                    </a:lnTo>
                    <a:lnTo>
                      <a:pt x="19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9" y="0"/>
                    </a:lnTo>
                    <a:lnTo>
                      <a:pt x="18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27" name="Freeform 1423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89" cy="41"/>
              </a:xfrm>
              <a:custGeom>
                <a:avLst/>
                <a:gdLst>
                  <a:gd name="T0" fmla="*/ 0 w 189"/>
                  <a:gd name="T1" fmla="*/ 0 h 41"/>
                  <a:gd name="T2" fmla="*/ 189 w 189"/>
                  <a:gd name="T3" fmla="*/ 0 h 41"/>
                  <a:gd name="T4" fmla="*/ 189 w 189"/>
                  <a:gd name="T5" fmla="*/ 41 h 41"/>
                  <a:gd name="T6" fmla="*/ 0 w 189"/>
                  <a:gd name="T7" fmla="*/ 41 h 41"/>
                  <a:gd name="T8" fmla="*/ 0 w 189"/>
                  <a:gd name="T9" fmla="*/ 0 h 41"/>
                  <a:gd name="T10" fmla="*/ 0 w 189"/>
                  <a:gd name="T11" fmla="*/ 0 h 41"/>
                  <a:gd name="T12" fmla="*/ 184 w 189"/>
                  <a:gd name="T13" fmla="*/ 0 h 41"/>
                  <a:gd name="T14" fmla="*/ 184 w 189"/>
                  <a:gd name="T15" fmla="*/ 41 h 41"/>
                  <a:gd name="T16" fmla="*/ 0 w 189"/>
                  <a:gd name="T17" fmla="*/ 41 h 41"/>
                  <a:gd name="T18" fmla="*/ 0 w 189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" h="41">
                    <a:moveTo>
                      <a:pt x="0" y="0"/>
                    </a:moveTo>
                    <a:lnTo>
                      <a:pt x="189" y="0"/>
                    </a:lnTo>
                    <a:lnTo>
                      <a:pt x="18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4" y="0"/>
                    </a:lnTo>
                    <a:lnTo>
                      <a:pt x="18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28" name="Freeform 1424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84" cy="41"/>
              </a:xfrm>
              <a:custGeom>
                <a:avLst/>
                <a:gdLst>
                  <a:gd name="T0" fmla="*/ 0 w 184"/>
                  <a:gd name="T1" fmla="*/ 0 h 41"/>
                  <a:gd name="T2" fmla="*/ 184 w 184"/>
                  <a:gd name="T3" fmla="*/ 0 h 41"/>
                  <a:gd name="T4" fmla="*/ 184 w 184"/>
                  <a:gd name="T5" fmla="*/ 41 h 41"/>
                  <a:gd name="T6" fmla="*/ 0 w 184"/>
                  <a:gd name="T7" fmla="*/ 41 h 41"/>
                  <a:gd name="T8" fmla="*/ 0 w 184"/>
                  <a:gd name="T9" fmla="*/ 0 h 41"/>
                  <a:gd name="T10" fmla="*/ 0 w 184"/>
                  <a:gd name="T11" fmla="*/ 0 h 41"/>
                  <a:gd name="T12" fmla="*/ 178 w 184"/>
                  <a:gd name="T13" fmla="*/ 0 h 41"/>
                  <a:gd name="T14" fmla="*/ 178 w 184"/>
                  <a:gd name="T15" fmla="*/ 41 h 41"/>
                  <a:gd name="T16" fmla="*/ 0 w 184"/>
                  <a:gd name="T17" fmla="*/ 41 h 41"/>
                  <a:gd name="T18" fmla="*/ 0 w 184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41">
                    <a:moveTo>
                      <a:pt x="0" y="0"/>
                    </a:moveTo>
                    <a:lnTo>
                      <a:pt x="184" y="0"/>
                    </a:lnTo>
                    <a:lnTo>
                      <a:pt x="18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29" name="Freeform 1425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78" cy="41"/>
              </a:xfrm>
              <a:custGeom>
                <a:avLst/>
                <a:gdLst>
                  <a:gd name="T0" fmla="*/ 0 w 178"/>
                  <a:gd name="T1" fmla="*/ 0 h 41"/>
                  <a:gd name="T2" fmla="*/ 178 w 178"/>
                  <a:gd name="T3" fmla="*/ 0 h 41"/>
                  <a:gd name="T4" fmla="*/ 178 w 178"/>
                  <a:gd name="T5" fmla="*/ 41 h 41"/>
                  <a:gd name="T6" fmla="*/ 0 w 178"/>
                  <a:gd name="T7" fmla="*/ 41 h 41"/>
                  <a:gd name="T8" fmla="*/ 0 w 178"/>
                  <a:gd name="T9" fmla="*/ 0 h 41"/>
                  <a:gd name="T10" fmla="*/ 0 w 178"/>
                  <a:gd name="T11" fmla="*/ 0 h 41"/>
                  <a:gd name="T12" fmla="*/ 172 w 178"/>
                  <a:gd name="T13" fmla="*/ 0 h 41"/>
                  <a:gd name="T14" fmla="*/ 172 w 178"/>
                  <a:gd name="T15" fmla="*/ 41 h 41"/>
                  <a:gd name="T16" fmla="*/ 0 w 178"/>
                  <a:gd name="T17" fmla="*/ 41 h 41"/>
                  <a:gd name="T18" fmla="*/ 0 w 178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41">
                    <a:moveTo>
                      <a:pt x="0" y="0"/>
                    </a:moveTo>
                    <a:lnTo>
                      <a:pt x="178" y="0"/>
                    </a:lnTo>
                    <a:lnTo>
                      <a:pt x="17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2" y="0"/>
                    </a:lnTo>
                    <a:lnTo>
                      <a:pt x="17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30" name="Freeform 1426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72" cy="41"/>
              </a:xfrm>
              <a:custGeom>
                <a:avLst/>
                <a:gdLst>
                  <a:gd name="T0" fmla="*/ 0 w 172"/>
                  <a:gd name="T1" fmla="*/ 0 h 41"/>
                  <a:gd name="T2" fmla="*/ 172 w 172"/>
                  <a:gd name="T3" fmla="*/ 0 h 41"/>
                  <a:gd name="T4" fmla="*/ 172 w 172"/>
                  <a:gd name="T5" fmla="*/ 41 h 41"/>
                  <a:gd name="T6" fmla="*/ 0 w 172"/>
                  <a:gd name="T7" fmla="*/ 41 h 41"/>
                  <a:gd name="T8" fmla="*/ 0 w 172"/>
                  <a:gd name="T9" fmla="*/ 0 h 41"/>
                  <a:gd name="T10" fmla="*/ 0 w 172"/>
                  <a:gd name="T11" fmla="*/ 0 h 41"/>
                  <a:gd name="T12" fmla="*/ 166 w 172"/>
                  <a:gd name="T13" fmla="*/ 0 h 41"/>
                  <a:gd name="T14" fmla="*/ 166 w 172"/>
                  <a:gd name="T15" fmla="*/ 41 h 41"/>
                  <a:gd name="T16" fmla="*/ 0 w 172"/>
                  <a:gd name="T17" fmla="*/ 41 h 41"/>
                  <a:gd name="T18" fmla="*/ 0 w 172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41">
                    <a:moveTo>
                      <a:pt x="0" y="0"/>
                    </a:moveTo>
                    <a:lnTo>
                      <a:pt x="172" y="0"/>
                    </a:lnTo>
                    <a:lnTo>
                      <a:pt x="17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31" name="Freeform 1427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66" cy="41"/>
              </a:xfrm>
              <a:custGeom>
                <a:avLst/>
                <a:gdLst>
                  <a:gd name="T0" fmla="*/ 0 w 166"/>
                  <a:gd name="T1" fmla="*/ 0 h 41"/>
                  <a:gd name="T2" fmla="*/ 166 w 166"/>
                  <a:gd name="T3" fmla="*/ 0 h 41"/>
                  <a:gd name="T4" fmla="*/ 166 w 166"/>
                  <a:gd name="T5" fmla="*/ 41 h 41"/>
                  <a:gd name="T6" fmla="*/ 0 w 166"/>
                  <a:gd name="T7" fmla="*/ 41 h 41"/>
                  <a:gd name="T8" fmla="*/ 0 w 166"/>
                  <a:gd name="T9" fmla="*/ 0 h 41"/>
                  <a:gd name="T10" fmla="*/ 0 w 166"/>
                  <a:gd name="T11" fmla="*/ 0 h 41"/>
                  <a:gd name="T12" fmla="*/ 161 w 166"/>
                  <a:gd name="T13" fmla="*/ 0 h 41"/>
                  <a:gd name="T14" fmla="*/ 161 w 166"/>
                  <a:gd name="T15" fmla="*/ 41 h 41"/>
                  <a:gd name="T16" fmla="*/ 0 w 166"/>
                  <a:gd name="T17" fmla="*/ 41 h 41"/>
                  <a:gd name="T18" fmla="*/ 0 w 166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41">
                    <a:moveTo>
                      <a:pt x="0" y="0"/>
                    </a:moveTo>
                    <a:lnTo>
                      <a:pt x="166" y="0"/>
                    </a:lnTo>
                    <a:lnTo>
                      <a:pt x="16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32" name="Freeform 1428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61" cy="41"/>
              </a:xfrm>
              <a:custGeom>
                <a:avLst/>
                <a:gdLst>
                  <a:gd name="T0" fmla="*/ 0 w 161"/>
                  <a:gd name="T1" fmla="*/ 0 h 41"/>
                  <a:gd name="T2" fmla="*/ 161 w 161"/>
                  <a:gd name="T3" fmla="*/ 0 h 41"/>
                  <a:gd name="T4" fmla="*/ 161 w 161"/>
                  <a:gd name="T5" fmla="*/ 41 h 41"/>
                  <a:gd name="T6" fmla="*/ 0 w 161"/>
                  <a:gd name="T7" fmla="*/ 41 h 41"/>
                  <a:gd name="T8" fmla="*/ 0 w 161"/>
                  <a:gd name="T9" fmla="*/ 0 h 41"/>
                  <a:gd name="T10" fmla="*/ 0 w 161"/>
                  <a:gd name="T11" fmla="*/ 0 h 41"/>
                  <a:gd name="T12" fmla="*/ 155 w 161"/>
                  <a:gd name="T13" fmla="*/ 0 h 41"/>
                  <a:gd name="T14" fmla="*/ 155 w 161"/>
                  <a:gd name="T15" fmla="*/ 41 h 41"/>
                  <a:gd name="T16" fmla="*/ 0 w 161"/>
                  <a:gd name="T17" fmla="*/ 41 h 41"/>
                  <a:gd name="T18" fmla="*/ 0 w 161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41">
                    <a:moveTo>
                      <a:pt x="0" y="0"/>
                    </a:moveTo>
                    <a:lnTo>
                      <a:pt x="161" y="0"/>
                    </a:lnTo>
                    <a:lnTo>
                      <a:pt x="16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5" y="0"/>
                    </a:lnTo>
                    <a:lnTo>
                      <a:pt x="15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33" name="Freeform 1429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55" cy="41"/>
              </a:xfrm>
              <a:custGeom>
                <a:avLst/>
                <a:gdLst>
                  <a:gd name="T0" fmla="*/ 0 w 155"/>
                  <a:gd name="T1" fmla="*/ 0 h 41"/>
                  <a:gd name="T2" fmla="*/ 155 w 155"/>
                  <a:gd name="T3" fmla="*/ 0 h 41"/>
                  <a:gd name="T4" fmla="*/ 155 w 155"/>
                  <a:gd name="T5" fmla="*/ 41 h 41"/>
                  <a:gd name="T6" fmla="*/ 0 w 155"/>
                  <a:gd name="T7" fmla="*/ 41 h 41"/>
                  <a:gd name="T8" fmla="*/ 0 w 155"/>
                  <a:gd name="T9" fmla="*/ 0 h 41"/>
                  <a:gd name="T10" fmla="*/ 0 w 155"/>
                  <a:gd name="T11" fmla="*/ 0 h 41"/>
                  <a:gd name="T12" fmla="*/ 149 w 155"/>
                  <a:gd name="T13" fmla="*/ 0 h 41"/>
                  <a:gd name="T14" fmla="*/ 149 w 155"/>
                  <a:gd name="T15" fmla="*/ 41 h 41"/>
                  <a:gd name="T16" fmla="*/ 0 w 155"/>
                  <a:gd name="T17" fmla="*/ 41 h 41"/>
                  <a:gd name="T18" fmla="*/ 0 w 155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5" h="41">
                    <a:moveTo>
                      <a:pt x="0" y="0"/>
                    </a:moveTo>
                    <a:lnTo>
                      <a:pt x="155" y="0"/>
                    </a:lnTo>
                    <a:lnTo>
                      <a:pt x="15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9" y="0"/>
                    </a:lnTo>
                    <a:lnTo>
                      <a:pt x="14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34" name="Freeform 1430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49" cy="41"/>
              </a:xfrm>
              <a:custGeom>
                <a:avLst/>
                <a:gdLst>
                  <a:gd name="T0" fmla="*/ 0 w 149"/>
                  <a:gd name="T1" fmla="*/ 0 h 41"/>
                  <a:gd name="T2" fmla="*/ 149 w 149"/>
                  <a:gd name="T3" fmla="*/ 0 h 41"/>
                  <a:gd name="T4" fmla="*/ 149 w 149"/>
                  <a:gd name="T5" fmla="*/ 41 h 41"/>
                  <a:gd name="T6" fmla="*/ 0 w 149"/>
                  <a:gd name="T7" fmla="*/ 41 h 41"/>
                  <a:gd name="T8" fmla="*/ 0 w 149"/>
                  <a:gd name="T9" fmla="*/ 0 h 41"/>
                  <a:gd name="T10" fmla="*/ 0 w 149"/>
                  <a:gd name="T11" fmla="*/ 0 h 41"/>
                  <a:gd name="T12" fmla="*/ 143 w 149"/>
                  <a:gd name="T13" fmla="*/ 0 h 41"/>
                  <a:gd name="T14" fmla="*/ 143 w 149"/>
                  <a:gd name="T15" fmla="*/ 41 h 41"/>
                  <a:gd name="T16" fmla="*/ 0 w 149"/>
                  <a:gd name="T17" fmla="*/ 41 h 41"/>
                  <a:gd name="T18" fmla="*/ 0 w 149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41">
                    <a:moveTo>
                      <a:pt x="0" y="0"/>
                    </a:moveTo>
                    <a:lnTo>
                      <a:pt x="149" y="0"/>
                    </a:lnTo>
                    <a:lnTo>
                      <a:pt x="14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3" y="0"/>
                    </a:lnTo>
                    <a:lnTo>
                      <a:pt x="14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35" name="Freeform 1431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43" cy="41"/>
              </a:xfrm>
              <a:custGeom>
                <a:avLst/>
                <a:gdLst>
                  <a:gd name="T0" fmla="*/ 0 w 143"/>
                  <a:gd name="T1" fmla="*/ 0 h 41"/>
                  <a:gd name="T2" fmla="*/ 143 w 143"/>
                  <a:gd name="T3" fmla="*/ 0 h 41"/>
                  <a:gd name="T4" fmla="*/ 143 w 143"/>
                  <a:gd name="T5" fmla="*/ 41 h 41"/>
                  <a:gd name="T6" fmla="*/ 0 w 143"/>
                  <a:gd name="T7" fmla="*/ 41 h 41"/>
                  <a:gd name="T8" fmla="*/ 0 w 143"/>
                  <a:gd name="T9" fmla="*/ 0 h 41"/>
                  <a:gd name="T10" fmla="*/ 0 w 143"/>
                  <a:gd name="T11" fmla="*/ 0 h 41"/>
                  <a:gd name="T12" fmla="*/ 137 w 143"/>
                  <a:gd name="T13" fmla="*/ 0 h 41"/>
                  <a:gd name="T14" fmla="*/ 137 w 143"/>
                  <a:gd name="T15" fmla="*/ 41 h 41"/>
                  <a:gd name="T16" fmla="*/ 0 w 143"/>
                  <a:gd name="T17" fmla="*/ 41 h 41"/>
                  <a:gd name="T18" fmla="*/ 0 w 143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41">
                    <a:moveTo>
                      <a:pt x="0" y="0"/>
                    </a:moveTo>
                    <a:lnTo>
                      <a:pt x="143" y="0"/>
                    </a:lnTo>
                    <a:lnTo>
                      <a:pt x="14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7" y="0"/>
                    </a:lnTo>
                    <a:lnTo>
                      <a:pt x="13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36" name="Freeform 1432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37" cy="41"/>
              </a:xfrm>
              <a:custGeom>
                <a:avLst/>
                <a:gdLst>
                  <a:gd name="T0" fmla="*/ 0 w 137"/>
                  <a:gd name="T1" fmla="*/ 0 h 41"/>
                  <a:gd name="T2" fmla="*/ 137 w 137"/>
                  <a:gd name="T3" fmla="*/ 0 h 41"/>
                  <a:gd name="T4" fmla="*/ 137 w 137"/>
                  <a:gd name="T5" fmla="*/ 41 h 41"/>
                  <a:gd name="T6" fmla="*/ 0 w 137"/>
                  <a:gd name="T7" fmla="*/ 41 h 41"/>
                  <a:gd name="T8" fmla="*/ 0 w 137"/>
                  <a:gd name="T9" fmla="*/ 0 h 41"/>
                  <a:gd name="T10" fmla="*/ 0 w 137"/>
                  <a:gd name="T11" fmla="*/ 0 h 41"/>
                  <a:gd name="T12" fmla="*/ 132 w 137"/>
                  <a:gd name="T13" fmla="*/ 0 h 41"/>
                  <a:gd name="T14" fmla="*/ 132 w 137"/>
                  <a:gd name="T15" fmla="*/ 41 h 41"/>
                  <a:gd name="T16" fmla="*/ 0 w 137"/>
                  <a:gd name="T17" fmla="*/ 41 h 41"/>
                  <a:gd name="T18" fmla="*/ 0 w 137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41">
                    <a:moveTo>
                      <a:pt x="0" y="0"/>
                    </a:moveTo>
                    <a:lnTo>
                      <a:pt x="137" y="0"/>
                    </a:lnTo>
                    <a:lnTo>
                      <a:pt x="13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2" y="0"/>
                    </a:lnTo>
                    <a:lnTo>
                      <a:pt x="13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37" name="Freeform 1433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32" cy="41"/>
              </a:xfrm>
              <a:custGeom>
                <a:avLst/>
                <a:gdLst>
                  <a:gd name="T0" fmla="*/ 0 w 132"/>
                  <a:gd name="T1" fmla="*/ 0 h 41"/>
                  <a:gd name="T2" fmla="*/ 132 w 132"/>
                  <a:gd name="T3" fmla="*/ 0 h 41"/>
                  <a:gd name="T4" fmla="*/ 132 w 132"/>
                  <a:gd name="T5" fmla="*/ 41 h 41"/>
                  <a:gd name="T6" fmla="*/ 0 w 132"/>
                  <a:gd name="T7" fmla="*/ 41 h 41"/>
                  <a:gd name="T8" fmla="*/ 0 w 132"/>
                  <a:gd name="T9" fmla="*/ 0 h 41"/>
                  <a:gd name="T10" fmla="*/ 0 w 132"/>
                  <a:gd name="T11" fmla="*/ 0 h 41"/>
                  <a:gd name="T12" fmla="*/ 126 w 132"/>
                  <a:gd name="T13" fmla="*/ 0 h 41"/>
                  <a:gd name="T14" fmla="*/ 126 w 132"/>
                  <a:gd name="T15" fmla="*/ 41 h 41"/>
                  <a:gd name="T16" fmla="*/ 0 w 132"/>
                  <a:gd name="T17" fmla="*/ 41 h 41"/>
                  <a:gd name="T18" fmla="*/ 0 w 132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41">
                    <a:moveTo>
                      <a:pt x="0" y="0"/>
                    </a:moveTo>
                    <a:lnTo>
                      <a:pt x="132" y="0"/>
                    </a:lnTo>
                    <a:lnTo>
                      <a:pt x="13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6" y="0"/>
                    </a:lnTo>
                    <a:lnTo>
                      <a:pt x="12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38" name="Freeform 1434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26" cy="41"/>
              </a:xfrm>
              <a:custGeom>
                <a:avLst/>
                <a:gdLst>
                  <a:gd name="T0" fmla="*/ 0 w 126"/>
                  <a:gd name="T1" fmla="*/ 0 h 41"/>
                  <a:gd name="T2" fmla="*/ 126 w 126"/>
                  <a:gd name="T3" fmla="*/ 0 h 41"/>
                  <a:gd name="T4" fmla="*/ 126 w 126"/>
                  <a:gd name="T5" fmla="*/ 41 h 41"/>
                  <a:gd name="T6" fmla="*/ 0 w 126"/>
                  <a:gd name="T7" fmla="*/ 41 h 41"/>
                  <a:gd name="T8" fmla="*/ 0 w 126"/>
                  <a:gd name="T9" fmla="*/ 0 h 41"/>
                  <a:gd name="T10" fmla="*/ 0 w 126"/>
                  <a:gd name="T11" fmla="*/ 0 h 41"/>
                  <a:gd name="T12" fmla="*/ 121 w 126"/>
                  <a:gd name="T13" fmla="*/ 0 h 41"/>
                  <a:gd name="T14" fmla="*/ 121 w 126"/>
                  <a:gd name="T15" fmla="*/ 41 h 41"/>
                  <a:gd name="T16" fmla="*/ 0 w 126"/>
                  <a:gd name="T17" fmla="*/ 41 h 41"/>
                  <a:gd name="T18" fmla="*/ 0 w 126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41">
                    <a:moveTo>
                      <a:pt x="0" y="0"/>
                    </a:moveTo>
                    <a:lnTo>
                      <a:pt x="126" y="0"/>
                    </a:lnTo>
                    <a:lnTo>
                      <a:pt x="12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1" y="0"/>
                    </a:lnTo>
                    <a:lnTo>
                      <a:pt x="12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39" name="Freeform 1435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21" cy="41"/>
              </a:xfrm>
              <a:custGeom>
                <a:avLst/>
                <a:gdLst>
                  <a:gd name="T0" fmla="*/ 0 w 121"/>
                  <a:gd name="T1" fmla="*/ 0 h 41"/>
                  <a:gd name="T2" fmla="*/ 121 w 121"/>
                  <a:gd name="T3" fmla="*/ 0 h 41"/>
                  <a:gd name="T4" fmla="*/ 121 w 121"/>
                  <a:gd name="T5" fmla="*/ 41 h 41"/>
                  <a:gd name="T6" fmla="*/ 0 w 121"/>
                  <a:gd name="T7" fmla="*/ 41 h 41"/>
                  <a:gd name="T8" fmla="*/ 0 w 121"/>
                  <a:gd name="T9" fmla="*/ 0 h 41"/>
                  <a:gd name="T10" fmla="*/ 0 w 121"/>
                  <a:gd name="T11" fmla="*/ 0 h 41"/>
                  <a:gd name="T12" fmla="*/ 114 w 121"/>
                  <a:gd name="T13" fmla="*/ 0 h 41"/>
                  <a:gd name="T14" fmla="*/ 114 w 121"/>
                  <a:gd name="T15" fmla="*/ 41 h 41"/>
                  <a:gd name="T16" fmla="*/ 0 w 121"/>
                  <a:gd name="T17" fmla="*/ 41 h 41"/>
                  <a:gd name="T18" fmla="*/ 0 w 121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41">
                    <a:moveTo>
                      <a:pt x="0" y="0"/>
                    </a:moveTo>
                    <a:lnTo>
                      <a:pt x="121" y="0"/>
                    </a:lnTo>
                    <a:lnTo>
                      <a:pt x="12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4" y="0"/>
                    </a:lnTo>
                    <a:lnTo>
                      <a:pt x="11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40" name="Freeform 1436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14" cy="41"/>
              </a:xfrm>
              <a:custGeom>
                <a:avLst/>
                <a:gdLst>
                  <a:gd name="T0" fmla="*/ 0 w 114"/>
                  <a:gd name="T1" fmla="*/ 0 h 41"/>
                  <a:gd name="T2" fmla="*/ 114 w 114"/>
                  <a:gd name="T3" fmla="*/ 0 h 41"/>
                  <a:gd name="T4" fmla="*/ 114 w 114"/>
                  <a:gd name="T5" fmla="*/ 41 h 41"/>
                  <a:gd name="T6" fmla="*/ 0 w 114"/>
                  <a:gd name="T7" fmla="*/ 41 h 41"/>
                  <a:gd name="T8" fmla="*/ 0 w 114"/>
                  <a:gd name="T9" fmla="*/ 0 h 41"/>
                  <a:gd name="T10" fmla="*/ 0 w 114"/>
                  <a:gd name="T11" fmla="*/ 0 h 41"/>
                  <a:gd name="T12" fmla="*/ 109 w 114"/>
                  <a:gd name="T13" fmla="*/ 0 h 41"/>
                  <a:gd name="T14" fmla="*/ 109 w 114"/>
                  <a:gd name="T15" fmla="*/ 41 h 41"/>
                  <a:gd name="T16" fmla="*/ 0 w 114"/>
                  <a:gd name="T17" fmla="*/ 41 h 41"/>
                  <a:gd name="T18" fmla="*/ 0 w 114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41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9" y="0"/>
                    </a:lnTo>
                    <a:lnTo>
                      <a:pt x="10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41" name="Freeform 1437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09" cy="41"/>
              </a:xfrm>
              <a:custGeom>
                <a:avLst/>
                <a:gdLst>
                  <a:gd name="T0" fmla="*/ 0 w 109"/>
                  <a:gd name="T1" fmla="*/ 0 h 41"/>
                  <a:gd name="T2" fmla="*/ 109 w 109"/>
                  <a:gd name="T3" fmla="*/ 0 h 41"/>
                  <a:gd name="T4" fmla="*/ 109 w 109"/>
                  <a:gd name="T5" fmla="*/ 41 h 41"/>
                  <a:gd name="T6" fmla="*/ 0 w 109"/>
                  <a:gd name="T7" fmla="*/ 41 h 41"/>
                  <a:gd name="T8" fmla="*/ 0 w 109"/>
                  <a:gd name="T9" fmla="*/ 0 h 41"/>
                  <a:gd name="T10" fmla="*/ 0 w 109"/>
                  <a:gd name="T11" fmla="*/ 0 h 41"/>
                  <a:gd name="T12" fmla="*/ 103 w 109"/>
                  <a:gd name="T13" fmla="*/ 0 h 41"/>
                  <a:gd name="T14" fmla="*/ 103 w 109"/>
                  <a:gd name="T15" fmla="*/ 41 h 41"/>
                  <a:gd name="T16" fmla="*/ 0 w 109"/>
                  <a:gd name="T17" fmla="*/ 41 h 41"/>
                  <a:gd name="T18" fmla="*/ 0 w 109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41">
                    <a:moveTo>
                      <a:pt x="0" y="0"/>
                    </a:moveTo>
                    <a:lnTo>
                      <a:pt x="109" y="0"/>
                    </a:lnTo>
                    <a:lnTo>
                      <a:pt x="10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3" y="0"/>
                    </a:lnTo>
                    <a:lnTo>
                      <a:pt x="10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42" name="Freeform 1438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03" cy="41"/>
              </a:xfrm>
              <a:custGeom>
                <a:avLst/>
                <a:gdLst>
                  <a:gd name="T0" fmla="*/ 0 w 103"/>
                  <a:gd name="T1" fmla="*/ 0 h 41"/>
                  <a:gd name="T2" fmla="*/ 103 w 103"/>
                  <a:gd name="T3" fmla="*/ 0 h 41"/>
                  <a:gd name="T4" fmla="*/ 103 w 103"/>
                  <a:gd name="T5" fmla="*/ 41 h 41"/>
                  <a:gd name="T6" fmla="*/ 0 w 103"/>
                  <a:gd name="T7" fmla="*/ 41 h 41"/>
                  <a:gd name="T8" fmla="*/ 0 w 103"/>
                  <a:gd name="T9" fmla="*/ 0 h 41"/>
                  <a:gd name="T10" fmla="*/ 0 w 103"/>
                  <a:gd name="T11" fmla="*/ 0 h 41"/>
                  <a:gd name="T12" fmla="*/ 98 w 103"/>
                  <a:gd name="T13" fmla="*/ 0 h 41"/>
                  <a:gd name="T14" fmla="*/ 98 w 103"/>
                  <a:gd name="T15" fmla="*/ 41 h 41"/>
                  <a:gd name="T16" fmla="*/ 0 w 103"/>
                  <a:gd name="T17" fmla="*/ 41 h 41"/>
                  <a:gd name="T18" fmla="*/ 0 w 103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41">
                    <a:moveTo>
                      <a:pt x="0" y="0"/>
                    </a:moveTo>
                    <a:lnTo>
                      <a:pt x="103" y="0"/>
                    </a:lnTo>
                    <a:lnTo>
                      <a:pt x="10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43" name="Freeform 1439"/>
              <p:cNvSpPr>
                <a:spLocks noEditPoints="1"/>
              </p:cNvSpPr>
              <p:nvPr/>
            </p:nvSpPr>
            <p:spPr bwMode="auto">
              <a:xfrm>
                <a:off x="1691" y="3642"/>
                <a:ext cx="98" cy="41"/>
              </a:xfrm>
              <a:custGeom>
                <a:avLst/>
                <a:gdLst>
                  <a:gd name="T0" fmla="*/ 0 w 98"/>
                  <a:gd name="T1" fmla="*/ 0 h 41"/>
                  <a:gd name="T2" fmla="*/ 98 w 98"/>
                  <a:gd name="T3" fmla="*/ 0 h 41"/>
                  <a:gd name="T4" fmla="*/ 98 w 98"/>
                  <a:gd name="T5" fmla="*/ 41 h 41"/>
                  <a:gd name="T6" fmla="*/ 0 w 98"/>
                  <a:gd name="T7" fmla="*/ 41 h 41"/>
                  <a:gd name="T8" fmla="*/ 0 w 98"/>
                  <a:gd name="T9" fmla="*/ 0 h 41"/>
                  <a:gd name="T10" fmla="*/ 0 w 98"/>
                  <a:gd name="T11" fmla="*/ 0 h 41"/>
                  <a:gd name="T12" fmla="*/ 92 w 98"/>
                  <a:gd name="T13" fmla="*/ 0 h 41"/>
                  <a:gd name="T14" fmla="*/ 92 w 98"/>
                  <a:gd name="T15" fmla="*/ 41 h 41"/>
                  <a:gd name="T16" fmla="*/ 0 w 98"/>
                  <a:gd name="T17" fmla="*/ 41 h 41"/>
                  <a:gd name="T18" fmla="*/ 0 w 98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41">
                    <a:moveTo>
                      <a:pt x="0" y="0"/>
                    </a:moveTo>
                    <a:lnTo>
                      <a:pt x="98" y="0"/>
                    </a:lnTo>
                    <a:lnTo>
                      <a:pt x="9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2" y="0"/>
                    </a:lnTo>
                    <a:lnTo>
                      <a:pt x="9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44" name="Freeform 1440"/>
              <p:cNvSpPr>
                <a:spLocks noEditPoints="1"/>
              </p:cNvSpPr>
              <p:nvPr/>
            </p:nvSpPr>
            <p:spPr bwMode="auto">
              <a:xfrm>
                <a:off x="1691" y="3642"/>
                <a:ext cx="92" cy="41"/>
              </a:xfrm>
              <a:custGeom>
                <a:avLst/>
                <a:gdLst>
                  <a:gd name="T0" fmla="*/ 0 w 92"/>
                  <a:gd name="T1" fmla="*/ 0 h 41"/>
                  <a:gd name="T2" fmla="*/ 92 w 92"/>
                  <a:gd name="T3" fmla="*/ 0 h 41"/>
                  <a:gd name="T4" fmla="*/ 92 w 92"/>
                  <a:gd name="T5" fmla="*/ 41 h 41"/>
                  <a:gd name="T6" fmla="*/ 0 w 92"/>
                  <a:gd name="T7" fmla="*/ 41 h 41"/>
                  <a:gd name="T8" fmla="*/ 0 w 92"/>
                  <a:gd name="T9" fmla="*/ 0 h 41"/>
                  <a:gd name="T10" fmla="*/ 0 w 92"/>
                  <a:gd name="T11" fmla="*/ 0 h 41"/>
                  <a:gd name="T12" fmla="*/ 86 w 92"/>
                  <a:gd name="T13" fmla="*/ 0 h 41"/>
                  <a:gd name="T14" fmla="*/ 86 w 92"/>
                  <a:gd name="T15" fmla="*/ 41 h 41"/>
                  <a:gd name="T16" fmla="*/ 0 w 92"/>
                  <a:gd name="T17" fmla="*/ 41 h 41"/>
                  <a:gd name="T18" fmla="*/ 0 w 92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41">
                    <a:moveTo>
                      <a:pt x="0" y="0"/>
                    </a:moveTo>
                    <a:lnTo>
                      <a:pt x="92" y="0"/>
                    </a:lnTo>
                    <a:lnTo>
                      <a:pt x="9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6" y="0"/>
                    </a:lnTo>
                    <a:lnTo>
                      <a:pt x="8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45" name="Freeform 1441"/>
              <p:cNvSpPr>
                <a:spLocks noEditPoints="1"/>
              </p:cNvSpPr>
              <p:nvPr/>
            </p:nvSpPr>
            <p:spPr bwMode="auto">
              <a:xfrm>
                <a:off x="1691" y="3642"/>
                <a:ext cx="86" cy="41"/>
              </a:xfrm>
              <a:custGeom>
                <a:avLst/>
                <a:gdLst>
                  <a:gd name="T0" fmla="*/ 0 w 86"/>
                  <a:gd name="T1" fmla="*/ 0 h 41"/>
                  <a:gd name="T2" fmla="*/ 86 w 86"/>
                  <a:gd name="T3" fmla="*/ 0 h 41"/>
                  <a:gd name="T4" fmla="*/ 86 w 86"/>
                  <a:gd name="T5" fmla="*/ 41 h 41"/>
                  <a:gd name="T6" fmla="*/ 0 w 86"/>
                  <a:gd name="T7" fmla="*/ 41 h 41"/>
                  <a:gd name="T8" fmla="*/ 0 w 86"/>
                  <a:gd name="T9" fmla="*/ 0 h 41"/>
                  <a:gd name="T10" fmla="*/ 0 w 86"/>
                  <a:gd name="T11" fmla="*/ 0 h 41"/>
                  <a:gd name="T12" fmla="*/ 80 w 86"/>
                  <a:gd name="T13" fmla="*/ 0 h 41"/>
                  <a:gd name="T14" fmla="*/ 80 w 86"/>
                  <a:gd name="T15" fmla="*/ 41 h 41"/>
                  <a:gd name="T16" fmla="*/ 0 w 86"/>
                  <a:gd name="T17" fmla="*/ 41 h 41"/>
                  <a:gd name="T18" fmla="*/ 0 w 86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41">
                    <a:moveTo>
                      <a:pt x="0" y="0"/>
                    </a:moveTo>
                    <a:lnTo>
                      <a:pt x="86" y="0"/>
                    </a:lnTo>
                    <a:lnTo>
                      <a:pt x="8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0" y="0"/>
                    </a:lnTo>
                    <a:lnTo>
                      <a:pt x="8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46" name="Freeform 1442"/>
              <p:cNvSpPr>
                <a:spLocks noEditPoints="1"/>
              </p:cNvSpPr>
              <p:nvPr/>
            </p:nvSpPr>
            <p:spPr bwMode="auto">
              <a:xfrm>
                <a:off x="1691" y="3642"/>
                <a:ext cx="80" cy="41"/>
              </a:xfrm>
              <a:custGeom>
                <a:avLst/>
                <a:gdLst>
                  <a:gd name="T0" fmla="*/ 0 w 80"/>
                  <a:gd name="T1" fmla="*/ 0 h 41"/>
                  <a:gd name="T2" fmla="*/ 80 w 80"/>
                  <a:gd name="T3" fmla="*/ 0 h 41"/>
                  <a:gd name="T4" fmla="*/ 80 w 80"/>
                  <a:gd name="T5" fmla="*/ 41 h 41"/>
                  <a:gd name="T6" fmla="*/ 0 w 80"/>
                  <a:gd name="T7" fmla="*/ 41 h 41"/>
                  <a:gd name="T8" fmla="*/ 0 w 80"/>
                  <a:gd name="T9" fmla="*/ 0 h 41"/>
                  <a:gd name="T10" fmla="*/ 0 w 80"/>
                  <a:gd name="T11" fmla="*/ 0 h 41"/>
                  <a:gd name="T12" fmla="*/ 75 w 80"/>
                  <a:gd name="T13" fmla="*/ 0 h 41"/>
                  <a:gd name="T14" fmla="*/ 75 w 80"/>
                  <a:gd name="T15" fmla="*/ 41 h 41"/>
                  <a:gd name="T16" fmla="*/ 0 w 80"/>
                  <a:gd name="T17" fmla="*/ 41 h 41"/>
                  <a:gd name="T18" fmla="*/ 0 w 80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41">
                    <a:moveTo>
                      <a:pt x="0" y="0"/>
                    </a:moveTo>
                    <a:lnTo>
                      <a:pt x="80" y="0"/>
                    </a:lnTo>
                    <a:lnTo>
                      <a:pt x="8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5" y="0"/>
                    </a:lnTo>
                    <a:lnTo>
                      <a:pt x="7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47" name="Freeform 1443"/>
              <p:cNvSpPr>
                <a:spLocks noEditPoints="1"/>
              </p:cNvSpPr>
              <p:nvPr/>
            </p:nvSpPr>
            <p:spPr bwMode="auto">
              <a:xfrm>
                <a:off x="1691" y="3642"/>
                <a:ext cx="75" cy="41"/>
              </a:xfrm>
              <a:custGeom>
                <a:avLst/>
                <a:gdLst>
                  <a:gd name="T0" fmla="*/ 0 w 75"/>
                  <a:gd name="T1" fmla="*/ 0 h 41"/>
                  <a:gd name="T2" fmla="*/ 75 w 75"/>
                  <a:gd name="T3" fmla="*/ 0 h 41"/>
                  <a:gd name="T4" fmla="*/ 75 w 75"/>
                  <a:gd name="T5" fmla="*/ 41 h 41"/>
                  <a:gd name="T6" fmla="*/ 0 w 75"/>
                  <a:gd name="T7" fmla="*/ 41 h 41"/>
                  <a:gd name="T8" fmla="*/ 0 w 75"/>
                  <a:gd name="T9" fmla="*/ 0 h 41"/>
                  <a:gd name="T10" fmla="*/ 0 w 75"/>
                  <a:gd name="T11" fmla="*/ 0 h 41"/>
                  <a:gd name="T12" fmla="*/ 69 w 75"/>
                  <a:gd name="T13" fmla="*/ 0 h 41"/>
                  <a:gd name="T14" fmla="*/ 69 w 75"/>
                  <a:gd name="T15" fmla="*/ 41 h 41"/>
                  <a:gd name="T16" fmla="*/ 0 w 75"/>
                  <a:gd name="T17" fmla="*/ 41 h 41"/>
                  <a:gd name="T18" fmla="*/ 0 w 75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41">
                    <a:moveTo>
                      <a:pt x="0" y="0"/>
                    </a:moveTo>
                    <a:lnTo>
                      <a:pt x="75" y="0"/>
                    </a:lnTo>
                    <a:lnTo>
                      <a:pt x="7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48" name="Freeform 1444"/>
              <p:cNvSpPr>
                <a:spLocks noEditPoints="1"/>
              </p:cNvSpPr>
              <p:nvPr/>
            </p:nvSpPr>
            <p:spPr bwMode="auto">
              <a:xfrm>
                <a:off x="1691" y="3642"/>
                <a:ext cx="69" cy="41"/>
              </a:xfrm>
              <a:custGeom>
                <a:avLst/>
                <a:gdLst>
                  <a:gd name="T0" fmla="*/ 0 w 69"/>
                  <a:gd name="T1" fmla="*/ 0 h 41"/>
                  <a:gd name="T2" fmla="*/ 69 w 69"/>
                  <a:gd name="T3" fmla="*/ 0 h 41"/>
                  <a:gd name="T4" fmla="*/ 69 w 69"/>
                  <a:gd name="T5" fmla="*/ 41 h 41"/>
                  <a:gd name="T6" fmla="*/ 0 w 69"/>
                  <a:gd name="T7" fmla="*/ 41 h 41"/>
                  <a:gd name="T8" fmla="*/ 0 w 69"/>
                  <a:gd name="T9" fmla="*/ 0 h 41"/>
                  <a:gd name="T10" fmla="*/ 0 w 69"/>
                  <a:gd name="T11" fmla="*/ 0 h 41"/>
                  <a:gd name="T12" fmla="*/ 64 w 69"/>
                  <a:gd name="T13" fmla="*/ 0 h 41"/>
                  <a:gd name="T14" fmla="*/ 64 w 69"/>
                  <a:gd name="T15" fmla="*/ 41 h 41"/>
                  <a:gd name="T16" fmla="*/ 0 w 69"/>
                  <a:gd name="T17" fmla="*/ 41 h 41"/>
                  <a:gd name="T18" fmla="*/ 0 w 69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41">
                    <a:moveTo>
                      <a:pt x="0" y="0"/>
                    </a:moveTo>
                    <a:lnTo>
                      <a:pt x="69" y="0"/>
                    </a:lnTo>
                    <a:lnTo>
                      <a:pt x="6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" y="0"/>
                    </a:lnTo>
                    <a:lnTo>
                      <a:pt x="6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49" name="Freeform 1445"/>
              <p:cNvSpPr>
                <a:spLocks noEditPoints="1"/>
              </p:cNvSpPr>
              <p:nvPr/>
            </p:nvSpPr>
            <p:spPr bwMode="auto">
              <a:xfrm>
                <a:off x="1691" y="3642"/>
                <a:ext cx="64" cy="41"/>
              </a:xfrm>
              <a:custGeom>
                <a:avLst/>
                <a:gdLst>
                  <a:gd name="T0" fmla="*/ 0 w 64"/>
                  <a:gd name="T1" fmla="*/ 0 h 41"/>
                  <a:gd name="T2" fmla="*/ 64 w 64"/>
                  <a:gd name="T3" fmla="*/ 0 h 41"/>
                  <a:gd name="T4" fmla="*/ 64 w 64"/>
                  <a:gd name="T5" fmla="*/ 41 h 41"/>
                  <a:gd name="T6" fmla="*/ 0 w 64"/>
                  <a:gd name="T7" fmla="*/ 41 h 41"/>
                  <a:gd name="T8" fmla="*/ 0 w 64"/>
                  <a:gd name="T9" fmla="*/ 0 h 41"/>
                  <a:gd name="T10" fmla="*/ 0 w 64"/>
                  <a:gd name="T11" fmla="*/ 0 h 41"/>
                  <a:gd name="T12" fmla="*/ 57 w 64"/>
                  <a:gd name="T13" fmla="*/ 0 h 41"/>
                  <a:gd name="T14" fmla="*/ 57 w 64"/>
                  <a:gd name="T15" fmla="*/ 41 h 41"/>
                  <a:gd name="T16" fmla="*/ 0 w 64"/>
                  <a:gd name="T17" fmla="*/ 41 h 41"/>
                  <a:gd name="T18" fmla="*/ 0 w 64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41">
                    <a:moveTo>
                      <a:pt x="0" y="0"/>
                    </a:moveTo>
                    <a:lnTo>
                      <a:pt x="64" y="0"/>
                    </a:lnTo>
                    <a:lnTo>
                      <a:pt x="6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" y="0"/>
                    </a:lnTo>
                    <a:lnTo>
                      <a:pt x="5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50" name="Freeform 1446"/>
              <p:cNvSpPr>
                <a:spLocks noEditPoints="1"/>
              </p:cNvSpPr>
              <p:nvPr/>
            </p:nvSpPr>
            <p:spPr bwMode="auto">
              <a:xfrm>
                <a:off x="1691" y="3642"/>
                <a:ext cx="57" cy="41"/>
              </a:xfrm>
              <a:custGeom>
                <a:avLst/>
                <a:gdLst>
                  <a:gd name="T0" fmla="*/ 0 w 57"/>
                  <a:gd name="T1" fmla="*/ 0 h 41"/>
                  <a:gd name="T2" fmla="*/ 57 w 57"/>
                  <a:gd name="T3" fmla="*/ 0 h 41"/>
                  <a:gd name="T4" fmla="*/ 57 w 57"/>
                  <a:gd name="T5" fmla="*/ 41 h 41"/>
                  <a:gd name="T6" fmla="*/ 0 w 57"/>
                  <a:gd name="T7" fmla="*/ 41 h 41"/>
                  <a:gd name="T8" fmla="*/ 0 w 57"/>
                  <a:gd name="T9" fmla="*/ 0 h 41"/>
                  <a:gd name="T10" fmla="*/ 0 w 57"/>
                  <a:gd name="T11" fmla="*/ 0 h 41"/>
                  <a:gd name="T12" fmla="*/ 51 w 57"/>
                  <a:gd name="T13" fmla="*/ 0 h 41"/>
                  <a:gd name="T14" fmla="*/ 51 w 57"/>
                  <a:gd name="T15" fmla="*/ 41 h 41"/>
                  <a:gd name="T16" fmla="*/ 0 w 57"/>
                  <a:gd name="T17" fmla="*/ 41 h 41"/>
                  <a:gd name="T18" fmla="*/ 0 w 57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41">
                    <a:moveTo>
                      <a:pt x="0" y="0"/>
                    </a:moveTo>
                    <a:lnTo>
                      <a:pt x="57" y="0"/>
                    </a:lnTo>
                    <a:lnTo>
                      <a:pt x="5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" y="0"/>
                    </a:lnTo>
                    <a:lnTo>
                      <a:pt x="5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51" name="Freeform 1447"/>
              <p:cNvSpPr>
                <a:spLocks noEditPoints="1"/>
              </p:cNvSpPr>
              <p:nvPr/>
            </p:nvSpPr>
            <p:spPr bwMode="auto">
              <a:xfrm>
                <a:off x="1691" y="3642"/>
                <a:ext cx="51" cy="41"/>
              </a:xfrm>
              <a:custGeom>
                <a:avLst/>
                <a:gdLst>
                  <a:gd name="T0" fmla="*/ 0 w 51"/>
                  <a:gd name="T1" fmla="*/ 0 h 41"/>
                  <a:gd name="T2" fmla="*/ 51 w 51"/>
                  <a:gd name="T3" fmla="*/ 0 h 41"/>
                  <a:gd name="T4" fmla="*/ 51 w 51"/>
                  <a:gd name="T5" fmla="*/ 41 h 41"/>
                  <a:gd name="T6" fmla="*/ 0 w 51"/>
                  <a:gd name="T7" fmla="*/ 41 h 41"/>
                  <a:gd name="T8" fmla="*/ 0 w 51"/>
                  <a:gd name="T9" fmla="*/ 0 h 41"/>
                  <a:gd name="T10" fmla="*/ 0 w 51"/>
                  <a:gd name="T11" fmla="*/ 0 h 41"/>
                  <a:gd name="T12" fmla="*/ 46 w 51"/>
                  <a:gd name="T13" fmla="*/ 0 h 41"/>
                  <a:gd name="T14" fmla="*/ 46 w 51"/>
                  <a:gd name="T15" fmla="*/ 41 h 41"/>
                  <a:gd name="T16" fmla="*/ 0 w 51"/>
                  <a:gd name="T17" fmla="*/ 41 h 41"/>
                  <a:gd name="T18" fmla="*/ 0 w 51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41">
                    <a:moveTo>
                      <a:pt x="0" y="0"/>
                    </a:moveTo>
                    <a:lnTo>
                      <a:pt x="51" y="0"/>
                    </a:lnTo>
                    <a:lnTo>
                      <a:pt x="5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" y="0"/>
                    </a:lnTo>
                    <a:lnTo>
                      <a:pt x="4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52" name="Freeform 1448"/>
              <p:cNvSpPr>
                <a:spLocks noEditPoints="1"/>
              </p:cNvSpPr>
              <p:nvPr/>
            </p:nvSpPr>
            <p:spPr bwMode="auto">
              <a:xfrm>
                <a:off x="1691" y="3642"/>
                <a:ext cx="46" cy="41"/>
              </a:xfrm>
              <a:custGeom>
                <a:avLst/>
                <a:gdLst>
                  <a:gd name="T0" fmla="*/ 0 w 46"/>
                  <a:gd name="T1" fmla="*/ 0 h 41"/>
                  <a:gd name="T2" fmla="*/ 46 w 46"/>
                  <a:gd name="T3" fmla="*/ 0 h 41"/>
                  <a:gd name="T4" fmla="*/ 46 w 46"/>
                  <a:gd name="T5" fmla="*/ 41 h 41"/>
                  <a:gd name="T6" fmla="*/ 0 w 46"/>
                  <a:gd name="T7" fmla="*/ 41 h 41"/>
                  <a:gd name="T8" fmla="*/ 0 w 46"/>
                  <a:gd name="T9" fmla="*/ 0 h 41"/>
                  <a:gd name="T10" fmla="*/ 0 w 46"/>
                  <a:gd name="T11" fmla="*/ 0 h 41"/>
                  <a:gd name="T12" fmla="*/ 40 w 46"/>
                  <a:gd name="T13" fmla="*/ 0 h 41"/>
                  <a:gd name="T14" fmla="*/ 40 w 46"/>
                  <a:gd name="T15" fmla="*/ 41 h 41"/>
                  <a:gd name="T16" fmla="*/ 0 w 46"/>
                  <a:gd name="T17" fmla="*/ 41 h 41"/>
                  <a:gd name="T18" fmla="*/ 0 w 46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1">
                    <a:moveTo>
                      <a:pt x="0" y="0"/>
                    </a:moveTo>
                    <a:lnTo>
                      <a:pt x="46" y="0"/>
                    </a:lnTo>
                    <a:lnTo>
                      <a:pt x="4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0" y="0"/>
                    </a:lnTo>
                    <a:lnTo>
                      <a:pt x="4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53" name="Freeform 1449"/>
              <p:cNvSpPr>
                <a:spLocks noEditPoints="1"/>
              </p:cNvSpPr>
              <p:nvPr/>
            </p:nvSpPr>
            <p:spPr bwMode="auto">
              <a:xfrm>
                <a:off x="1691" y="3642"/>
                <a:ext cx="40" cy="41"/>
              </a:xfrm>
              <a:custGeom>
                <a:avLst/>
                <a:gdLst>
                  <a:gd name="T0" fmla="*/ 0 w 40"/>
                  <a:gd name="T1" fmla="*/ 0 h 41"/>
                  <a:gd name="T2" fmla="*/ 40 w 40"/>
                  <a:gd name="T3" fmla="*/ 0 h 41"/>
                  <a:gd name="T4" fmla="*/ 40 w 40"/>
                  <a:gd name="T5" fmla="*/ 41 h 41"/>
                  <a:gd name="T6" fmla="*/ 0 w 40"/>
                  <a:gd name="T7" fmla="*/ 41 h 41"/>
                  <a:gd name="T8" fmla="*/ 0 w 40"/>
                  <a:gd name="T9" fmla="*/ 0 h 41"/>
                  <a:gd name="T10" fmla="*/ 0 w 40"/>
                  <a:gd name="T11" fmla="*/ 0 h 41"/>
                  <a:gd name="T12" fmla="*/ 35 w 40"/>
                  <a:gd name="T13" fmla="*/ 0 h 41"/>
                  <a:gd name="T14" fmla="*/ 35 w 40"/>
                  <a:gd name="T15" fmla="*/ 41 h 41"/>
                  <a:gd name="T16" fmla="*/ 0 w 40"/>
                  <a:gd name="T17" fmla="*/ 41 h 41"/>
                  <a:gd name="T18" fmla="*/ 0 w 40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" y="0"/>
                    </a:lnTo>
                    <a:lnTo>
                      <a:pt x="3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54" name="Freeform 1450"/>
              <p:cNvSpPr>
                <a:spLocks noEditPoints="1"/>
              </p:cNvSpPr>
              <p:nvPr/>
            </p:nvSpPr>
            <p:spPr bwMode="auto">
              <a:xfrm>
                <a:off x="1691" y="3642"/>
                <a:ext cx="35" cy="41"/>
              </a:xfrm>
              <a:custGeom>
                <a:avLst/>
                <a:gdLst>
                  <a:gd name="T0" fmla="*/ 0 w 35"/>
                  <a:gd name="T1" fmla="*/ 0 h 41"/>
                  <a:gd name="T2" fmla="*/ 35 w 35"/>
                  <a:gd name="T3" fmla="*/ 0 h 41"/>
                  <a:gd name="T4" fmla="*/ 35 w 35"/>
                  <a:gd name="T5" fmla="*/ 41 h 41"/>
                  <a:gd name="T6" fmla="*/ 0 w 35"/>
                  <a:gd name="T7" fmla="*/ 41 h 41"/>
                  <a:gd name="T8" fmla="*/ 0 w 35"/>
                  <a:gd name="T9" fmla="*/ 0 h 41"/>
                  <a:gd name="T10" fmla="*/ 0 w 35"/>
                  <a:gd name="T11" fmla="*/ 0 h 41"/>
                  <a:gd name="T12" fmla="*/ 28 w 35"/>
                  <a:gd name="T13" fmla="*/ 0 h 41"/>
                  <a:gd name="T14" fmla="*/ 28 w 35"/>
                  <a:gd name="T15" fmla="*/ 41 h 41"/>
                  <a:gd name="T16" fmla="*/ 0 w 35"/>
                  <a:gd name="T17" fmla="*/ 41 h 41"/>
                  <a:gd name="T18" fmla="*/ 0 w 35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41">
                    <a:moveTo>
                      <a:pt x="0" y="0"/>
                    </a:moveTo>
                    <a:lnTo>
                      <a:pt x="35" y="0"/>
                    </a:lnTo>
                    <a:lnTo>
                      <a:pt x="3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55" name="Freeform 1451"/>
              <p:cNvSpPr>
                <a:spLocks noEditPoints="1"/>
              </p:cNvSpPr>
              <p:nvPr/>
            </p:nvSpPr>
            <p:spPr bwMode="auto">
              <a:xfrm>
                <a:off x="1691" y="3642"/>
                <a:ext cx="28" cy="41"/>
              </a:xfrm>
              <a:custGeom>
                <a:avLst/>
                <a:gdLst>
                  <a:gd name="T0" fmla="*/ 0 w 28"/>
                  <a:gd name="T1" fmla="*/ 0 h 41"/>
                  <a:gd name="T2" fmla="*/ 28 w 28"/>
                  <a:gd name="T3" fmla="*/ 0 h 41"/>
                  <a:gd name="T4" fmla="*/ 28 w 28"/>
                  <a:gd name="T5" fmla="*/ 41 h 41"/>
                  <a:gd name="T6" fmla="*/ 0 w 28"/>
                  <a:gd name="T7" fmla="*/ 41 h 41"/>
                  <a:gd name="T8" fmla="*/ 0 w 28"/>
                  <a:gd name="T9" fmla="*/ 0 h 41"/>
                  <a:gd name="T10" fmla="*/ 0 w 28"/>
                  <a:gd name="T11" fmla="*/ 0 h 41"/>
                  <a:gd name="T12" fmla="*/ 23 w 28"/>
                  <a:gd name="T13" fmla="*/ 0 h 41"/>
                  <a:gd name="T14" fmla="*/ 23 w 28"/>
                  <a:gd name="T15" fmla="*/ 41 h 41"/>
                  <a:gd name="T16" fmla="*/ 0 w 28"/>
                  <a:gd name="T17" fmla="*/ 41 h 41"/>
                  <a:gd name="T18" fmla="*/ 0 w 28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41">
                    <a:moveTo>
                      <a:pt x="0" y="0"/>
                    </a:moveTo>
                    <a:lnTo>
                      <a:pt x="28" y="0"/>
                    </a:lnTo>
                    <a:lnTo>
                      <a:pt x="2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" y="0"/>
                    </a:lnTo>
                    <a:lnTo>
                      <a:pt x="2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56" name="Freeform 1452"/>
              <p:cNvSpPr>
                <a:spLocks noEditPoints="1"/>
              </p:cNvSpPr>
              <p:nvPr/>
            </p:nvSpPr>
            <p:spPr bwMode="auto">
              <a:xfrm>
                <a:off x="1691" y="3642"/>
                <a:ext cx="23" cy="41"/>
              </a:xfrm>
              <a:custGeom>
                <a:avLst/>
                <a:gdLst>
                  <a:gd name="T0" fmla="*/ 0 w 23"/>
                  <a:gd name="T1" fmla="*/ 0 h 41"/>
                  <a:gd name="T2" fmla="*/ 23 w 23"/>
                  <a:gd name="T3" fmla="*/ 0 h 41"/>
                  <a:gd name="T4" fmla="*/ 23 w 23"/>
                  <a:gd name="T5" fmla="*/ 41 h 41"/>
                  <a:gd name="T6" fmla="*/ 0 w 23"/>
                  <a:gd name="T7" fmla="*/ 41 h 41"/>
                  <a:gd name="T8" fmla="*/ 0 w 23"/>
                  <a:gd name="T9" fmla="*/ 0 h 41"/>
                  <a:gd name="T10" fmla="*/ 0 w 23"/>
                  <a:gd name="T11" fmla="*/ 0 h 41"/>
                  <a:gd name="T12" fmla="*/ 17 w 23"/>
                  <a:gd name="T13" fmla="*/ 0 h 41"/>
                  <a:gd name="T14" fmla="*/ 17 w 23"/>
                  <a:gd name="T15" fmla="*/ 41 h 41"/>
                  <a:gd name="T16" fmla="*/ 0 w 23"/>
                  <a:gd name="T17" fmla="*/ 41 h 41"/>
                  <a:gd name="T18" fmla="*/ 0 w 23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41">
                    <a:moveTo>
                      <a:pt x="0" y="0"/>
                    </a:moveTo>
                    <a:lnTo>
                      <a:pt x="23" y="0"/>
                    </a:lnTo>
                    <a:lnTo>
                      <a:pt x="2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57" name="Freeform 1453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7" cy="41"/>
              </a:xfrm>
              <a:custGeom>
                <a:avLst/>
                <a:gdLst>
                  <a:gd name="T0" fmla="*/ 0 w 17"/>
                  <a:gd name="T1" fmla="*/ 0 h 41"/>
                  <a:gd name="T2" fmla="*/ 17 w 17"/>
                  <a:gd name="T3" fmla="*/ 0 h 41"/>
                  <a:gd name="T4" fmla="*/ 17 w 17"/>
                  <a:gd name="T5" fmla="*/ 41 h 41"/>
                  <a:gd name="T6" fmla="*/ 0 w 17"/>
                  <a:gd name="T7" fmla="*/ 41 h 41"/>
                  <a:gd name="T8" fmla="*/ 0 w 17"/>
                  <a:gd name="T9" fmla="*/ 0 h 41"/>
                  <a:gd name="T10" fmla="*/ 0 w 17"/>
                  <a:gd name="T11" fmla="*/ 0 h 41"/>
                  <a:gd name="T12" fmla="*/ 12 w 17"/>
                  <a:gd name="T13" fmla="*/ 0 h 41"/>
                  <a:gd name="T14" fmla="*/ 12 w 17"/>
                  <a:gd name="T15" fmla="*/ 41 h 41"/>
                  <a:gd name="T16" fmla="*/ 0 w 17"/>
                  <a:gd name="T17" fmla="*/ 41 h 41"/>
                  <a:gd name="T18" fmla="*/ 0 w 17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41">
                    <a:moveTo>
                      <a:pt x="0" y="0"/>
                    </a:moveTo>
                    <a:lnTo>
                      <a:pt x="17" y="0"/>
                    </a:lnTo>
                    <a:lnTo>
                      <a:pt x="1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58" name="Freeform 1454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2" cy="41"/>
              </a:xfrm>
              <a:custGeom>
                <a:avLst/>
                <a:gdLst>
                  <a:gd name="T0" fmla="*/ 0 w 12"/>
                  <a:gd name="T1" fmla="*/ 0 h 41"/>
                  <a:gd name="T2" fmla="*/ 12 w 12"/>
                  <a:gd name="T3" fmla="*/ 0 h 41"/>
                  <a:gd name="T4" fmla="*/ 12 w 12"/>
                  <a:gd name="T5" fmla="*/ 41 h 41"/>
                  <a:gd name="T6" fmla="*/ 0 w 12"/>
                  <a:gd name="T7" fmla="*/ 41 h 41"/>
                  <a:gd name="T8" fmla="*/ 0 w 12"/>
                  <a:gd name="T9" fmla="*/ 0 h 41"/>
                  <a:gd name="T10" fmla="*/ 0 w 12"/>
                  <a:gd name="T11" fmla="*/ 0 h 41"/>
                  <a:gd name="T12" fmla="*/ 6 w 12"/>
                  <a:gd name="T13" fmla="*/ 0 h 41"/>
                  <a:gd name="T14" fmla="*/ 6 w 12"/>
                  <a:gd name="T15" fmla="*/ 41 h 41"/>
                  <a:gd name="T16" fmla="*/ 0 w 12"/>
                  <a:gd name="T17" fmla="*/ 41 h 41"/>
                  <a:gd name="T18" fmla="*/ 0 w 12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41">
                    <a:moveTo>
                      <a:pt x="0" y="0"/>
                    </a:moveTo>
                    <a:lnTo>
                      <a:pt x="12" y="0"/>
                    </a:lnTo>
                    <a:lnTo>
                      <a:pt x="1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" y="0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59" name="Freeform 1455"/>
              <p:cNvSpPr>
                <a:spLocks noEditPoints="1"/>
              </p:cNvSpPr>
              <p:nvPr/>
            </p:nvSpPr>
            <p:spPr bwMode="auto">
              <a:xfrm>
                <a:off x="1691" y="3642"/>
                <a:ext cx="6" cy="41"/>
              </a:xfrm>
              <a:custGeom>
                <a:avLst/>
                <a:gdLst>
                  <a:gd name="T0" fmla="*/ 0 w 6"/>
                  <a:gd name="T1" fmla="*/ 0 h 41"/>
                  <a:gd name="T2" fmla="*/ 6 w 6"/>
                  <a:gd name="T3" fmla="*/ 0 h 41"/>
                  <a:gd name="T4" fmla="*/ 6 w 6"/>
                  <a:gd name="T5" fmla="*/ 41 h 41"/>
                  <a:gd name="T6" fmla="*/ 0 w 6"/>
                  <a:gd name="T7" fmla="*/ 41 h 41"/>
                  <a:gd name="T8" fmla="*/ 0 w 6"/>
                  <a:gd name="T9" fmla="*/ 0 h 41"/>
                  <a:gd name="T10" fmla="*/ 0 w 6"/>
                  <a:gd name="T11" fmla="*/ 0 h 41"/>
                  <a:gd name="T12" fmla="*/ 0 w 6"/>
                  <a:gd name="T13" fmla="*/ 0 h 41"/>
                  <a:gd name="T14" fmla="*/ 0 w 6"/>
                  <a:gd name="T15" fmla="*/ 41 h 41"/>
                  <a:gd name="T16" fmla="*/ 0 w 6"/>
                  <a:gd name="T17" fmla="*/ 41 h 41"/>
                  <a:gd name="T18" fmla="*/ 0 w 6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41">
                    <a:moveTo>
                      <a:pt x="0" y="0"/>
                    </a:moveTo>
                    <a:lnTo>
                      <a:pt x="6" y="0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60" name="Freeform 1456"/>
              <p:cNvSpPr>
                <a:spLocks noEditPoints="1"/>
              </p:cNvSpPr>
              <p:nvPr/>
            </p:nvSpPr>
            <p:spPr bwMode="auto">
              <a:xfrm>
                <a:off x="1691" y="3642"/>
                <a:ext cx="1" cy="41"/>
              </a:xfrm>
              <a:custGeom>
                <a:avLst/>
                <a:gdLst>
                  <a:gd name="T0" fmla="*/ 0 h 41"/>
                  <a:gd name="T1" fmla="*/ 0 h 41"/>
                  <a:gd name="T2" fmla="*/ 41 h 41"/>
                  <a:gd name="T3" fmla="*/ 41 h 41"/>
                  <a:gd name="T4" fmla="*/ 0 h 41"/>
                  <a:gd name="T5" fmla="*/ 0 h 41"/>
                  <a:gd name="T6" fmla="*/ 0 h 41"/>
                  <a:gd name="T7" fmla="*/ 41 h 41"/>
                  <a:gd name="T8" fmla="*/ 41 h 41"/>
                  <a:gd name="T9" fmla="*/ 0 h 4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41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61" name="Rectangle 1457"/>
              <p:cNvSpPr>
                <a:spLocks noChangeArrowheads="1"/>
              </p:cNvSpPr>
              <p:nvPr/>
            </p:nvSpPr>
            <p:spPr bwMode="auto">
              <a:xfrm>
                <a:off x="1691" y="3642"/>
                <a:ext cx="218" cy="41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62" name="Freeform 1458"/>
              <p:cNvSpPr>
                <a:spLocks noEditPoints="1"/>
              </p:cNvSpPr>
              <p:nvPr/>
            </p:nvSpPr>
            <p:spPr bwMode="auto">
              <a:xfrm>
                <a:off x="1693" y="3652"/>
                <a:ext cx="214" cy="6"/>
              </a:xfrm>
              <a:custGeom>
                <a:avLst/>
                <a:gdLst>
                  <a:gd name="T0" fmla="*/ 0 w 214"/>
                  <a:gd name="T1" fmla="*/ 0 h 6"/>
                  <a:gd name="T2" fmla="*/ 214 w 214"/>
                  <a:gd name="T3" fmla="*/ 0 h 6"/>
                  <a:gd name="T4" fmla="*/ 214 w 214"/>
                  <a:gd name="T5" fmla="*/ 6 h 6"/>
                  <a:gd name="T6" fmla="*/ 0 w 214"/>
                  <a:gd name="T7" fmla="*/ 6 h 6"/>
                  <a:gd name="T8" fmla="*/ 0 w 214"/>
                  <a:gd name="T9" fmla="*/ 0 h 6"/>
                  <a:gd name="T10" fmla="*/ 0 w 214"/>
                  <a:gd name="T11" fmla="*/ 2 h 6"/>
                  <a:gd name="T12" fmla="*/ 214 w 214"/>
                  <a:gd name="T13" fmla="*/ 2 h 6"/>
                  <a:gd name="T14" fmla="*/ 214 w 214"/>
                  <a:gd name="T15" fmla="*/ 4 h 6"/>
                  <a:gd name="T16" fmla="*/ 0 w 214"/>
                  <a:gd name="T17" fmla="*/ 4 h 6"/>
                  <a:gd name="T18" fmla="*/ 0 w 214"/>
                  <a:gd name="T1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" h="6">
                    <a:moveTo>
                      <a:pt x="0" y="0"/>
                    </a:moveTo>
                    <a:lnTo>
                      <a:pt x="214" y="0"/>
                    </a:lnTo>
                    <a:lnTo>
                      <a:pt x="21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2"/>
                    </a:moveTo>
                    <a:lnTo>
                      <a:pt x="214" y="2"/>
                    </a:lnTo>
                    <a:lnTo>
                      <a:pt x="214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63" name="Freeform 1459"/>
              <p:cNvSpPr>
                <a:spLocks noEditPoints="1"/>
              </p:cNvSpPr>
              <p:nvPr/>
            </p:nvSpPr>
            <p:spPr bwMode="auto">
              <a:xfrm>
                <a:off x="1693" y="3654"/>
                <a:ext cx="214" cy="2"/>
              </a:xfrm>
              <a:custGeom>
                <a:avLst/>
                <a:gdLst>
                  <a:gd name="T0" fmla="*/ 0 w 214"/>
                  <a:gd name="T1" fmla="*/ 0 h 2"/>
                  <a:gd name="T2" fmla="*/ 214 w 214"/>
                  <a:gd name="T3" fmla="*/ 0 h 2"/>
                  <a:gd name="T4" fmla="*/ 214 w 214"/>
                  <a:gd name="T5" fmla="*/ 2 h 2"/>
                  <a:gd name="T6" fmla="*/ 0 w 214"/>
                  <a:gd name="T7" fmla="*/ 2 h 2"/>
                  <a:gd name="T8" fmla="*/ 0 w 214"/>
                  <a:gd name="T9" fmla="*/ 0 h 2"/>
                  <a:gd name="T10" fmla="*/ 0 w 214"/>
                  <a:gd name="T11" fmla="*/ 1 h 2"/>
                  <a:gd name="T12" fmla="*/ 214 w 214"/>
                  <a:gd name="T13" fmla="*/ 1 h 2"/>
                  <a:gd name="T14" fmla="*/ 214 w 214"/>
                  <a:gd name="T15" fmla="*/ 1 h 2"/>
                  <a:gd name="T16" fmla="*/ 0 w 214"/>
                  <a:gd name="T17" fmla="*/ 1 h 2"/>
                  <a:gd name="T18" fmla="*/ 0 w 21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" h="2">
                    <a:moveTo>
                      <a:pt x="0" y="0"/>
                    </a:moveTo>
                    <a:lnTo>
                      <a:pt x="214" y="0"/>
                    </a:lnTo>
                    <a:lnTo>
                      <a:pt x="21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1"/>
                    </a:moveTo>
                    <a:lnTo>
                      <a:pt x="214" y="1"/>
                    </a:lnTo>
                    <a:lnTo>
                      <a:pt x="214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64" name="Rectangle 1460"/>
              <p:cNvSpPr>
                <a:spLocks noChangeArrowheads="1"/>
              </p:cNvSpPr>
              <p:nvPr/>
            </p:nvSpPr>
            <p:spPr bwMode="auto">
              <a:xfrm>
                <a:off x="1693" y="3652"/>
                <a:ext cx="214" cy="6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65" name="Rectangle 1461"/>
              <p:cNvSpPr>
                <a:spLocks noChangeArrowheads="1"/>
              </p:cNvSpPr>
              <p:nvPr/>
            </p:nvSpPr>
            <p:spPr bwMode="auto">
              <a:xfrm>
                <a:off x="1711" y="3652"/>
                <a:ext cx="38" cy="6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66" name="Freeform 1462"/>
              <p:cNvSpPr>
                <a:spLocks noEditPoints="1"/>
              </p:cNvSpPr>
              <p:nvPr/>
            </p:nvSpPr>
            <p:spPr bwMode="auto">
              <a:xfrm>
                <a:off x="1700" y="3663"/>
                <a:ext cx="14" cy="14"/>
              </a:xfrm>
              <a:custGeom>
                <a:avLst/>
                <a:gdLst>
                  <a:gd name="T0" fmla="*/ 0 w 14"/>
                  <a:gd name="T1" fmla="*/ 7 h 14"/>
                  <a:gd name="T2" fmla="*/ 7 w 14"/>
                  <a:gd name="T3" fmla="*/ 0 h 14"/>
                  <a:gd name="T4" fmla="*/ 14 w 14"/>
                  <a:gd name="T5" fmla="*/ 7 h 14"/>
                  <a:gd name="T6" fmla="*/ 7 w 14"/>
                  <a:gd name="T7" fmla="*/ 14 h 14"/>
                  <a:gd name="T8" fmla="*/ 0 w 14"/>
                  <a:gd name="T9" fmla="*/ 7 h 14"/>
                  <a:gd name="T10" fmla="*/ 3 w 14"/>
                  <a:gd name="T11" fmla="*/ 7 h 14"/>
                  <a:gd name="T12" fmla="*/ 9 w 14"/>
                  <a:gd name="T13" fmla="*/ 1 h 14"/>
                  <a:gd name="T14" fmla="*/ 14 w 14"/>
                  <a:gd name="T15" fmla="*/ 7 h 14"/>
                  <a:gd name="T16" fmla="*/ 9 w 14"/>
                  <a:gd name="T17" fmla="*/ 13 h 14"/>
                  <a:gd name="T18" fmla="*/ 3 w 14"/>
                  <a:gd name="T1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0" y="7"/>
                    </a:moveTo>
                    <a:lnTo>
                      <a:pt x="7" y="0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0" y="7"/>
                    </a:lnTo>
                    <a:close/>
                    <a:moveTo>
                      <a:pt x="3" y="7"/>
                    </a:moveTo>
                    <a:lnTo>
                      <a:pt x="9" y="1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67" name="Freeform 1463"/>
              <p:cNvSpPr>
                <a:spLocks noEditPoints="1"/>
              </p:cNvSpPr>
              <p:nvPr/>
            </p:nvSpPr>
            <p:spPr bwMode="auto">
              <a:xfrm>
                <a:off x="1703" y="3664"/>
                <a:ext cx="11" cy="12"/>
              </a:xfrm>
              <a:custGeom>
                <a:avLst/>
                <a:gdLst>
                  <a:gd name="T0" fmla="*/ 0 w 11"/>
                  <a:gd name="T1" fmla="*/ 6 h 12"/>
                  <a:gd name="T2" fmla="*/ 6 w 11"/>
                  <a:gd name="T3" fmla="*/ 0 h 12"/>
                  <a:gd name="T4" fmla="*/ 11 w 11"/>
                  <a:gd name="T5" fmla="*/ 6 h 12"/>
                  <a:gd name="T6" fmla="*/ 6 w 11"/>
                  <a:gd name="T7" fmla="*/ 12 h 12"/>
                  <a:gd name="T8" fmla="*/ 0 w 11"/>
                  <a:gd name="T9" fmla="*/ 6 h 12"/>
                  <a:gd name="T10" fmla="*/ 1 w 11"/>
                  <a:gd name="T11" fmla="*/ 6 h 12"/>
                  <a:gd name="T12" fmla="*/ 7 w 11"/>
                  <a:gd name="T13" fmla="*/ 2 h 12"/>
                  <a:gd name="T14" fmla="*/ 11 w 11"/>
                  <a:gd name="T15" fmla="*/ 6 h 12"/>
                  <a:gd name="T16" fmla="*/ 7 w 11"/>
                  <a:gd name="T17" fmla="*/ 11 h 12"/>
                  <a:gd name="T18" fmla="*/ 1 w 11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2">
                    <a:moveTo>
                      <a:pt x="0" y="6"/>
                    </a:moveTo>
                    <a:lnTo>
                      <a:pt x="6" y="0"/>
                    </a:lnTo>
                    <a:lnTo>
                      <a:pt x="11" y="6"/>
                    </a:lnTo>
                    <a:lnTo>
                      <a:pt x="6" y="12"/>
                    </a:lnTo>
                    <a:lnTo>
                      <a:pt x="0" y="6"/>
                    </a:lnTo>
                    <a:close/>
                    <a:moveTo>
                      <a:pt x="1" y="6"/>
                    </a:moveTo>
                    <a:lnTo>
                      <a:pt x="7" y="2"/>
                    </a:lnTo>
                    <a:lnTo>
                      <a:pt x="11" y="6"/>
                    </a:lnTo>
                    <a:lnTo>
                      <a:pt x="7" y="11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68" name="Freeform 1464"/>
              <p:cNvSpPr>
                <a:spLocks noEditPoints="1"/>
              </p:cNvSpPr>
              <p:nvPr/>
            </p:nvSpPr>
            <p:spPr bwMode="auto">
              <a:xfrm>
                <a:off x="1704" y="3666"/>
                <a:ext cx="10" cy="9"/>
              </a:xfrm>
              <a:custGeom>
                <a:avLst/>
                <a:gdLst>
                  <a:gd name="T0" fmla="*/ 0 w 10"/>
                  <a:gd name="T1" fmla="*/ 4 h 9"/>
                  <a:gd name="T2" fmla="*/ 6 w 10"/>
                  <a:gd name="T3" fmla="*/ 0 h 9"/>
                  <a:gd name="T4" fmla="*/ 10 w 10"/>
                  <a:gd name="T5" fmla="*/ 4 h 9"/>
                  <a:gd name="T6" fmla="*/ 6 w 10"/>
                  <a:gd name="T7" fmla="*/ 9 h 9"/>
                  <a:gd name="T8" fmla="*/ 0 w 10"/>
                  <a:gd name="T9" fmla="*/ 4 h 9"/>
                  <a:gd name="T10" fmla="*/ 3 w 10"/>
                  <a:gd name="T11" fmla="*/ 4 h 9"/>
                  <a:gd name="T12" fmla="*/ 7 w 10"/>
                  <a:gd name="T13" fmla="*/ 1 h 9"/>
                  <a:gd name="T14" fmla="*/ 10 w 10"/>
                  <a:gd name="T15" fmla="*/ 4 h 9"/>
                  <a:gd name="T16" fmla="*/ 7 w 10"/>
                  <a:gd name="T17" fmla="*/ 8 h 9"/>
                  <a:gd name="T18" fmla="*/ 3 w 10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0" y="4"/>
                    </a:moveTo>
                    <a:lnTo>
                      <a:pt x="6" y="0"/>
                    </a:lnTo>
                    <a:lnTo>
                      <a:pt x="10" y="4"/>
                    </a:lnTo>
                    <a:lnTo>
                      <a:pt x="6" y="9"/>
                    </a:lnTo>
                    <a:lnTo>
                      <a:pt x="0" y="4"/>
                    </a:lnTo>
                    <a:close/>
                    <a:moveTo>
                      <a:pt x="3" y="4"/>
                    </a:moveTo>
                    <a:lnTo>
                      <a:pt x="7" y="1"/>
                    </a:lnTo>
                    <a:lnTo>
                      <a:pt x="10" y="4"/>
                    </a:lnTo>
                    <a:lnTo>
                      <a:pt x="7" y="8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69" name="Freeform 1465"/>
              <p:cNvSpPr>
                <a:spLocks noEditPoints="1"/>
              </p:cNvSpPr>
              <p:nvPr/>
            </p:nvSpPr>
            <p:spPr bwMode="auto">
              <a:xfrm>
                <a:off x="1707" y="3667"/>
                <a:ext cx="7" cy="7"/>
              </a:xfrm>
              <a:custGeom>
                <a:avLst/>
                <a:gdLst>
                  <a:gd name="T0" fmla="*/ 0 w 7"/>
                  <a:gd name="T1" fmla="*/ 3 h 7"/>
                  <a:gd name="T2" fmla="*/ 4 w 7"/>
                  <a:gd name="T3" fmla="*/ 0 h 7"/>
                  <a:gd name="T4" fmla="*/ 7 w 7"/>
                  <a:gd name="T5" fmla="*/ 3 h 7"/>
                  <a:gd name="T6" fmla="*/ 4 w 7"/>
                  <a:gd name="T7" fmla="*/ 7 h 7"/>
                  <a:gd name="T8" fmla="*/ 0 w 7"/>
                  <a:gd name="T9" fmla="*/ 3 h 7"/>
                  <a:gd name="T10" fmla="*/ 3 w 7"/>
                  <a:gd name="T11" fmla="*/ 3 h 7"/>
                  <a:gd name="T12" fmla="*/ 5 w 7"/>
                  <a:gd name="T13" fmla="*/ 1 h 7"/>
                  <a:gd name="T14" fmla="*/ 7 w 7"/>
                  <a:gd name="T15" fmla="*/ 3 h 7"/>
                  <a:gd name="T16" fmla="*/ 5 w 7"/>
                  <a:gd name="T17" fmla="*/ 6 h 7"/>
                  <a:gd name="T18" fmla="*/ 3 w 7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4" y="0"/>
                    </a:lnTo>
                    <a:lnTo>
                      <a:pt x="7" y="3"/>
                    </a:lnTo>
                    <a:lnTo>
                      <a:pt x="4" y="7"/>
                    </a:lnTo>
                    <a:lnTo>
                      <a:pt x="0" y="3"/>
                    </a:lnTo>
                    <a:close/>
                    <a:moveTo>
                      <a:pt x="3" y="3"/>
                    </a:moveTo>
                    <a:lnTo>
                      <a:pt x="5" y="1"/>
                    </a:lnTo>
                    <a:lnTo>
                      <a:pt x="7" y="3"/>
                    </a:lnTo>
                    <a:lnTo>
                      <a:pt x="5" y="6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70" name="Freeform 1466"/>
              <p:cNvSpPr>
                <a:spLocks noEditPoints="1"/>
              </p:cNvSpPr>
              <p:nvPr/>
            </p:nvSpPr>
            <p:spPr bwMode="auto">
              <a:xfrm>
                <a:off x="1710" y="3668"/>
                <a:ext cx="4" cy="5"/>
              </a:xfrm>
              <a:custGeom>
                <a:avLst/>
                <a:gdLst>
                  <a:gd name="T0" fmla="*/ 0 w 4"/>
                  <a:gd name="T1" fmla="*/ 2 h 5"/>
                  <a:gd name="T2" fmla="*/ 2 w 4"/>
                  <a:gd name="T3" fmla="*/ 0 h 5"/>
                  <a:gd name="T4" fmla="*/ 4 w 4"/>
                  <a:gd name="T5" fmla="*/ 2 h 5"/>
                  <a:gd name="T6" fmla="*/ 2 w 4"/>
                  <a:gd name="T7" fmla="*/ 5 h 5"/>
                  <a:gd name="T8" fmla="*/ 0 w 4"/>
                  <a:gd name="T9" fmla="*/ 2 h 5"/>
                  <a:gd name="T10" fmla="*/ 2 w 4"/>
                  <a:gd name="T11" fmla="*/ 2 h 5"/>
                  <a:gd name="T12" fmla="*/ 3 w 4"/>
                  <a:gd name="T13" fmla="*/ 1 h 5"/>
                  <a:gd name="T14" fmla="*/ 4 w 4"/>
                  <a:gd name="T15" fmla="*/ 2 h 5"/>
                  <a:gd name="T16" fmla="*/ 3 w 4"/>
                  <a:gd name="T17" fmla="*/ 3 h 5"/>
                  <a:gd name="T18" fmla="*/ 2 w 4"/>
                  <a:gd name="T1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  <a:moveTo>
                      <a:pt x="2" y="2"/>
                    </a:moveTo>
                    <a:lnTo>
                      <a:pt x="3" y="1"/>
                    </a:lnTo>
                    <a:lnTo>
                      <a:pt x="4" y="2"/>
                    </a:lnTo>
                    <a:lnTo>
                      <a:pt x="3" y="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71" name="Freeform 1467"/>
              <p:cNvSpPr>
                <a:spLocks noEditPoints="1"/>
              </p:cNvSpPr>
              <p:nvPr/>
            </p:nvSpPr>
            <p:spPr bwMode="auto">
              <a:xfrm>
                <a:off x="1712" y="3669"/>
                <a:ext cx="2" cy="2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0 h 2"/>
                  <a:gd name="T4" fmla="*/ 2 w 2"/>
                  <a:gd name="T5" fmla="*/ 1 h 2"/>
                  <a:gd name="T6" fmla="*/ 1 w 2"/>
                  <a:gd name="T7" fmla="*/ 2 h 2"/>
                  <a:gd name="T8" fmla="*/ 0 w 2"/>
                  <a:gd name="T9" fmla="*/ 1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1"/>
                    </a:lnTo>
                    <a:close/>
                    <a:moveTo>
                      <a:pt x="2" y="1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72" name="Freeform 1468"/>
              <p:cNvSpPr>
                <a:spLocks noEditPoints="1"/>
              </p:cNvSpPr>
              <p:nvPr/>
            </p:nvSpPr>
            <p:spPr bwMode="auto">
              <a:xfrm>
                <a:off x="1714" y="3670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73" name="Freeform 1469"/>
              <p:cNvSpPr>
                <a:spLocks noEditPoints="1"/>
              </p:cNvSpPr>
              <p:nvPr/>
            </p:nvSpPr>
            <p:spPr bwMode="auto">
              <a:xfrm>
                <a:off x="1725" y="3671"/>
                <a:ext cx="21" cy="6"/>
              </a:xfrm>
              <a:custGeom>
                <a:avLst/>
                <a:gdLst>
                  <a:gd name="T0" fmla="*/ 0 w 21"/>
                  <a:gd name="T1" fmla="*/ 0 h 6"/>
                  <a:gd name="T2" fmla="*/ 21 w 21"/>
                  <a:gd name="T3" fmla="*/ 0 h 6"/>
                  <a:gd name="T4" fmla="*/ 21 w 21"/>
                  <a:gd name="T5" fmla="*/ 6 h 6"/>
                  <a:gd name="T6" fmla="*/ 0 w 21"/>
                  <a:gd name="T7" fmla="*/ 6 h 6"/>
                  <a:gd name="T8" fmla="*/ 0 w 21"/>
                  <a:gd name="T9" fmla="*/ 0 h 6"/>
                  <a:gd name="T10" fmla="*/ 1 w 21"/>
                  <a:gd name="T11" fmla="*/ 0 h 6"/>
                  <a:gd name="T12" fmla="*/ 19 w 21"/>
                  <a:gd name="T13" fmla="*/ 0 h 6"/>
                  <a:gd name="T14" fmla="*/ 19 w 21"/>
                  <a:gd name="T15" fmla="*/ 6 h 6"/>
                  <a:gd name="T16" fmla="*/ 1 w 21"/>
                  <a:gd name="T17" fmla="*/ 6 h 6"/>
                  <a:gd name="T18" fmla="*/ 1 w 21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6">
                    <a:moveTo>
                      <a:pt x="0" y="0"/>
                    </a:moveTo>
                    <a:lnTo>
                      <a:pt x="21" y="0"/>
                    </a:lnTo>
                    <a:lnTo>
                      <a:pt x="21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1" y="0"/>
                    </a:moveTo>
                    <a:lnTo>
                      <a:pt x="19" y="0"/>
                    </a:lnTo>
                    <a:lnTo>
                      <a:pt x="19" y="6"/>
                    </a:lnTo>
                    <a:lnTo>
                      <a:pt x="1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D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74" name="Freeform 1470"/>
              <p:cNvSpPr>
                <a:spLocks noEditPoints="1"/>
              </p:cNvSpPr>
              <p:nvPr/>
            </p:nvSpPr>
            <p:spPr bwMode="auto">
              <a:xfrm>
                <a:off x="1726" y="3671"/>
                <a:ext cx="18" cy="6"/>
              </a:xfrm>
              <a:custGeom>
                <a:avLst/>
                <a:gdLst>
                  <a:gd name="T0" fmla="*/ 0 w 18"/>
                  <a:gd name="T1" fmla="*/ 0 h 6"/>
                  <a:gd name="T2" fmla="*/ 18 w 18"/>
                  <a:gd name="T3" fmla="*/ 0 h 6"/>
                  <a:gd name="T4" fmla="*/ 18 w 18"/>
                  <a:gd name="T5" fmla="*/ 6 h 6"/>
                  <a:gd name="T6" fmla="*/ 0 w 18"/>
                  <a:gd name="T7" fmla="*/ 6 h 6"/>
                  <a:gd name="T8" fmla="*/ 0 w 18"/>
                  <a:gd name="T9" fmla="*/ 0 h 6"/>
                  <a:gd name="T10" fmla="*/ 2 w 18"/>
                  <a:gd name="T11" fmla="*/ 0 h 6"/>
                  <a:gd name="T12" fmla="*/ 16 w 18"/>
                  <a:gd name="T13" fmla="*/ 0 h 6"/>
                  <a:gd name="T14" fmla="*/ 16 w 18"/>
                  <a:gd name="T15" fmla="*/ 6 h 6"/>
                  <a:gd name="T16" fmla="*/ 2 w 18"/>
                  <a:gd name="T17" fmla="*/ 6 h 6"/>
                  <a:gd name="T18" fmla="*/ 2 w 18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6">
                    <a:moveTo>
                      <a:pt x="0" y="0"/>
                    </a:moveTo>
                    <a:lnTo>
                      <a:pt x="18" y="0"/>
                    </a:lnTo>
                    <a:lnTo>
                      <a:pt x="18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6" y="0"/>
                    </a:lnTo>
                    <a:lnTo>
                      <a:pt x="16" y="6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FC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75" name="Freeform 1471"/>
              <p:cNvSpPr>
                <a:spLocks noEditPoints="1"/>
              </p:cNvSpPr>
              <p:nvPr/>
            </p:nvSpPr>
            <p:spPr bwMode="auto">
              <a:xfrm>
                <a:off x="1728" y="3671"/>
                <a:ext cx="14" cy="6"/>
              </a:xfrm>
              <a:custGeom>
                <a:avLst/>
                <a:gdLst>
                  <a:gd name="T0" fmla="*/ 0 w 14"/>
                  <a:gd name="T1" fmla="*/ 0 h 6"/>
                  <a:gd name="T2" fmla="*/ 14 w 14"/>
                  <a:gd name="T3" fmla="*/ 0 h 6"/>
                  <a:gd name="T4" fmla="*/ 14 w 14"/>
                  <a:gd name="T5" fmla="*/ 6 h 6"/>
                  <a:gd name="T6" fmla="*/ 0 w 14"/>
                  <a:gd name="T7" fmla="*/ 6 h 6"/>
                  <a:gd name="T8" fmla="*/ 0 w 14"/>
                  <a:gd name="T9" fmla="*/ 0 h 6"/>
                  <a:gd name="T10" fmla="*/ 2 w 14"/>
                  <a:gd name="T11" fmla="*/ 0 h 6"/>
                  <a:gd name="T12" fmla="*/ 12 w 14"/>
                  <a:gd name="T13" fmla="*/ 0 h 6"/>
                  <a:gd name="T14" fmla="*/ 12 w 14"/>
                  <a:gd name="T15" fmla="*/ 6 h 6"/>
                  <a:gd name="T16" fmla="*/ 2 w 14"/>
                  <a:gd name="T17" fmla="*/ 6 h 6"/>
                  <a:gd name="T18" fmla="*/ 2 w 14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6">
                    <a:moveTo>
                      <a:pt x="0" y="0"/>
                    </a:moveTo>
                    <a:lnTo>
                      <a:pt x="14" y="0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2" y="0"/>
                    </a:lnTo>
                    <a:lnTo>
                      <a:pt x="12" y="6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3C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76" name="Freeform 1472"/>
              <p:cNvSpPr>
                <a:spLocks noEditPoints="1"/>
              </p:cNvSpPr>
              <p:nvPr/>
            </p:nvSpPr>
            <p:spPr bwMode="auto">
              <a:xfrm>
                <a:off x="1730" y="3671"/>
                <a:ext cx="10" cy="6"/>
              </a:xfrm>
              <a:custGeom>
                <a:avLst/>
                <a:gdLst>
                  <a:gd name="T0" fmla="*/ 0 w 10"/>
                  <a:gd name="T1" fmla="*/ 0 h 6"/>
                  <a:gd name="T2" fmla="*/ 10 w 10"/>
                  <a:gd name="T3" fmla="*/ 0 h 6"/>
                  <a:gd name="T4" fmla="*/ 10 w 10"/>
                  <a:gd name="T5" fmla="*/ 6 h 6"/>
                  <a:gd name="T6" fmla="*/ 0 w 10"/>
                  <a:gd name="T7" fmla="*/ 6 h 6"/>
                  <a:gd name="T8" fmla="*/ 0 w 10"/>
                  <a:gd name="T9" fmla="*/ 0 h 6"/>
                  <a:gd name="T10" fmla="*/ 2 w 10"/>
                  <a:gd name="T11" fmla="*/ 0 h 6"/>
                  <a:gd name="T12" fmla="*/ 9 w 10"/>
                  <a:gd name="T13" fmla="*/ 0 h 6"/>
                  <a:gd name="T14" fmla="*/ 9 w 10"/>
                  <a:gd name="T15" fmla="*/ 6 h 6"/>
                  <a:gd name="T16" fmla="*/ 2 w 10"/>
                  <a:gd name="T17" fmla="*/ 6 h 6"/>
                  <a:gd name="T18" fmla="*/ 2 w 10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6">
                    <a:moveTo>
                      <a:pt x="0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9" y="0"/>
                    </a:lnTo>
                    <a:lnTo>
                      <a:pt x="9" y="6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4B3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77" name="Freeform 1473"/>
              <p:cNvSpPr>
                <a:spLocks noEditPoints="1"/>
              </p:cNvSpPr>
              <p:nvPr/>
            </p:nvSpPr>
            <p:spPr bwMode="auto">
              <a:xfrm>
                <a:off x="1732" y="3671"/>
                <a:ext cx="7" cy="6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6 h 6"/>
                  <a:gd name="T6" fmla="*/ 0 w 7"/>
                  <a:gd name="T7" fmla="*/ 6 h 6"/>
                  <a:gd name="T8" fmla="*/ 0 w 7"/>
                  <a:gd name="T9" fmla="*/ 0 h 6"/>
                  <a:gd name="T10" fmla="*/ 1 w 7"/>
                  <a:gd name="T11" fmla="*/ 0 h 6"/>
                  <a:gd name="T12" fmla="*/ 5 w 7"/>
                  <a:gd name="T13" fmla="*/ 0 h 6"/>
                  <a:gd name="T14" fmla="*/ 5 w 7"/>
                  <a:gd name="T15" fmla="*/ 6 h 6"/>
                  <a:gd name="T16" fmla="*/ 1 w 7"/>
                  <a:gd name="T17" fmla="*/ 6 h 6"/>
                  <a:gd name="T18" fmla="*/ 1 w 7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lnTo>
                      <a:pt x="7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1" y="0"/>
                    </a:moveTo>
                    <a:lnTo>
                      <a:pt x="5" y="0"/>
                    </a:lnTo>
                    <a:lnTo>
                      <a:pt x="5" y="6"/>
                    </a:lnTo>
                    <a:lnTo>
                      <a:pt x="1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7A7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78" name="Freeform 1474"/>
              <p:cNvSpPr>
                <a:spLocks noEditPoints="1"/>
              </p:cNvSpPr>
              <p:nvPr/>
            </p:nvSpPr>
            <p:spPr bwMode="auto">
              <a:xfrm>
                <a:off x="1733" y="3671"/>
                <a:ext cx="4" cy="6"/>
              </a:xfrm>
              <a:custGeom>
                <a:avLst/>
                <a:gdLst>
                  <a:gd name="T0" fmla="*/ 0 w 4"/>
                  <a:gd name="T1" fmla="*/ 0 h 6"/>
                  <a:gd name="T2" fmla="*/ 4 w 4"/>
                  <a:gd name="T3" fmla="*/ 0 h 6"/>
                  <a:gd name="T4" fmla="*/ 4 w 4"/>
                  <a:gd name="T5" fmla="*/ 6 h 6"/>
                  <a:gd name="T6" fmla="*/ 0 w 4"/>
                  <a:gd name="T7" fmla="*/ 6 h 6"/>
                  <a:gd name="T8" fmla="*/ 0 w 4"/>
                  <a:gd name="T9" fmla="*/ 0 h 6"/>
                  <a:gd name="T10" fmla="*/ 2 w 4"/>
                  <a:gd name="T11" fmla="*/ 0 h 6"/>
                  <a:gd name="T12" fmla="*/ 2 w 4"/>
                  <a:gd name="T13" fmla="*/ 0 h 6"/>
                  <a:gd name="T14" fmla="*/ 2 w 4"/>
                  <a:gd name="T15" fmla="*/ 6 h 6"/>
                  <a:gd name="T16" fmla="*/ 2 w 4"/>
                  <a:gd name="T17" fmla="*/ 6 h 6"/>
                  <a:gd name="T18" fmla="*/ 2 w 4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4" y="0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F9F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79" name="Freeform 1475"/>
              <p:cNvSpPr>
                <a:spLocks noEditPoints="1"/>
              </p:cNvSpPr>
              <p:nvPr/>
            </p:nvSpPr>
            <p:spPr bwMode="auto">
              <a:xfrm>
                <a:off x="1735" y="3671"/>
                <a:ext cx="1" cy="6"/>
              </a:xfrm>
              <a:custGeom>
                <a:avLst/>
                <a:gdLst>
                  <a:gd name="T0" fmla="*/ 0 h 6"/>
                  <a:gd name="T1" fmla="*/ 0 h 6"/>
                  <a:gd name="T2" fmla="*/ 6 h 6"/>
                  <a:gd name="T3" fmla="*/ 6 h 6"/>
                  <a:gd name="T4" fmla="*/ 0 h 6"/>
                  <a:gd name="T5" fmla="*/ 0 h 6"/>
                  <a:gd name="T6" fmla="*/ 0 h 6"/>
                  <a:gd name="T7" fmla="*/ 6 h 6"/>
                  <a:gd name="T8" fmla="*/ 6 h 6"/>
                  <a:gd name="T9" fmla="*/ 0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80" name="Freeform 1476"/>
              <p:cNvSpPr>
                <a:spLocks noEditPoints="1"/>
              </p:cNvSpPr>
              <p:nvPr/>
            </p:nvSpPr>
            <p:spPr bwMode="auto">
              <a:xfrm>
                <a:off x="1703" y="3666"/>
                <a:ext cx="9" cy="9"/>
              </a:xfrm>
              <a:custGeom>
                <a:avLst/>
                <a:gdLst>
                  <a:gd name="T0" fmla="*/ 0 w 9"/>
                  <a:gd name="T1" fmla="*/ 4 h 9"/>
                  <a:gd name="T2" fmla="*/ 4 w 9"/>
                  <a:gd name="T3" fmla="*/ 0 h 9"/>
                  <a:gd name="T4" fmla="*/ 9 w 9"/>
                  <a:gd name="T5" fmla="*/ 4 h 9"/>
                  <a:gd name="T6" fmla="*/ 4 w 9"/>
                  <a:gd name="T7" fmla="*/ 9 h 9"/>
                  <a:gd name="T8" fmla="*/ 0 w 9"/>
                  <a:gd name="T9" fmla="*/ 4 h 9"/>
                  <a:gd name="T10" fmla="*/ 0 w 9"/>
                  <a:gd name="T11" fmla="*/ 4 h 9"/>
                  <a:gd name="T12" fmla="*/ 3 w 9"/>
                  <a:gd name="T13" fmla="*/ 1 h 9"/>
                  <a:gd name="T14" fmla="*/ 7 w 9"/>
                  <a:gd name="T15" fmla="*/ 4 h 9"/>
                  <a:gd name="T16" fmla="*/ 3 w 9"/>
                  <a:gd name="T17" fmla="*/ 8 h 9"/>
                  <a:gd name="T18" fmla="*/ 0 w 9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4" y="0"/>
                    </a:lnTo>
                    <a:lnTo>
                      <a:pt x="9" y="4"/>
                    </a:lnTo>
                    <a:lnTo>
                      <a:pt x="4" y="9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3" y="1"/>
                    </a:lnTo>
                    <a:lnTo>
                      <a:pt x="7" y="4"/>
                    </a:lnTo>
                    <a:lnTo>
                      <a:pt x="3" y="8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81" name="Freeform 1477"/>
              <p:cNvSpPr>
                <a:spLocks noEditPoints="1"/>
              </p:cNvSpPr>
              <p:nvPr/>
            </p:nvSpPr>
            <p:spPr bwMode="auto">
              <a:xfrm>
                <a:off x="1703" y="3667"/>
                <a:ext cx="7" cy="7"/>
              </a:xfrm>
              <a:custGeom>
                <a:avLst/>
                <a:gdLst>
                  <a:gd name="T0" fmla="*/ 0 w 7"/>
                  <a:gd name="T1" fmla="*/ 3 h 7"/>
                  <a:gd name="T2" fmla="*/ 3 w 7"/>
                  <a:gd name="T3" fmla="*/ 0 h 7"/>
                  <a:gd name="T4" fmla="*/ 7 w 7"/>
                  <a:gd name="T5" fmla="*/ 3 h 7"/>
                  <a:gd name="T6" fmla="*/ 3 w 7"/>
                  <a:gd name="T7" fmla="*/ 7 h 7"/>
                  <a:gd name="T8" fmla="*/ 0 w 7"/>
                  <a:gd name="T9" fmla="*/ 3 h 7"/>
                  <a:gd name="T10" fmla="*/ 0 w 7"/>
                  <a:gd name="T11" fmla="*/ 3 h 7"/>
                  <a:gd name="T12" fmla="*/ 1 w 7"/>
                  <a:gd name="T13" fmla="*/ 1 h 7"/>
                  <a:gd name="T14" fmla="*/ 4 w 7"/>
                  <a:gd name="T15" fmla="*/ 3 h 7"/>
                  <a:gd name="T16" fmla="*/ 1 w 7"/>
                  <a:gd name="T17" fmla="*/ 6 h 7"/>
                  <a:gd name="T18" fmla="*/ 0 w 7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3" y="0"/>
                    </a:lnTo>
                    <a:lnTo>
                      <a:pt x="7" y="3"/>
                    </a:lnTo>
                    <a:lnTo>
                      <a:pt x="3" y="7"/>
                    </a:lnTo>
                    <a:lnTo>
                      <a:pt x="0" y="3"/>
                    </a:lnTo>
                    <a:close/>
                    <a:moveTo>
                      <a:pt x="0" y="3"/>
                    </a:moveTo>
                    <a:lnTo>
                      <a:pt x="1" y="1"/>
                    </a:lnTo>
                    <a:lnTo>
                      <a:pt x="4" y="3"/>
                    </a:lnTo>
                    <a:lnTo>
                      <a:pt x="1" y="6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82" name="Freeform 1478"/>
              <p:cNvSpPr>
                <a:spLocks noEditPoints="1"/>
              </p:cNvSpPr>
              <p:nvPr/>
            </p:nvSpPr>
            <p:spPr bwMode="auto">
              <a:xfrm>
                <a:off x="1703" y="3668"/>
                <a:ext cx="4" cy="5"/>
              </a:xfrm>
              <a:custGeom>
                <a:avLst/>
                <a:gdLst>
                  <a:gd name="T0" fmla="*/ 0 w 4"/>
                  <a:gd name="T1" fmla="*/ 2 h 5"/>
                  <a:gd name="T2" fmla="*/ 1 w 4"/>
                  <a:gd name="T3" fmla="*/ 0 h 5"/>
                  <a:gd name="T4" fmla="*/ 4 w 4"/>
                  <a:gd name="T5" fmla="*/ 2 h 5"/>
                  <a:gd name="T6" fmla="*/ 1 w 4"/>
                  <a:gd name="T7" fmla="*/ 5 h 5"/>
                  <a:gd name="T8" fmla="*/ 0 w 4"/>
                  <a:gd name="T9" fmla="*/ 2 h 5"/>
                  <a:gd name="T10" fmla="*/ 0 w 4"/>
                  <a:gd name="T11" fmla="*/ 2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3 h 5"/>
                  <a:gd name="T18" fmla="*/ 0 w 4"/>
                  <a:gd name="T1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1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2"/>
                    </a:lnTo>
                    <a:close/>
                    <a:moveTo>
                      <a:pt x="0" y="2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83" name="Freeform 1479"/>
              <p:cNvSpPr>
                <a:spLocks noEditPoints="1"/>
              </p:cNvSpPr>
              <p:nvPr/>
            </p:nvSpPr>
            <p:spPr bwMode="auto">
              <a:xfrm>
                <a:off x="1703" y="3669"/>
                <a:ext cx="1" cy="2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1 w 1"/>
                  <a:gd name="T5" fmla="*/ 1 h 2"/>
                  <a:gd name="T6" fmla="*/ 1 w 1"/>
                  <a:gd name="T7" fmla="*/ 2 h 2"/>
                  <a:gd name="T8" fmla="*/ 0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84" name="Freeform 1480"/>
              <p:cNvSpPr>
                <a:spLocks/>
              </p:cNvSpPr>
              <p:nvPr/>
            </p:nvSpPr>
            <p:spPr bwMode="auto">
              <a:xfrm>
                <a:off x="1706" y="3669"/>
                <a:ext cx="2" cy="2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lnTo>
                      <a:pt x="2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85" name="Freeform 1481"/>
              <p:cNvSpPr>
                <a:spLocks/>
              </p:cNvSpPr>
              <p:nvPr/>
            </p:nvSpPr>
            <p:spPr bwMode="auto">
              <a:xfrm>
                <a:off x="1706" y="3669"/>
                <a:ext cx="2" cy="2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lnTo>
                      <a:pt x="2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86" name="Freeform 1482"/>
              <p:cNvSpPr>
                <a:spLocks/>
              </p:cNvSpPr>
              <p:nvPr/>
            </p:nvSpPr>
            <p:spPr bwMode="auto">
              <a:xfrm>
                <a:off x="1903" y="3433"/>
                <a:ext cx="33" cy="199"/>
              </a:xfrm>
              <a:custGeom>
                <a:avLst/>
                <a:gdLst>
                  <a:gd name="T0" fmla="*/ 0 w 33"/>
                  <a:gd name="T1" fmla="*/ 199 h 199"/>
                  <a:gd name="T2" fmla="*/ 25 w 33"/>
                  <a:gd name="T3" fmla="*/ 174 h 199"/>
                  <a:gd name="T4" fmla="*/ 25 w 33"/>
                  <a:gd name="T5" fmla="*/ 127 h 199"/>
                  <a:gd name="T6" fmla="*/ 33 w 33"/>
                  <a:gd name="T7" fmla="*/ 101 h 199"/>
                  <a:gd name="T8" fmla="*/ 33 w 33"/>
                  <a:gd name="T9" fmla="*/ 0 h 199"/>
                  <a:gd name="T10" fmla="*/ 0 w 33"/>
                  <a:gd name="T11" fmla="*/ 34 h 199"/>
                  <a:gd name="T12" fmla="*/ 0 w 33"/>
                  <a:gd name="T13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99">
                    <a:moveTo>
                      <a:pt x="0" y="199"/>
                    </a:moveTo>
                    <a:lnTo>
                      <a:pt x="25" y="174"/>
                    </a:lnTo>
                    <a:lnTo>
                      <a:pt x="25" y="127"/>
                    </a:lnTo>
                    <a:lnTo>
                      <a:pt x="33" y="101"/>
                    </a:lnTo>
                    <a:lnTo>
                      <a:pt x="33" y="0"/>
                    </a:lnTo>
                    <a:lnTo>
                      <a:pt x="0" y="34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87" name="Freeform 1483"/>
              <p:cNvSpPr>
                <a:spLocks/>
              </p:cNvSpPr>
              <p:nvPr/>
            </p:nvSpPr>
            <p:spPr bwMode="auto">
              <a:xfrm>
                <a:off x="1698" y="3433"/>
                <a:ext cx="238" cy="34"/>
              </a:xfrm>
              <a:custGeom>
                <a:avLst/>
                <a:gdLst>
                  <a:gd name="T0" fmla="*/ 238 w 238"/>
                  <a:gd name="T1" fmla="*/ 0 h 34"/>
                  <a:gd name="T2" fmla="*/ 34 w 238"/>
                  <a:gd name="T3" fmla="*/ 0 h 34"/>
                  <a:gd name="T4" fmla="*/ 0 w 238"/>
                  <a:gd name="T5" fmla="*/ 34 h 34"/>
                  <a:gd name="T6" fmla="*/ 205 w 238"/>
                  <a:gd name="T7" fmla="*/ 34 h 34"/>
                  <a:gd name="T8" fmla="*/ 238 w 2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4">
                    <a:moveTo>
                      <a:pt x="238" y="0"/>
                    </a:moveTo>
                    <a:lnTo>
                      <a:pt x="34" y="0"/>
                    </a:lnTo>
                    <a:lnTo>
                      <a:pt x="0" y="34"/>
                    </a:lnTo>
                    <a:lnTo>
                      <a:pt x="205" y="34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88" name="Rectangle 1484"/>
              <p:cNvSpPr>
                <a:spLocks noChangeArrowheads="1"/>
              </p:cNvSpPr>
              <p:nvPr/>
            </p:nvSpPr>
            <p:spPr bwMode="auto">
              <a:xfrm>
                <a:off x="1698" y="3467"/>
                <a:ext cx="205" cy="165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89" name="Rectangle 1485"/>
              <p:cNvSpPr>
                <a:spLocks noChangeArrowheads="1"/>
              </p:cNvSpPr>
              <p:nvPr/>
            </p:nvSpPr>
            <p:spPr bwMode="auto">
              <a:xfrm>
                <a:off x="1882" y="3611"/>
                <a:ext cx="10" cy="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90" name="Freeform 1486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48" cy="104"/>
              </a:xfrm>
              <a:custGeom>
                <a:avLst/>
                <a:gdLst>
                  <a:gd name="T0" fmla="*/ 0 w 148"/>
                  <a:gd name="T1" fmla="*/ 0 h 104"/>
                  <a:gd name="T2" fmla="*/ 148 w 148"/>
                  <a:gd name="T3" fmla="*/ 0 h 104"/>
                  <a:gd name="T4" fmla="*/ 148 w 148"/>
                  <a:gd name="T5" fmla="*/ 104 h 104"/>
                  <a:gd name="T6" fmla="*/ 0 w 148"/>
                  <a:gd name="T7" fmla="*/ 104 h 104"/>
                  <a:gd name="T8" fmla="*/ 0 w 148"/>
                  <a:gd name="T9" fmla="*/ 0 h 104"/>
                  <a:gd name="T10" fmla="*/ 0 w 148"/>
                  <a:gd name="T11" fmla="*/ 0 h 104"/>
                  <a:gd name="T12" fmla="*/ 146 w 148"/>
                  <a:gd name="T13" fmla="*/ 0 h 104"/>
                  <a:gd name="T14" fmla="*/ 146 w 148"/>
                  <a:gd name="T15" fmla="*/ 103 h 104"/>
                  <a:gd name="T16" fmla="*/ 0 w 148"/>
                  <a:gd name="T17" fmla="*/ 103 h 104"/>
                  <a:gd name="T18" fmla="*/ 0 w 148"/>
                  <a:gd name="T1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104">
                    <a:moveTo>
                      <a:pt x="0" y="0"/>
                    </a:moveTo>
                    <a:lnTo>
                      <a:pt x="148" y="0"/>
                    </a:lnTo>
                    <a:lnTo>
                      <a:pt x="148" y="104"/>
                    </a:lnTo>
                    <a:lnTo>
                      <a:pt x="0" y="10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6" y="0"/>
                    </a:lnTo>
                    <a:lnTo>
                      <a:pt x="146" y="103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8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91" name="Freeform 1487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46" cy="103"/>
              </a:xfrm>
              <a:custGeom>
                <a:avLst/>
                <a:gdLst>
                  <a:gd name="T0" fmla="*/ 0 w 146"/>
                  <a:gd name="T1" fmla="*/ 0 h 103"/>
                  <a:gd name="T2" fmla="*/ 146 w 146"/>
                  <a:gd name="T3" fmla="*/ 0 h 103"/>
                  <a:gd name="T4" fmla="*/ 146 w 146"/>
                  <a:gd name="T5" fmla="*/ 103 h 103"/>
                  <a:gd name="T6" fmla="*/ 0 w 146"/>
                  <a:gd name="T7" fmla="*/ 103 h 103"/>
                  <a:gd name="T8" fmla="*/ 0 w 146"/>
                  <a:gd name="T9" fmla="*/ 0 h 103"/>
                  <a:gd name="T10" fmla="*/ 0 w 146"/>
                  <a:gd name="T11" fmla="*/ 0 h 103"/>
                  <a:gd name="T12" fmla="*/ 145 w 146"/>
                  <a:gd name="T13" fmla="*/ 0 h 103"/>
                  <a:gd name="T14" fmla="*/ 145 w 146"/>
                  <a:gd name="T15" fmla="*/ 101 h 103"/>
                  <a:gd name="T16" fmla="*/ 0 w 146"/>
                  <a:gd name="T17" fmla="*/ 101 h 103"/>
                  <a:gd name="T18" fmla="*/ 0 w 146"/>
                  <a:gd name="T1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6" h="103">
                    <a:moveTo>
                      <a:pt x="0" y="0"/>
                    </a:moveTo>
                    <a:lnTo>
                      <a:pt x="146" y="0"/>
                    </a:lnTo>
                    <a:lnTo>
                      <a:pt x="146" y="103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5" y="0"/>
                    </a:lnTo>
                    <a:lnTo>
                      <a:pt x="145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8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92" name="Freeform 1488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45" cy="101"/>
              </a:xfrm>
              <a:custGeom>
                <a:avLst/>
                <a:gdLst>
                  <a:gd name="T0" fmla="*/ 0 w 145"/>
                  <a:gd name="T1" fmla="*/ 0 h 101"/>
                  <a:gd name="T2" fmla="*/ 145 w 145"/>
                  <a:gd name="T3" fmla="*/ 0 h 101"/>
                  <a:gd name="T4" fmla="*/ 145 w 145"/>
                  <a:gd name="T5" fmla="*/ 101 h 101"/>
                  <a:gd name="T6" fmla="*/ 0 w 145"/>
                  <a:gd name="T7" fmla="*/ 101 h 101"/>
                  <a:gd name="T8" fmla="*/ 0 w 145"/>
                  <a:gd name="T9" fmla="*/ 0 h 101"/>
                  <a:gd name="T10" fmla="*/ 0 w 145"/>
                  <a:gd name="T11" fmla="*/ 0 h 101"/>
                  <a:gd name="T12" fmla="*/ 143 w 145"/>
                  <a:gd name="T13" fmla="*/ 0 h 101"/>
                  <a:gd name="T14" fmla="*/ 143 w 145"/>
                  <a:gd name="T15" fmla="*/ 100 h 101"/>
                  <a:gd name="T16" fmla="*/ 0 w 145"/>
                  <a:gd name="T17" fmla="*/ 100 h 101"/>
                  <a:gd name="T18" fmla="*/ 0 w 145"/>
                  <a:gd name="T1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01">
                    <a:moveTo>
                      <a:pt x="0" y="0"/>
                    </a:moveTo>
                    <a:lnTo>
                      <a:pt x="145" y="0"/>
                    </a:lnTo>
                    <a:lnTo>
                      <a:pt x="145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3" y="0"/>
                    </a:lnTo>
                    <a:lnTo>
                      <a:pt x="143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93" name="Freeform 1489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43" cy="100"/>
              </a:xfrm>
              <a:custGeom>
                <a:avLst/>
                <a:gdLst>
                  <a:gd name="T0" fmla="*/ 0 w 143"/>
                  <a:gd name="T1" fmla="*/ 0 h 100"/>
                  <a:gd name="T2" fmla="*/ 143 w 143"/>
                  <a:gd name="T3" fmla="*/ 0 h 100"/>
                  <a:gd name="T4" fmla="*/ 143 w 143"/>
                  <a:gd name="T5" fmla="*/ 100 h 100"/>
                  <a:gd name="T6" fmla="*/ 0 w 143"/>
                  <a:gd name="T7" fmla="*/ 100 h 100"/>
                  <a:gd name="T8" fmla="*/ 0 w 143"/>
                  <a:gd name="T9" fmla="*/ 0 h 100"/>
                  <a:gd name="T10" fmla="*/ 0 w 143"/>
                  <a:gd name="T11" fmla="*/ 0 h 100"/>
                  <a:gd name="T12" fmla="*/ 140 w 143"/>
                  <a:gd name="T13" fmla="*/ 0 h 100"/>
                  <a:gd name="T14" fmla="*/ 140 w 143"/>
                  <a:gd name="T15" fmla="*/ 99 h 100"/>
                  <a:gd name="T16" fmla="*/ 0 w 143"/>
                  <a:gd name="T17" fmla="*/ 99 h 100"/>
                  <a:gd name="T18" fmla="*/ 0 w 143"/>
                  <a:gd name="T1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00">
                    <a:moveTo>
                      <a:pt x="0" y="0"/>
                    </a:moveTo>
                    <a:lnTo>
                      <a:pt x="143" y="0"/>
                    </a:lnTo>
                    <a:lnTo>
                      <a:pt x="143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0" y="0"/>
                    </a:lnTo>
                    <a:lnTo>
                      <a:pt x="140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94" name="Freeform 1490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40" cy="99"/>
              </a:xfrm>
              <a:custGeom>
                <a:avLst/>
                <a:gdLst>
                  <a:gd name="T0" fmla="*/ 0 w 140"/>
                  <a:gd name="T1" fmla="*/ 0 h 99"/>
                  <a:gd name="T2" fmla="*/ 140 w 140"/>
                  <a:gd name="T3" fmla="*/ 0 h 99"/>
                  <a:gd name="T4" fmla="*/ 140 w 140"/>
                  <a:gd name="T5" fmla="*/ 99 h 99"/>
                  <a:gd name="T6" fmla="*/ 0 w 140"/>
                  <a:gd name="T7" fmla="*/ 99 h 99"/>
                  <a:gd name="T8" fmla="*/ 0 w 140"/>
                  <a:gd name="T9" fmla="*/ 0 h 99"/>
                  <a:gd name="T10" fmla="*/ 0 w 140"/>
                  <a:gd name="T11" fmla="*/ 0 h 99"/>
                  <a:gd name="T12" fmla="*/ 138 w 140"/>
                  <a:gd name="T13" fmla="*/ 0 h 99"/>
                  <a:gd name="T14" fmla="*/ 138 w 140"/>
                  <a:gd name="T15" fmla="*/ 98 h 99"/>
                  <a:gd name="T16" fmla="*/ 0 w 140"/>
                  <a:gd name="T17" fmla="*/ 98 h 99"/>
                  <a:gd name="T18" fmla="*/ 0 w 140"/>
                  <a:gd name="T1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9">
                    <a:moveTo>
                      <a:pt x="0" y="0"/>
                    </a:moveTo>
                    <a:lnTo>
                      <a:pt x="140" y="0"/>
                    </a:lnTo>
                    <a:lnTo>
                      <a:pt x="140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8" y="0"/>
                    </a:lnTo>
                    <a:lnTo>
                      <a:pt x="138" y="98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8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95" name="Freeform 1491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38" cy="98"/>
              </a:xfrm>
              <a:custGeom>
                <a:avLst/>
                <a:gdLst>
                  <a:gd name="T0" fmla="*/ 0 w 138"/>
                  <a:gd name="T1" fmla="*/ 0 h 98"/>
                  <a:gd name="T2" fmla="*/ 138 w 138"/>
                  <a:gd name="T3" fmla="*/ 0 h 98"/>
                  <a:gd name="T4" fmla="*/ 138 w 138"/>
                  <a:gd name="T5" fmla="*/ 98 h 98"/>
                  <a:gd name="T6" fmla="*/ 0 w 138"/>
                  <a:gd name="T7" fmla="*/ 98 h 98"/>
                  <a:gd name="T8" fmla="*/ 0 w 138"/>
                  <a:gd name="T9" fmla="*/ 0 h 98"/>
                  <a:gd name="T10" fmla="*/ 0 w 138"/>
                  <a:gd name="T11" fmla="*/ 0 h 98"/>
                  <a:gd name="T12" fmla="*/ 137 w 138"/>
                  <a:gd name="T13" fmla="*/ 0 h 98"/>
                  <a:gd name="T14" fmla="*/ 137 w 138"/>
                  <a:gd name="T15" fmla="*/ 97 h 98"/>
                  <a:gd name="T16" fmla="*/ 0 w 138"/>
                  <a:gd name="T17" fmla="*/ 97 h 98"/>
                  <a:gd name="T18" fmla="*/ 0 w 138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" h="98">
                    <a:moveTo>
                      <a:pt x="0" y="0"/>
                    </a:moveTo>
                    <a:lnTo>
                      <a:pt x="138" y="0"/>
                    </a:lnTo>
                    <a:lnTo>
                      <a:pt x="138" y="98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7" y="0"/>
                    </a:lnTo>
                    <a:lnTo>
                      <a:pt x="137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96" name="Freeform 1492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37" cy="97"/>
              </a:xfrm>
              <a:custGeom>
                <a:avLst/>
                <a:gdLst>
                  <a:gd name="T0" fmla="*/ 0 w 137"/>
                  <a:gd name="T1" fmla="*/ 0 h 97"/>
                  <a:gd name="T2" fmla="*/ 137 w 137"/>
                  <a:gd name="T3" fmla="*/ 0 h 97"/>
                  <a:gd name="T4" fmla="*/ 137 w 137"/>
                  <a:gd name="T5" fmla="*/ 97 h 97"/>
                  <a:gd name="T6" fmla="*/ 0 w 137"/>
                  <a:gd name="T7" fmla="*/ 97 h 97"/>
                  <a:gd name="T8" fmla="*/ 0 w 137"/>
                  <a:gd name="T9" fmla="*/ 0 h 97"/>
                  <a:gd name="T10" fmla="*/ 0 w 137"/>
                  <a:gd name="T11" fmla="*/ 0 h 97"/>
                  <a:gd name="T12" fmla="*/ 135 w 137"/>
                  <a:gd name="T13" fmla="*/ 0 h 97"/>
                  <a:gd name="T14" fmla="*/ 135 w 137"/>
                  <a:gd name="T15" fmla="*/ 95 h 97"/>
                  <a:gd name="T16" fmla="*/ 0 w 137"/>
                  <a:gd name="T17" fmla="*/ 95 h 97"/>
                  <a:gd name="T18" fmla="*/ 0 w 137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97">
                    <a:moveTo>
                      <a:pt x="0" y="0"/>
                    </a:moveTo>
                    <a:lnTo>
                      <a:pt x="137" y="0"/>
                    </a:lnTo>
                    <a:lnTo>
                      <a:pt x="137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5" y="0"/>
                    </a:lnTo>
                    <a:lnTo>
                      <a:pt x="135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9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97" name="Freeform 1493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35" cy="95"/>
              </a:xfrm>
              <a:custGeom>
                <a:avLst/>
                <a:gdLst>
                  <a:gd name="T0" fmla="*/ 0 w 135"/>
                  <a:gd name="T1" fmla="*/ 0 h 95"/>
                  <a:gd name="T2" fmla="*/ 135 w 135"/>
                  <a:gd name="T3" fmla="*/ 0 h 95"/>
                  <a:gd name="T4" fmla="*/ 135 w 135"/>
                  <a:gd name="T5" fmla="*/ 95 h 95"/>
                  <a:gd name="T6" fmla="*/ 0 w 135"/>
                  <a:gd name="T7" fmla="*/ 95 h 95"/>
                  <a:gd name="T8" fmla="*/ 0 w 135"/>
                  <a:gd name="T9" fmla="*/ 0 h 95"/>
                  <a:gd name="T10" fmla="*/ 0 w 135"/>
                  <a:gd name="T11" fmla="*/ 0 h 95"/>
                  <a:gd name="T12" fmla="*/ 133 w 135"/>
                  <a:gd name="T13" fmla="*/ 0 h 95"/>
                  <a:gd name="T14" fmla="*/ 133 w 135"/>
                  <a:gd name="T15" fmla="*/ 94 h 95"/>
                  <a:gd name="T16" fmla="*/ 0 w 135"/>
                  <a:gd name="T17" fmla="*/ 94 h 95"/>
                  <a:gd name="T18" fmla="*/ 0 w 135"/>
                  <a:gd name="T1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95">
                    <a:moveTo>
                      <a:pt x="0" y="0"/>
                    </a:moveTo>
                    <a:lnTo>
                      <a:pt x="135" y="0"/>
                    </a:lnTo>
                    <a:lnTo>
                      <a:pt x="135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3" y="0"/>
                    </a:lnTo>
                    <a:lnTo>
                      <a:pt x="133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98" name="Freeform 1494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33" cy="94"/>
              </a:xfrm>
              <a:custGeom>
                <a:avLst/>
                <a:gdLst>
                  <a:gd name="T0" fmla="*/ 0 w 133"/>
                  <a:gd name="T1" fmla="*/ 0 h 94"/>
                  <a:gd name="T2" fmla="*/ 133 w 133"/>
                  <a:gd name="T3" fmla="*/ 0 h 94"/>
                  <a:gd name="T4" fmla="*/ 133 w 133"/>
                  <a:gd name="T5" fmla="*/ 94 h 94"/>
                  <a:gd name="T6" fmla="*/ 0 w 133"/>
                  <a:gd name="T7" fmla="*/ 94 h 94"/>
                  <a:gd name="T8" fmla="*/ 0 w 133"/>
                  <a:gd name="T9" fmla="*/ 0 h 94"/>
                  <a:gd name="T10" fmla="*/ 0 w 133"/>
                  <a:gd name="T11" fmla="*/ 0 h 94"/>
                  <a:gd name="T12" fmla="*/ 131 w 133"/>
                  <a:gd name="T13" fmla="*/ 0 h 94"/>
                  <a:gd name="T14" fmla="*/ 131 w 133"/>
                  <a:gd name="T15" fmla="*/ 92 h 94"/>
                  <a:gd name="T16" fmla="*/ 0 w 133"/>
                  <a:gd name="T17" fmla="*/ 92 h 94"/>
                  <a:gd name="T18" fmla="*/ 0 w 133"/>
                  <a:gd name="T1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94">
                    <a:moveTo>
                      <a:pt x="0" y="0"/>
                    </a:moveTo>
                    <a:lnTo>
                      <a:pt x="133" y="0"/>
                    </a:lnTo>
                    <a:lnTo>
                      <a:pt x="133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1" y="0"/>
                    </a:lnTo>
                    <a:lnTo>
                      <a:pt x="131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199" name="Freeform 1495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31" cy="92"/>
              </a:xfrm>
              <a:custGeom>
                <a:avLst/>
                <a:gdLst>
                  <a:gd name="T0" fmla="*/ 0 w 131"/>
                  <a:gd name="T1" fmla="*/ 0 h 92"/>
                  <a:gd name="T2" fmla="*/ 131 w 131"/>
                  <a:gd name="T3" fmla="*/ 0 h 92"/>
                  <a:gd name="T4" fmla="*/ 131 w 131"/>
                  <a:gd name="T5" fmla="*/ 92 h 92"/>
                  <a:gd name="T6" fmla="*/ 0 w 131"/>
                  <a:gd name="T7" fmla="*/ 92 h 92"/>
                  <a:gd name="T8" fmla="*/ 0 w 131"/>
                  <a:gd name="T9" fmla="*/ 0 h 92"/>
                  <a:gd name="T10" fmla="*/ 0 w 131"/>
                  <a:gd name="T11" fmla="*/ 0 h 92"/>
                  <a:gd name="T12" fmla="*/ 130 w 131"/>
                  <a:gd name="T13" fmla="*/ 0 h 92"/>
                  <a:gd name="T14" fmla="*/ 130 w 131"/>
                  <a:gd name="T15" fmla="*/ 91 h 92"/>
                  <a:gd name="T16" fmla="*/ 0 w 131"/>
                  <a:gd name="T17" fmla="*/ 91 h 92"/>
                  <a:gd name="T18" fmla="*/ 0 w 131"/>
                  <a:gd name="T1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2">
                    <a:moveTo>
                      <a:pt x="0" y="0"/>
                    </a:moveTo>
                    <a:lnTo>
                      <a:pt x="131" y="0"/>
                    </a:lnTo>
                    <a:lnTo>
                      <a:pt x="131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0" y="0"/>
                    </a:lnTo>
                    <a:lnTo>
                      <a:pt x="130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00" name="Freeform 1496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30" cy="91"/>
              </a:xfrm>
              <a:custGeom>
                <a:avLst/>
                <a:gdLst>
                  <a:gd name="T0" fmla="*/ 0 w 130"/>
                  <a:gd name="T1" fmla="*/ 0 h 91"/>
                  <a:gd name="T2" fmla="*/ 130 w 130"/>
                  <a:gd name="T3" fmla="*/ 0 h 91"/>
                  <a:gd name="T4" fmla="*/ 130 w 130"/>
                  <a:gd name="T5" fmla="*/ 91 h 91"/>
                  <a:gd name="T6" fmla="*/ 0 w 130"/>
                  <a:gd name="T7" fmla="*/ 91 h 91"/>
                  <a:gd name="T8" fmla="*/ 0 w 130"/>
                  <a:gd name="T9" fmla="*/ 0 h 91"/>
                  <a:gd name="T10" fmla="*/ 0 w 130"/>
                  <a:gd name="T11" fmla="*/ 0 h 91"/>
                  <a:gd name="T12" fmla="*/ 128 w 130"/>
                  <a:gd name="T13" fmla="*/ 0 h 91"/>
                  <a:gd name="T14" fmla="*/ 128 w 130"/>
                  <a:gd name="T15" fmla="*/ 91 h 91"/>
                  <a:gd name="T16" fmla="*/ 0 w 130"/>
                  <a:gd name="T17" fmla="*/ 91 h 91"/>
                  <a:gd name="T18" fmla="*/ 0 w 130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91">
                    <a:moveTo>
                      <a:pt x="0" y="0"/>
                    </a:moveTo>
                    <a:lnTo>
                      <a:pt x="130" y="0"/>
                    </a:lnTo>
                    <a:lnTo>
                      <a:pt x="130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8" y="0"/>
                    </a:lnTo>
                    <a:lnTo>
                      <a:pt x="128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01" name="Freeform 1497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28" cy="91"/>
              </a:xfrm>
              <a:custGeom>
                <a:avLst/>
                <a:gdLst>
                  <a:gd name="T0" fmla="*/ 0 w 128"/>
                  <a:gd name="T1" fmla="*/ 0 h 91"/>
                  <a:gd name="T2" fmla="*/ 128 w 128"/>
                  <a:gd name="T3" fmla="*/ 0 h 91"/>
                  <a:gd name="T4" fmla="*/ 128 w 128"/>
                  <a:gd name="T5" fmla="*/ 91 h 91"/>
                  <a:gd name="T6" fmla="*/ 0 w 128"/>
                  <a:gd name="T7" fmla="*/ 91 h 91"/>
                  <a:gd name="T8" fmla="*/ 0 w 128"/>
                  <a:gd name="T9" fmla="*/ 0 h 91"/>
                  <a:gd name="T10" fmla="*/ 0 w 128"/>
                  <a:gd name="T11" fmla="*/ 0 h 91"/>
                  <a:gd name="T12" fmla="*/ 126 w 128"/>
                  <a:gd name="T13" fmla="*/ 0 h 91"/>
                  <a:gd name="T14" fmla="*/ 126 w 128"/>
                  <a:gd name="T15" fmla="*/ 89 h 91"/>
                  <a:gd name="T16" fmla="*/ 0 w 128"/>
                  <a:gd name="T17" fmla="*/ 89 h 91"/>
                  <a:gd name="T18" fmla="*/ 0 w 128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91">
                    <a:moveTo>
                      <a:pt x="0" y="0"/>
                    </a:moveTo>
                    <a:lnTo>
                      <a:pt x="128" y="0"/>
                    </a:lnTo>
                    <a:lnTo>
                      <a:pt x="128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6" y="0"/>
                    </a:lnTo>
                    <a:lnTo>
                      <a:pt x="126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02" name="Freeform 1498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26" cy="89"/>
              </a:xfrm>
              <a:custGeom>
                <a:avLst/>
                <a:gdLst>
                  <a:gd name="T0" fmla="*/ 0 w 126"/>
                  <a:gd name="T1" fmla="*/ 0 h 89"/>
                  <a:gd name="T2" fmla="*/ 126 w 126"/>
                  <a:gd name="T3" fmla="*/ 0 h 89"/>
                  <a:gd name="T4" fmla="*/ 126 w 126"/>
                  <a:gd name="T5" fmla="*/ 89 h 89"/>
                  <a:gd name="T6" fmla="*/ 0 w 126"/>
                  <a:gd name="T7" fmla="*/ 89 h 89"/>
                  <a:gd name="T8" fmla="*/ 0 w 126"/>
                  <a:gd name="T9" fmla="*/ 0 h 89"/>
                  <a:gd name="T10" fmla="*/ 0 w 126"/>
                  <a:gd name="T11" fmla="*/ 0 h 89"/>
                  <a:gd name="T12" fmla="*/ 124 w 126"/>
                  <a:gd name="T13" fmla="*/ 0 h 89"/>
                  <a:gd name="T14" fmla="*/ 124 w 126"/>
                  <a:gd name="T15" fmla="*/ 88 h 89"/>
                  <a:gd name="T16" fmla="*/ 0 w 126"/>
                  <a:gd name="T17" fmla="*/ 88 h 89"/>
                  <a:gd name="T18" fmla="*/ 0 w 126"/>
                  <a:gd name="T1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89">
                    <a:moveTo>
                      <a:pt x="0" y="0"/>
                    </a:moveTo>
                    <a:lnTo>
                      <a:pt x="126" y="0"/>
                    </a:lnTo>
                    <a:lnTo>
                      <a:pt x="126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4" y="0"/>
                    </a:lnTo>
                    <a:lnTo>
                      <a:pt x="12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03" name="Freeform 1499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24" cy="88"/>
              </a:xfrm>
              <a:custGeom>
                <a:avLst/>
                <a:gdLst>
                  <a:gd name="T0" fmla="*/ 0 w 124"/>
                  <a:gd name="T1" fmla="*/ 0 h 88"/>
                  <a:gd name="T2" fmla="*/ 124 w 124"/>
                  <a:gd name="T3" fmla="*/ 0 h 88"/>
                  <a:gd name="T4" fmla="*/ 124 w 124"/>
                  <a:gd name="T5" fmla="*/ 88 h 88"/>
                  <a:gd name="T6" fmla="*/ 0 w 124"/>
                  <a:gd name="T7" fmla="*/ 88 h 88"/>
                  <a:gd name="T8" fmla="*/ 0 w 124"/>
                  <a:gd name="T9" fmla="*/ 0 h 88"/>
                  <a:gd name="T10" fmla="*/ 0 w 124"/>
                  <a:gd name="T11" fmla="*/ 0 h 88"/>
                  <a:gd name="T12" fmla="*/ 123 w 124"/>
                  <a:gd name="T13" fmla="*/ 0 h 88"/>
                  <a:gd name="T14" fmla="*/ 123 w 124"/>
                  <a:gd name="T15" fmla="*/ 86 h 88"/>
                  <a:gd name="T16" fmla="*/ 0 w 124"/>
                  <a:gd name="T17" fmla="*/ 86 h 88"/>
                  <a:gd name="T18" fmla="*/ 0 w 124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88">
                    <a:moveTo>
                      <a:pt x="0" y="0"/>
                    </a:moveTo>
                    <a:lnTo>
                      <a:pt x="124" y="0"/>
                    </a:lnTo>
                    <a:lnTo>
                      <a:pt x="12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3" y="0"/>
                    </a:lnTo>
                    <a:lnTo>
                      <a:pt x="123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04" name="Freeform 1500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23" cy="86"/>
              </a:xfrm>
              <a:custGeom>
                <a:avLst/>
                <a:gdLst>
                  <a:gd name="T0" fmla="*/ 0 w 123"/>
                  <a:gd name="T1" fmla="*/ 0 h 86"/>
                  <a:gd name="T2" fmla="*/ 123 w 123"/>
                  <a:gd name="T3" fmla="*/ 0 h 86"/>
                  <a:gd name="T4" fmla="*/ 123 w 123"/>
                  <a:gd name="T5" fmla="*/ 86 h 86"/>
                  <a:gd name="T6" fmla="*/ 0 w 123"/>
                  <a:gd name="T7" fmla="*/ 86 h 86"/>
                  <a:gd name="T8" fmla="*/ 0 w 123"/>
                  <a:gd name="T9" fmla="*/ 0 h 86"/>
                  <a:gd name="T10" fmla="*/ 0 w 123"/>
                  <a:gd name="T11" fmla="*/ 0 h 86"/>
                  <a:gd name="T12" fmla="*/ 121 w 123"/>
                  <a:gd name="T13" fmla="*/ 0 h 86"/>
                  <a:gd name="T14" fmla="*/ 121 w 123"/>
                  <a:gd name="T15" fmla="*/ 85 h 86"/>
                  <a:gd name="T16" fmla="*/ 0 w 123"/>
                  <a:gd name="T17" fmla="*/ 85 h 86"/>
                  <a:gd name="T18" fmla="*/ 0 w 123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86">
                    <a:moveTo>
                      <a:pt x="0" y="0"/>
                    </a:moveTo>
                    <a:lnTo>
                      <a:pt x="123" y="0"/>
                    </a:lnTo>
                    <a:lnTo>
                      <a:pt x="123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1" y="0"/>
                    </a:lnTo>
                    <a:lnTo>
                      <a:pt x="121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05" name="Freeform 1501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21" cy="85"/>
              </a:xfrm>
              <a:custGeom>
                <a:avLst/>
                <a:gdLst>
                  <a:gd name="T0" fmla="*/ 0 w 121"/>
                  <a:gd name="T1" fmla="*/ 0 h 85"/>
                  <a:gd name="T2" fmla="*/ 121 w 121"/>
                  <a:gd name="T3" fmla="*/ 0 h 85"/>
                  <a:gd name="T4" fmla="*/ 121 w 121"/>
                  <a:gd name="T5" fmla="*/ 85 h 85"/>
                  <a:gd name="T6" fmla="*/ 0 w 121"/>
                  <a:gd name="T7" fmla="*/ 85 h 85"/>
                  <a:gd name="T8" fmla="*/ 0 w 121"/>
                  <a:gd name="T9" fmla="*/ 0 h 85"/>
                  <a:gd name="T10" fmla="*/ 0 w 121"/>
                  <a:gd name="T11" fmla="*/ 0 h 85"/>
                  <a:gd name="T12" fmla="*/ 119 w 121"/>
                  <a:gd name="T13" fmla="*/ 0 h 85"/>
                  <a:gd name="T14" fmla="*/ 119 w 121"/>
                  <a:gd name="T15" fmla="*/ 85 h 85"/>
                  <a:gd name="T16" fmla="*/ 0 w 121"/>
                  <a:gd name="T17" fmla="*/ 85 h 85"/>
                  <a:gd name="T18" fmla="*/ 0 w 121"/>
                  <a:gd name="T1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85">
                    <a:moveTo>
                      <a:pt x="0" y="0"/>
                    </a:moveTo>
                    <a:lnTo>
                      <a:pt x="121" y="0"/>
                    </a:lnTo>
                    <a:lnTo>
                      <a:pt x="121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9" y="0"/>
                    </a:lnTo>
                    <a:lnTo>
                      <a:pt x="119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06" name="Freeform 1502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19" cy="85"/>
              </a:xfrm>
              <a:custGeom>
                <a:avLst/>
                <a:gdLst>
                  <a:gd name="T0" fmla="*/ 0 w 119"/>
                  <a:gd name="T1" fmla="*/ 0 h 85"/>
                  <a:gd name="T2" fmla="*/ 119 w 119"/>
                  <a:gd name="T3" fmla="*/ 0 h 85"/>
                  <a:gd name="T4" fmla="*/ 119 w 119"/>
                  <a:gd name="T5" fmla="*/ 85 h 85"/>
                  <a:gd name="T6" fmla="*/ 0 w 119"/>
                  <a:gd name="T7" fmla="*/ 85 h 85"/>
                  <a:gd name="T8" fmla="*/ 0 w 119"/>
                  <a:gd name="T9" fmla="*/ 0 h 85"/>
                  <a:gd name="T10" fmla="*/ 0 w 119"/>
                  <a:gd name="T11" fmla="*/ 0 h 85"/>
                  <a:gd name="T12" fmla="*/ 117 w 119"/>
                  <a:gd name="T13" fmla="*/ 0 h 85"/>
                  <a:gd name="T14" fmla="*/ 117 w 119"/>
                  <a:gd name="T15" fmla="*/ 83 h 85"/>
                  <a:gd name="T16" fmla="*/ 0 w 119"/>
                  <a:gd name="T17" fmla="*/ 83 h 85"/>
                  <a:gd name="T18" fmla="*/ 0 w 119"/>
                  <a:gd name="T1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85">
                    <a:moveTo>
                      <a:pt x="0" y="0"/>
                    </a:moveTo>
                    <a:lnTo>
                      <a:pt x="119" y="0"/>
                    </a:lnTo>
                    <a:lnTo>
                      <a:pt x="119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7" y="0"/>
                    </a:lnTo>
                    <a:lnTo>
                      <a:pt x="117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07" name="Freeform 1503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17" cy="83"/>
              </a:xfrm>
              <a:custGeom>
                <a:avLst/>
                <a:gdLst>
                  <a:gd name="T0" fmla="*/ 0 w 117"/>
                  <a:gd name="T1" fmla="*/ 0 h 83"/>
                  <a:gd name="T2" fmla="*/ 117 w 117"/>
                  <a:gd name="T3" fmla="*/ 0 h 83"/>
                  <a:gd name="T4" fmla="*/ 117 w 117"/>
                  <a:gd name="T5" fmla="*/ 83 h 83"/>
                  <a:gd name="T6" fmla="*/ 0 w 117"/>
                  <a:gd name="T7" fmla="*/ 83 h 83"/>
                  <a:gd name="T8" fmla="*/ 0 w 117"/>
                  <a:gd name="T9" fmla="*/ 0 h 83"/>
                  <a:gd name="T10" fmla="*/ 0 w 117"/>
                  <a:gd name="T11" fmla="*/ 0 h 83"/>
                  <a:gd name="T12" fmla="*/ 116 w 117"/>
                  <a:gd name="T13" fmla="*/ 0 h 83"/>
                  <a:gd name="T14" fmla="*/ 116 w 117"/>
                  <a:gd name="T15" fmla="*/ 82 h 83"/>
                  <a:gd name="T16" fmla="*/ 0 w 117"/>
                  <a:gd name="T17" fmla="*/ 82 h 83"/>
                  <a:gd name="T18" fmla="*/ 0 w 117"/>
                  <a:gd name="T1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" h="83">
                    <a:moveTo>
                      <a:pt x="0" y="0"/>
                    </a:moveTo>
                    <a:lnTo>
                      <a:pt x="117" y="0"/>
                    </a:lnTo>
                    <a:lnTo>
                      <a:pt x="117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6" y="0"/>
                    </a:lnTo>
                    <a:lnTo>
                      <a:pt x="116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08" name="Freeform 1504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16" cy="82"/>
              </a:xfrm>
              <a:custGeom>
                <a:avLst/>
                <a:gdLst>
                  <a:gd name="T0" fmla="*/ 0 w 116"/>
                  <a:gd name="T1" fmla="*/ 0 h 82"/>
                  <a:gd name="T2" fmla="*/ 116 w 116"/>
                  <a:gd name="T3" fmla="*/ 0 h 82"/>
                  <a:gd name="T4" fmla="*/ 116 w 116"/>
                  <a:gd name="T5" fmla="*/ 82 h 82"/>
                  <a:gd name="T6" fmla="*/ 0 w 116"/>
                  <a:gd name="T7" fmla="*/ 82 h 82"/>
                  <a:gd name="T8" fmla="*/ 0 w 116"/>
                  <a:gd name="T9" fmla="*/ 0 h 82"/>
                  <a:gd name="T10" fmla="*/ 0 w 116"/>
                  <a:gd name="T11" fmla="*/ 0 h 82"/>
                  <a:gd name="T12" fmla="*/ 114 w 116"/>
                  <a:gd name="T13" fmla="*/ 0 h 82"/>
                  <a:gd name="T14" fmla="*/ 114 w 116"/>
                  <a:gd name="T15" fmla="*/ 80 h 82"/>
                  <a:gd name="T16" fmla="*/ 0 w 116"/>
                  <a:gd name="T17" fmla="*/ 80 h 82"/>
                  <a:gd name="T18" fmla="*/ 0 w 116"/>
                  <a:gd name="T1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82">
                    <a:moveTo>
                      <a:pt x="0" y="0"/>
                    </a:moveTo>
                    <a:lnTo>
                      <a:pt x="116" y="0"/>
                    </a:lnTo>
                    <a:lnTo>
                      <a:pt x="116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4" y="0"/>
                    </a:lnTo>
                    <a:lnTo>
                      <a:pt x="114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09" name="Freeform 1505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14" cy="80"/>
              </a:xfrm>
              <a:custGeom>
                <a:avLst/>
                <a:gdLst>
                  <a:gd name="T0" fmla="*/ 0 w 114"/>
                  <a:gd name="T1" fmla="*/ 0 h 80"/>
                  <a:gd name="T2" fmla="*/ 114 w 114"/>
                  <a:gd name="T3" fmla="*/ 0 h 80"/>
                  <a:gd name="T4" fmla="*/ 114 w 114"/>
                  <a:gd name="T5" fmla="*/ 80 h 80"/>
                  <a:gd name="T6" fmla="*/ 0 w 114"/>
                  <a:gd name="T7" fmla="*/ 80 h 80"/>
                  <a:gd name="T8" fmla="*/ 0 w 114"/>
                  <a:gd name="T9" fmla="*/ 0 h 80"/>
                  <a:gd name="T10" fmla="*/ 0 w 114"/>
                  <a:gd name="T11" fmla="*/ 0 h 80"/>
                  <a:gd name="T12" fmla="*/ 112 w 114"/>
                  <a:gd name="T13" fmla="*/ 0 h 80"/>
                  <a:gd name="T14" fmla="*/ 112 w 114"/>
                  <a:gd name="T15" fmla="*/ 79 h 80"/>
                  <a:gd name="T16" fmla="*/ 0 w 114"/>
                  <a:gd name="T17" fmla="*/ 79 h 80"/>
                  <a:gd name="T18" fmla="*/ 0 w 114"/>
                  <a:gd name="T1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80">
                    <a:moveTo>
                      <a:pt x="0" y="0"/>
                    </a:moveTo>
                    <a:lnTo>
                      <a:pt x="114" y="0"/>
                    </a:lnTo>
                    <a:lnTo>
                      <a:pt x="114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2" y="0"/>
                    </a:lnTo>
                    <a:lnTo>
                      <a:pt x="112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10" name="Freeform 1506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12" cy="79"/>
              </a:xfrm>
              <a:custGeom>
                <a:avLst/>
                <a:gdLst>
                  <a:gd name="T0" fmla="*/ 0 w 112"/>
                  <a:gd name="T1" fmla="*/ 0 h 79"/>
                  <a:gd name="T2" fmla="*/ 112 w 112"/>
                  <a:gd name="T3" fmla="*/ 0 h 79"/>
                  <a:gd name="T4" fmla="*/ 112 w 112"/>
                  <a:gd name="T5" fmla="*/ 79 h 79"/>
                  <a:gd name="T6" fmla="*/ 0 w 112"/>
                  <a:gd name="T7" fmla="*/ 79 h 79"/>
                  <a:gd name="T8" fmla="*/ 0 w 112"/>
                  <a:gd name="T9" fmla="*/ 0 h 79"/>
                  <a:gd name="T10" fmla="*/ 0 w 112"/>
                  <a:gd name="T11" fmla="*/ 0 h 79"/>
                  <a:gd name="T12" fmla="*/ 110 w 112"/>
                  <a:gd name="T13" fmla="*/ 0 h 79"/>
                  <a:gd name="T14" fmla="*/ 110 w 112"/>
                  <a:gd name="T15" fmla="*/ 78 h 79"/>
                  <a:gd name="T16" fmla="*/ 0 w 112"/>
                  <a:gd name="T17" fmla="*/ 78 h 79"/>
                  <a:gd name="T18" fmla="*/ 0 w 112"/>
                  <a:gd name="T1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79">
                    <a:moveTo>
                      <a:pt x="0" y="0"/>
                    </a:moveTo>
                    <a:lnTo>
                      <a:pt x="112" y="0"/>
                    </a:lnTo>
                    <a:lnTo>
                      <a:pt x="112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0" y="0"/>
                    </a:lnTo>
                    <a:lnTo>
                      <a:pt x="110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11" name="Freeform 1507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10" cy="78"/>
              </a:xfrm>
              <a:custGeom>
                <a:avLst/>
                <a:gdLst>
                  <a:gd name="T0" fmla="*/ 0 w 110"/>
                  <a:gd name="T1" fmla="*/ 0 h 78"/>
                  <a:gd name="T2" fmla="*/ 110 w 110"/>
                  <a:gd name="T3" fmla="*/ 0 h 78"/>
                  <a:gd name="T4" fmla="*/ 110 w 110"/>
                  <a:gd name="T5" fmla="*/ 78 h 78"/>
                  <a:gd name="T6" fmla="*/ 0 w 110"/>
                  <a:gd name="T7" fmla="*/ 78 h 78"/>
                  <a:gd name="T8" fmla="*/ 0 w 110"/>
                  <a:gd name="T9" fmla="*/ 0 h 78"/>
                  <a:gd name="T10" fmla="*/ 0 w 110"/>
                  <a:gd name="T11" fmla="*/ 0 h 78"/>
                  <a:gd name="T12" fmla="*/ 109 w 110"/>
                  <a:gd name="T13" fmla="*/ 0 h 78"/>
                  <a:gd name="T14" fmla="*/ 109 w 110"/>
                  <a:gd name="T15" fmla="*/ 77 h 78"/>
                  <a:gd name="T16" fmla="*/ 0 w 110"/>
                  <a:gd name="T17" fmla="*/ 77 h 78"/>
                  <a:gd name="T18" fmla="*/ 0 w 110"/>
                  <a:gd name="T1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78">
                    <a:moveTo>
                      <a:pt x="0" y="0"/>
                    </a:moveTo>
                    <a:lnTo>
                      <a:pt x="110" y="0"/>
                    </a:lnTo>
                    <a:lnTo>
                      <a:pt x="110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9" y="0"/>
                    </a:lnTo>
                    <a:lnTo>
                      <a:pt x="109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A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12" name="Freeform 1508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09" cy="77"/>
              </a:xfrm>
              <a:custGeom>
                <a:avLst/>
                <a:gdLst>
                  <a:gd name="T0" fmla="*/ 0 w 109"/>
                  <a:gd name="T1" fmla="*/ 0 h 77"/>
                  <a:gd name="T2" fmla="*/ 109 w 109"/>
                  <a:gd name="T3" fmla="*/ 0 h 77"/>
                  <a:gd name="T4" fmla="*/ 109 w 109"/>
                  <a:gd name="T5" fmla="*/ 77 h 77"/>
                  <a:gd name="T6" fmla="*/ 0 w 109"/>
                  <a:gd name="T7" fmla="*/ 77 h 77"/>
                  <a:gd name="T8" fmla="*/ 0 w 109"/>
                  <a:gd name="T9" fmla="*/ 0 h 77"/>
                  <a:gd name="T10" fmla="*/ 0 w 109"/>
                  <a:gd name="T11" fmla="*/ 0 h 77"/>
                  <a:gd name="T12" fmla="*/ 107 w 109"/>
                  <a:gd name="T13" fmla="*/ 0 h 77"/>
                  <a:gd name="T14" fmla="*/ 107 w 109"/>
                  <a:gd name="T15" fmla="*/ 76 h 77"/>
                  <a:gd name="T16" fmla="*/ 0 w 109"/>
                  <a:gd name="T17" fmla="*/ 76 h 77"/>
                  <a:gd name="T18" fmla="*/ 0 w 109"/>
                  <a:gd name="T1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77">
                    <a:moveTo>
                      <a:pt x="0" y="0"/>
                    </a:moveTo>
                    <a:lnTo>
                      <a:pt x="109" y="0"/>
                    </a:lnTo>
                    <a:lnTo>
                      <a:pt x="109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A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13" name="Freeform 1509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07" cy="76"/>
              </a:xfrm>
              <a:custGeom>
                <a:avLst/>
                <a:gdLst>
                  <a:gd name="T0" fmla="*/ 0 w 107"/>
                  <a:gd name="T1" fmla="*/ 0 h 76"/>
                  <a:gd name="T2" fmla="*/ 107 w 107"/>
                  <a:gd name="T3" fmla="*/ 0 h 76"/>
                  <a:gd name="T4" fmla="*/ 107 w 107"/>
                  <a:gd name="T5" fmla="*/ 76 h 76"/>
                  <a:gd name="T6" fmla="*/ 0 w 107"/>
                  <a:gd name="T7" fmla="*/ 76 h 76"/>
                  <a:gd name="T8" fmla="*/ 0 w 107"/>
                  <a:gd name="T9" fmla="*/ 0 h 76"/>
                  <a:gd name="T10" fmla="*/ 0 w 107"/>
                  <a:gd name="T11" fmla="*/ 0 h 76"/>
                  <a:gd name="T12" fmla="*/ 105 w 107"/>
                  <a:gd name="T13" fmla="*/ 0 h 76"/>
                  <a:gd name="T14" fmla="*/ 105 w 107"/>
                  <a:gd name="T15" fmla="*/ 74 h 76"/>
                  <a:gd name="T16" fmla="*/ 0 w 107"/>
                  <a:gd name="T17" fmla="*/ 74 h 76"/>
                  <a:gd name="T18" fmla="*/ 0 w 107"/>
                  <a:gd name="T1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76">
                    <a:moveTo>
                      <a:pt x="0" y="0"/>
                    </a:moveTo>
                    <a:lnTo>
                      <a:pt x="107" y="0"/>
                    </a:lnTo>
                    <a:lnTo>
                      <a:pt x="107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5" y="0"/>
                    </a:lnTo>
                    <a:lnTo>
                      <a:pt x="105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14" name="Freeform 1510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05" cy="74"/>
              </a:xfrm>
              <a:custGeom>
                <a:avLst/>
                <a:gdLst>
                  <a:gd name="T0" fmla="*/ 0 w 105"/>
                  <a:gd name="T1" fmla="*/ 0 h 74"/>
                  <a:gd name="T2" fmla="*/ 105 w 105"/>
                  <a:gd name="T3" fmla="*/ 0 h 74"/>
                  <a:gd name="T4" fmla="*/ 105 w 105"/>
                  <a:gd name="T5" fmla="*/ 74 h 74"/>
                  <a:gd name="T6" fmla="*/ 0 w 105"/>
                  <a:gd name="T7" fmla="*/ 74 h 74"/>
                  <a:gd name="T8" fmla="*/ 0 w 105"/>
                  <a:gd name="T9" fmla="*/ 0 h 74"/>
                  <a:gd name="T10" fmla="*/ 0 w 105"/>
                  <a:gd name="T11" fmla="*/ 0 h 74"/>
                  <a:gd name="T12" fmla="*/ 103 w 105"/>
                  <a:gd name="T13" fmla="*/ 0 h 74"/>
                  <a:gd name="T14" fmla="*/ 103 w 105"/>
                  <a:gd name="T15" fmla="*/ 73 h 74"/>
                  <a:gd name="T16" fmla="*/ 0 w 105"/>
                  <a:gd name="T17" fmla="*/ 73 h 74"/>
                  <a:gd name="T18" fmla="*/ 0 w 105"/>
                  <a:gd name="T1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74">
                    <a:moveTo>
                      <a:pt x="0" y="0"/>
                    </a:moveTo>
                    <a:lnTo>
                      <a:pt x="105" y="0"/>
                    </a:lnTo>
                    <a:lnTo>
                      <a:pt x="105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3" y="0"/>
                    </a:lnTo>
                    <a:lnTo>
                      <a:pt x="103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B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15" name="Freeform 1511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03" cy="73"/>
              </a:xfrm>
              <a:custGeom>
                <a:avLst/>
                <a:gdLst>
                  <a:gd name="T0" fmla="*/ 0 w 103"/>
                  <a:gd name="T1" fmla="*/ 0 h 73"/>
                  <a:gd name="T2" fmla="*/ 103 w 103"/>
                  <a:gd name="T3" fmla="*/ 0 h 73"/>
                  <a:gd name="T4" fmla="*/ 103 w 103"/>
                  <a:gd name="T5" fmla="*/ 73 h 73"/>
                  <a:gd name="T6" fmla="*/ 0 w 103"/>
                  <a:gd name="T7" fmla="*/ 73 h 73"/>
                  <a:gd name="T8" fmla="*/ 0 w 103"/>
                  <a:gd name="T9" fmla="*/ 0 h 73"/>
                  <a:gd name="T10" fmla="*/ 0 w 103"/>
                  <a:gd name="T11" fmla="*/ 0 h 73"/>
                  <a:gd name="T12" fmla="*/ 102 w 103"/>
                  <a:gd name="T13" fmla="*/ 0 h 73"/>
                  <a:gd name="T14" fmla="*/ 102 w 103"/>
                  <a:gd name="T15" fmla="*/ 71 h 73"/>
                  <a:gd name="T16" fmla="*/ 0 w 103"/>
                  <a:gd name="T17" fmla="*/ 71 h 73"/>
                  <a:gd name="T18" fmla="*/ 0 w 103"/>
                  <a:gd name="T1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73">
                    <a:moveTo>
                      <a:pt x="0" y="0"/>
                    </a:moveTo>
                    <a:lnTo>
                      <a:pt x="103" y="0"/>
                    </a:lnTo>
                    <a:lnTo>
                      <a:pt x="103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2" y="0"/>
                    </a:lnTo>
                    <a:lnTo>
                      <a:pt x="102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16" name="Freeform 1512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02" cy="71"/>
              </a:xfrm>
              <a:custGeom>
                <a:avLst/>
                <a:gdLst>
                  <a:gd name="T0" fmla="*/ 0 w 102"/>
                  <a:gd name="T1" fmla="*/ 0 h 71"/>
                  <a:gd name="T2" fmla="*/ 102 w 102"/>
                  <a:gd name="T3" fmla="*/ 0 h 71"/>
                  <a:gd name="T4" fmla="*/ 102 w 102"/>
                  <a:gd name="T5" fmla="*/ 71 h 71"/>
                  <a:gd name="T6" fmla="*/ 0 w 102"/>
                  <a:gd name="T7" fmla="*/ 71 h 71"/>
                  <a:gd name="T8" fmla="*/ 0 w 102"/>
                  <a:gd name="T9" fmla="*/ 0 h 71"/>
                  <a:gd name="T10" fmla="*/ 0 w 102"/>
                  <a:gd name="T11" fmla="*/ 0 h 71"/>
                  <a:gd name="T12" fmla="*/ 100 w 102"/>
                  <a:gd name="T13" fmla="*/ 0 h 71"/>
                  <a:gd name="T14" fmla="*/ 100 w 102"/>
                  <a:gd name="T15" fmla="*/ 71 h 71"/>
                  <a:gd name="T16" fmla="*/ 0 w 102"/>
                  <a:gd name="T17" fmla="*/ 71 h 71"/>
                  <a:gd name="T18" fmla="*/ 0 w 102"/>
                  <a:gd name="T1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7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0" y="0"/>
                    </a:lnTo>
                    <a:lnTo>
                      <a:pt x="100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B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17" name="Freeform 1513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00" cy="71"/>
              </a:xfrm>
              <a:custGeom>
                <a:avLst/>
                <a:gdLst>
                  <a:gd name="T0" fmla="*/ 0 w 100"/>
                  <a:gd name="T1" fmla="*/ 0 h 71"/>
                  <a:gd name="T2" fmla="*/ 100 w 100"/>
                  <a:gd name="T3" fmla="*/ 0 h 71"/>
                  <a:gd name="T4" fmla="*/ 100 w 100"/>
                  <a:gd name="T5" fmla="*/ 71 h 71"/>
                  <a:gd name="T6" fmla="*/ 0 w 100"/>
                  <a:gd name="T7" fmla="*/ 71 h 71"/>
                  <a:gd name="T8" fmla="*/ 0 w 100"/>
                  <a:gd name="T9" fmla="*/ 0 h 71"/>
                  <a:gd name="T10" fmla="*/ 0 w 100"/>
                  <a:gd name="T11" fmla="*/ 0 h 71"/>
                  <a:gd name="T12" fmla="*/ 98 w 100"/>
                  <a:gd name="T13" fmla="*/ 0 h 71"/>
                  <a:gd name="T14" fmla="*/ 98 w 100"/>
                  <a:gd name="T15" fmla="*/ 70 h 71"/>
                  <a:gd name="T16" fmla="*/ 0 w 100"/>
                  <a:gd name="T17" fmla="*/ 70 h 71"/>
                  <a:gd name="T18" fmla="*/ 0 w 100"/>
                  <a:gd name="T1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71">
                    <a:moveTo>
                      <a:pt x="0" y="0"/>
                    </a:moveTo>
                    <a:lnTo>
                      <a:pt x="100" y="0"/>
                    </a:lnTo>
                    <a:lnTo>
                      <a:pt x="100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18" name="Freeform 1514"/>
              <p:cNvSpPr>
                <a:spLocks noEditPoints="1"/>
              </p:cNvSpPr>
              <p:nvPr/>
            </p:nvSpPr>
            <p:spPr bwMode="auto">
              <a:xfrm>
                <a:off x="1725" y="3490"/>
                <a:ext cx="98" cy="70"/>
              </a:xfrm>
              <a:custGeom>
                <a:avLst/>
                <a:gdLst>
                  <a:gd name="T0" fmla="*/ 0 w 98"/>
                  <a:gd name="T1" fmla="*/ 0 h 70"/>
                  <a:gd name="T2" fmla="*/ 98 w 98"/>
                  <a:gd name="T3" fmla="*/ 0 h 70"/>
                  <a:gd name="T4" fmla="*/ 98 w 98"/>
                  <a:gd name="T5" fmla="*/ 70 h 70"/>
                  <a:gd name="T6" fmla="*/ 0 w 98"/>
                  <a:gd name="T7" fmla="*/ 70 h 70"/>
                  <a:gd name="T8" fmla="*/ 0 w 98"/>
                  <a:gd name="T9" fmla="*/ 0 h 70"/>
                  <a:gd name="T10" fmla="*/ 0 w 98"/>
                  <a:gd name="T11" fmla="*/ 0 h 70"/>
                  <a:gd name="T12" fmla="*/ 96 w 98"/>
                  <a:gd name="T13" fmla="*/ 0 h 70"/>
                  <a:gd name="T14" fmla="*/ 96 w 98"/>
                  <a:gd name="T15" fmla="*/ 68 h 70"/>
                  <a:gd name="T16" fmla="*/ 0 w 98"/>
                  <a:gd name="T17" fmla="*/ 68 h 70"/>
                  <a:gd name="T18" fmla="*/ 0 w 98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70">
                    <a:moveTo>
                      <a:pt x="0" y="0"/>
                    </a:moveTo>
                    <a:lnTo>
                      <a:pt x="98" y="0"/>
                    </a:lnTo>
                    <a:lnTo>
                      <a:pt x="98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6" y="0"/>
                    </a:lnTo>
                    <a:lnTo>
                      <a:pt x="96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19" name="Freeform 1515"/>
              <p:cNvSpPr>
                <a:spLocks noEditPoints="1"/>
              </p:cNvSpPr>
              <p:nvPr/>
            </p:nvSpPr>
            <p:spPr bwMode="auto">
              <a:xfrm>
                <a:off x="1725" y="3490"/>
                <a:ext cx="96" cy="68"/>
              </a:xfrm>
              <a:custGeom>
                <a:avLst/>
                <a:gdLst>
                  <a:gd name="T0" fmla="*/ 0 w 96"/>
                  <a:gd name="T1" fmla="*/ 0 h 68"/>
                  <a:gd name="T2" fmla="*/ 96 w 96"/>
                  <a:gd name="T3" fmla="*/ 0 h 68"/>
                  <a:gd name="T4" fmla="*/ 96 w 96"/>
                  <a:gd name="T5" fmla="*/ 68 h 68"/>
                  <a:gd name="T6" fmla="*/ 0 w 96"/>
                  <a:gd name="T7" fmla="*/ 68 h 68"/>
                  <a:gd name="T8" fmla="*/ 0 w 96"/>
                  <a:gd name="T9" fmla="*/ 0 h 68"/>
                  <a:gd name="T10" fmla="*/ 0 w 96"/>
                  <a:gd name="T11" fmla="*/ 0 h 68"/>
                  <a:gd name="T12" fmla="*/ 94 w 96"/>
                  <a:gd name="T13" fmla="*/ 0 h 68"/>
                  <a:gd name="T14" fmla="*/ 94 w 96"/>
                  <a:gd name="T15" fmla="*/ 67 h 68"/>
                  <a:gd name="T16" fmla="*/ 0 w 96"/>
                  <a:gd name="T17" fmla="*/ 67 h 68"/>
                  <a:gd name="T18" fmla="*/ 0 w 96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68">
                    <a:moveTo>
                      <a:pt x="0" y="0"/>
                    </a:moveTo>
                    <a:lnTo>
                      <a:pt x="96" y="0"/>
                    </a:lnTo>
                    <a:lnTo>
                      <a:pt x="96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4" y="0"/>
                    </a:lnTo>
                    <a:lnTo>
                      <a:pt x="9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B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20" name="Freeform 1516"/>
              <p:cNvSpPr>
                <a:spLocks noEditPoints="1"/>
              </p:cNvSpPr>
              <p:nvPr/>
            </p:nvSpPr>
            <p:spPr bwMode="auto">
              <a:xfrm>
                <a:off x="1725" y="3490"/>
                <a:ext cx="94" cy="67"/>
              </a:xfrm>
              <a:custGeom>
                <a:avLst/>
                <a:gdLst>
                  <a:gd name="T0" fmla="*/ 0 w 94"/>
                  <a:gd name="T1" fmla="*/ 0 h 67"/>
                  <a:gd name="T2" fmla="*/ 94 w 94"/>
                  <a:gd name="T3" fmla="*/ 0 h 67"/>
                  <a:gd name="T4" fmla="*/ 94 w 94"/>
                  <a:gd name="T5" fmla="*/ 67 h 67"/>
                  <a:gd name="T6" fmla="*/ 0 w 94"/>
                  <a:gd name="T7" fmla="*/ 67 h 67"/>
                  <a:gd name="T8" fmla="*/ 0 w 94"/>
                  <a:gd name="T9" fmla="*/ 0 h 67"/>
                  <a:gd name="T10" fmla="*/ 0 w 94"/>
                  <a:gd name="T11" fmla="*/ 0 h 67"/>
                  <a:gd name="T12" fmla="*/ 93 w 94"/>
                  <a:gd name="T13" fmla="*/ 0 h 67"/>
                  <a:gd name="T14" fmla="*/ 93 w 94"/>
                  <a:gd name="T15" fmla="*/ 65 h 67"/>
                  <a:gd name="T16" fmla="*/ 0 w 94"/>
                  <a:gd name="T17" fmla="*/ 65 h 67"/>
                  <a:gd name="T18" fmla="*/ 0 w 94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67">
                    <a:moveTo>
                      <a:pt x="0" y="0"/>
                    </a:moveTo>
                    <a:lnTo>
                      <a:pt x="94" y="0"/>
                    </a:lnTo>
                    <a:lnTo>
                      <a:pt x="9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3" y="0"/>
                    </a:lnTo>
                    <a:lnTo>
                      <a:pt x="93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21" name="Freeform 1517"/>
              <p:cNvSpPr>
                <a:spLocks noEditPoints="1"/>
              </p:cNvSpPr>
              <p:nvPr/>
            </p:nvSpPr>
            <p:spPr bwMode="auto">
              <a:xfrm>
                <a:off x="1725" y="3490"/>
                <a:ext cx="93" cy="65"/>
              </a:xfrm>
              <a:custGeom>
                <a:avLst/>
                <a:gdLst>
                  <a:gd name="T0" fmla="*/ 0 w 93"/>
                  <a:gd name="T1" fmla="*/ 0 h 65"/>
                  <a:gd name="T2" fmla="*/ 93 w 93"/>
                  <a:gd name="T3" fmla="*/ 0 h 65"/>
                  <a:gd name="T4" fmla="*/ 93 w 93"/>
                  <a:gd name="T5" fmla="*/ 65 h 65"/>
                  <a:gd name="T6" fmla="*/ 0 w 93"/>
                  <a:gd name="T7" fmla="*/ 65 h 65"/>
                  <a:gd name="T8" fmla="*/ 0 w 93"/>
                  <a:gd name="T9" fmla="*/ 0 h 65"/>
                  <a:gd name="T10" fmla="*/ 0 w 93"/>
                  <a:gd name="T11" fmla="*/ 0 h 65"/>
                  <a:gd name="T12" fmla="*/ 91 w 93"/>
                  <a:gd name="T13" fmla="*/ 0 h 65"/>
                  <a:gd name="T14" fmla="*/ 91 w 93"/>
                  <a:gd name="T15" fmla="*/ 64 h 65"/>
                  <a:gd name="T16" fmla="*/ 0 w 93"/>
                  <a:gd name="T17" fmla="*/ 64 h 65"/>
                  <a:gd name="T18" fmla="*/ 0 w 93"/>
                  <a:gd name="T1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65">
                    <a:moveTo>
                      <a:pt x="0" y="0"/>
                    </a:moveTo>
                    <a:lnTo>
                      <a:pt x="93" y="0"/>
                    </a:lnTo>
                    <a:lnTo>
                      <a:pt x="93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1" y="0"/>
                    </a:lnTo>
                    <a:lnTo>
                      <a:pt x="9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22" name="Freeform 1518"/>
              <p:cNvSpPr>
                <a:spLocks noEditPoints="1"/>
              </p:cNvSpPr>
              <p:nvPr/>
            </p:nvSpPr>
            <p:spPr bwMode="auto">
              <a:xfrm>
                <a:off x="1725" y="3490"/>
                <a:ext cx="91" cy="64"/>
              </a:xfrm>
              <a:custGeom>
                <a:avLst/>
                <a:gdLst>
                  <a:gd name="T0" fmla="*/ 0 w 91"/>
                  <a:gd name="T1" fmla="*/ 0 h 64"/>
                  <a:gd name="T2" fmla="*/ 91 w 91"/>
                  <a:gd name="T3" fmla="*/ 0 h 64"/>
                  <a:gd name="T4" fmla="*/ 91 w 91"/>
                  <a:gd name="T5" fmla="*/ 64 h 64"/>
                  <a:gd name="T6" fmla="*/ 0 w 91"/>
                  <a:gd name="T7" fmla="*/ 64 h 64"/>
                  <a:gd name="T8" fmla="*/ 0 w 91"/>
                  <a:gd name="T9" fmla="*/ 0 h 64"/>
                  <a:gd name="T10" fmla="*/ 0 w 91"/>
                  <a:gd name="T11" fmla="*/ 0 h 64"/>
                  <a:gd name="T12" fmla="*/ 89 w 91"/>
                  <a:gd name="T13" fmla="*/ 0 h 64"/>
                  <a:gd name="T14" fmla="*/ 89 w 91"/>
                  <a:gd name="T15" fmla="*/ 63 h 64"/>
                  <a:gd name="T16" fmla="*/ 0 w 91"/>
                  <a:gd name="T17" fmla="*/ 63 h 64"/>
                  <a:gd name="T18" fmla="*/ 0 w 91"/>
                  <a:gd name="T1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64">
                    <a:moveTo>
                      <a:pt x="0" y="0"/>
                    </a:moveTo>
                    <a:lnTo>
                      <a:pt x="91" y="0"/>
                    </a:lnTo>
                    <a:lnTo>
                      <a:pt x="9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9" y="0"/>
                    </a:lnTo>
                    <a:lnTo>
                      <a:pt x="89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23" name="Freeform 1519"/>
              <p:cNvSpPr>
                <a:spLocks noEditPoints="1"/>
              </p:cNvSpPr>
              <p:nvPr/>
            </p:nvSpPr>
            <p:spPr bwMode="auto">
              <a:xfrm>
                <a:off x="1725" y="3490"/>
                <a:ext cx="89" cy="63"/>
              </a:xfrm>
              <a:custGeom>
                <a:avLst/>
                <a:gdLst>
                  <a:gd name="T0" fmla="*/ 0 w 89"/>
                  <a:gd name="T1" fmla="*/ 0 h 63"/>
                  <a:gd name="T2" fmla="*/ 89 w 89"/>
                  <a:gd name="T3" fmla="*/ 0 h 63"/>
                  <a:gd name="T4" fmla="*/ 89 w 89"/>
                  <a:gd name="T5" fmla="*/ 63 h 63"/>
                  <a:gd name="T6" fmla="*/ 0 w 89"/>
                  <a:gd name="T7" fmla="*/ 63 h 63"/>
                  <a:gd name="T8" fmla="*/ 0 w 89"/>
                  <a:gd name="T9" fmla="*/ 0 h 63"/>
                  <a:gd name="T10" fmla="*/ 0 w 89"/>
                  <a:gd name="T11" fmla="*/ 0 h 63"/>
                  <a:gd name="T12" fmla="*/ 87 w 89"/>
                  <a:gd name="T13" fmla="*/ 0 h 63"/>
                  <a:gd name="T14" fmla="*/ 87 w 89"/>
                  <a:gd name="T15" fmla="*/ 62 h 63"/>
                  <a:gd name="T16" fmla="*/ 0 w 89"/>
                  <a:gd name="T17" fmla="*/ 62 h 63"/>
                  <a:gd name="T18" fmla="*/ 0 w 89"/>
                  <a:gd name="T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63">
                    <a:moveTo>
                      <a:pt x="0" y="0"/>
                    </a:moveTo>
                    <a:lnTo>
                      <a:pt x="89" y="0"/>
                    </a:lnTo>
                    <a:lnTo>
                      <a:pt x="89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7" y="0"/>
                    </a:lnTo>
                    <a:lnTo>
                      <a:pt x="87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24" name="Freeform 1520"/>
              <p:cNvSpPr>
                <a:spLocks noEditPoints="1"/>
              </p:cNvSpPr>
              <p:nvPr/>
            </p:nvSpPr>
            <p:spPr bwMode="auto">
              <a:xfrm>
                <a:off x="1725" y="3490"/>
                <a:ext cx="87" cy="62"/>
              </a:xfrm>
              <a:custGeom>
                <a:avLst/>
                <a:gdLst>
                  <a:gd name="T0" fmla="*/ 0 w 87"/>
                  <a:gd name="T1" fmla="*/ 0 h 62"/>
                  <a:gd name="T2" fmla="*/ 87 w 87"/>
                  <a:gd name="T3" fmla="*/ 0 h 62"/>
                  <a:gd name="T4" fmla="*/ 87 w 87"/>
                  <a:gd name="T5" fmla="*/ 62 h 62"/>
                  <a:gd name="T6" fmla="*/ 0 w 87"/>
                  <a:gd name="T7" fmla="*/ 62 h 62"/>
                  <a:gd name="T8" fmla="*/ 0 w 87"/>
                  <a:gd name="T9" fmla="*/ 0 h 62"/>
                  <a:gd name="T10" fmla="*/ 0 w 87"/>
                  <a:gd name="T11" fmla="*/ 0 h 62"/>
                  <a:gd name="T12" fmla="*/ 86 w 87"/>
                  <a:gd name="T13" fmla="*/ 0 h 62"/>
                  <a:gd name="T14" fmla="*/ 86 w 87"/>
                  <a:gd name="T15" fmla="*/ 61 h 62"/>
                  <a:gd name="T16" fmla="*/ 0 w 87"/>
                  <a:gd name="T17" fmla="*/ 61 h 62"/>
                  <a:gd name="T18" fmla="*/ 0 w 87"/>
                  <a:gd name="T1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62">
                    <a:moveTo>
                      <a:pt x="0" y="0"/>
                    </a:moveTo>
                    <a:lnTo>
                      <a:pt x="87" y="0"/>
                    </a:lnTo>
                    <a:lnTo>
                      <a:pt x="87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6" y="0"/>
                    </a:lnTo>
                    <a:lnTo>
                      <a:pt x="86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25" name="Freeform 1521"/>
              <p:cNvSpPr>
                <a:spLocks noEditPoints="1"/>
              </p:cNvSpPr>
              <p:nvPr/>
            </p:nvSpPr>
            <p:spPr bwMode="auto">
              <a:xfrm>
                <a:off x="1725" y="3490"/>
                <a:ext cx="86" cy="61"/>
              </a:xfrm>
              <a:custGeom>
                <a:avLst/>
                <a:gdLst>
                  <a:gd name="T0" fmla="*/ 0 w 86"/>
                  <a:gd name="T1" fmla="*/ 0 h 61"/>
                  <a:gd name="T2" fmla="*/ 86 w 86"/>
                  <a:gd name="T3" fmla="*/ 0 h 61"/>
                  <a:gd name="T4" fmla="*/ 86 w 86"/>
                  <a:gd name="T5" fmla="*/ 61 h 61"/>
                  <a:gd name="T6" fmla="*/ 0 w 86"/>
                  <a:gd name="T7" fmla="*/ 61 h 61"/>
                  <a:gd name="T8" fmla="*/ 0 w 86"/>
                  <a:gd name="T9" fmla="*/ 0 h 61"/>
                  <a:gd name="T10" fmla="*/ 0 w 86"/>
                  <a:gd name="T11" fmla="*/ 0 h 61"/>
                  <a:gd name="T12" fmla="*/ 84 w 86"/>
                  <a:gd name="T13" fmla="*/ 0 h 61"/>
                  <a:gd name="T14" fmla="*/ 84 w 86"/>
                  <a:gd name="T15" fmla="*/ 59 h 61"/>
                  <a:gd name="T16" fmla="*/ 0 w 86"/>
                  <a:gd name="T17" fmla="*/ 59 h 61"/>
                  <a:gd name="T18" fmla="*/ 0 w 86"/>
                  <a:gd name="T1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61">
                    <a:moveTo>
                      <a:pt x="0" y="0"/>
                    </a:moveTo>
                    <a:lnTo>
                      <a:pt x="86" y="0"/>
                    </a:lnTo>
                    <a:lnTo>
                      <a:pt x="86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84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26" name="Freeform 1522"/>
              <p:cNvSpPr>
                <a:spLocks noEditPoints="1"/>
              </p:cNvSpPr>
              <p:nvPr/>
            </p:nvSpPr>
            <p:spPr bwMode="auto">
              <a:xfrm>
                <a:off x="1725" y="3490"/>
                <a:ext cx="84" cy="59"/>
              </a:xfrm>
              <a:custGeom>
                <a:avLst/>
                <a:gdLst>
                  <a:gd name="T0" fmla="*/ 0 w 84"/>
                  <a:gd name="T1" fmla="*/ 0 h 59"/>
                  <a:gd name="T2" fmla="*/ 84 w 84"/>
                  <a:gd name="T3" fmla="*/ 0 h 59"/>
                  <a:gd name="T4" fmla="*/ 84 w 84"/>
                  <a:gd name="T5" fmla="*/ 59 h 59"/>
                  <a:gd name="T6" fmla="*/ 0 w 84"/>
                  <a:gd name="T7" fmla="*/ 59 h 59"/>
                  <a:gd name="T8" fmla="*/ 0 w 84"/>
                  <a:gd name="T9" fmla="*/ 0 h 59"/>
                  <a:gd name="T10" fmla="*/ 0 w 84"/>
                  <a:gd name="T11" fmla="*/ 0 h 59"/>
                  <a:gd name="T12" fmla="*/ 82 w 84"/>
                  <a:gd name="T13" fmla="*/ 0 h 59"/>
                  <a:gd name="T14" fmla="*/ 82 w 84"/>
                  <a:gd name="T15" fmla="*/ 58 h 59"/>
                  <a:gd name="T16" fmla="*/ 0 w 84"/>
                  <a:gd name="T17" fmla="*/ 58 h 59"/>
                  <a:gd name="T18" fmla="*/ 0 w 84"/>
                  <a:gd name="T1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59">
                    <a:moveTo>
                      <a:pt x="0" y="0"/>
                    </a:moveTo>
                    <a:lnTo>
                      <a:pt x="84" y="0"/>
                    </a:lnTo>
                    <a:lnTo>
                      <a:pt x="84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2" y="0"/>
                    </a:lnTo>
                    <a:lnTo>
                      <a:pt x="82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27" name="Freeform 1523"/>
              <p:cNvSpPr>
                <a:spLocks noEditPoints="1"/>
              </p:cNvSpPr>
              <p:nvPr/>
            </p:nvSpPr>
            <p:spPr bwMode="auto">
              <a:xfrm>
                <a:off x="1725" y="3490"/>
                <a:ext cx="82" cy="58"/>
              </a:xfrm>
              <a:custGeom>
                <a:avLst/>
                <a:gdLst>
                  <a:gd name="T0" fmla="*/ 0 w 82"/>
                  <a:gd name="T1" fmla="*/ 0 h 58"/>
                  <a:gd name="T2" fmla="*/ 82 w 82"/>
                  <a:gd name="T3" fmla="*/ 0 h 58"/>
                  <a:gd name="T4" fmla="*/ 82 w 82"/>
                  <a:gd name="T5" fmla="*/ 58 h 58"/>
                  <a:gd name="T6" fmla="*/ 0 w 82"/>
                  <a:gd name="T7" fmla="*/ 58 h 58"/>
                  <a:gd name="T8" fmla="*/ 0 w 82"/>
                  <a:gd name="T9" fmla="*/ 0 h 58"/>
                  <a:gd name="T10" fmla="*/ 0 w 82"/>
                  <a:gd name="T11" fmla="*/ 0 h 58"/>
                  <a:gd name="T12" fmla="*/ 80 w 82"/>
                  <a:gd name="T13" fmla="*/ 0 h 58"/>
                  <a:gd name="T14" fmla="*/ 80 w 82"/>
                  <a:gd name="T15" fmla="*/ 57 h 58"/>
                  <a:gd name="T16" fmla="*/ 0 w 82"/>
                  <a:gd name="T17" fmla="*/ 57 h 58"/>
                  <a:gd name="T18" fmla="*/ 0 w 82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58">
                    <a:moveTo>
                      <a:pt x="0" y="0"/>
                    </a:moveTo>
                    <a:lnTo>
                      <a:pt x="82" y="0"/>
                    </a:lnTo>
                    <a:lnTo>
                      <a:pt x="82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0" y="0"/>
                    </a:lnTo>
                    <a:lnTo>
                      <a:pt x="80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28" name="Freeform 1524"/>
              <p:cNvSpPr>
                <a:spLocks noEditPoints="1"/>
              </p:cNvSpPr>
              <p:nvPr/>
            </p:nvSpPr>
            <p:spPr bwMode="auto">
              <a:xfrm>
                <a:off x="1725" y="3490"/>
                <a:ext cx="80" cy="57"/>
              </a:xfrm>
              <a:custGeom>
                <a:avLst/>
                <a:gdLst>
                  <a:gd name="T0" fmla="*/ 0 w 80"/>
                  <a:gd name="T1" fmla="*/ 0 h 57"/>
                  <a:gd name="T2" fmla="*/ 80 w 80"/>
                  <a:gd name="T3" fmla="*/ 0 h 57"/>
                  <a:gd name="T4" fmla="*/ 80 w 80"/>
                  <a:gd name="T5" fmla="*/ 57 h 57"/>
                  <a:gd name="T6" fmla="*/ 0 w 80"/>
                  <a:gd name="T7" fmla="*/ 57 h 57"/>
                  <a:gd name="T8" fmla="*/ 0 w 80"/>
                  <a:gd name="T9" fmla="*/ 0 h 57"/>
                  <a:gd name="T10" fmla="*/ 0 w 80"/>
                  <a:gd name="T11" fmla="*/ 0 h 57"/>
                  <a:gd name="T12" fmla="*/ 79 w 80"/>
                  <a:gd name="T13" fmla="*/ 0 h 57"/>
                  <a:gd name="T14" fmla="*/ 79 w 80"/>
                  <a:gd name="T15" fmla="*/ 56 h 57"/>
                  <a:gd name="T16" fmla="*/ 0 w 80"/>
                  <a:gd name="T17" fmla="*/ 56 h 57"/>
                  <a:gd name="T18" fmla="*/ 0 w 80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57">
                    <a:moveTo>
                      <a:pt x="0" y="0"/>
                    </a:moveTo>
                    <a:lnTo>
                      <a:pt x="80" y="0"/>
                    </a:lnTo>
                    <a:lnTo>
                      <a:pt x="80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9" y="0"/>
                    </a:lnTo>
                    <a:lnTo>
                      <a:pt x="79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29" name="Freeform 1525"/>
              <p:cNvSpPr>
                <a:spLocks noEditPoints="1"/>
              </p:cNvSpPr>
              <p:nvPr/>
            </p:nvSpPr>
            <p:spPr bwMode="auto">
              <a:xfrm>
                <a:off x="1725" y="3490"/>
                <a:ext cx="79" cy="56"/>
              </a:xfrm>
              <a:custGeom>
                <a:avLst/>
                <a:gdLst>
                  <a:gd name="T0" fmla="*/ 0 w 79"/>
                  <a:gd name="T1" fmla="*/ 0 h 56"/>
                  <a:gd name="T2" fmla="*/ 79 w 79"/>
                  <a:gd name="T3" fmla="*/ 0 h 56"/>
                  <a:gd name="T4" fmla="*/ 79 w 79"/>
                  <a:gd name="T5" fmla="*/ 56 h 56"/>
                  <a:gd name="T6" fmla="*/ 0 w 79"/>
                  <a:gd name="T7" fmla="*/ 56 h 56"/>
                  <a:gd name="T8" fmla="*/ 0 w 79"/>
                  <a:gd name="T9" fmla="*/ 0 h 56"/>
                  <a:gd name="T10" fmla="*/ 0 w 79"/>
                  <a:gd name="T11" fmla="*/ 0 h 56"/>
                  <a:gd name="T12" fmla="*/ 77 w 79"/>
                  <a:gd name="T13" fmla="*/ 0 h 56"/>
                  <a:gd name="T14" fmla="*/ 77 w 79"/>
                  <a:gd name="T15" fmla="*/ 55 h 56"/>
                  <a:gd name="T16" fmla="*/ 0 w 79"/>
                  <a:gd name="T17" fmla="*/ 55 h 56"/>
                  <a:gd name="T18" fmla="*/ 0 w 79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6">
                    <a:moveTo>
                      <a:pt x="0" y="0"/>
                    </a:moveTo>
                    <a:lnTo>
                      <a:pt x="79" y="0"/>
                    </a:lnTo>
                    <a:lnTo>
                      <a:pt x="79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7" y="0"/>
                    </a:lnTo>
                    <a:lnTo>
                      <a:pt x="77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30" name="Freeform 1526"/>
              <p:cNvSpPr>
                <a:spLocks noEditPoints="1"/>
              </p:cNvSpPr>
              <p:nvPr/>
            </p:nvSpPr>
            <p:spPr bwMode="auto">
              <a:xfrm>
                <a:off x="1725" y="3490"/>
                <a:ext cx="77" cy="55"/>
              </a:xfrm>
              <a:custGeom>
                <a:avLst/>
                <a:gdLst>
                  <a:gd name="T0" fmla="*/ 0 w 77"/>
                  <a:gd name="T1" fmla="*/ 0 h 55"/>
                  <a:gd name="T2" fmla="*/ 77 w 77"/>
                  <a:gd name="T3" fmla="*/ 0 h 55"/>
                  <a:gd name="T4" fmla="*/ 77 w 77"/>
                  <a:gd name="T5" fmla="*/ 55 h 55"/>
                  <a:gd name="T6" fmla="*/ 0 w 77"/>
                  <a:gd name="T7" fmla="*/ 55 h 55"/>
                  <a:gd name="T8" fmla="*/ 0 w 77"/>
                  <a:gd name="T9" fmla="*/ 0 h 55"/>
                  <a:gd name="T10" fmla="*/ 0 w 77"/>
                  <a:gd name="T11" fmla="*/ 0 h 55"/>
                  <a:gd name="T12" fmla="*/ 75 w 77"/>
                  <a:gd name="T13" fmla="*/ 0 h 55"/>
                  <a:gd name="T14" fmla="*/ 75 w 77"/>
                  <a:gd name="T15" fmla="*/ 53 h 55"/>
                  <a:gd name="T16" fmla="*/ 0 w 77"/>
                  <a:gd name="T17" fmla="*/ 53 h 55"/>
                  <a:gd name="T18" fmla="*/ 0 w 77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55">
                    <a:moveTo>
                      <a:pt x="0" y="0"/>
                    </a:moveTo>
                    <a:lnTo>
                      <a:pt x="77" y="0"/>
                    </a:lnTo>
                    <a:lnTo>
                      <a:pt x="77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5" y="0"/>
                    </a:lnTo>
                    <a:lnTo>
                      <a:pt x="75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31" name="Freeform 1527"/>
              <p:cNvSpPr>
                <a:spLocks noEditPoints="1"/>
              </p:cNvSpPr>
              <p:nvPr/>
            </p:nvSpPr>
            <p:spPr bwMode="auto">
              <a:xfrm>
                <a:off x="1725" y="3490"/>
                <a:ext cx="75" cy="53"/>
              </a:xfrm>
              <a:custGeom>
                <a:avLst/>
                <a:gdLst>
                  <a:gd name="T0" fmla="*/ 0 w 75"/>
                  <a:gd name="T1" fmla="*/ 0 h 53"/>
                  <a:gd name="T2" fmla="*/ 75 w 75"/>
                  <a:gd name="T3" fmla="*/ 0 h 53"/>
                  <a:gd name="T4" fmla="*/ 75 w 75"/>
                  <a:gd name="T5" fmla="*/ 53 h 53"/>
                  <a:gd name="T6" fmla="*/ 0 w 75"/>
                  <a:gd name="T7" fmla="*/ 53 h 53"/>
                  <a:gd name="T8" fmla="*/ 0 w 75"/>
                  <a:gd name="T9" fmla="*/ 0 h 53"/>
                  <a:gd name="T10" fmla="*/ 0 w 75"/>
                  <a:gd name="T11" fmla="*/ 0 h 53"/>
                  <a:gd name="T12" fmla="*/ 73 w 75"/>
                  <a:gd name="T13" fmla="*/ 0 h 53"/>
                  <a:gd name="T14" fmla="*/ 73 w 75"/>
                  <a:gd name="T15" fmla="*/ 52 h 53"/>
                  <a:gd name="T16" fmla="*/ 0 w 75"/>
                  <a:gd name="T17" fmla="*/ 52 h 53"/>
                  <a:gd name="T18" fmla="*/ 0 w 75"/>
                  <a:gd name="T1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53">
                    <a:moveTo>
                      <a:pt x="0" y="0"/>
                    </a:moveTo>
                    <a:lnTo>
                      <a:pt x="75" y="0"/>
                    </a:lnTo>
                    <a:lnTo>
                      <a:pt x="75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3" y="0"/>
                    </a:lnTo>
                    <a:lnTo>
                      <a:pt x="73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32" name="Freeform 1528"/>
              <p:cNvSpPr>
                <a:spLocks noEditPoints="1"/>
              </p:cNvSpPr>
              <p:nvPr/>
            </p:nvSpPr>
            <p:spPr bwMode="auto">
              <a:xfrm>
                <a:off x="1725" y="3490"/>
                <a:ext cx="73" cy="52"/>
              </a:xfrm>
              <a:custGeom>
                <a:avLst/>
                <a:gdLst>
                  <a:gd name="T0" fmla="*/ 0 w 73"/>
                  <a:gd name="T1" fmla="*/ 0 h 52"/>
                  <a:gd name="T2" fmla="*/ 73 w 73"/>
                  <a:gd name="T3" fmla="*/ 0 h 52"/>
                  <a:gd name="T4" fmla="*/ 73 w 73"/>
                  <a:gd name="T5" fmla="*/ 52 h 52"/>
                  <a:gd name="T6" fmla="*/ 0 w 73"/>
                  <a:gd name="T7" fmla="*/ 52 h 52"/>
                  <a:gd name="T8" fmla="*/ 0 w 73"/>
                  <a:gd name="T9" fmla="*/ 0 h 52"/>
                  <a:gd name="T10" fmla="*/ 0 w 73"/>
                  <a:gd name="T11" fmla="*/ 0 h 52"/>
                  <a:gd name="T12" fmla="*/ 72 w 73"/>
                  <a:gd name="T13" fmla="*/ 0 h 52"/>
                  <a:gd name="T14" fmla="*/ 72 w 73"/>
                  <a:gd name="T15" fmla="*/ 51 h 52"/>
                  <a:gd name="T16" fmla="*/ 0 w 73"/>
                  <a:gd name="T17" fmla="*/ 51 h 52"/>
                  <a:gd name="T18" fmla="*/ 0 w 73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52">
                    <a:moveTo>
                      <a:pt x="0" y="0"/>
                    </a:moveTo>
                    <a:lnTo>
                      <a:pt x="73" y="0"/>
                    </a:lnTo>
                    <a:lnTo>
                      <a:pt x="73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2" y="0"/>
                    </a:lnTo>
                    <a:lnTo>
                      <a:pt x="72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33" name="Freeform 1529"/>
              <p:cNvSpPr>
                <a:spLocks noEditPoints="1"/>
              </p:cNvSpPr>
              <p:nvPr/>
            </p:nvSpPr>
            <p:spPr bwMode="auto">
              <a:xfrm>
                <a:off x="1725" y="3490"/>
                <a:ext cx="72" cy="51"/>
              </a:xfrm>
              <a:custGeom>
                <a:avLst/>
                <a:gdLst>
                  <a:gd name="T0" fmla="*/ 0 w 72"/>
                  <a:gd name="T1" fmla="*/ 0 h 51"/>
                  <a:gd name="T2" fmla="*/ 72 w 72"/>
                  <a:gd name="T3" fmla="*/ 0 h 51"/>
                  <a:gd name="T4" fmla="*/ 72 w 72"/>
                  <a:gd name="T5" fmla="*/ 51 h 51"/>
                  <a:gd name="T6" fmla="*/ 0 w 72"/>
                  <a:gd name="T7" fmla="*/ 51 h 51"/>
                  <a:gd name="T8" fmla="*/ 0 w 72"/>
                  <a:gd name="T9" fmla="*/ 0 h 51"/>
                  <a:gd name="T10" fmla="*/ 0 w 72"/>
                  <a:gd name="T11" fmla="*/ 0 h 51"/>
                  <a:gd name="T12" fmla="*/ 70 w 72"/>
                  <a:gd name="T13" fmla="*/ 0 h 51"/>
                  <a:gd name="T14" fmla="*/ 70 w 72"/>
                  <a:gd name="T15" fmla="*/ 50 h 51"/>
                  <a:gd name="T16" fmla="*/ 0 w 72"/>
                  <a:gd name="T17" fmla="*/ 50 h 51"/>
                  <a:gd name="T18" fmla="*/ 0 w 72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51">
                    <a:moveTo>
                      <a:pt x="0" y="0"/>
                    </a:moveTo>
                    <a:lnTo>
                      <a:pt x="72" y="0"/>
                    </a:lnTo>
                    <a:lnTo>
                      <a:pt x="72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0" y="0"/>
                    </a:lnTo>
                    <a:lnTo>
                      <a:pt x="70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34" name="Freeform 1530"/>
              <p:cNvSpPr>
                <a:spLocks noEditPoints="1"/>
              </p:cNvSpPr>
              <p:nvPr/>
            </p:nvSpPr>
            <p:spPr bwMode="auto">
              <a:xfrm>
                <a:off x="1725" y="3490"/>
                <a:ext cx="70" cy="50"/>
              </a:xfrm>
              <a:custGeom>
                <a:avLst/>
                <a:gdLst>
                  <a:gd name="T0" fmla="*/ 0 w 70"/>
                  <a:gd name="T1" fmla="*/ 0 h 50"/>
                  <a:gd name="T2" fmla="*/ 70 w 70"/>
                  <a:gd name="T3" fmla="*/ 0 h 50"/>
                  <a:gd name="T4" fmla="*/ 70 w 70"/>
                  <a:gd name="T5" fmla="*/ 50 h 50"/>
                  <a:gd name="T6" fmla="*/ 0 w 70"/>
                  <a:gd name="T7" fmla="*/ 50 h 50"/>
                  <a:gd name="T8" fmla="*/ 0 w 70"/>
                  <a:gd name="T9" fmla="*/ 0 h 50"/>
                  <a:gd name="T10" fmla="*/ 0 w 70"/>
                  <a:gd name="T11" fmla="*/ 0 h 50"/>
                  <a:gd name="T12" fmla="*/ 68 w 70"/>
                  <a:gd name="T13" fmla="*/ 0 h 50"/>
                  <a:gd name="T14" fmla="*/ 68 w 70"/>
                  <a:gd name="T15" fmla="*/ 48 h 50"/>
                  <a:gd name="T16" fmla="*/ 0 w 70"/>
                  <a:gd name="T17" fmla="*/ 48 h 50"/>
                  <a:gd name="T18" fmla="*/ 0 w 70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50">
                    <a:moveTo>
                      <a:pt x="0" y="0"/>
                    </a:moveTo>
                    <a:lnTo>
                      <a:pt x="70" y="0"/>
                    </a:lnTo>
                    <a:lnTo>
                      <a:pt x="70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8" y="0"/>
                    </a:lnTo>
                    <a:lnTo>
                      <a:pt x="68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35" name="Freeform 1531"/>
              <p:cNvSpPr>
                <a:spLocks noEditPoints="1"/>
              </p:cNvSpPr>
              <p:nvPr/>
            </p:nvSpPr>
            <p:spPr bwMode="auto">
              <a:xfrm>
                <a:off x="1725" y="3490"/>
                <a:ext cx="68" cy="48"/>
              </a:xfrm>
              <a:custGeom>
                <a:avLst/>
                <a:gdLst>
                  <a:gd name="T0" fmla="*/ 0 w 68"/>
                  <a:gd name="T1" fmla="*/ 0 h 48"/>
                  <a:gd name="T2" fmla="*/ 68 w 68"/>
                  <a:gd name="T3" fmla="*/ 0 h 48"/>
                  <a:gd name="T4" fmla="*/ 68 w 68"/>
                  <a:gd name="T5" fmla="*/ 48 h 48"/>
                  <a:gd name="T6" fmla="*/ 0 w 68"/>
                  <a:gd name="T7" fmla="*/ 48 h 48"/>
                  <a:gd name="T8" fmla="*/ 0 w 68"/>
                  <a:gd name="T9" fmla="*/ 0 h 48"/>
                  <a:gd name="T10" fmla="*/ 0 w 68"/>
                  <a:gd name="T11" fmla="*/ 0 h 48"/>
                  <a:gd name="T12" fmla="*/ 66 w 68"/>
                  <a:gd name="T13" fmla="*/ 0 h 48"/>
                  <a:gd name="T14" fmla="*/ 66 w 68"/>
                  <a:gd name="T15" fmla="*/ 47 h 48"/>
                  <a:gd name="T16" fmla="*/ 0 w 68"/>
                  <a:gd name="T17" fmla="*/ 47 h 48"/>
                  <a:gd name="T18" fmla="*/ 0 w 68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48">
                    <a:moveTo>
                      <a:pt x="0" y="0"/>
                    </a:moveTo>
                    <a:lnTo>
                      <a:pt x="68" y="0"/>
                    </a:lnTo>
                    <a:lnTo>
                      <a:pt x="68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" y="0"/>
                    </a:lnTo>
                    <a:lnTo>
                      <a:pt x="66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36" name="Freeform 1532"/>
              <p:cNvSpPr>
                <a:spLocks noEditPoints="1"/>
              </p:cNvSpPr>
              <p:nvPr/>
            </p:nvSpPr>
            <p:spPr bwMode="auto">
              <a:xfrm>
                <a:off x="1725" y="3490"/>
                <a:ext cx="66" cy="47"/>
              </a:xfrm>
              <a:custGeom>
                <a:avLst/>
                <a:gdLst>
                  <a:gd name="T0" fmla="*/ 0 w 66"/>
                  <a:gd name="T1" fmla="*/ 0 h 47"/>
                  <a:gd name="T2" fmla="*/ 66 w 66"/>
                  <a:gd name="T3" fmla="*/ 0 h 47"/>
                  <a:gd name="T4" fmla="*/ 66 w 66"/>
                  <a:gd name="T5" fmla="*/ 47 h 47"/>
                  <a:gd name="T6" fmla="*/ 0 w 66"/>
                  <a:gd name="T7" fmla="*/ 47 h 47"/>
                  <a:gd name="T8" fmla="*/ 0 w 66"/>
                  <a:gd name="T9" fmla="*/ 0 h 47"/>
                  <a:gd name="T10" fmla="*/ 0 w 66"/>
                  <a:gd name="T11" fmla="*/ 0 h 47"/>
                  <a:gd name="T12" fmla="*/ 65 w 66"/>
                  <a:gd name="T13" fmla="*/ 0 h 47"/>
                  <a:gd name="T14" fmla="*/ 65 w 66"/>
                  <a:gd name="T15" fmla="*/ 46 h 47"/>
                  <a:gd name="T16" fmla="*/ 0 w 66"/>
                  <a:gd name="T17" fmla="*/ 46 h 47"/>
                  <a:gd name="T18" fmla="*/ 0 w 66"/>
                  <a:gd name="T1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47">
                    <a:moveTo>
                      <a:pt x="0" y="0"/>
                    </a:moveTo>
                    <a:lnTo>
                      <a:pt x="66" y="0"/>
                    </a:lnTo>
                    <a:lnTo>
                      <a:pt x="66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5" y="0"/>
                    </a:lnTo>
                    <a:lnTo>
                      <a:pt x="65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37" name="Freeform 1533"/>
              <p:cNvSpPr>
                <a:spLocks noEditPoints="1"/>
              </p:cNvSpPr>
              <p:nvPr/>
            </p:nvSpPr>
            <p:spPr bwMode="auto">
              <a:xfrm>
                <a:off x="1725" y="3490"/>
                <a:ext cx="65" cy="46"/>
              </a:xfrm>
              <a:custGeom>
                <a:avLst/>
                <a:gdLst>
                  <a:gd name="T0" fmla="*/ 0 w 65"/>
                  <a:gd name="T1" fmla="*/ 0 h 46"/>
                  <a:gd name="T2" fmla="*/ 65 w 65"/>
                  <a:gd name="T3" fmla="*/ 0 h 46"/>
                  <a:gd name="T4" fmla="*/ 65 w 65"/>
                  <a:gd name="T5" fmla="*/ 46 h 46"/>
                  <a:gd name="T6" fmla="*/ 0 w 65"/>
                  <a:gd name="T7" fmla="*/ 46 h 46"/>
                  <a:gd name="T8" fmla="*/ 0 w 65"/>
                  <a:gd name="T9" fmla="*/ 0 h 46"/>
                  <a:gd name="T10" fmla="*/ 0 w 65"/>
                  <a:gd name="T11" fmla="*/ 0 h 46"/>
                  <a:gd name="T12" fmla="*/ 63 w 65"/>
                  <a:gd name="T13" fmla="*/ 0 h 46"/>
                  <a:gd name="T14" fmla="*/ 63 w 65"/>
                  <a:gd name="T15" fmla="*/ 44 h 46"/>
                  <a:gd name="T16" fmla="*/ 0 w 65"/>
                  <a:gd name="T17" fmla="*/ 44 h 46"/>
                  <a:gd name="T18" fmla="*/ 0 w 65"/>
                  <a:gd name="T1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46">
                    <a:moveTo>
                      <a:pt x="0" y="0"/>
                    </a:moveTo>
                    <a:lnTo>
                      <a:pt x="65" y="0"/>
                    </a:lnTo>
                    <a:lnTo>
                      <a:pt x="65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3" y="0"/>
                    </a:lnTo>
                    <a:lnTo>
                      <a:pt x="63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38" name="Freeform 1534"/>
              <p:cNvSpPr>
                <a:spLocks noEditPoints="1"/>
              </p:cNvSpPr>
              <p:nvPr/>
            </p:nvSpPr>
            <p:spPr bwMode="auto">
              <a:xfrm>
                <a:off x="1725" y="3490"/>
                <a:ext cx="63" cy="44"/>
              </a:xfrm>
              <a:custGeom>
                <a:avLst/>
                <a:gdLst>
                  <a:gd name="T0" fmla="*/ 0 w 63"/>
                  <a:gd name="T1" fmla="*/ 0 h 44"/>
                  <a:gd name="T2" fmla="*/ 63 w 63"/>
                  <a:gd name="T3" fmla="*/ 0 h 44"/>
                  <a:gd name="T4" fmla="*/ 63 w 63"/>
                  <a:gd name="T5" fmla="*/ 44 h 44"/>
                  <a:gd name="T6" fmla="*/ 0 w 63"/>
                  <a:gd name="T7" fmla="*/ 44 h 44"/>
                  <a:gd name="T8" fmla="*/ 0 w 63"/>
                  <a:gd name="T9" fmla="*/ 0 h 44"/>
                  <a:gd name="T10" fmla="*/ 0 w 63"/>
                  <a:gd name="T11" fmla="*/ 0 h 44"/>
                  <a:gd name="T12" fmla="*/ 61 w 63"/>
                  <a:gd name="T13" fmla="*/ 0 h 44"/>
                  <a:gd name="T14" fmla="*/ 61 w 63"/>
                  <a:gd name="T15" fmla="*/ 44 h 44"/>
                  <a:gd name="T16" fmla="*/ 0 w 63"/>
                  <a:gd name="T17" fmla="*/ 44 h 44"/>
                  <a:gd name="T18" fmla="*/ 0 w 63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44">
                    <a:moveTo>
                      <a:pt x="0" y="0"/>
                    </a:moveTo>
                    <a:lnTo>
                      <a:pt x="63" y="0"/>
                    </a:lnTo>
                    <a:lnTo>
                      <a:pt x="63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1" y="0"/>
                    </a:lnTo>
                    <a:lnTo>
                      <a:pt x="61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39" name="Freeform 1535"/>
              <p:cNvSpPr>
                <a:spLocks noEditPoints="1"/>
              </p:cNvSpPr>
              <p:nvPr/>
            </p:nvSpPr>
            <p:spPr bwMode="auto">
              <a:xfrm>
                <a:off x="1725" y="3490"/>
                <a:ext cx="61" cy="44"/>
              </a:xfrm>
              <a:custGeom>
                <a:avLst/>
                <a:gdLst>
                  <a:gd name="T0" fmla="*/ 0 w 61"/>
                  <a:gd name="T1" fmla="*/ 0 h 44"/>
                  <a:gd name="T2" fmla="*/ 61 w 61"/>
                  <a:gd name="T3" fmla="*/ 0 h 44"/>
                  <a:gd name="T4" fmla="*/ 61 w 61"/>
                  <a:gd name="T5" fmla="*/ 44 h 44"/>
                  <a:gd name="T6" fmla="*/ 0 w 61"/>
                  <a:gd name="T7" fmla="*/ 44 h 44"/>
                  <a:gd name="T8" fmla="*/ 0 w 61"/>
                  <a:gd name="T9" fmla="*/ 0 h 44"/>
                  <a:gd name="T10" fmla="*/ 0 w 61"/>
                  <a:gd name="T11" fmla="*/ 0 h 44"/>
                  <a:gd name="T12" fmla="*/ 59 w 61"/>
                  <a:gd name="T13" fmla="*/ 0 h 44"/>
                  <a:gd name="T14" fmla="*/ 59 w 61"/>
                  <a:gd name="T15" fmla="*/ 42 h 44"/>
                  <a:gd name="T16" fmla="*/ 0 w 61"/>
                  <a:gd name="T17" fmla="*/ 42 h 44"/>
                  <a:gd name="T18" fmla="*/ 0 w 61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44">
                    <a:moveTo>
                      <a:pt x="0" y="0"/>
                    </a:moveTo>
                    <a:lnTo>
                      <a:pt x="61" y="0"/>
                    </a:lnTo>
                    <a:lnTo>
                      <a:pt x="61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" y="0"/>
                    </a:lnTo>
                    <a:lnTo>
                      <a:pt x="59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40" name="Freeform 1536"/>
              <p:cNvSpPr>
                <a:spLocks noEditPoints="1"/>
              </p:cNvSpPr>
              <p:nvPr/>
            </p:nvSpPr>
            <p:spPr bwMode="auto">
              <a:xfrm>
                <a:off x="1725" y="3490"/>
                <a:ext cx="59" cy="42"/>
              </a:xfrm>
              <a:custGeom>
                <a:avLst/>
                <a:gdLst>
                  <a:gd name="T0" fmla="*/ 0 w 59"/>
                  <a:gd name="T1" fmla="*/ 0 h 42"/>
                  <a:gd name="T2" fmla="*/ 59 w 59"/>
                  <a:gd name="T3" fmla="*/ 0 h 42"/>
                  <a:gd name="T4" fmla="*/ 59 w 59"/>
                  <a:gd name="T5" fmla="*/ 42 h 42"/>
                  <a:gd name="T6" fmla="*/ 0 w 59"/>
                  <a:gd name="T7" fmla="*/ 42 h 42"/>
                  <a:gd name="T8" fmla="*/ 0 w 59"/>
                  <a:gd name="T9" fmla="*/ 0 h 42"/>
                  <a:gd name="T10" fmla="*/ 0 w 59"/>
                  <a:gd name="T11" fmla="*/ 0 h 42"/>
                  <a:gd name="T12" fmla="*/ 58 w 59"/>
                  <a:gd name="T13" fmla="*/ 0 h 42"/>
                  <a:gd name="T14" fmla="*/ 58 w 59"/>
                  <a:gd name="T15" fmla="*/ 41 h 42"/>
                  <a:gd name="T16" fmla="*/ 0 w 59"/>
                  <a:gd name="T17" fmla="*/ 41 h 42"/>
                  <a:gd name="T18" fmla="*/ 0 w 59"/>
                  <a:gd name="T1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0" y="0"/>
                    </a:moveTo>
                    <a:lnTo>
                      <a:pt x="59" y="0"/>
                    </a:lnTo>
                    <a:lnTo>
                      <a:pt x="59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8" y="0"/>
                    </a:lnTo>
                    <a:lnTo>
                      <a:pt x="5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41" name="Freeform 1537"/>
              <p:cNvSpPr>
                <a:spLocks noEditPoints="1"/>
              </p:cNvSpPr>
              <p:nvPr/>
            </p:nvSpPr>
            <p:spPr bwMode="auto">
              <a:xfrm>
                <a:off x="1725" y="3490"/>
                <a:ext cx="58" cy="41"/>
              </a:xfrm>
              <a:custGeom>
                <a:avLst/>
                <a:gdLst>
                  <a:gd name="T0" fmla="*/ 0 w 58"/>
                  <a:gd name="T1" fmla="*/ 0 h 41"/>
                  <a:gd name="T2" fmla="*/ 58 w 58"/>
                  <a:gd name="T3" fmla="*/ 0 h 41"/>
                  <a:gd name="T4" fmla="*/ 58 w 58"/>
                  <a:gd name="T5" fmla="*/ 41 h 41"/>
                  <a:gd name="T6" fmla="*/ 0 w 58"/>
                  <a:gd name="T7" fmla="*/ 41 h 41"/>
                  <a:gd name="T8" fmla="*/ 0 w 58"/>
                  <a:gd name="T9" fmla="*/ 0 h 41"/>
                  <a:gd name="T10" fmla="*/ 0 w 58"/>
                  <a:gd name="T11" fmla="*/ 0 h 41"/>
                  <a:gd name="T12" fmla="*/ 56 w 58"/>
                  <a:gd name="T13" fmla="*/ 0 h 41"/>
                  <a:gd name="T14" fmla="*/ 56 w 58"/>
                  <a:gd name="T15" fmla="*/ 40 h 41"/>
                  <a:gd name="T16" fmla="*/ 0 w 58"/>
                  <a:gd name="T17" fmla="*/ 40 h 41"/>
                  <a:gd name="T18" fmla="*/ 0 w 58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41">
                    <a:moveTo>
                      <a:pt x="0" y="0"/>
                    </a:moveTo>
                    <a:lnTo>
                      <a:pt x="58" y="0"/>
                    </a:lnTo>
                    <a:lnTo>
                      <a:pt x="5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6" y="0"/>
                    </a:lnTo>
                    <a:lnTo>
                      <a:pt x="56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42" name="Freeform 1538"/>
              <p:cNvSpPr>
                <a:spLocks noEditPoints="1"/>
              </p:cNvSpPr>
              <p:nvPr/>
            </p:nvSpPr>
            <p:spPr bwMode="auto">
              <a:xfrm>
                <a:off x="1725" y="3490"/>
                <a:ext cx="56" cy="40"/>
              </a:xfrm>
              <a:custGeom>
                <a:avLst/>
                <a:gdLst>
                  <a:gd name="T0" fmla="*/ 0 w 56"/>
                  <a:gd name="T1" fmla="*/ 0 h 40"/>
                  <a:gd name="T2" fmla="*/ 56 w 56"/>
                  <a:gd name="T3" fmla="*/ 0 h 40"/>
                  <a:gd name="T4" fmla="*/ 56 w 56"/>
                  <a:gd name="T5" fmla="*/ 40 h 40"/>
                  <a:gd name="T6" fmla="*/ 0 w 56"/>
                  <a:gd name="T7" fmla="*/ 40 h 40"/>
                  <a:gd name="T8" fmla="*/ 0 w 56"/>
                  <a:gd name="T9" fmla="*/ 0 h 40"/>
                  <a:gd name="T10" fmla="*/ 0 w 56"/>
                  <a:gd name="T11" fmla="*/ 0 h 40"/>
                  <a:gd name="T12" fmla="*/ 54 w 56"/>
                  <a:gd name="T13" fmla="*/ 0 h 40"/>
                  <a:gd name="T14" fmla="*/ 54 w 56"/>
                  <a:gd name="T15" fmla="*/ 38 h 40"/>
                  <a:gd name="T16" fmla="*/ 0 w 56"/>
                  <a:gd name="T17" fmla="*/ 38 h 40"/>
                  <a:gd name="T18" fmla="*/ 0 w 56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40">
                    <a:moveTo>
                      <a:pt x="0" y="0"/>
                    </a:moveTo>
                    <a:lnTo>
                      <a:pt x="56" y="0"/>
                    </a:lnTo>
                    <a:lnTo>
                      <a:pt x="56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4" y="0"/>
                    </a:lnTo>
                    <a:lnTo>
                      <a:pt x="54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43" name="Freeform 1539"/>
              <p:cNvSpPr>
                <a:spLocks noEditPoints="1"/>
              </p:cNvSpPr>
              <p:nvPr/>
            </p:nvSpPr>
            <p:spPr bwMode="auto">
              <a:xfrm>
                <a:off x="1725" y="3490"/>
                <a:ext cx="54" cy="38"/>
              </a:xfrm>
              <a:custGeom>
                <a:avLst/>
                <a:gdLst>
                  <a:gd name="T0" fmla="*/ 0 w 54"/>
                  <a:gd name="T1" fmla="*/ 0 h 38"/>
                  <a:gd name="T2" fmla="*/ 54 w 54"/>
                  <a:gd name="T3" fmla="*/ 0 h 38"/>
                  <a:gd name="T4" fmla="*/ 54 w 54"/>
                  <a:gd name="T5" fmla="*/ 38 h 38"/>
                  <a:gd name="T6" fmla="*/ 0 w 54"/>
                  <a:gd name="T7" fmla="*/ 38 h 38"/>
                  <a:gd name="T8" fmla="*/ 0 w 54"/>
                  <a:gd name="T9" fmla="*/ 0 h 38"/>
                  <a:gd name="T10" fmla="*/ 0 w 54"/>
                  <a:gd name="T11" fmla="*/ 0 h 38"/>
                  <a:gd name="T12" fmla="*/ 52 w 54"/>
                  <a:gd name="T13" fmla="*/ 0 h 38"/>
                  <a:gd name="T14" fmla="*/ 52 w 54"/>
                  <a:gd name="T15" fmla="*/ 37 h 38"/>
                  <a:gd name="T16" fmla="*/ 0 w 54"/>
                  <a:gd name="T17" fmla="*/ 37 h 38"/>
                  <a:gd name="T18" fmla="*/ 0 w 54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38">
                    <a:moveTo>
                      <a:pt x="0" y="0"/>
                    </a:moveTo>
                    <a:lnTo>
                      <a:pt x="54" y="0"/>
                    </a:lnTo>
                    <a:lnTo>
                      <a:pt x="54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2" y="0"/>
                    </a:lnTo>
                    <a:lnTo>
                      <a:pt x="52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44" name="Freeform 1540"/>
              <p:cNvSpPr>
                <a:spLocks noEditPoints="1"/>
              </p:cNvSpPr>
              <p:nvPr/>
            </p:nvSpPr>
            <p:spPr bwMode="auto">
              <a:xfrm>
                <a:off x="1725" y="3490"/>
                <a:ext cx="52" cy="37"/>
              </a:xfrm>
              <a:custGeom>
                <a:avLst/>
                <a:gdLst>
                  <a:gd name="T0" fmla="*/ 0 w 52"/>
                  <a:gd name="T1" fmla="*/ 0 h 37"/>
                  <a:gd name="T2" fmla="*/ 52 w 52"/>
                  <a:gd name="T3" fmla="*/ 0 h 37"/>
                  <a:gd name="T4" fmla="*/ 52 w 52"/>
                  <a:gd name="T5" fmla="*/ 37 h 37"/>
                  <a:gd name="T6" fmla="*/ 0 w 52"/>
                  <a:gd name="T7" fmla="*/ 37 h 37"/>
                  <a:gd name="T8" fmla="*/ 0 w 52"/>
                  <a:gd name="T9" fmla="*/ 0 h 37"/>
                  <a:gd name="T10" fmla="*/ 0 w 52"/>
                  <a:gd name="T11" fmla="*/ 0 h 37"/>
                  <a:gd name="T12" fmla="*/ 51 w 52"/>
                  <a:gd name="T13" fmla="*/ 0 h 37"/>
                  <a:gd name="T14" fmla="*/ 51 w 52"/>
                  <a:gd name="T15" fmla="*/ 36 h 37"/>
                  <a:gd name="T16" fmla="*/ 0 w 52"/>
                  <a:gd name="T17" fmla="*/ 36 h 37"/>
                  <a:gd name="T18" fmla="*/ 0 w 52"/>
                  <a:gd name="T1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37">
                    <a:moveTo>
                      <a:pt x="0" y="0"/>
                    </a:moveTo>
                    <a:lnTo>
                      <a:pt x="52" y="0"/>
                    </a:lnTo>
                    <a:lnTo>
                      <a:pt x="52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" y="0"/>
                    </a:lnTo>
                    <a:lnTo>
                      <a:pt x="51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45" name="Freeform 1541"/>
              <p:cNvSpPr>
                <a:spLocks noEditPoints="1"/>
              </p:cNvSpPr>
              <p:nvPr/>
            </p:nvSpPr>
            <p:spPr bwMode="auto">
              <a:xfrm>
                <a:off x="1725" y="3490"/>
                <a:ext cx="51" cy="36"/>
              </a:xfrm>
              <a:custGeom>
                <a:avLst/>
                <a:gdLst>
                  <a:gd name="T0" fmla="*/ 0 w 51"/>
                  <a:gd name="T1" fmla="*/ 0 h 36"/>
                  <a:gd name="T2" fmla="*/ 51 w 51"/>
                  <a:gd name="T3" fmla="*/ 0 h 36"/>
                  <a:gd name="T4" fmla="*/ 51 w 51"/>
                  <a:gd name="T5" fmla="*/ 36 h 36"/>
                  <a:gd name="T6" fmla="*/ 0 w 51"/>
                  <a:gd name="T7" fmla="*/ 36 h 36"/>
                  <a:gd name="T8" fmla="*/ 0 w 51"/>
                  <a:gd name="T9" fmla="*/ 0 h 36"/>
                  <a:gd name="T10" fmla="*/ 0 w 51"/>
                  <a:gd name="T11" fmla="*/ 0 h 36"/>
                  <a:gd name="T12" fmla="*/ 49 w 51"/>
                  <a:gd name="T13" fmla="*/ 0 h 36"/>
                  <a:gd name="T14" fmla="*/ 49 w 51"/>
                  <a:gd name="T15" fmla="*/ 35 h 36"/>
                  <a:gd name="T16" fmla="*/ 0 w 51"/>
                  <a:gd name="T17" fmla="*/ 35 h 36"/>
                  <a:gd name="T18" fmla="*/ 0 w 51"/>
                  <a:gd name="T1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36">
                    <a:moveTo>
                      <a:pt x="0" y="0"/>
                    </a:moveTo>
                    <a:lnTo>
                      <a:pt x="51" y="0"/>
                    </a:lnTo>
                    <a:lnTo>
                      <a:pt x="51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9" y="0"/>
                    </a:lnTo>
                    <a:lnTo>
                      <a:pt x="49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46" name="Freeform 1542"/>
              <p:cNvSpPr>
                <a:spLocks noEditPoints="1"/>
              </p:cNvSpPr>
              <p:nvPr/>
            </p:nvSpPr>
            <p:spPr bwMode="auto">
              <a:xfrm>
                <a:off x="1725" y="3490"/>
                <a:ext cx="49" cy="35"/>
              </a:xfrm>
              <a:custGeom>
                <a:avLst/>
                <a:gdLst>
                  <a:gd name="T0" fmla="*/ 0 w 49"/>
                  <a:gd name="T1" fmla="*/ 0 h 35"/>
                  <a:gd name="T2" fmla="*/ 49 w 49"/>
                  <a:gd name="T3" fmla="*/ 0 h 35"/>
                  <a:gd name="T4" fmla="*/ 49 w 49"/>
                  <a:gd name="T5" fmla="*/ 35 h 35"/>
                  <a:gd name="T6" fmla="*/ 0 w 49"/>
                  <a:gd name="T7" fmla="*/ 35 h 35"/>
                  <a:gd name="T8" fmla="*/ 0 w 49"/>
                  <a:gd name="T9" fmla="*/ 0 h 35"/>
                  <a:gd name="T10" fmla="*/ 0 w 49"/>
                  <a:gd name="T11" fmla="*/ 0 h 35"/>
                  <a:gd name="T12" fmla="*/ 47 w 49"/>
                  <a:gd name="T13" fmla="*/ 0 h 35"/>
                  <a:gd name="T14" fmla="*/ 47 w 49"/>
                  <a:gd name="T15" fmla="*/ 33 h 35"/>
                  <a:gd name="T16" fmla="*/ 0 w 49"/>
                  <a:gd name="T17" fmla="*/ 33 h 35"/>
                  <a:gd name="T18" fmla="*/ 0 w 49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35">
                    <a:moveTo>
                      <a:pt x="0" y="0"/>
                    </a:moveTo>
                    <a:lnTo>
                      <a:pt x="49" y="0"/>
                    </a:lnTo>
                    <a:lnTo>
                      <a:pt x="49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7" y="0"/>
                    </a:lnTo>
                    <a:lnTo>
                      <a:pt x="4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47" name="Freeform 1543"/>
              <p:cNvSpPr>
                <a:spLocks noEditPoints="1"/>
              </p:cNvSpPr>
              <p:nvPr/>
            </p:nvSpPr>
            <p:spPr bwMode="auto">
              <a:xfrm>
                <a:off x="1725" y="3490"/>
                <a:ext cx="47" cy="33"/>
              </a:xfrm>
              <a:custGeom>
                <a:avLst/>
                <a:gdLst>
                  <a:gd name="T0" fmla="*/ 0 w 47"/>
                  <a:gd name="T1" fmla="*/ 0 h 33"/>
                  <a:gd name="T2" fmla="*/ 47 w 47"/>
                  <a:gd name="T3" fmla="*/ 0 h 33"/>
                  <a:gd name="T4" fmla="*/ 47 w 47"/>
                  <a:gd name="T5" fmla="*/ 33 h 33"/>
                  <a:gd name="T6" fmla="*/ 0 w 47"/>
                  <a:gd name="T7" fmla="*/ 33 h 33"/>
                  <a:gd name="T8" fmla="*/ 0 w 47"/>
                  <a:gd name="T9" fmla="*/ 0 h 33"/>
                  <a:gd name="T10" fmla="*/ 0 w 47"/>
                  <a:gd name="T11" fmla="*/ 0 h 33"/>
                  <a:gd name="T12" fmla="*/ 45 w 47"/>
                  <a:gd name="T13" fmla="*/ 0 h 33"/>
                  <a:gd name="T14" fmla="*/ 45 w 47"/>
                  <a:gd name="T15" fmla="*/ 32 h 33"/>
                  <a:gd name="T16" fmla="*/ 0 w 47"/>
                  <a:gd name="T17" fmla="*/ 32 h 33"/>
                  <a:gd name="T18" fmla="*/ 0 w 47"/>
                  <a:gd name="T1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33">
                    <a:moveTo>
                      <a:pt x="0" y="0"/>
                    </a:moveTo>
                    <a:lnTo>
                      <a:pt x="47" y="0"/>
                    </a:lnTo>
                    <a:lnTo>
                      <a:pt x="4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5" y="0"/>
                    </a:lnTo>
                    <a:lnTo>
                      <a:pt x="45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48" name="Freeform 1544"/>
              <p:cNvSpPr>
                <a:spLocks noEditPoints="1"/>
              </p:cNvSpPr>
              <p:nvPr/>
            </p:nvSpPr>
            <p:spPr bwMode="auto">
              <a:xfrm>
                <a:off x="1725" y="3490"/>
                <a:ext cx="45" cy="32"/>
              </a:xfrm>
              <a:custGeom>
                <a:avLst/>
                <a:gdLst>
                  <a:gd name="T0" fmla="*/ 0 w 45"/>
                  <a:gd name="T1" fmla="*/ 0 h 32"/>
                  <a:gd name="T2" fmla="*/ 45 w 45"/>
                  <a:gd name="T3" fmla="*/ 0 h 32"/>
                  <a:gd name="T4" fmla="*/ 45 w 45"/>
                  <a:gd name="T5" fmla="*/ 32 h 32"/>
                  <a:gd name="T6" fmla="*/ 0 w 45"/>
                  <a:gd name="T7" fmla="*/ 32 h 32"/>
                  <a:gd name="T8" fmla="*/ 0 w 45"/>
                  <a:gd name="T9" fmla="*/ 0 h 32"/>
                  <a:gd name="T10" fmla="*/ 0 w 45"/>
                  <a:gd name="T11" fmla="*/ 0 h 32"/>
                  <a:gd name="T12" fmla="*/ 44 w 45"/>
                  <a:gd name="T13" fmla="*/ 0 h 32"/>
                  <a:gd name="T14" fmla="*/ 44 w 45"/>
                  <a:gd name="T15" fmla="*/ 31 h 32"/>
                  <a:gd name="T16" fmla="*/ 0 w 45"/>
                  <a:gd name="T17" fmla="*/ 31 h 32"/>
                  <a:gd name="T18" fmla="*/ 0 w 4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32">
                    <a:moveTo>
                      <a:pt x="0" y="0"/>
                    </a:moveTo>
                    <a:lnTo>
                      <a:pt x="45" y="0"/>
                    </a:lnTo>
                    <a:lnTo>
                      <a:pt x="45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49" name="Freeform 1545"/>
              <p:cNvSpPr>
                <a:spLocks noEditPoints="1"/>
              </p:cNvSpPr>
              <p:nvPr/>
            </p:nvSpPr>
            <p:spPr bwMode="auto">
              <a:xfrm>
                <a:off x="1725" y="3490"/>
                <a:ext cx="44" cy="31"/>
              </a:xfrm>
              <a:custGeom>
                <a:avLst/>
                <a:gdLst>
                  <a:gd name="T0" fmla="*/ 0 w 44"/>
                  <a:gd name="T1" fmla="*/ 0 h 31"/>
                  <a:gd name="T2" fmla="*/ 44 w 44"/>
                  <a:gd name="T3" fmla="*/ 0 h 31"/>
                  <a:gd name="T4" fmla="*/ 44 w 44"/>
                  <a:gd name="T5" fmla="*/ 31 h 31"/>
                  <a:gd name="T6" fmla="*/ 0 w 44"/>
                  <a:gd name="T7" fmla="*/ 31 h 31"/>
                  <a:gd name="T8" fmla="*/ 0 w 44"/>
                  <a:gd name="T9" fmla="*/ 0 h 31"/>
                  <a:gd name="T10" fmla="*/ 0 w 44"/>
                  <a:gd name="T11" fmla="*/ 0 h 31"/>
                  <a:gd name="T12" fmla="*/ 42 w 44"/>
                  <a:gd name="T13" fmla="*/ 0 h 31"/>
                  <a:gd name="T14" fmla="*/ 42 w 44"/>
                  <a:gd name="T15" fmla="*/ 30 h 31"/>
                  <a:gd name="T16" fmla="*/ 0 w 44"/>
                  <a:gd name="T17" fmla="*/ 30 h 31"/>
                  <a:gd name="T18" fmla="*/ 0 w 44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1">
                    <a:moveTo>
                      <a:pt x="0" y="0"/>
                    </a:moveTo>
                    <a:lnTo>
                      <a:pt x="44" y="0"/>
                    </a:lnTo>
                    <a:lnTo>
                      <a:pt x="44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50" name="Freeform 1546"/>
              <p:cNvSpPr>
                <a:spLocks noEditPoints="1"/>
              </p:cNvSpPr>
              <p:nvPr/>
            </p:nvSpPr>
            <p:spPr bwMode="auto">
              <a:xfrm>
                <a:off x="1725" y="3490"/>
                <a:ext cx="42" cy="30"/>
              </a:xfrm>
              <a:custGeom>
                <a:avLst/>
                <a:gdLst>
                  <a:gd name="T0" fmla="*/ 0 w 42"/>
                  <a:gd name="T1" fmla="*/ 0 h 30"/>
                  <a:gd name="T2" fmla="*/ 42 w 42"/>
                  <a:gd name="T3" fmla="*/ 0 h 30"/>
                  <a:gd name="T4" fmla="*/ 42 w 42"/>
                  <a:gd name="T5" fmla="*/ 30 h 30"/>
                  <a:gd name="T6" fmla="*/ 0 w 42"/>
                  <a:gd name="T7" fmla="*/ 30 h 30"/>
                  <a:gd name="T8" fmla="*/ 0 w 42"/>
                  <a:gd name="T9" fmla="*/ 0 h 30"/>
                  <a:gd name="T10" fmla="*/ 0 w 42"/>
                  <a:gd name="T11" fmla="*/ 0 h 30"/>
                  <a:gd name="T12" fmla="*/ 40 w 42"/>
                  <a:gd name="T13" fmla="*/ 0 h 30"/>
                  <a:gd name="T14" fmla="*/ 40 w 42"/>
                  <a:gd name="T15" fmla="*/ 29 h 30"/>
                  <a:gd name="T16" fmla="*/ 0 w 42"/>
                  <a:gd name="T17" fmla="*/ 29 h 30"/>
                  <a:gd name="T18" fmla="*/ 0 w 42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30">
                    <a:moveTo>
                      <a:pt x="0" y="0"/>
                    </a:moveTo>
                    <a:lnTo>
                      <a:pt x="42" y="0"/>
                    </a:lnTo>
                    <a:lnTo>
                      <a:pt x="42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0" y="0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51" name="Freeform 1547"/>
              <p:cNvSpPr>
                <a:spLocks noEditPoints="1"/>
              </p:cNvSpPr>
              <p:nvPr/>
            </p:nvSpPr>
            <p:spPr bwMode="auto">
              <a:xfrm>
                <a:off x="1725" y="3490"/>
                <a:ext cx="40" cy="29"/>
              </a:xfrm>
              <a:custGeom>
                <a:avLst/>
                <a:gdLst>
                  <a:gd name="T0" fmla="*/ 0 w 40"/>
                  <a:gd name="T1" fmla="*/ 0 h 29"/>
                  <a:gd name="T2" fmla="*/ 40 w 40"/>
                  <a:gd name="T3" fmla="*/ 0 h 29"/>
                  <a:gd name="T4" fmla="*/ 40 w 40"/>
                  <a:gd name="T5" fmla="*/ 29 h 29"/>
                  <a:gd name="T6" fmla="*/ 0 w 40"/>
                  <a:gd name="T7" fmla="*/ 29 h 29"/>
                  <a:gd name="T8" fmla="*/ 0 w 40"/>
                  <a:gd name="T9" fmla="*/ 0 h 29"/>
                  <a:gd name="T10" fmla="*/ 0 w 40"/>
                  <a:gd name="T11" fmla="*/ 0 h 29"/>
                  <a:gd name="T12" fmla="*/ 38 w 40"/>
                  <a:gd name="T13" fmla="*/ 0 h 29"/>
                  <a:gd name="T14" fmla="*/ 38 w 40"/>
                  <a:gd name="T15" fmla="*/ 27 h 29"/>
                  <a:gd name="T16" fmla="*/ 0 w 40"/>
                  <a:gd name="T17" fmla="*/ 27 h 29"/>
                  <a:gd name="T18" fmla="*/ 0 w 40"/>
                  <a:gd name="T1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29">
                    <a:moveTo>
                      <a:pt x="0" y="0"/>
                    </a:moveTo>
                    <a:lnTo>
                      <a:pt x="40" y="0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8" y="0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52" name="Freeform 1548"/>
              <p:cNvSpPr>
                <a:spLocks noEditPoints="1"/>
              </p:cNvSpPr>
              <p:nvPr/>
            </p:nvSpPr>
            <p:spPr bwMode="auto">
              <a:xfrm>
                <a:off x="1725" y="3490"/>
                <a:ext cx="38" cy="27"/>
              </a:xfrm>
              <a:custGeom>
                <a:avLst/>
                <a:gdLst>
                  <a:gd name="T0" fmla="*/ 0 w 38"/>
                  <a:gd name="T1" fmla="*/ 0 h 27"/>
                  <a:gd name="T2" fmla="*/ 38 w 38"/>
                  <a:gd name="T3" fmla="*/ 0 h 27"/>
                  <a:gd name="T4" fmla="*/ 38 w 38"/>
                  <a:gd name="T5" fmla="*/ 27 h 27"/>
                  <a:gd name="T6" fmla="*/ 0 w 38"/>
                  <a:gd name="T7" fmla="*/ 27 h 27"/>
                  <a:gd name="T8" fmla="*/ 0 w 38"/>
                  <a:gd name="T9" fmla="*/ 0 h 27"/>
                  <a:gd name="T10" fmla="*/ 0 w 38"/>
                  <a:gd name="T11" fmla="*/ 0 h 27"/>
                  <a:gd name="T12" fmla="*/ 37 w 38"/>
                  <a:gd name="T13" fmla="*/ 0 h 27"/>
                  <a:gd name="T14" fmla="*/ 37 w 38"/>
                  <a:gd name="T15" fmla="*/ 26 h 27"/>
                  <a:gd name="T16" fmla="*/ 0 w 38"/>
                  <a:gd name="T17" fmla="*/ 26 h 27"/>
                  <a:gd name="T18" fmla="*/ 0 w 38"/>
                  <a:gd name="T1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27">
                    <a:moveTo>
                      <a:pt x="0" y="0"/>
                    </a:moveTo>
                    <a:lnTo>
                      <a:pt x="38" y="0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" y="0"/>
                    </a:lnTo>
                    <a:lnTo>
                      <a:pt x="37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53" name="Freeform 1549"/>
              <p:cNvSpPr>
                <a:spLocks noEditPoints="1"/>
              </p:cNvSpPr>
              <p:nvPr/>
            </p:nvSpPr>
            <p:spPr bwMode="auto">
              <a:xfrm>
                <a:off x="1725" y="3490"/>
                <a:ext cx="37" cy="26"/>
              </a:xfrm>
              <a:custGeom>
                <a:avLst/>
                <a:gdLst>
                  <a:gd name="T0" fmla="*/ 0 w 37"/>
                  <a:gd name="T1" fmla="*/ 0 h 26"/>
                  <a:gd name="T2" fmla="*/ 37 w 37"/>
                  <a:gd name="T3" fmla="*/ 0 h 26"/>
                  <a:gd name="T4" fmla="*/ 37 w 37"/>
                  <a:gd name="T5" fmla="*/ 26 h 26"/>
                  <a:gd name="T6" fmla="*/ 0 w 37"/>
                  <a:gd name="T7" fmla="*/ 26 h 26"/>
                  <a:gd name="T8" fmla="*/ 0 w 37"/>
                  <a:gd name="T9" fmla="*/ 0 h 26"/>
                  <a:gd name="T10" fmla="*/ 0 w 37"/>
                  <a:gd name="T11" fmla="*/ 0 h 26"/>
                  <a:gd name="T12" fmla="*/ 35 w 37"/>
                  <a:gd name="T13" fmla="*/ 0 h 26"/>
                  <a:gd name="T14" fmla="*/ 35 w 37"/>
                  <a:gd name="T15" fmla="*/ 25 h 26"/>
                  <a:gd name="T16" fmla="*/ 0 w 37"/>
                  <a:gd name="T17" fmla="*/ 25 h 26"/>
                  <a:gd name="T18" fmla="*/ 0 w 37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26">
                    <a:moveTo>
                      <a:pt x="0" y="0"/>
                    </a:moveTo>
                    <a:lnTo>
                      <a:pt x="37" y="0"/>
                    </a:lnTo>
                    <a:lnTo>
                      <a:pt x="37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" y="0"/>
                    </a:lnTo>
                    <a:lnTo>
                      <a:pt x="35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54" name="Freeform 1550"/>
              <p:cNvSpPr>
                <a:spLocks noEditPoints="1"/>
              </p:cNvSpPr>
              <p:nvPr/>
            </p:nvSpPr>
            <p:spPr bwMode="auto">
              <a:xfrm>
                <a:off x="1725" y="3490"/>
                <a:ext cx="35" cy="25"/>
              </a:xfrm>
              <a:custGeom>
                <a:avLst/>
                <a:gdLst>
                  <a:gd name="T0" fmla="*/ 0 w 35"/>
                  <a:gd name="T1" fmla="*/ 0 h 25"/>
                  <a:gd name="T2" fmla="*/ 35 w 35"/>
                  <a:gd name="T3" fmla="*/ 0 h 25"/>
                  <a:gd name="T4" fmla="*/ 35 w 35"/>
                  <a:gd name="T5" fmla="*/ 25 h 25"/>
                  <a:gd name="T6" fmla="*/ 0 w 35"/>
                  <a:gd name="T7" fmla="*/ 25 h 25"/>
                  <a:gd name="T8" fmla="*/ 0 w 35"/>
                  <a:gd name="T9" fmla="*/ 0 h 25"/>
                  <a:gd name="T10" fmla="*/ 0 w 35"/>
                  <a:gd name="T11" fmla="*/ 0 h 25"/>
                  <a:gd name="T12" fmla="*/ 33 w 35"/>
                  <a:gd name="T13" fmla="*/ 0 h 25"/>
                  <a:gd name="T14" fmla="*/ 33 w 35"/>
                  <a:gd name="T15" fmla="*/ 24 h 25"/>
                  <a:gd name="T16" fmla="*/ 0 w 35"/>
                  <a:gd name="T17" fmla="*/ 24 h 25"/>
                  <a:gd name="T18" fmla="*/ 0 w 35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25">
                    <a:moveTo>
                      <a:pt x="0" y="0"/>
                    </a:moveTo>
                    <a:lnTo>
                      <a:pt x="35" y="0"/>
                    </a:lnTo>
                    <a:lnTo>
                      <a:pt x="35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3" y="0"/>
                    </a:lnTo>
                    <a:lnTo>
                      <a:pt x="33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55" name="Freeform 1551"/>
              <p:cNvSpPr>
                <a:spLocks noEditPoints="1"/>
              </p:cNvSpPr>
              <p:nvPr/>
            </p:nvSpPr>
            <p:spPr bwMode="auto">
              <a:xfrm>
                <a:off x="1725" y="3490"/>
                <a:ext cx="33" cy="24"/>
              </a:xfrm>
              <a:custGeom>
                <a:avLst/>
                <a:gdLst>
                  <a:gd name="T0" fmla="*/ 0 w 33"/>
                  <a:gd name="T1" fmla="*/ 0 h 24"/>
                  <a:gd name="T2" fmla="*/ 33 w 33"/>
                  <a:gd name="T3" fmla="*/ 0 h 24"/>
                  <a:gd name="T4" fmla="*/ 33 w 33"/>
                  <a:gd name="T5" fmla="*/ 24 h 24"/>
                  <a:gd name="T6" fmla="*/ 0 w 33"/>
                  <a:gd name="T7" fmla="*/ 24 h 24"/>
                  <a:gd name="T8" fmla="*/ 0 w 33"/>
                  <a:gd name="T9" fmla="*/ 0 h 24"/>
                  <a:gd name="T10" fmla="*/ 0 w 33"/>
                  <a:gd name="T11" fmla="*/ 0 h 24"/>
                  <a:gd name="T12" fmla="*/ 31 w 33"/>
                  <a:gd name="T13" fmla="*/ 0 h 24"/>
                  <a:gd name="T14" fmla="*/ 31 w 33"/>
                  <a:gd name="T15" fmla="*/ 23 h 24"/>
                  <a:gd name="T16" fmla="*/ 0 w 33"/>
                  <a:gd name="T17" fmla="*/ 23 h 24"/>
                  <a:gd name="T18" fmla="*/ 0 w 33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24">
                    <a:moveTo>
                      <a:pt x="0" y="0"/>
                    </a:moveTo>
                    <a:lnTo>
                      <a:pt x="33" y="0"/>
                    </a:lnTo>
                    <a:lnTo>
                      <a:pt x="33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1" y="0"/>
                    </a:lnTo>
                    <a:lnTo>
                      <a:pt x="31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56" name="Freeform 1552"/>
              <p:cNvSpPr>
                <a:spLocks noEditPoints="1"/>
              </p:cNvSpPr>
              <p:nvPr/>
            </p:nvSpPr>
            <p:spPr bwMode="auto">
              <a:xfrm>
                <a:off x="1725" y="3490"/>
                <a:ext cx="31" cy="23"/>
              </a:xfrm>
              <a:custGeom>
                <a:avLst/>
                <a:gdLst>
                  <a:gd name="T0" fmla="*/ 0 w 31"/>
                  <a:gd name="T1" fmla="*/ 0 h 23"/>
                  <a:gd name="T2" fmla="*/ 31 w 31"/>
                  <a:gd name="T3" fmla="*/ 0 h 23"/>
                  <a:gd name="T4" fmla="*/ 31 w 31"/>
                  <a:gd name="T5" fmla="*/ 23 h 23"/>
                  <a:gd name="T6" fmla="*/ 0 w 31"/>
                  <a:gd name="T7" fmla="*/ 23 h 23"/>
                  <a:gd name="T8" fmla="*/ 0 w 31"/>
                  <a:gd name="T9" fmla="*/ 0 h 23"/>
                  <a:gd name="T10" fmla="*/ 0 w 31"/>
                  <a:gd name="T11" fmla="*/ 0 h 23"/>
                  <a:gd name="T12" fmla="*/ 30 w 31"/>
                  <a:gd name="T13" fmla="*/ 0 h 23"/>
                  <a:gd name="T14" fmla="*/ 30 w 31"/>
                  <a:gd name="T15" fmla="*/ 21 h 23"/>
                  <a:gd name="T16" fmla="*/ 0 w 31"/>
                  <a:gd name="T17" fmla="*/ 21 h 23"/>
                  <a:gd name="T18" fmla="*/ 0 w 31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3">
                    <a:moveTo>
                      <a:pt x="0" y="0"/>
                    </a:moveTo>
                    <a:lnTo>
                      <a:pt x="31" y="0"/>
                    </a:lnTo>
                    <a:lnTo>
                      <a:pt x="31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" y="0"/>
                    </a:lnTo>
                    <a:lnTo>
                      <a:pt x="30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57" name="Freeform 1553"/>
              <p:cNvSpPr>
                <a:spLocks noEditPoints="1"/>
              </p:cNvSpPr>
              <p:nvPr/>
            </p:nvSpPr>
            <p:spPr bwMode="auto">
              <a:xfrm>
                <a:off x="1725" y="3490"/>
                <a:ext cx="30" cy="21"/>
              </a:xfrm>
              <a:custGeom>
                <a:avLst/>
                <a:gdLst>
                  <a:gd name="T0" fmla="*/ 0 w 30"/>
                  <a:gd name="T1" fmla="*/ 0 h 21"/>
                  <a:gd name="T2" fmla="*/ 30 w 30"/>
                  <a:gd name="T3" fmla="*/ 0 h 21"/>
                  <a:gd name="T4" fmla="*/ 30 w 30"/>
                  <a:gd name="T5" fmla="*/ 21 h 21"/>
                  <a:gd name="T6" fmla="*/ 0 w 30"/>
                  <a:gd name="T7" fmla="*/ 21 h 21"/>
                  <a:gd name="T8" fmla="*/ 0 w 30"/>
                  <a:gd name="T9" fmla="*/ 0 h 21"/>
                  <a:gd name="T10" fmla="*/ 0 w 30"/>
                  <a:gd name="T11" fmla="*/ 0 h 21"/>
                  <a:gd name="T12" fmla="*/ 28 w 30"/>
                  <a:gd name="T13" fmla="*/ 0 h 21"/>
                  <a:gd name="T14" fmla="*/ 28 w 30"/>
                  <a:gd name="T15" fmla="*/ 20 h 21"/>
                  <a:gd name="T16" fmla="*/ 0 w 30"/>
                  <a:gd name="T17" fmla="*/ 20 h 21"/>
                  <a:gd name="T18" fmla="*/ 0 w 30"/>
                  <a:gd name="T1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21">
                    <a:moveTo>
                      <a:pt x="0" y="0"/>
                    </a:moveTo>
                    <a:lnTo>
                      <a:pt x="30" y="0"/>
                    </a:lnTo>
                    <a:lnTo>
                      <a:pt x="30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58" name="Freeform 1554"/>
              <p:cNvSpPr>
                <a:spLocks noEditPoints="1"/>
              </p:cNvSpPr>
              <p:nvPr/>
            </p:nvSpPr>
            <p:spPr bwMode="auto">
              <a:xfrm>
                <a:off x="1725" y="3490"/>
                <a:ext cx="28" cy="20"/>
              </a:xfrm>
              <a:custGeom>
                <a:avLst/>
                <a:gdLst>
                  <a:gd name="T0" fmla="*/ 0 w 28"/>
                  <a:gd name="T1" fmla="*/ 0 h 20"/>
                  <a:gd name="T2" fmla="*/ 28 w 28"/>
                  <a:gd name="T3" fmla="*/ 0 h 20"/>
                  <a:gd name="T4" fmla="*/ 28 w 28"/>
                  <a:gd name="T5" fmla="*/ 20 h 20"/>
                  <a:gd name="T6" fmla="*/ 0 w 28"/>
                  <a:gd name="T7" fmla="*/ 20 h 20"/>
                  <a:gd name="T8" fmla="*/ 0 w 28"/>
                  <a:gd name="T9" fmla="*/ 0 h 20"/>
                  <a:gd name="T10" fmla="*/ 0 w 28"/>
                  <a:gd name="T11" fmla="*/ 0 h 20"/>
                  <a:gd name="T12" fmla="*/ 26 w 28"/>
                  <a:gd name="T13" fmla="*/ 0 h 20"/>
                  <a:gd name="T14" fmla="*/ 26 w 28"/>
                  <a:gd name="T15" fmla="*/ 18 h 20"/>
                  <a:gd name="T16" fmla="*/ 0 w 28"/>
                  <a:gd name="T17" fmla="*/ 18 h 20"/>
                  <a:gd name="T18" fmla="*/ 0 w 28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0">
                    <a:moveTo>
                      <a:pt x="0" y="0"/>
                    </a:moveTo>
                    <a:lnTo>
                      <a:pt x="28" y="0"/>
                    </a:lnTo>
                    <a:lnTo>
                      <a:pt x="2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" y="0"/>
                    </a:lnTo>
                    <a:lnTo>
                      <a:pt x="26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59" name="Freeform 1555"/>
              <p:cNvSpPr>
                <a:spLocks noEditPoints="1"/>
              </p:cNvSpPr>
              <p:nvPr/>
            </p:nvSpPr>
            <p:spPr bwMode="auto">
              <a:xfrm>
                <a:off x="1725" y="3490"/>
                <a:ext cx="26" cy="18"/>
              </a:xfrm>
              <a:custGeom>
                <a:avLst/>
                <a:gdLst>
                  <a:gd name="T0" fmla="*/ 0 w 26"/>
                  <a:gd name="T1" fmla="*/ 0 h 18"/>
                  <a:gd name="T2" fmla="*/ 26 w 26"/>
                  <a:gd name="T3" fmla="*/ 0 h 18"/>
                  <a:gd name="T4" fmla="*/ 26 w 26"/>
                  <a:gd name="T5" fmla="*/ 18 h 18"/>
                  <a:gd name="T6" fmla="*/ 0 w 26"/>
                  <a:gd name="T7" fmla="*/ 18 h 18"/>
                  <a:gd name="T8" fmla="*/ 0 w 26"/>
                  <a:gd name="T9" fmla="*/ 0 h 18"/>
                  <a:gd name="T10" fmla="*/ 0 w 26"/>
                  <a:gd name="T11" fmla="*/ 0 h 18"/>
                  <a:gd name="T12" fmla="*/ 24 w 26"/>
                  <a:gd name="T13" fmla="*/ 0 h 18"/>
                  <a:gd name="T14" fmla="*/ 24 w 26"/>
                  <a:gd name="T15" fmla="*/ 17 h 18"/>
                  <a:gd name="T16" fmla="*/ 0 w 26"/>
                  <a:gd name="T17" fmla="*/ 17 h 18"/>
                  <a:gd name="T18" fmla="*/ 0 w 2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8">
                    <a:moveTo>
                      <a:pt x="0" y="0"/>
                    </a:moveTo>
                    <a:lnTo>
                      <a:pt x="26" y="0"/>
                    </a:lnTo>
                    <a:lnTo>
                      <a:pt x="26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" y="0"/>
                    </a:lnTo>
                    <a:lnTo>
                      <a:pt x="2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60" name="Freeform 1556"/>
              <p:cNvSpPr>
                <a:spLocks noEditPoints="1"/>
              </p:cNvSpPr>
              <p:nvPr/>
            </p:nvSpPr>
            <p:spPr bwMode="auto">
              <a:xfrm>
                <a:off x="1725" y="3490"/>
                <a:ext cx="24" cy="17"/>
              </a:xfrm>
              <a:custGeom>
                <a:avLst/>
                <a:gdLst>
                  <a:gd name="T0" fmla="*/ 0 w 24"/>
                  <a:gd name="T1" fmla="*/ 0 h 17"/>
                  <a:gd name="T2" fmla="*/ 24 w 24"/>
                  <a:gd name="T3" fmla="*/ 0 h 17"/>
                  <a:gd name="T4" fmla="*/ 24 w 24"/>
                  <a:gd name="T5" fmla="*/ 17 h 17"/>
                  <a:gd name="T6" fmla="*/ 0 w 24"/>
                  <a:gd name="T7" fmla="*/ 17 h 17"/>
                  <a:gd name="T8" fmla="*/ 0 w 24"/>
                  <a:gd name="T9" fmla="*/ 0 h 17"/>
                  <a:gd name="T10" fmla="*/ 0 w 24"/>
                  <a:gd name="T11" fmla="*/ 0 h 17"/>
                  <a:gd name="T12" fmla="*/ 22 w 24"/>
                  <a:gd name="T13" fmla="*/ 0 h 17"/>
                  <a:gd name="T14" fmla="*/ 22 w 24"/>
                  <a:gd name="T15" fmla="*/ 17 h 17"/>
                  <a:gd name="T16" fmla="*/ 0 w 24"/>
                  <a:gd name="T17" fmla="*/ 17 h 17"/>
                  <a:gd name="T18" fmla="*/ 0 w 24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17">
                    <a:moveTo>
                      <a:pt x="0" y="0"/>
                    </a:moveTo>
                    <a:lnTo>
                      <a:pt x="24" y="0"/>
                    </a:lnTo>
                    <a:lnTo>
                      <a:pt x="2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" y="0"/>
                    </a:lnTo>
                    <a:lnTo>
                      <a:pt x="22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61" name="Freeform 1557"/>
              <p:cNvSpPr>
                <a:spLocks noEditPoints="1"/>
              </p:cNvSpPr>
              <p:nvPr/>
            </p:nvSpPr>
            <p:spPr bwMode="auto">
              <a:xfrm>
                <a:off x="1725" y="3490"/>
                <a:ext cx="22" cy="17"/>
              </a:xfrm>
              <a:custGeom>
                <a:avLst/>
                <a:gdLst>
                  <a:gd name="T0" fmla="*/ 0 w 22"/>
                  <a:gd name="T1" fmla="*/ 0 h 17"/>
                  <a:gd name="T2" fmla="*/ 22 w 22"/>
                  <a:gd name="T3" fmla="*/ 0 h 17"/>
                  <a:gd name="T4" fmla="*/ 22 w 22"/>
                  <a:gd name="T5" fmla="*/ 17 h 17"/>
                  <a:gd name="T6" fmla="*/ 0 w 22"/>
                  <a:gd name="T7" fmla="*/ 17 h 17"/>
                  <a:gd name="T8" fmla="*/ 0 w 22"/>
                  <a:gd name="T9" fmla="*/ 0 h 17"/>
                  <a:gd name="T10" fmla="*/ 0 w 22"/>
                  <a:gd name="T11" fmla="*/ 0 h 17"/>
                  <a:gd name="T12" fmla="*/ 21 w 22"/>
                  <a:gd name="T13" fmla="*/ 0 h 17"/>
                  <a:gd name="T14" fmla="*/ 21 w 22"/>
                  <a:gd name="T15" fmla="*/ 15 h 17"/>
                  <a:gd name="T16" fmla="*/ 0 w 22"/>
                  <a:gd name="T17" fmla="*/ 15 h 17"/>
                  <a:gd name="T18" fmla="*/ 0 w 2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0"/>
                    </a:moveTo>
                    <a:lnTo>
                      <a:pt x="22" y="0"/>
                    </a:lnTo>
                    <a:lnTo>
                      <a:pt x="22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62" name="Freeform 1558"/>
              <p:cNvSpPr>
                <a:spLocks noEditPoints="1"/>
              </p:cNvSpPr>
              <p:nvPr/>
            </p:nvSpPr>
            <p:spPr bwMode="auto">
              <a:xfrm>
                <a:off x="1725" y="3490"/>
                <a:ext cx="21" cy="15"/>
              </a:xfrm>
              <a:custGeom>
                <a:avLst/>
                <a:gdLst>
                  <a:gd name="T0" fmla="*/ 0 w 21"/>
                  <a:gd name="T1" fmla="*/ 0 h 15"/>
                  <a:gd name="T2" fmla="*/ 21 w 21"/>
                  <a:gd name="T3" fmla="*/ 0 h 15"/>
                  <a:gd name="T4" fmla="*/ 21 w 21"/>
                  <a:gd name="T5" fmla="*/ 15 h 15"/>
                  <a:gd name="T6" fmla="*/ 0 w 21"/>
                  <a:gd name="T7" fmla="*/ 15 h 15"/>
                  <a:gd name="T8" fmla="*/ 0 w 21"/>
                  <a:gd name="T9" fmla="*/ 0 h 15"/>
                  <a:gd name="T10" fmla="*/ 0 w 21"/>
                  <a:gd name="T11" fmla="*/ 0 h 15"/>
                  <a:gd name="T12" fmla="*/ 19 w 21"/>
                  <a:gd name="T13" fmla="*/ 0 h 15"/>
                  <a:gd name="T14" fmla="*/ 19 w 21"/>
                  <a:gd name="T15" fmla="*/ 14 h 15"/>
                  <a:gd name="T16" fmla="*/ 0 w 21"/>
                  <a:gd name="T17" fmla="*/ 14 h 15"/>
                  <a:gd name="T18" fmla="*/ 0 w 21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21" y="0"/>
                    </a:lnTo>
                    <a:lnTo>
                      <a:pt x="2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63" name="Freeform 1559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9" cy="14"/>
              </a:xfrm>
              <a:custGeom>
                <a:avLst/>
                <a:gdLst>
                  <a:gd name="T0" fmla="*/ 0 w 19"/>
                  <a:gd name="T1" fmla="*/ 0 h 14"/>
                  <a:gd name="T2" fmla="*/ 19 w 19"/>
                  <a:gd name="T3" fmla="*/ 0 h 14"/>
                  <a:gd name="T4" fmla="*/ 19 w 19"/>
                  <a:gd name="T5" fmla="*/ 14 h 14"/>
                  <a:gd name="T6" fmla="*/ 0 w 19"/>
                  <a:gd name="T7" fmla="*/ 14 h 14"/>
                  <a:gd name="T8" fmla="*/ 0 w 19"/>
                  <a:gd name="T9" fmla="*/ 0 h 14"/>
                  <a:gd name="T10" fmla="*/ 0 w 19"/>
                  <a:gd name="T11" fmla="*/ 0 h 14"/>
                  <a:gd name="T12" fmla="*/ 17 w 19"/>
                  <a:gd name="T13" fmla="*/ 0 h 14"/>
                  <a:gd name="T14" fmla="*/ 17 w 19"/>
                  <a:gd name="T15" fmla="*/ 12 h 14"/>
                  <a:gd name="T16" fmla="*/ 0 w 19"/>
                  <a:gd name="T17" fmla="*/ 12 h 14"/>
                  <a:gd name="T18" fmla="*/ 0 w 19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4">
                    <a:moveTo>
                      <a:pt x="0" y="0"/>
                    </a:moveTo>
                    <a:lnTo>
                      <a:pt x="19" y="0"/>
                    </a:lnTo>
                    <a:lnTo>
                      <a:pt x="19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64" name="Freeform 1560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7" cy="12"/>
              </a:xfrm>
              <a:custGeom>
                <a:avLst/>
                <a:gdLst>
                  <a:gd name="T0" fmla="*/ 0 w 17"/>
                  <a:gd name="T1" fmla="*/ 0 h 12"/>
                  <a:gd name="T2" fmla="*/ 17 w 17"/>
                  <a:gd name="T3" fmla="*/ 0 h 12"/>
                  <a:gd name="T4" fmla="*/ 17 w 17"/>
                  <a:gd name="T5" fmla="*/ 12 h 12"/>
                  <a:gd name="T6" fmla="*/ 0 w 17"/>
                  <a:gd name="T7" fmla="*/ 12 h 12"/>
                  <a:gd name="T8" fmla="*/ 0 w 17"/>
                  <a:gd name="T9" fmla="*/ 0 h 12"/>
                  <a:gd name="T10" fmla="*/ 0 w 17"/>
                  <a:gd name="T11" fmla="*/ 0 h 12"/>
                  <a:gd name="T12" fmla="*/ 15 w 17"/>
                  <a:gd name="T13" fmla="*/ 0 h 12"/>
                  <a:gd name="T14" fmla="*/ 15 w 17"/>
                  <a:gd name="T15" fmla="*/ 11 h 12"/>
                  <a:gd name="T16" fmla="*/ 0 w 17"/>
                  <a:gd name="T17" fmla="*/ 11 h 12"/>
                  <a:gd name="T18" fmla="*/ 0 w 17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2">
                    <a:moveTo>
                      <a:pt x="0" y="0"/>
                    </a:moveTo>
                    <a:lnTo>
                      <a:pt x="17" y="0"/>
                    </a:lnTo>
                    <a:lnTo>
                      <a:pt x="17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" y="0"/>
                    </a:lnTo>
                    <a:lnTo>
                      <a:pt x="1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65" name="Freeform 1561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5" cy="11"/>
              </a:xfrm>
              <a:custGeom>
                <a:avLst/>
                <a:gdLst>
                  <a:gd name="T0" fmla="*/ 0 w 15"/>
                  <a:gd name="T1" fmla="*/ 0 h 11"/>
                  <a:gd name="T2" fmla="*/ 15 w 15"/>
                  <a:gd name="T3" fmla="*/ 0 h 11"/>
                  <a:gd name="T4" fmla="*/ 15 w 15"/>
                  <a:gd name="T5" fmla="*/ 11 h 11"/>
                  <a:gd name="T6" fmla="*/ 0 w 15"/>
                  <a:gd name="T7" fmla="*/ 11 h 11"/>
                  <a:gd name="T8" fmla="*/ 0 w 15"/>
                  <a:gd name="T9" fmla="*/ 0 h 11"/>
                  <a:gd name="T10" fmla="*/ 0 w 15"/>
                  <a:gd name="T11" fmla="*/ 0 h 11"/>
                  <a:gd name="T12" fmla="*/ 14 w 15"/>
                  <a:gd name="T13" fmla="*/ 0 h 11"/>
                  <a:gd name="T14" fmla="*/ 14 w 15"/>
                  <a:gd name="T15" fmla="*/ 10 h 11"/>
                  <a:gd name="T16" fmla="*/ 0 w 15"/>
                  <a:gd name="T17" fmla="*/ 10 h 11"/>
                  <a:gd name="T18" fmla="*/ 0 w 15"/>
                  <a:gd name="T1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1">
                    <a:moveTo>
                      <a:pt x="0" y="0"/>
                    </a:moveTo>
                    <a:lnTo>
                      <a:pt x="15" y="0"/>
                    </a:lnTo>
                    <a:lnTo>
                      <a:pt x="1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66" name="Freeform 1562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4" cy="10"/>
              </a:xfrm>
              <a:custGeom>
                <a:avLst/>
                <a:gdLst>
                  <a:gd name="T0" fmla="*/ 0 w 14"/>
                  <a:gd name="T1" fmla="*/ 0 h 10"/>
                  <a:gd name="T2" fmla="*/ 14 w 14"/>
                  <a:gd name="T3" fmla="*/ 0 h 10"/>
                  <a:gd name="T4" fmla="*/ 14 w 14"/>
                  <a:gd name="T5" fmla="*/ 10 h 10"/>
                  <a:gd name="T6" fmla="*/ 0 w 14"/>
                  <a:gd name="T7" fmla="*/ 10 h 10"/>
                  <a:gd name="T8" fmla="*/ 0 w 14"/>
                  <a:gd name="T9" fmla="*/ 0 h 10"/>
                  <a:gd name="T10" fmla="*/ 0 w 14"/>
                  <a:gd name="T11" fmla="*/ 0 h 10"/>
                  <a:gd name="T12" fmla="*/ 12 w 14"/>
                  <a:gd name="T13" fmla="*/ 0 h 10"/>
                  <a:gd name="T14" fmla="*/ 12 w 14"/>
                  <a:gd name="T15" fmla="*/ 9 h 10"/>
                  <a:gd name="T16" fmla="*/ 0 w 14"/>
                  <a:gd name="T17" fmla="*/ 9 h 10"/>
                  <a:gd name="T18" fmla="*/ 0 w 14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0"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67" name="Freeform 1563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2" cy="9"/>
              </a:xfrm>
              <a:custGeom>
                <a:avLst/>
                <a:gdLst>
                  <a:gd name="T0" fmla="*/ 0 w 12"/>
                  <a:gd name="T1" fmla="*/ 0 h 9"/>
                  <a:gd name="T2" fmla="*/ 12 w 12"/>
                  <a:gd name="T3" fmla="*/ 0 h 9"/>
                  <a:gd name="T4" fmla="*/ 12 w 12"/>
                  <a:gd name="T5" fmla="*/ 9 h 9"/>
                  <a:gd name="T6" fmla="*/ 0 w 12"/>
                  <a:gd name="T7" fmla="*/ 9 h 9"/>
                  <a:gd name="T8" fmla="*/ 0 w 12"/>
                  <a:gd name="T9" fmla="*/ 0 h 9"/>
                  <a:gd name="T10" fmla="*/ 0 w 12"/>
                  <a:gd name="T11" fmla="*/ 0 h 9"/>
                  <a:gd name="T12" fmla="*/ 10 w 12"/>
                  <a:gd name="T13" fmla="*/ 0 h 9"/>
                  <a:gd name="T14" fmla="*/ 10 w 12"/>
                  <a:gd name="T15" fmla="*/ 8 h 9"/>
                  <a:gd name="T16" fmla="*/ 0 w 12"/>
                  <a:gd name="T17" fmla="*/ 8 h 9"/>
                  <a:gd name="T18" fmla="*/ 0 w 12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12" y="0"/>
                    </a:ln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" y="0"/>
                    </a:lnTo>
                    <a:lnTo>
                      <a:pt x="10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68" name="Freeform 1564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0" cy="8"/>
              </a:xfrm>
              <a:custGeom>
                <a:avLst/>
                <a:gdLst>
                  <a:gd name="T0" fmla="*/ 0 w 10"/>
                  <a:gd name="T1" fmla="*/ 0 h 8"/>
                  <a:gd name="T2" fmla="*/ 10 w 10"/>
                  <a:gd name="T3" fmla="*/ 0 h 8"/>
                  <a:gd name="T4" fmla="*/ 10 w 10"/>
                  <a:gd name="T5" fmla="*/ 8 h 8"/>
                  <a:gd name="T6" fmla="*/ 0 w 10"/>
                  <a:gd name="T7" fmla="*/ 8 h 8"/>
                  <a:gd name="T8" fmla="*/ 0 w 10"/>
                  <a:gd name="T9" fmla="*/ 0 h 8"/>
                  <a:gd name="T10" fmla="*/ 0 w 10"/>
                  <a:gd name="T11" fmla="*/ 0 h 8"/>
                  <a:gd name="T12" fmla="*/ 8 w 10"/>
                  <a:gd name="T13" fmla="*/ 0 h 8"/>
                  <a:gd name="T14" fmla="*/ 8 w 10"/>
                  <a:gd name="T15" fmla="*/ 6 h 8"/>
                  <a:gd name="T16" fmla="*/ 0 w 10"/>
                  <a:gd name="T17" fmla="*/ 6 h 8"/>
                  <a:gd name="T18" fmla="*/ 0 w 10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10" y="0"/>
                    </a:lnTo>
                    <a:lnTo>
                      <a:pt x="10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" y="0"/>
                    </a:lnTo>
                    <a:lnTo>
                      <a:pt x="8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69" name="Freeform 1565"/>
              <p:cNvSpPr>
                <a:spLocks noEditPoints="1"/>
              </p:cNvSpPr>
              <p:nvPr/>
            </p:nvSpPr>
            <p:spPr bwMode="auto">
              <a:xfrm>
                <a:off x="1725" y="3490"/>
                <a:ext cx="8" cy="6"/>
              </a:xfrm>
              <a:custGeom>
                <a:avLst/>
                <a:gdLst>
                  <a:gd name="T0" fmla="*/ 0 w 8"/>
                  <a:gd name="T1" fmla="*/ 0 h 6"/>
                  <a:gd name="T2" fmla="*/ 8 w 8"/>
                  <a:gd name="T3" fmla="*/ 0 h 6"/>
                  <a:gd name="T4" fmla="*/ 8 w 8"/>
                  <a:gd name="T5" fmla="*/ 6 h 6"/>
                  <a:gd name="T6" fmla="*/ 0 w 8"/>
                  <a:gd name="T7" fmla="*/ 6 h 6"/>
                  <a:gd name="T8" fmla="*/ 0 w 8"/>
                  <a:gd name="T9" fmla="*/ 0 h 6"/>
                  <a:gd name="T10" fmla="*/ 0 w 8"/>
                  <a:gd name="T11" fmla="*/ 0 h 6"/>
                  <a:gd name="T12" fmla="*/ 7 w 8"/>
                  <a:gd name="T13" fmla="*/ 0 h 6"/>
                  <a:gd name="T14" fmla="*/ 7 w 8"/>
                  <a:gd name="T15" fmla="*/ 5 h 6"/>
                  <a:gd name="T16" fmla="*/ 0 w 8"/>
                  <a:gd name="T17" fmla="*/ 5 h 6"/>
                  <a:gd name="T18" fmla="*/ 0 w 8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8" y="0"/>
                    </a:lnTo>
                    <a:lnTo>
                      <a:pt x="8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" y="0"/>
                    </a:lnTo>
                    <a:lnTo>
                      <a:pt x="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70" name="Freeform 1566"/>
              <p:cNvSpPr>
                <a:spLocks noEditPoints="1"/>
              </p:cNvSpPr>
              <p:nvPr/>
            </p:nvSpPr>
            <p:spPr bwMode="auto">
              <a:xfrm>
                <a:off x="1725" y="3490"/>
                <a:ext cx="7" cy="5"/>
              </a:xfrm>
              <a:custGeom>
                <a:avLst/>
                <a:gdLst>
                  <a:gd name="T0" fmla="*/ 0 w 7"/>
                  <a:gd name="T1" fmla="*/ 0 h 5"/>
                  <a:gd name="T2" fmla="*/ 7 w 7"/>
                  <a:gd name="T3" fmla="*/ 0 h 5"/>
                  <a:gd name="T4" fmla="*/ 7 w 7"/>
                  <a:gd name="T5" fmla="*/ 5 h 5"/>
                  <a:gd name="T6" fmla="*/ 0 w 7"/>
                  <a:gd name="T7" fmla="*/ 5 h 5"/>
                  <a:gd name="T8" fmla="*/ 0 w 7"/>
                  <a:gd name="T9" fmla="*/ 0 h 5"/>
                  <a:gd name="T10" fmla="*/ 0 w 7"/>
                  <a:gd name="T11" fmla="*/ 0 h 5"/>
                  <a:gd name="T12" fmla="*/ 5 w 7"/>
                  <a:gd name="T13" fmla="*/ 0 h 5"/>
                  <a:gd name="T14" fmla="*/ 5 w 7"/>
                  <a:gd name="T15" fmla="*/ 3 h 5"/>
                  <a:gd name="T16" fmla="*/ 0 w 7"/>
                  <a:gd name="T17" fmla="*/ 3 h 5"/>
                  <a:gd name="T18" fmla="*/ 0 w 7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7" y="0"/>
                    </a:lnTo>
                    <a:lnTo>
                      <a:pt x="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71" name="Freeform 1567"/>
              <p:cNvSpPr>
                <a:spLocks noEditPoints="1"/>
              </p:cNvSpPr>
              <p:nvPr/>
            </p:nvSpPr>
            <p:spPr bwMode="auto">
              <a:xfrm>
                <a:off x="1725" y="3490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0 h 3"/>
                  <a:gd name="T4" fmla="*/ 5 w 5"/>
                  <a:gd name="T5" fmla="*/ 3 h 3"/>
                  <a:gd name="T6" fmla="*/ 0 w 5"/>
                  <a:gd name="T7" fmla="*/ 3 h 3"/>
                  <a:gd name="T8" fmla="*/ 0 w 5"/>
                  <a:gd name="T9" fmla="*/ 0 h 3"/>
                  <a:gd name="T10" fmla="*/ 0 w 5"/>
                  <a:gd name="T11" fmla="*/ 0 h 3"/>
                  <a:gd name="T12" fmla="*/ 3 w 5"/>
                  <a:gd name="T13" fmla="*/ 0 h 3"/>
                  <a:gd name="T14" fmla="*/ 3 w 5"/>
                  <a:gd name="T15" fmla="*/ 3 h 3"/>
                  <a:gd name="T16" fmla="*/ 0 w 5"/>
                  <a:gd name="T17" fmla="*/ 3 h 3"/>
                  <a:gd name="T18" fmla="*/ 0 w 5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72" name="Freeform 1568"/>
              <p:cNvSpPr>
                <a:spLocks noEditPoints="1"/>
              </p:cNvSpPr>
              <p:nvPr/>
            </p:nvSpPr>
            <p:spPr bwMode="auto">
              <a:xfrm>
                <a:off x="1725" y="3490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3 h 3"/>
                  <a:gd name="T8" fmla="*/ 0 w 3"/>
                  <a:gd name="T9" fmla="*/ 0 h 3"/>
                  <a:gd name="T10" fmla="*/ 0 w 3"/>
                  <a:gd name="T11" fmla="*/ 0 h 3"/>
                  <a:gd name="T12" fmla="*/ 1 w 3"/>
                  <a:gd name="T13" fmla="*/ 0 h 3"/>
                  <a:gd name="T14" fmla="*/ 1 w 3"/>
                  <a:gd name="T15" fmla="*/ 2 h 3"/>
                  <a:gd name="T16" fmla="*/ 0 w 3"/>
                  <a:gd name="T17" fmla="*/ 2 h 3"/>
                  <a:gd name="T18" fmla="*/ 0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73" name="Freeform 1569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0 w 1"/>
                  <a:gd name="T7" fmla="*/ 2 h 2"/>
                  <a:gd name="T8" fmla="*/ 0 w 1"/>
                  <a:gd name="T9" fmla="*/ 0 h 2"/>
                  <a:gd name="T10" fmla="*/ 0 w 1"/>
                  <a:gd name="T11" fmla="*/ 0 h 2"/>
                  <a:gd name="T12" fmla="*/ 0 w 1"/>
                  <a:gd name="T13" fmla="*/ 0 h 2"/>
                  <a:gd name="T14" fmla="*/ 0 w 1"/>
                  <a:gd name="T15" fmla="*/ 0 h 2"/>
                  <a:gd name="T16" fmla="*/ 0 w 1"/>
                  <a:gd name="T17" fmla="*/ 0 h 2"/>
                  <a:gd name="T18" fmla="*/ 0 w 1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74" name="Freeform 1570"/>
              <p:cNvSpPr>
                <a:spLocks noEditPoints="1"/>
              </p:cNvSpPr>
              <p:nvPr/>
            </p:nvSpPr>
            <p:spPr bwMode="auto">
              <a:xfrm>
                <a:off x="1725" y="3490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75" name="Freeform 1571"/>
              <p:cNvSpPr>
                <a:spLocks/>
              </p:cNvSpPr>
              <p:nvPr/>
            </p:nvSpPr>
            <p:spPr bwMode="auto">
              <a:xfrm>
                <a:off x="1841" y="3661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76" name="Freeform 1572"/>
              <p:cNvSpPr>
                <a:spLocks/>
              </p:cNvSpPr>
              <p:nvPr/>
            </p:nvSpPr>
            <p:spPr bwMode="auto">
              <a:xfrm>
                <a:off x="1856" y="3661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77" name="Freeform 1573"/>
              <p:cNvSpPr>
                <a:spLocks/>
              </p:cNvSpPr>
              <p:nvPr/>
            </p:nvSpPr>
            <p:spPr bwMode="auto">
              <a:xfrm>
                <a:off x="1872" y="3661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78" name="Freeform 1574"/>
              <p:cNvSpPr>
                <a:spLocks/>
              </p:cNvSpPr>
              <p:nvPr/>
            </p:nvSpPr>
            <p:spPr bwMode="auto">
              <a:xfrm>
                <a:off x="1887" y="3661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79" name="Freeform 1575"/>
              <p:cNvSpPr>
                <a:spLocks/>
              </p:cNvSpPr>
              <p:nvPr/>
            </p:nvSpPr>
            <p:spPr bwMode="auto">
              <a:xfrm>
                <a:off x="1826" y="3661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2 h 6"/>
                  <a:gd name="T4" fmla="*/ 3 w 3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2"/>
                    </a:lnTo>
                    <a:lnTo>
                      <a:pt x="3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80" name="Freeform 1576"/>
              <p:cNvSpPr>
                <a:spLocks/>
              </p:cNvSpPr>
              <p:nvPr/>
            </p:nvSpPr>
            <p:spPr bwMode="auto">
              <a:xfrm>
                <a:off x="1794" y="3661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81" name="Freeform 1577"/>
              <p:cNvSpPr>
                <a:spLocks/>
              </p:cNvSpPr>
              <p:nvPr/>
            </p:nvSpPr>
            <p:spPr bwMode="auto">
              <a:xfrm>
                <a:off x="1810" y="3661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2 h 6"/>
                  <a:gd name="T4" fmla="*/ 3 w 3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2"/>
                    </a:lnTo>
                    <a:lnTo>
                      <a:pt x="3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82" name="Freeform 1578"/>
              <p:cNvSpPr>
                <a:spLocks/>
              </p:cNvSpPr>
              <p:nvPr/>
            </p:nvSpPr>
            <p:spPr bwMode="auto">
              <a:xfrm>
                <a:off x="1747" y="3661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83" name="Freeform 1579"/>
              <p:cNvSpPr>
                <a:spLocks/>
              </p:cNvSpPr>
              <p:nvPr/>
            </p:nvSpPr>
            <p:spPr bwMode="auto">
              <a:xfrm>
                <a:off x="1763" y="3661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84" name="Freeform 1580"/>
              <p:cNvSpPr>
                <a:spLocks/>
              </p:cNvSpPr>
              <p:nvPr/>
            </p:nvSpPr>
            <p:spPr bwMode="auto">
              <a:xfrm>
                <a:off x="1778" y="3661"/>
                <a:ext cx="5" cy="6"/>
              </a:xfrm>
              <a:custGeom>
                <a:avLst/>
                <a:gdLst>
                  <a:gd name="T0" fmla="*/ 5 w 5"/>
                  <a:gd name="T1" fmla="*/ 0 h 6"/>
                  <a:gd name="T2" fmla="*/ 0 w 5"/>
                  <a:gd name="T3" fmla="*/ 2 h 6"/>
                  <a:gd name="T4" fmla="*/ 5 w 5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0" y="2"/>
                    </a:lnTo>
                    <a:lnTo>
                      <a:pt x="5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85" name="Freeform 1581"/>
              <p:cNvSpPr>
                <a:spLocks/>
              </p:cNvSpPr>
              <p:nvPr/>
            </p:nvSpPr>
            <p:spPr bwMode="auto">
              <a:xfrm>
                <a:off x="1759" y="3672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86" name="Freeform 1582"/>
              <p:cNvSpPr>
                <a:spLocks/>
              </p:cNvSpPr>
              <p:nvPr/>
            </p:nvSpPr>
            <p:spPr bwMode="auto">
              <a:xfrm>
                <a:off x="1880" y="3672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87" name="Freeform 1583"/>
              <p:cNvSpPr>
                <a:spLocks/>
              </p:cNvSpPr>
              <p:nvPr/>
            </p:nvSpPr>
            <p:spPr bwMode="auto">
              <a:xfrm>
                <a:off x="1895" y="3672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88" name="Freeform 1584"/>
              <p:cNvSpPr>
                <a:spLocks/>
              </p:cNvSpPr>
              <p:nvPr/>
            </p:nvSpPr>
            <p:spPr bwMode="auto">
              <a:xfrm>
                <a:off x="1850" y="3672"/>
                <a:ext cx="5" cy="6"/>
              </a:xfrm>
              <a:custGeom>
                <a:avLst/>
                <a:gdLst>
                  <a:gd name="T0" fmla="*/ 5 w 5"/>
                  <a:gd name="T1" fmla="*/ 0 h 6"/>
                  <a:gd name="T2" fmla="*/ 0 w 5"/>
                  <a:gd name="T3" fmla="*/ 4 h 6"/>
                  <a:gd name="T4" fmla="*/ 5 w 5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0" y="4"/>
                    </a:lnTo>
                    <a:lnTo>
                      <a:pt x="5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89" name="Freeform 1585"/>
              <p:cNvSpPr>
                <a:spLocks/>
              </p:cNvSpPr>
              <p:nvPr/>
            </p:nvSpPr>
            <p:spPr bwMode="auto">
              <a:xfrm>
                <a:off x="1866" y="3672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90" name="Freeform 1586"/>
              <p:cNvSpPr>
                <a:spLocks/>
              </p:cNvSpPr>
              <p:nvPr/>
            </p:nvSpPr>
            <p:spPr bwMode="auto">
              <a:xfrm>
                <a:off x="1788" y="3672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91" name="Freeform 1587"/>
              <p:cNvSpPr>
                <a:spLocks/>
              </p:cNvSpPr>
              <p:nvPr/>
            </p:nvSpPr>
            <p:spPr bwMode="auto">
              <a:xfrm>
                <a:off x="1804" y="3672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92" name="Freeform 1588"/>
              <p:cNvSpPr>
                <a:spLocks/>
              </p:cNvSpPr>
              <p:nvPr/>
            </p:nvSpPr>
            <p:spPr bwMode="auto">
              <a:xfrm>
                <a:off x="1819" y="3672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93" name="Freeform 1589"/>
              <p:cNvSpPr>
                <a:spLocks/>
              </p:cNvSpPr>
              <p:nvPr/>
            </p:nvSpPr>
            <p:spPr bwMode="auto">
              <a:xfrm>
                <a:off x="1835" y="3672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94" name="Freeform 1590"/>
              <p:cNvSpPr>
                <a:spLocks/>
              </p:cNvSpPr>
              <p:nvPr/>
            </p:nvSpPr>
            <p:spPr bwMode="auto">
              <a:xfrm>
                <a:off x="1773" y="3672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4 h 6"/>
                  <a:gd name="T4" fmla="*/ 3 w 3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4"/>
                    </a:lnTo>
                    <a:lnTo>
                      <a:pt x="3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95" name="Freeform 1591"/>
              <p:cNvSpPr>
                <a:spLocks/>
              </p:cNvSpPr>
              <p:nvPr/>
            </p:nvSpPr>
            <p:spPr bwMode="auto">
              <a:xfrm>
                <a:off x="1732" y="3661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96" name="Freeform 1592"/>
              <p:cNvSpPr>
                <a:spLocks/>
              </p:cNvSpPr>
              <p:nvPr/>
            </p:nvSpPr>
            <p:spPr bwMode="auto">
              <a:xfrm>
                <a:off x="1717" y="3661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2 h 6"/>
                  <a:gd name="T4" fmla="*/ 3 w 3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2"/>
                    </a:lnTo>
                    <a:lnTo>
                      <a:pt x="3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97" name="Freeform 1593"/>
              <p:cNvSpPr>
                <a:spLocks noEditPoints="1"/>
              </p:cNvSpPr>
              <p:nvPr/>
            </p:nvSpPr>
            <p:spPr bwMode="auto">
              <a:xfrm>
                <a:off x="1717" y="3483"/>
                <a:ext cx="167" cy="123"/>
              </a:xfrm>
              <a:custGeom>
                <a:avLst/>
                <a:gdLst>
                  <a:gd name="T0" fmla="*/ 0 w 167"/>
                  <a:gd name="T1" fmla="*/ 0 h 123"/>
                  <a:gd name="T2" fmla="*/ 167 w 167"/>
                  <a:gd name="T3" fmla="*/ 0 h 123"/>
                  <a:gd name="T4" fmla="*/ 167 w 167"/>
                  <a:gd name="T5" fmla="*/ 123 h 123"/>
                  <a:gd name="T6" fmla="*/ 0 w 167"/>
                  <a:gd name="T7" fmla="*/ 123 h 123"/>
                  <a:gd name="T8" fmla="*/ 0 w 167"/>
                  <a:gd name="T9" fmla="*/ 0 h 123"/>
                  <a:gd name="T10" fmla="*/ 2 w 167"/>
                  <a:gd name="T11" fmla="*/ 2 h 123"/>
                  <a:gd name="T12" fmla="*/ 167 w 167"/>
                  <a:gd name="T13" fmla="*/ 2 h 123"/>
                  <a:gd name="T14" fmla="*/ 167 w 167"/>
                  <a:gd name="T15" fmla="*/ 123 h 123"/>
                  <a:gd name="T16" fmla="*/ 2 w 167"/>
                  <a:gd name="T17" fmla="*/ 123 h 123"/>
                  <a:gd name="T18" fmla="*/ 2 w 167"/>
                  <a:gd name="T1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23">
                    <a:moveTo>
                      <a:pt x="0" y="0"/>
                    </a:moveTo>
                    <a:lnTo>
                      <a:pt x="167" y="0"/>
                    </a:lnTo>
                    <a:lnTo>
                      <a:pt x="167" y="123"/>
                    </a:lnTo>
                    <a:lnTo>
                      <a:pt x="0" y="12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67" y="2"/>
                    </a:lnTo>
                    <a:lnTo>
                      <a:pt x="167" y="123"/>
                    </a:lnTo>
                    <a:lnTo>
                      <a:pt x="2" y="12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98" name="Freeform 1594"/>
              <p:cNvSpPr>
                <a:spLocks noEditPoints="1"/>
              </p:cNvSpPr>
              <p:nvPr/>
            </p:nvSpPr>
            <p:spPr bwMode="auto">
              <a:xfrm>
                <a:off x="1719" y="3485"/>
                <a:ext cx="165" cy="121"/>
              </a:xfrm>
              <a:custGeom>
                <a:avLst/>
                <a:gdLst>
                  <a:gd name="T0" fmla="*/ 0 w 165"/>
                  <a:gd name="T1" fmla="*/ 0 h 121"/>
                  <a:gd name="T2" fmla="*/ 165 w 165"/>
                  <a:gd name="T3" fmla="*/ 0 h 121"/>
                  <a:gd name="T4" fmla="*/ 165 w 165"/>
                  <a:gd name="T5" fmla="*/ 121 h 121"/>
                  <a:gd name="T6" fmla="*/ 0 w 165"/>
                  <a:gd name="T7" fmla="*/ 121 h 121"/>
                  <a:gd name="T8" fmla="*/ 0 w 165"/>
                  <a:gd name="T9" fmla="*/ 0 h 121"/>
                  <a:gd name="T10" fmla="*/ 2 w 165"/>
                  <a:gd name="T11" fmla="*/ 1 h 121"/>
                  <a:gd name="T12" fmla="*/ 165 w 165"/>
                  <a:gd name="T13" fmla="*/ 1 h 121"/>
                  <a:gd name="T14" fmla="*/ 165 w 165"/>
                  <a:gd name="T15" fmla="*/ 121 h 121"/>
                  <a:gd name="T16" fmla="*/ 2 w 165"/>
                  <a:gd name="T17" fmla="*/ 121 h 121"/>
                  <a:gd name="T18" fmla="*/ 2 w 165"/>
                  <a:gd name="T19" fmla="*/ 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121">
                    <a:moveTo>
                      <a:pt x="0" y="0"/>
                    </a:moveTo>
                    <a:lnTo>
                      <a:pt x="165" y="0"/>
                    </a:lnTo>
                    <a:lnTo>
                      <a:pt x="165" y="121"/>
                    </a:lnTo>
                    <a:lnTo>
                      <a:pt x="0" y="121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65" y="1"/>
                    </a:lnTo>
                    <a:lnTo>
                      <a:pt x="165" y="121"/>
                    </a:lnTo>
                    <a:lnTo>
                      <a:pt x="2" y="1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299" name="Freeform 1595"/>
              <p:cNvSpPr>
                <a:spLocks noEditPoints="1"/>
              </p:cNvSpPr>
              <p:nvPr/>
            </p:nvSpPr>
            <p:spPr bwMode="auto">
              <a:xfrm>
                <a:off x="1721" y="3486"/>
                <a:ext cx="163" cy="120"/>
              </a:xfrm>
              <a:custGeom>
                <a:avLst/>
                <a:gdLst>
                  <a:gd name="T0" fmla="*/ 0 w 163"/>
                  <a:gd name="T1" fmla="*/ 0 h 120"/>
                  <a:gd name="T2" fmla="*/ 163 w 163"/>
                  <a:gd name="T3" fmla="*/ 0 h 120"/>
                  <a:gd name="T4" fmla="*/ 163 w 163"/>
                  <a:gd name="T5" fmla="*/ 120 h 120"/>
                  <a:gd name="T6" fmla="*/ 0 w 163"/>
                  <a:gd name="T7" fmla="*/ 120 h 120"/>
                  <a:gd name="T8" fmla="*/ 0 w 163"/>
                  <a:gd name="T9" fmla="*/ 0 h 120"/>
                  <a:gd name="T10" fmla="*/ 3 w 163"/>
                  <a:gd name="T11" fmla="*/ 2 h 120"/>
                  <a:gd name="T12" fmla="*/ 163 w 163"/>
                  <a:gd name="T13" fmla="*/ 2 h 120"/>
                  <a:gd name="T14" fmla="*/ 163 w 163"/>
                  <a:gd name="T15" fmla="*/ 120 h 120"/>
                  <a:gd name="T16" fmla="*/ 3 w 163"/>
                  <a:gd name="T17" fmla="*/ 120 h 120"/>
                  <a:gd name="T18" fmla="*/ 3 w 163"/>
                  <a:gd name="T19" fmla="*/ 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120">
                    <a:moveTo>
                      <a:pt x="0" y="0"/>
                    </a:moveTo>
                    <a:lnTo>
                      <a:pt x="163" y="0"/>
                    </a:lnTo>
                    <a:lnTo>
                      <a:pt x="163" y="120"/>
                    </a:lnTo>
                    <a:lnTo>
                      <a:pt x="0" y="120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63" y="2"/>
                    </a:lnTo>
                    <a:lnTo>
                      <a:pt x="163" y="120"/>
                    </a:lnTo>
                    <a:lnTo>
                      <a:pt x="3" y="12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300" name="Freeform 1596"/>
              <p:cNvSpPr>
                <a:spLocks noEditPoints="1"/>
              </p:cNvSpPr>
              <p:nvPr/>
            </p:nvSpPr>
            <p:spPr bwMode="auto">
              <a:xfrm>
                <a:off x="1724" y="3488"/>
                <a:ext cx="160" cy="118"/>
              </a:xfrm>
              <a:custGeom>
                <a:avLst/>
                <a:gdLst>
                  <a:gd name="T0" fmla="*/ 0 w 160"/>
                  <a:gd name="T1" fmla="*/ 0 h 118"/>
                  <a:gd name="T2" fmla="*/ 160 w 160"/>
                  <a:gd name="T3" fmla="*/ 0 h 118"/>
                  <a:gd name="T4" fmla="*/ 160 w 160"/>
                  <a:gd name="T5" fmla="*/ 118 h 118"/>
                  <a:gd name="T6" fmla="*/ 0 w 160"/>
                  <a:gd name="T7" fmla="*/ 118 h 118"/>
                  <a:gd name="T8" fmla="*/ 0 w 160"/>
                  <a:gd name="T9" fmla="*/ 0 h 118"/>
                  <a:gd name="T10" fmla="*/ 2 w 160"/>
                  <a:gd name="T11" fmla="*/ 2 h 118"/>
                  <a:gd name="T12" fmla="*/ 160 w 160"/>
                  <a:gd name="T13" fmla="*/ 2 h 118"/>
                  <a:gd name="T14" fmla="*/ 160 w 160"/>
                  <a:gd name="T15" fmla="*/ 118 h 118"/>
                  <a:gd name="T16" fmla="*/ 2 w 160"/>
                  <a:gd name="T17" fmla="*/ 118 h 118"/>
                  <a:gd name="T18" fmla="*/ 2 w 160"/>
                  <a:gd name="T19" fmla="*/ 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118">
                    <a:moveTo>
                      <a:pt x="0" y="0"/>
                    </a:moveTo>
                    <a:lnTo>
                      <a:pt x="160" y="0"/>
                    </a:lnTo>
                    <a:lnTo>
                      <a:pt x="160" y="118"/>
                    </a:lnTo>
                    <a:lnTo>
                      <a:pt x="0" y="11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60" y="2"/>
                    </a:lnTo>
                    <a:lnTo>
                      <a:pt x="160" y="118"/>
                    </a:lnTo>
                    <a:lnTo>
                      <a:pt x="2" y="118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301" name="Freeform 1597"/>
              <p:cNvSpPr>
                <a:spLocks noEditPoints="1"/>
              </p:cNvSpPr>
              <p:nvPr/>
            </p:nvSpPr>
            <p:spPr bwMode="auto">
              <a:xfrm>
                <a:off x="1726" y="3490"/>
                <a:ext cx="158" cy="116"/>
              </a:xfrm>
              <a:custGeom>
                <a:avLst/>
                <a:gdLst>
                  <a:gd name="T0" fmla="*/ 0 w 158"/>
                  <a:gd name="T1" fmla="*/ 0 h 116"/>
                  <a:gd name="T2" fmla="*/ 158 w 158"/>
                  <a:gd name="T3" fmla="*/ 0 h 116"/>
                  <a:gd name="T4" fmla="*/ 158 w 158"/>
                  <a:gd name="T5" fmla="*/ 116 h 116"/>
                  <a:gd name="T6" fmla="*/ 0 w 158"/>
                  <a:gd name="T7" fmla="*/ 116 h 116"/>
                  <a:gd name="T8" fmla="*/ 0 w 158"/>
                  <a:gd name="T9" fmla="*/ 0 h 116"/>
                  <a:gd name="T10" fmla="*/ 2 w 158"/>
                  <a:gd name="T11" fmla="*/ 1 h 116"/>
                  <a:gd name="T12" fmla="*/ 158 w 158"/>
                  <a:gd name="T13" fmla="*/ 1 h 116"/>
                  <a:gd name="T14" fmla="*/ 158 w 158"/>
                  <a:gd name="T15" fmla="*/ 116 h 116"/>
                  <a:gd name="T16" fmla="*/ 2 w 158"/>
                  <a:gd name="T17" fmla="*/ 116 h 116"/>
                  <a:gd name="T18" fmla="*/ 2 w 158"/>
                  <a:gd name="T19" fmla="*/ 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8" h="116">
                    <a:moveTo>
                      <a:pt x="0" y="0"/>
                    </a:moveTo>
                    <a:lnTo>
                      <a:pt x="158" y="0"/>
                    </a:lnTo>
                    <a:lnTo>
                      <a:pt x="158" y="116"/>
                    </a:lnTo>
                    <a:lnTo>
                      <a:pt x="0" y="11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58" y="1"/>
                    </a:lnTo>
                    <a:lnTo>
                      <a:pt x="158" y="116"/>
                    </a:lnTo>
                    <a:lnTo>
                      <a:pt x="2" y="11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302" name="Freeform 1598"/>
              <p:cNvSpPr>
                <a:spLocks noEditPoints="1"/>
              </p:cNvSpPr>
              <p:nvPr/>
            </p:nvSpPr>
            <p:spPr bwMode="auto">
              <a:xfrm>
                <a:off x="1728" y="3491"/>
                <a:ext cx="156" cy="115"/>
              </a:xfrm>
              <a:custGeom>
                <a:avLst/>
                <a:gdLst>
                  <a:gd name="T0" fmla="*/ 0 w 156"/>
                  <a:gd name="T1" fmla="*/ 0 h 115"/>
                  <a:gd name="T2" fmla="*/ 156 w 156"/>
                  <a:gd name="T3" fmla="*/ 0 h 115"/>
                  <a:gd name="T4" fmla="*/ 156 w 156"/>
                  <a:gd name="T5" fmla="*/ 115 h 115"/>
                  <a:gd name="T6" fmla="*/ 0 w 156"/>
                  <a:gd name="T7" fmla="*/ 115 h 115"/>
                  <a:gd name="T8" fmla="*/ 0 w 156"/>
                  <a:gd name="T9" fmla="*/ 0 h 115"/>
                  <a:gd name="T10" fmla="*/ 2 w 156"/>
                  <a:gd name="T11" fmla="*/ 2 h 115"/>
                  <a:gd name="T12" fmla="*/ 156 w 156"/>
                  <a:gd name="T13" fmla="*/ 2 h 115"/>
                  <a:gd name="T14" fmla="*/ 156 w 156"/>
                  <a:gd name="T15" fmla="*/ 115 h 115"/>
                  <a:gd name="T16" fmla="*/ 2 w 156"/>
                  <a:gd name="T17" fmla="*/ 115 h 115"/>
                  <a:gd name="T18" fmla="*/ 2 w 156"/>
                  <a:gd name="T19" fmla="*/ 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" h="115">
                    <a:moveTo>
                      <a:pt x="0" y="0"/>
                    </a:moveTo>
                    <a:lnTo>
                      <a:pt x="156" y="0"/>
                    </a:lnTo>
                    <a:lnTo>
                      <a:pt x="156" y="115"/>
                    </a:lnTo>
                    <a:lnTo>
                      <a:pt x="0" y="115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56" y="2"/>
                    </a:lnTo>
                    <a:lnTo>
                      <a:pt x="156" y="115"/>
                    </a:lnTo>
                    <a:lnTo>
                      <a:pt x="2" y="115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303" name="Freeform 1599"/>
              <p:cNvSpPr>
                <a:spLocks noEditPoints="1"/>
              </p:cNvSpPr>
              <p:nvPr/>
            </p:nvSpPr>
            <p:spPr bwMode="auto">
              <a:xfrm>
                <a:off x="1730" y="3493"/>
                <a:ext cx="154" cy="113"/>
              </a:xfrm>
              <a:custGeom>
                <a:avLst/>
                <a:gdLst>
                  <a:gd name="T0" fmla="*/ 0 w 154"/>
                  <a:gd name="T1" fmla="*/ 0 h 113"/>
                  <a:gd name="T2" fmla="*/ 154 w 154"/>
                  <a:gd name="T3" fmla="*/ 0 h 113"/>
                  <a:gd name="T4" fmla="*/ 154 w 154"/>
                  <a:gd name="T5" fmla="*/ 113 h 113"/>
                  <a:gd name="T6" fmla="*/ 0 w 154"/>
                  <a:gd name="T7" fmla="*/ 113 h 113"/>
                  <a:gd name="T8" fmla="*/ 0 w 154"/>
                  <a:gd name="T9" fmla="*/ 0 h 113"/>
                  <a:gd name="T10" fmla="*/ 3 w 154"/>
                  <a:gd name="T11" fmla="*/ 1 h 113"/>
                  <a:gd name="T12" fmla="*/ 154 w 154"/>
                  <a:gd name="T13" fmla="*/ 1 h 113"/>
                  <a:gd name="T14" fmla="*/ 154 w 154"/>
                  <a:gd name="T15" fmla="*/ 113 h 113"/>
                  <a:gd name="T16" fmla="*/ 3 w 154"/>
                  <a:gd name="T17" fmla="*/ 113 h 113"/>
                  <a:gd name="T18" fmla="*/ 3 w 154"/>
                  <a:gd name="T19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4" h="113">
                    <a:moveTo>
                      <a:pt x="0" y="0"/>
                    </a:moveTo>
                    <a:lnTo>
                      <a:pt x="154" y="0"/>
                    </a:lnTo>
                    <a:lnTo>
                      <a:pt x="154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54" y="1"/>
                    </a:lnTo>
                    <a:lnTo>
                      <a:pt x="154" y="113"/>
                    </a:lnTo>
                    <a:lnTo>
                      <a:pt x="3" y="113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304" name="Freeform 1600"/>
              <p:cNvSpPr>
                <a:spLocks noEditPoints="1"/>
              </p:cNvSpPr>
              <p:nvPr/>
            </p:nvSpPr>
            <p:spPr bwMode="auto">
              <a:xfrm>
                <a:off x="1733" y="3494"/>
                <a:ext cx="151" cy="112"/>
              </a:xfrm>
              <a:custGeom>
                <a:avLst/>
                <a:gdLst>
                  <a:gd name="T0" fmla="*/ 0 w 151"/>
                  <a:gd name="T1" fmla="*/ 0 h 112"/>
                  <a:gd name="T2" fmla="*/ 151 w 151"/>
                  <a:gd name="T3" fmla="*/ 0 h 112"/>
                  <a:gd name="T4" fmla="*/ 151 w 151"/>
                  <a:gd name="T5" fmla="*/ 112 h 112"/>
                  <a:gd name="T6" fmla="*/ 0 w 151"/>
                  <a:gd name="T7" fmla="*/ 112 h 112"/>
                  <a:gd name="T8" fmla="*/ 0 w 151"/>
                  <a:gd name="T9" fmla="*/ 0 h 112"/>
                  <a:gd name="T10" fmla="*/ 1 w 151"/>
                  <a:gd name="T11" fmla="*/ 2 h 112"/>
                  <a:gd name="T12" fmla="*/ 151 w 151"/>
                  <a:gd name="T13" fmla="*/ 2 h 112"/>
                  <a:gd name="T14" fmla="*/ 151 w 151"/>
                  <a:gd name="T15" fmla="*/ 112 h 112"/>
                  <a:gd name="T16" fmla="*/ 1 w 151"/>
                  <a:gd name="T17" fmla="*/ 112 h 112"/>
                  <a:gd name="T18" fmla="*/ 1 w 151"/>
                  <a:gd name="T19" fmla="*/ 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112">
                    <a:moveTo>
                      <a:pt x="0" y="0"/>
                    </a:moveTo>
                    <a:lnTo>
                      <a:pt x="151" y="0"/>
                    </a:lnTo>
                    <a:lnTo>
                      <a:pt x="151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151" y="2"/>
                    </a:lnTo>
                    <a:lnTo>
                      <a:pt x="151" y="112"/>
                    </a:lnTo>
                    <a:lnTo>
                      <a:pt x="1" y="112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305" name="Freeform 1601"/>
              <p:cNvSpPr>
                <a:spLocks noEditPoints="1"/>
              </p:cNvSpPr>
              <p:nvPr/>
            </p:nvSpPr>
            <p:spPr bwMode="auto">
              <a:xfrm>
                <a:off x="1734" y="3496"/>
                <a:ext cx="150" cy="110"/>
              </a:xfrm>
              <a:custGeom>
                <a:avLst/>
                <a:gdLst>
                  <a:gd name="T0" fmla="*/ 0 w 150"/>
                  <a:gd name="T1" fmla="*/ 0 h 110"/>
                  <a:gd name="T2" fmla="*/ 150 w 150"/>
                  <a:gd name="T3" fmla="*/ 0 h 110"/>
                  <a:gd name="T4" fmla="*/ 150 w 150"/>
                  <a:gd name="T5" fmla="*/ 110 h 110"/>
                  <a:gd name="T6" fmla="*/ 0 w 150"/>
                  <a:gd name="T7" fmla="*/ 110 h 110"/>
                  <a:gd name="T8" fmla="*/ 0 w 150"/>
                  <a:gd name="T9" fmla="*/ 0 h 110"/>
                  <a:gd name="T10" fmla="*/ 3 w 150"/>
                  <a:gd name="T11" fmla="*/ 2 h 110"/>
                  <a:gd name="T12" fmla="*/ 150 w 150"/>
                  <a:gd name="T13" fmla="*/ 2 h 110"/>
                  <a:gd name="T14" fmla="*/ 150 w 150"/>
                  <a:gd name="T15" fmla="*/ 110 h 110"/>
                  <a:gd name="T16" fmla="*/ 3 w 150"/>
                  <a:gd name="T17" fmla="*/ 110 h 110"/>
                  <a:gd name="T18" fmla="*/ 3 w 150"/>
                  <a:gd name="T19" fmla="*/ 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0" h="110">
                    <a:moveTo>
                      <a:pt x="0" y="0"/>
                    </a:moveTo>
                    <a:lnTo>
                      <a:pt x="150" y="0"/>
                    </a:lnTo>
                    <a:lnTo>
                      <a:pt x="150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50" y="2"/>
                    </a:lnTo>
                    <a:lnTo>
                      <a:pt x="150" y="110"/>
                    </a:lnTo>
                    <a:lnTo>
                      <a:pt x="3" y="11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306" name="Freeform 1602"/>
              <p:cNvSpPr>
                <a:spLocks noEditPoints="1"/>
              </p:cNvSpPr>
              <p:nvPr/>
            </p:nvSpPr>
            <p:spPr bwMode="auto">
              <a:xfrm>
                <a:off x="1737" y="3498"/>
                <a:ext cx="147" cy="108"/>
              </a:xfrm>
              <a:custGeom>
                <a:avLst/>
                <a:gdLst>
                  <a:gd name="T0" fmla="*/ 0 w 147"/>
                  <a:gd name="T1" fmla="*/ 0 h 108"/>
                  <a:gd name="T2" fmla="*/ 147 w 147"/>
                  <a:gd name="T3" fmla="*/ 0 h 108"/>
                  <a:gd name="T4" fmla="*/ 147 w 147"/>
                  <a:gd name="T5" fmla="*/ 108 h 108"/>
                  <a:gd name="T6" fmla="*/ 0 w 147"/>
                  <a:gd name="T7" fmla="*/ 108 h 108"/>
                  <a:gd name="T8" fmla="*/ 0 w 147"/>
                  <a:gd name="T9" fmla="*/ 0 h 108"/>
                  <a:gd name="T10" fmla="*/ 2 w 147"/>
                  <a:gd name="T11" fmla="*/ 2 h 108"/>
                  <a:gd name="T12" fmla="*/ 147 w 147"/>
                  <a:gd name="T13" fmla="*/ 2 h 108"/>
                  <a:gd name="T14" fmla="*/ 147 w 147"/>
                  <a:gd name="T15" fmla="*/ 108 h 108"/>
                  <a:gd name="T16" fmla="*/ 2 w 147"/>
                  <a:gd name="T17" fmla="*/ 108 h 108"/>
                  <a:gd name="T18" fmla="*/ 2 w 147"/>
                  <a:gd name="T19" fmla="*/ 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08">
                    <a:moveTo>
                      <a:pt x="0" y="0"/>
                    </a:moveTo>
                    <a:lnTo>
                      <a:pt x="147" y="0"/>
                    </a:lnTo>
                    <a:lnTo>
                      <a:pt x="14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47" y="2"/>
                    </a:lnTo>
                    <a:lnTo>
                      <a:pt x="147" y="108"/>
                    </a:lnTo>
                    <a:lnTo>
                      <a:pt x="2" y="108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307" name="Freeform 1603"/>
              <p:cNvSpPr>
                <a:spLocks noEditPoints="1"/>
              </p:cNvSpPr>
              <p:nvPr/>
            </p:nvSpPr>
            <p:spPr bwMode="auto">
              <a:xfrm>
                <a:off x="1739" y="3500"/>
                <a:ext cx="145" cy="106"/>
              </a:xfrm>
              <a:custGeom>
                <a:avLst/>
                <a:gdLst>
                  <a:gd name="T0" fmla="*/ 0 w 145"/>
                  <a:gd name="T1" fmla="*/ 0 h 106"/>
                  <a:gd name="T2" fmla="*/ 145 w 145"/>
                  <a:gd name="T3" fmla="*/ 0 h 106"/>
                  <a:gd name="T4" fmla="*/ 145 w 145"/>
                  <a:gd name="T5" fmla="*/ 106 h 106"/>
                  <a:gd name="T6" fmla="*/ 0 w 145"/>
                  <a:gd name="T7" fmla="*/ 106 h 106"/>
                  <a:gd name="T8" fmla="*/ 0 w 145"/>
                  <a:gd name="T9" fmla="*/ 0 h 106"/>
                  <a:gd name="T10" fmla="*/ 2 w 145"/>
                  <a:gd name="T11" fmla="*/ 1 h 106"/>
                  <a:gd name="T12" fmla="*/ 145 w 145"/>
                  <a:gd name="T13" fmla="*/ 1 h 106"/>
                  <a:gd name="T14" fmla="*/ 145 w 145"/>
                  <a:gd name="T15" fmla="*/ 106 h 106"/>
                  <a:gd name="T16" fmla="*/ 2 w 145"/>
                  <a:gd name="T17" fmla="*/ 106 h 106"/>
                  <a:gd name="T18" fmla="*/ 2 w 145"/>
                  <a:gd name="T19" fmla="*/ 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06">
                    <a:moveTo>
                      <a:pt x="0" y="0"/>
                    </a:moveTo>
                    <a:lnTo>
                      <a:pt x="145" y="0"/>
                    </a:lnTo>
                    <a:lnTo>
                      <a:pt x="14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45" y="1"/>
                    </a:lnTo>
                    <a:lnTo>
                      <a:pt x="145" y="106"/>
                    </a:lnTo>
                    <a:lnTo>
                      <a:pt x="2" y="10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308" name="Freeform 1604"/>
              <p:cNvSpPr>
                <a:spLocks noEditPoints="1"/>
              </p:cNvSpPr>
              <p:nvPr/>
            </p:nvSpPr>
            <p:spPr bwMode="auto">
              <a:xfrm>
                <a:off x="1741" y="3501"/>
                <a:ext cx="143" cy="105"/>
              </a:xfrm>
              <a:custGeom>
                <a:avLst/>
                <a:gdLst>
                  <a:gd name="T0" fmla="*/ 0 w 143"/>
                  <a:gd name="T1" fmla="*/ 0 h 105"/>
                  <a:gd name="T2" fmla="*/ 143 w 143"/>
                  <a:gd name="T3" fmla="*/ 0 h 105"/>
                  <a:gd name="T4" fmla="*/ 143 w 143"/>
                  <a:gd name="T5" fmla="*/ 105 h 105"/>
                  <a:gd name="T6" fmla="*/ 0 w 143"/>
                  <a:gd name="T7" fmla="*/ 105 h 105"/>
                  <a:gd name="T8" fmla="*/ 0 w 143"/>
                  <a:gd name="T9" fmla="*/ 0 h 105"/>
                  <a:gd name="T10" fmla="*/ 2 w 143"/>
                  <a:gd name="T11" fmla="*/ 1 h 105"/>
                  <a:gd name="T12" fmla="*/ 143 w 143"/>
                  <a:gd name="T13" fmla="*/ 1 h 105"/>
                  <a:gd name="T14" fmla="*/ 143 w 143"/>
                  <a:gd name="T15" fmla="*/ 105 h 105"/>
                  <a:gd name="T16" fmla="*/ 2 w 143"/>
                  <a:gd name="T17" fmla="*/ 105 h 105"/>
                  <a:gd name="T18" fmla="*/ 2 w 143"/>
                  <a:gd name="T19" fmla="*/ 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05">
                    <a:moveTo>
                      <a:pt x="0" y="0"/>
                    </a:moveTo>
                    <a:lnTo>
                      <a:pt x="143" y="0"/>
                    </a:lnTo>
                    <a:lnTo>
                      <a:pt x="143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43" y="1"/>
                    </a:lnTo>
                    <a:lnTo>
                      <a:pt x="143" y="105"/>
                    </a:lnTo>
                    <a:lnTo>
                      <a:pt x="2" y="10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309" name="Freeform 1605"/>
              <p:cNvSpPr>
                <a:spLocks noEditPoints="1"/>
              </p:cNvSpPr>
              <p:nvPr/>
            </p:nvSpPr>
            <p:spPr bwMode="auto">
              <a:xfrm>
                <a:off x="1743" y="3502"/>
                <a:ext cx="141" cy="104"/>
              </a:xfrm>
              <a:custGeom>
                <a:avLst/>
                <a:gdLst>
                  <a:gd name="T0" fmla="*/ 0 w 141"/>
                  <a:gd name="T1" fmla="*/ 0 h 104"/>
                  <a:gd name="T2" fmla="*/ 141 w 141"/>
                  <a:gd name="T3" fmla="*/ 0 h 104"/>
                  <a:gd name="T4" fmla="*/ 141 w 141"/>
                  <a:gd name="T5" fmla="*/ 104 h 104"/>
                  <a:gd name="T6" fmla="*/ 0 w 141"/>
                  <a:gd name="T7" fmla="*/ 104 h 104"/>
                  <a:gd name="T8" fmla="*/ 0 w 141"/>
                  <a:gd name="T9" fmla="*/ 0 h 104"/>
                  <a:gd name="T10" fmla="*/ 3 w 141"/>
                  <a:gd name="T11" fmla="*/ 2 h 104"/>
                  <a:gd name="T12" fmla="*/ 141 w 141"/>
                  <a:gd name="T13" fmla="*/ 2 h 104"/>
                  <a:gd name="T14" fmla="*/ 141 w 141"/>
                  <a:gd name="T15" fmla="*/ 104 h 104"/>
                  <a:gd name="T16" fmla="*/ 3 w 141"/>
                  <a:gd name="T17" fmla="*/ 104 h 104"/>
                  <a:gd name="T18" fmla="*/ 3 w 141"/>
                  <a:gd name="T19" fmla="*/ 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104">
                    <a:moveTo>
                      <a:pt x="0" y="0"/>
                    </a:moveTo>
                    <a:lnTo>
                      <a:pt x="141" y="0"/>
                    </a:lnTo>
                    <a:lnTo>
                      <a:pt x="141" y="104"/>
                    </a:lnTo>
                    <a:lnTo>
                      <a:pt x="0" y="104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41" y="2"/>
                    </a:lnTo>
                    <a:lnTo>
                      <a:pt x="141" y="104"/>
                    </a:lnTo>
                    <a:lnTo>
                      <a:pt x="3" y="104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7A7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714459" name="Freeform 1755"/>
            <p:cNvSpPr>
              <a:spLocks/>
            </p:cNvSpPr>
            <p:nvPr/>
          </p:nvSpPr>
          <p:spPr bwMode="auto">
            <a:xfrm>
              <a:off x="3888" y="3339"/>
              <a:ext cx="137" cy="103"/>
            </a:xfrm>
            <a:custGeom>
              <a:avLst/>
              <a:gdLst>
                <a:gd name="T0" fmla="*/ 68 w 137"/>
                <a:gd name="T1" fmla="*/ 103 h 103"/>
                <a:gd name="T2" fmla="*/ 137 w 137"/>
                <a:gd name="T3" fmla="*/ 63 h 103"/>
                <a:gd name="T4" fmla="*/ 92 w 137"/>
                <a:gd name="T5" fmla="*/ 63 h 103"/>
                <a:gd name="T6" fmla="*/ 92 w 137"/>
                <a:gd name="T7" fmla="*/ 0 h 103"/>
                <a:gd name="T8" fmla="*/ 45 w 137"/>
                <a:gd name="T9" fmla="*/ 0 h 103"/>
                <a:gd name="T10" fmla="*/ 45 w 137"/>
                <a:gd name="T11" fmla="*/ 63 h 103"/>
                <a:gd name="T12" fmla="*/ 0 w 137"/>
                <a:gd name="T13" fmla="*/ 63 h 103"/>
                <a:gd name="T14" fmla="*/ 68 w 13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03">
                  <a:moveTo>
                    <a:pt x="68" y="103"/>
                  </a:moveTo>
                  <a:lnTo>
                    <a:pt x="137" y="63"/>
                  </a:lnTo>
                  <a:lnTo>
                    <a:pt x="92" y="63"/>
                  </a:lnTo>
                  <a:lnTo>
                    <a:pt x="92" y="0"/>
                  </a:lnTo>
                  <a:lnTo>
                    <a:pt x="45" y="0"/>
                  </a:lnTo>
                  <a:lnTo>
                    <a:pt x="45" y="63"/>
                  </a:lnTo>
                  <a:lnTo>
                    <a:pt x="0" y="63"/>
                  </a:lnTo>
                  <a:lnTo>
                    <a:pt x="68" y="103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460" name="Freeform 1756"/>
            <p:cNvSpPr>
              <a:spLocks/>
            </p:cNvSpPr>
            <p:nvPr/>
          </p:nvSpPr>
          <p:spPr bwMode="auto">
            <a:xfrm>
              <a:off x="5038" y="2945"/>
              <a:ext cx="122" cy="1084"/>
            </a:xfrm>
            <a:custGeom>
              <a:avLst/>
              <a:gdLst>
                <a:gd name="T0" fmla="*/ 0 w 116"/>
                <a:gd name="T1" fmla="*/ 988 h 988"/>
                <a:gd name="T2" fmla="*/ 50 w 116"/>
                <a:gd name="T3" fmla="*/ 988 h 988"/>
                <a:gd name="T4" fmla="*/ 60 w 116"/>
                <a:gd name="T5" fmla="*/ 986 h 988"/>
                <a:gd name="T6" fmla="*/ 69 w 116"/>
                <a:gd name="T7" fmla="*/ 982 h 988"/>
                <a:gd name="T8" fmla="*/ 77 w 116"/>
                <a:gd name="T9" fmla="*/ 974 h 988"/>
                <a:gd name="T10" fmla="*/ 81 w 116"/>
                <a:gd name="T11" fmla="*/ 965 h 988"/>
                <a:gd name="T12" fmla="*/ 83 w 116"/>
                <a:gd name="T13" fmla="*/ 955 h 988"/>
                <a:gd name="T14" fmla="*/ 83 w 116"/>
                <a:gd name="T15" fmla="*/ 537 h 988"/>
                <a:gd name="T16" fmla="*/ 85 w 116"/>
                <a:gd name="T17" fmla="*/ 527 h 988"/>
                <a:gd name="T18" fmla="*/ 89 w 116"/>
                <a:gd name="T19" fmla="*/ 517 h 988"/>
                <a:gd name="T20" fmla="*/ 97 w 116"/>
                <a:gd name="T21" fmla="*/ 510 h 988"/>
                <a:gd name="T22" fmla="*/ 106 w 116"/>
                <a:gd name="T23" fmla="*/ 506 h 988"/>
                <a:gd name="T24" fmla="*/ 116 w 116"/>
                <a:gd name="T25" fmla="*/ 504 h 988"/>
                <a:gd name="T26" fmla="*/ 106 w 116"/>
                <a:gd name="T27" fmla="*/ 503 h 988"/>
                <a:gd name="T28" fmla="*/ 97 w 116"/>
                <a:gd name="T29" fmla="*/ 498 h 988"/>
                <a:gd name="T30" fmla="*/ 89 w 116"/>
                <a:gd name="T31" fmla="*/ 490 h 988"/>
                <a:gd name="T32" fmla="*/ 85 w 116"/>
                <a:gd name="T33" fmla="*/ 482 h 988"/>
                <a:gd name="T34" fmla="*/ 83 w 116"/>
                <a:gd name="T35" fmla="*/ 471 h 988"/>
                <a:gd name="T36" fmla="*/ 83 w 116"/>
                <a:gd name="T37" fmla="*/ 33 h 988"/>
                <a:gd name="T38" fmla="*/ 81 w 116"/>
                <a:gd name="T39" fmla="*/ 22 h 988"/>
                <a:gd name="T40" fmla="*/ 77 w 116"/>
                <a:gd name="T41" fmla="*/ 14 h 988"/>
                <a:gd name="T42" fmla="*/ 69 w 116"/>
                <a:gd name="T43" fmla="*/ 6 h 988"/>
                <a:gd name="T44" fmla="*/ 60 w 116"/>
                <a:gd name="T45" fmla="*/ 2 h 988"/>
                <a:gd name="T46" fmla="*/ 50 w 116"/>
                <a:gd name="T47" fmla="*/ 0 h 988"/>
                <a:gd name="T48" fmla="*/ 0 w 116"/>
                <a:gd name="T49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988">
                  <a:moveTo>
                    <a:pt x="0" y="988"/>
                  </a:moveTo>
                  <a:lnTo>
                    <a:pt x="50" y="988"/>
                  </a:lnTo>
                  <a:lnTo>
                    <a:pt x="60" y="986"/>
                  </a:lnTo>
                  <a:lnTo>
                    <a:pt x="69" y="982"/>
                  </a:lnTo>
                  <a:lnTo>
                    <a:pt x="77" y="974"/>
                  </a:lnTo>
                  <a:lnTo>
                    <a:pt x="81" y="965"/>
                  </a:lnTo>
                  <a:lnTo>
                    <a:pt x="83" y="955"/>
                  </a:lnTo>
                  <a:lnTo>
                    <a:pt x="83" y="537"/>
                  </a:lnTo>
                  <a:lnTo>
                    <a:pt x="85" y="527"/>
                  </a:lnTo>
                  <a:lnTo>
                    <a:pt x="89" y="517"/>
                  </a:lnTo>
                  <a:lnTo>
                    <a:pt x="97" y="510"/>
                  </a:lnTo>
                  <a:lnTo>
                    <a:pt x="106" y="506"/>
                  </a:lnTo>
                  <a:lnTo>
                    <a:pt x="116" y="504"/>
                  </a:lnTo>
                  <a:lnTo>
                    <a:pt x="106" y="503"/>
                  </a:lnTo>
                  <a:lnTo>
                    <a:pt x="97" y="498"/>
                  </a:lnTo>
                  <a:lnTo>
                    <a:pt x="89" y="490"/>
                  </a:lnTo>
                  <a:lnTo>
                    <a:pt x="85" y="482"/>
                  </a:lnTo>
                  <a:lnTo>
                    <a:pt x="83" y="471"/>
                  </a:lnTo>
                  <a:lnTo>
                    <a:pt x="83" y="33"/>
                  </a:lnTo>
                  <a:lnTo>
                    <a:pt x="81" y="22"/>
                  </a:lnTo>
                  <a:lnTo>
                    <a:pt x="77" y="14"/>
                  </a:lnTo>
                  <a:lnTo>
                    <a:pt x="69" y="6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461" name="Rectangle 1757"/>
            <p:cNvSpPr>
              <a:spLocks noChangeArrowheads="1"/>
            </p:cNvSpPr>
            <p:nvPr/>
          </p:nvSpPr>
          <p:spPr bwMode="auto">
            <a:xfrm>
              <a:off x="5160" y="3264"/>
              <a:ext cx="426" cy="1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462" name="Rectangle 1758"/>
            <p:cNvSpPr>
              <a:spLocks noChangeArrowheads="1"/>
            </p:cNvSpPr>
            <p:nvPr/>
          </p:nvSpPr>
          <p:spPr bwMode="auto">
            <a:xfrm>
              <a:off x="5204" y="3209"/>
              <a:ext cx="14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HW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463" name="Rectangle 1759"/>
            <p:cNvSpPr>
              <a:spLocks noChangeArrowheads="1"/>
            </p:cNvSpPr>
            <p:nvPr/>
          </p:nvSpPr>
          <p:spPr bwMode="auto">
            <a:xfrm>
              <a:off x="5210" y="3313"/>
              <a:ext cx="33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lectures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464" name="Rectangle 1760"/>
            <p:cNvSpPr>
              <a:spLocks noChangeArrowheads="1"/>
            </p:cNvSpPr>
            <p:nvPr/>
          </p:nvSpPr>
          <p:spPr bwMode="auto">
            <a:xfrm>
              <a:off x="5202" y="3520"/>
              <a:ext cx="3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(Projects</a:t>
              </a:r>
              <a:br>
                <a:rPr lang="en-US" sz="11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1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1-6)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714723" name="Group 2019"/>
            <p:cNvGrpSpPr>
              <a:grpSpLocks/>
            </p:cNvGrpSpPr>
            <p:nvPr/>
          </p:nvGrpSpPr>
          <p:grpSpPr bwMode="auto">
            <a:xfrm>
              <a:off x="3840" y="3504"/>
              <a:ext cx="280" cy="278"/>
              <a:chOff x="4328" y="2304"/>
              <a:chExt cx="280" cy="278"/>
            </a:xfrm>
          </p:grpSpPr>
          <p:sp>
            <p:nvSpPr>
              <p:cNvPr id="714465" name="Freeform 1761"/>
              <p:cNvSpPr>
                <a:spLocks noEditPoints="1"/>
              </p:cNvSpPr>
              <p:nvPr/>
            </p:nvSpPr>
            <p:spPr bwMode="auto">
              <a:xfrm>
                <a:off x="4386" y="2358"/>
                <a:ext cx="94" cy="67"/>
              </a:xfrm>
              <a:custGeom>
                <a:avLst/>
                <a:gdLst>
                  <a:gd name="T0" fmla="*/ 0 w 94"/>
                  <a:gd name="T1" fmla="*/ 0 h 67"/>
                  <a:gd name="T2" fmla="*/ 94 w 94"/>
                  <a:gd name="T3" fmla="*/ 0 h 67"/>
                  <a:gd name="T4" fmla="*/ 94 w 94"/>
                  <a:gd name="T5" fmla="*/ 67 h 67"/>
                  <a:gd name="T6" fmla="*/ 0 w 94"/>
                  <a:gd name="T7" fmla="*/ 67 h 67"/>
                  <a:gd name="T8" fmla="*/ 0 w 94"/>
                  <a:gd name="T9" fmla="*/ 0 h 67"/>
                  <a:gd name="T10" fmla="*/ 0 w 94"/>
                  <a:gd name="T11" fmla="*/ 0 h 67"/>
                  <a:gd name="T12" fmla="*/ 92 w 94"/>
                  <a:gd name="T13" fmla="*/ 0 h 67"/>
                  <a:gd name="T14" fmla="*/ 92 w 94"/>
                  <a:gd name="T15" fmla="*/ 65 h 67"/>
                  <a:gd name="T16" fmla="*/ 0 w 94"/>
                  <a:gd name="T17" fmla="*/ 65 h 67"/>
                  <a:gd name="T18" fmla="*/ 0 w 94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67">
                    <a:moveTo>
                      <a:pt x="0" y="0"/>
                    </a:moveTo>
                    <a:lnTo>
                      <a:pt x="94" y="0"/>
                    </a:lnTo>
                    <a:lnTo>
                      <a:pt x="9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2" y="0"/>
                    </a:lnTo>
                    <a:lnTo>
                      <a:pt x="92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66" name="Freeform 1762"/>
              <p:cNvSpPr>
                <a:spLocks noEditPoints="1"/>
              </p:cNvSpPr>
              <p:nvPr/>
            </p:nvSpPr>
            <p:spPr bwMode="auto">
              <a:xfrm>
                <a:off x="4386" y="2358"/>
                <a:ext cx="92" cy="65"/>
              </a:xfrm>
              <a:custGeom>
                <a:avLst/>
                <a:gdLst>
                  <a:gd name="T0" fmla="*/ 0 w 92"/>
                  <a:gd name="T1" fmla="*/ 0 h 65"/>
                  <a:gd name="T2" fmla="*/ 92 w 92"/>
                  <a:gd name="T3" fmla="*/ 0 h 65"/>
                  <a:gd name="T4" fmla="*/ 92 w 92"/>
                  <a:gd name="T5" fmla="*/ 65 h 65"/>
                  <a:gd name="T6" fmla="*/ 0 w 92"/>
                  <a:gd name="T7" fmla="*/ 65 h 65"/>
                  <a:gd name="T8" fmla="*/ 0 w 92"/>
                  <a:gd name="T9" fmla="*/ 0 h 65"/>
                  <a:gd name="T10" fmla="*/ 0 w 92"/>
                  <a:gd name="T11" fmla="*/ 0 h 65"/>
                  <a:gd name="T12" fmla="*/ 91 w 92"/>
                  <a:gd name="T13" fmla="*/ 0 h 65"/>
                  <a:gd name="T14" fmla="*/ 91 w 92"/>
                  <a:gd name="T15" fmla="*/ 64 h 65"/>
                  <a:gd name="T16" fmla="*/ 0 w 92"/>
                  <a:gd name="T17" fmla="*/ 64 h 65"/>
                  <a:gd name="T18" fmla="*/ 0 w 92"/>
                  <a:gd name="T1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65">
                    <a:moveTo>
                      <a:pt x="0" y="0"/>
                    </a:moveTo>
                    <a:lnTo>
                      <a:pt x="92" y="0"/>
                    </a:lnTo>
                    <a:lnTo>
                      <a:pt x="92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1" y="0"/>
                    </a:lnTo>
                    <a:lnTo>
                      <a:pt x="9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B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67" name="Freeform 1763"/>
              <p:cNvSpPr>
                <a:spLocks noEditPoints="1"/>
              </p:cNvSpPr>
              <p:nvPr/>
            </p:nvSpPr>
            <p:spPr bwMode="auto">
              <a:xfrm>
                <a:off x="4386" y="2358"/>
                <a:ext cx="91" cy="64"/>
              </a:xfrm>
              <a:custGeom>
                <a:avLst/>
                <a:gdLst>
                  <a:gd name="T0" fmla="*/ 0 w 91"/>
                  <a:gd name="T1" fmla="*/ 0 h 64"/>
                  <a:gd name="T2" fmla="*/ 91 w 91"/>
                  <a:gd name="T3" fmla="*/ 0 h 64"/>
                  <a:gd name="T4" fmla="*/ 91 w 91"/>
                  <a:gd name="T5" fmla="*/ 64 h 64"/>
                  <a:gd name="T6" fmla="*/ 0 w 91"/>
                  <a:gd name="T7" fmla="*/ 64 h 64"/>
                  <a:gd name="T8" fmla="*/ 0 w 91"/>
                  <a:gd name="T9" fmla="*/ 0 h 64"/>
                  <a:gd name="T10" fmla="*/ 0 w 91"/>
                  <a:gd name="T11" fmla="*/ 0 h 64"/>
                  <a:gd name="T12" fmla="*/ 89 w 91"/>
                  <a:gd name="T13" fmla="*/ 0 h 64"/>
                  <a:gd name="T14" fmla="*/ 89 w 91"/>
                  <a:gd name="T15" fmla="*/ 62 h 64"/>
                  <a:gd name="T16" fmla="*/ 0 w 91"/>
                  <a:gd name="T17" fmla="*/ 62 h 64"/>
                  <a:gd name="T18" fmla="*/ 0 w 91"/>
                  <a:gd name="T1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64">
                    <a:moveTo>
                      <a:pt x="0" y="0"/>
                    </a:moveTo>
                    <a:lnTo>
                      <a:pt x="91" y="0"/>
                    </a:lnTo>
                    <a:lnTo>
                      <a:pt x="9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9" y="0"/>
                    </a:lnTo>
                    <a:lnTo>
                      <a:pt x="89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68" name="Freeform 1764"/>
              <p:cNvSpPr>
                <a:spLocks noEditPoints="1"/>
              </p:cNvSpPr>
              <p:nvPr/>
            </p:nvSpPr>
            <p:spPr bwMode="auto">
              <a:xfrm>
                <a:off x="4386" y="2358"/>
                <a:ext cx="89" cy="62"/>
              </a:xfrm>
              <a:custGeom>
                <a:avLst/>
                <a:gdLst>
                  <a:gd name="T0" fmla="*/ 0 w 89"/>
                  <a:gd name="T1" fmla="*/ 0 h 62"/>
                  <a:gd name="T2" fmla="*/ 89 w 89"/>
                  <a:gd name="T3" fmla="*/ 0 h 62"/>
                  <a:gd name="T4" fmla="*/ 89 w 89"/>
                  <a:gd name="T5" fmla="*/ 62 h 62"/>
                  <a:gd name="T6" fmla="*/ 0 w 89"/>
                  <a:gd name="T7" fmla="*/ 62 h 62"/>
                  <a:gd name="T8" fmla="*/ 0 w 89"/>
                  <a:gd name="T9" fmla="*/ 0 h 62"/>
                  <a:gd name="T10" fmla="*/ 0 w 89"/>
                  <a:gd name="T11" fmla="*/ 0 h 62"/>
                  <a:gd name="T12" fmla="*/ 87 w 89"/>
                  <a:gd name="T13" fmla="*/ 0 h 62"/>
                  <a:gd name="T14" fmla="*/ 87 w 89"/>
                  <a:gd name="T15" fmla="*/ 61 h 62"/>
                  <a:gd name="T16" fmla="*/ 0 w 89"/>
                  <a:gd name="T17" fmla="*/ 61 h 62"/>
                  <a:gd name="T18" fmla="*/ 0 w 89"/>
                  <a:gd name="T1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62">
                    <a:moveTo>
                      <a:pt x="0" y="0"/>
                    </a:moveTo>
                    <a:lnTo>
                      <a:pt x="89" y="0"/>
                    </a:lnTo>
                    <a:lnTo>
                      <a:pt x="89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7" y="0"/>
                    </a:lnTo>
                    <a:lnTo>
                      <a:pt x="87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69" name="Freeform 1765"/>
              <p:cNvSpPr>
                <a:spLocks noEditPoints="1"/>
              </p:cNvSpPr>
              <p:nvPr/>
            </p:nvSpPr>
            <p:spPr bwMode="auto">
              <a:xfrm>
                <a:off x="4386" y="2358"/>
                <a:ext cx="87" cy="61"/>
              </a:xfrm>
              <a:custGeom>
                <a:avLst/>
                <a:gdLst>
                  <a:gd name="T0" fmla="*/ 0 w 87"/>
                  <a:gd name="T1" fmla="*/ 0 h 61"/>
                  <a:gd name="T2" fmla="*/ 87 w 87"/>
                  <a:gd name="T3" fmla="*/ 0 h 61"/>
                  <a:gd name="T4" fmla="*/ 87 w 87"/>
                  <a:gd name="T5" fmla="*/ 61 h 61"/>
                  <a:gd name="T6" fmla="*/ 0 w 87"/>
                  <a:gd name="T7" fmla="*/ 61 h 61"/>
                  <a:gd name="T8" fmla="*/ 0 w 87"/>
                  <a:gd name="T9" fmla="*/ 0 h 61"/>
                  <a:gd name="T10" fmla="*/ 0 w 87"/>
                  <a:gd name="T11" fmla="*/ 0 h 61"/>
                  <a:gd name="T12" fmla="*/ 85 w 87"/>
                  <a:gd name="T13" fmla="*/ 0 h 61"/>
                  <a:gd name="T14" fmla="*/ 85 w 87"/>
                  <a:gd name="T15" fmla="*/ 60 h 61"/>
                  <a:gd name="T16" fmla="*/ 0 w 87"/>
                  <a:gd name="T17" fmla="*/ 60 h 61"/>
                  <a:gd name="T18" fmla="*/ 0 w 87"/>
                  <a:gd name="T1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61">
                    <a:moveTo>
                      <a:pt x="0" y="0"/>
                    </a:moveTo>
                    <a:lnTo>
                      <a:pt x="87" y="0"/>
                    </a:lnTo>
                    <a:lnTo>
                      <a:pt x="87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5" y="0"/>
                    </a:lnTo>
                    <a:lnTo>
                      <a:pt x="85" y="60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B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70" name="Freeform 1766"/>
              <p:cNvSpPr>
                <a:spLocks noEditPoints="1"/>
              </p:cNvSpPr>
              <p:nvPr/>
            </p:nvSpPr>
            <p:spPr bwMode="auto">
              <a:xfrm>
                <a:off x="4386" y="2358"/>
                <a:ext cx="85" cy="60"/>
              </a:xfrm>
              <a:custGeom>
                <a:avLst/>
                <a:gdLst>
                  <a:gd name="T0" fmla="*/ 0 w 85"/>
                  <a:gd name="T1" fmla="*/ 0 h 60"/>
                  <a:gd name="T2" fmla="*/ 85 w 85"/>
                  <a:gd name="T3" fmla="*/ 0 h 60"/>
                  <a:gd name="T4" fmla="*/ 85 w 85"/>
                  <a:gd name="T5" fmla="*/ 60 h 60"/>
                  <a:gd name="T6" fmla="*/ 0 w 85"/>
                  <a:gd name="T7" fmla="*/ 60 h 60"/>
                  <a:gd name="T8" fmla="*/ 0 w 85"/>
                  <a:gd name="T9" fmla="*/ 0 h 60"/>
                  <a:gd name="T10" fmla="*/ 0 w 85"/>
                  <a:gd name="T11" fmla="*/ 0 h 60"/>
                  <a:gd name="T12" fmla="*/ 84 w 85"/>
                  <a:gd name="T13" fmla="*/ 0 h 60"/>
                  <a:gd name="T14" fmla="*/ 84 w 85"/>
                  <a:gd name="T15" fmla="*/ 59 h 60"/>
                  <a:gd name="T16" fmla="*/ 0 w 85"/>
                  <a:gd name="T17" fmla="*/ 59 h 60"/>
                  <a:gd name="T18" fmla="*/ 0 w 85"/>
                  <a:gd name="T1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60">
                    <a:moveTo>
                      <a:pt x="0" y="0"/>
                    </a:moveTo>
                    <a:lnTo>
                      <a:pt x="85" y="0"/>
                    </a:lnTo>
                    <a:lnTo>
                      <a:pt x="85" y="60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84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71" name="Freeform 1767"/>
              <p:cNvSpPr>
                <a:spLocks noEditPoints="1"/>
              </p:cNvSpPr>
              <p:nvPr/>
            </p:nvSpPr>
            <p:spPr bwMode="auto">
              <a:xfrm>
                <a:off x="4386" y="2358"/>
                <a:ext cx="84" cy="59"/>
              </a:xfrm>
              <a:custGeom>
                <a:avLst/>
                <a:gdLst>
                  <a:gd name="T0" fmla="*/ 0 w 84"/>
                  <a:gd name="T1" fmla="*/ 0 h 59"/>
                  <a:gd name="T2" fmla="*/ 84 w 84"/>
                  <a:gd name="T3" fmla="*/ 0 h 59"/>
                  <a:gd name="T4" fmla="*/ 84 w 84"/>
                  <a:gd name="T5" fmla="*/ 59 h 59"/>
                  <a:gd name="T6" fmla="*/ 0 w 84"/>
                  <a:gd name="T7" fmla="*/ 59 h 59"/>
                  <a:gd name="T8" fmla="*/ 0 w 84"/>
                  <a:gd name="T9" fmla="*/ 0 h 59"/>
                  <a:gd name="T10" fmla="*/ 0 w 84"/>
                  <a:gd name="T11" fmla="*/ 0 h 59"/>
                  <a:gd name="T12" fmla="*/ 82 w 84"/>
                  <a:gd name="T13" fmla="*/ 0 h 59"/>
                  <a:gd name="T14" fmla="*/ 82 w 84"/>
                  <a:gd name="T15" fmla="*/ 58 h 59"/>
                  <a:gd name="T16" fmla="*/ 0 w 84"/>
                  <a:gd name="T17" fmla="*/ 58 h 59"/>
                  <a:gd name="T18" fmla="*/ 0 w 84"/>
                  <a:gd name="T1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59">
                    <a:moveTo>
                      <a:pt x="0" y="0"/>
                    </a:moveTo>
                    <a:lnTo>
                      <a:pt x="84" y="0"/>
                    </a:lnTo>
                    <a:lnTo>
                      <a:pt x="84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2" y="0"/>
                    </a:lnTo>
                    <a:lnTo>
                      <a:pt x="82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72" name="Freeform 1768"/>
              <p:cNvSpPr>
                <a:spLocks noEditPoints="1"/>
              </p:cNvSpPr>
              <p:nvPr/>
            </p:nvSpPr>
            <p:spPr bwMode="auto">
              <a:xfrm>
                <a:off x="4386" y="2358"/>
                <a:ext cx="82" cy="58"/>
              </a:xfrm>
              <a:custGeom>
                <a:avLst/>
                <a:gdLst>
                  <a:gd name="T0" fmla="*/ 0 w 82"/>
                  <a:gd name="T1" fmla="*/ 0 h 58"/>
                  <a:gd name="T2" fmla="*/ 82 w 82"/>
                  <a:gd name="T3" fmla="*/ 0 h 58"/>
                  <a:gd name="T4" fmla="*/ 82 w 82"/>
                  <a:gd name="T5" fmla="*/ 58 h 58"/>
                  <a:gd name="T6" fmla="*/ 0 w 82"/>
                  <a:gd name="T7" fmla="*/ 58 h 58"/>
                  <a:gd name="T8" fmla="*/ 0 w 82"/>
                  <a:gd name="T9" fmla="*/ 0 h 58"/>
                  <a:gd name="T10" fmla="*/ 0 w 82"/>
                  <a:gd name="T11" fmla="*/ 0 h 58"/>
                  <a:gd name="T12" fmla="*/ 80 w 82"/>
                  <a:gd name="T13" fmla="*/ 0 h 58"/>
                  <a:gd name="T14" fmla="*/ 80 w 82"/>
                  <a:gd name="T15" fmla="*/ 56 h 58"/>
                  <a:gd name="T16" fmla="*/ 0 w 82"/>
                  <a:gd name="T17" fmla="*/ 56 h 58"/>
                  <a:gd name="T18" fmla="*/ 0 w 82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58">
                    <a:moveTo>
                      <a:pt x="0" y="0"/>
                    </a:moveTo>
                    <a:lnTo>
                      <a:pt x="82" y="0"/>
                    </a:lnTo>
                    <a:lnTo>
                      <a:pt x="82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0" y="0"/>
                    </a:lnTo>
                    <a:lnTo>
                      <a:pt x="80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73" name="Freeform 1769"/>
              <p:cNvSpPr>
                <a:spLocks noEditPoints="1"/>
              </p:cNvSpPr>
              <p:nvPr/>
            </p:nvSpPr>
            <p:spPr bwMode="auto">
              <a:xfrm>
                <a:off x="4386" y="2358"/>
                <a:ext cx="80" cy="56"/>
              </a:xfrm>
              <a:custGeom>
                <a:avLst/>
                <a:gdLst>
                  <a:gd name="T0" fmla="*/ 0 w 80"/>
                  <a:gd name="T1" fmla="*/ 0 h 56"/>
                  <a:gd name="T2" fmla="*/ 80 w 80"/>
                  <a:gd name="T3" fmla="*/ 0 h 56"/>
                  <a:gd name="T4" fmla="*/ 80 w 80"/>
                  <a:gd name="T5" fmla="*/ 56 h 56"/>
                  <a:gd name="T6" fmla="*/ 0 w 80"/>
                  <a:gd name="T7" fmla="*/ 56 h 56"/>
                  <a:gd name="T8" fmla="*/ 0 w 80"/>
                  <a:gd name="T9" fmla="*/ 0 h 56"/>
                  <a:gd name="T10" fmla="*/ 0 w 80"/>
                  <a:gd name="T11" fmla="*/ 0 h 56"/>
                  <a:gd name="T12" fmla="*/ 78 w 80"/>
                  <a:gd name="T13" fmla="*/ 0 h 56"/>
                  <a:gd name="T14" fmla="*/ 78 w 80"/>
                  <a:gd name="T15" fmla="*/ 55 h 56"/>
                  <a:gd name="T16" fmla="*/ 0 w 80"/>
                  <a:gd name="T17" fmla="*/ 55 h 56"/>
                  <a:gd name="T18" fmla="*/ 0 w 80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56">
                    <a:moveTo>
                      <a:pt x="0" y="0"/>
                    </a:moveTo>
                    <a:lnTo>
                      <a:pt x="80" y="0"/>
                    </a:lnTo>
                    <a:lnTo>
                      <a:pt x="80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8" y="0"/>
                    </a:lnTo>
                    <a:lnTo>
                      <a:pt x="78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74" name="Freeform 1770"/>
              <p:cNvSpPr>
                <a:spLocks noEditPoints="1"/>
              </p:cNvSpPr>
              <p:nvPr/>
            </p:nvSpPr>
            <p:spPr bwMode="auto">
              <a:xfrm>
                <a:off x="4386" y="2358"/>
                <a:ext cx="78" cy="55"/>
              </a:xfrm>
              <a:custGeom>
                <a:avLst/>
                <a:gdLst>
                  <a:gd name="T0" fmla="*/ 0 w 78"/>
                  <a:gd name="T1" fmla="*/ 0 h 55"/>
                  <a:gd name="T2" fmla="*/ 78 w 78"/>
                  <a:gd name="T3" fmla="*/ 0 h 55"/>
                  <a:gd name="T4" fmla="*/ 78 w 78"/>
                  <a:gd name="T5" fmla="*/ 55 h 55"/>
                  <a:gd name="T6" fmla="*/ 0 w 78"/>
                  <a:gd name="T7" fmla="*/ 55 h 55"/>
                  <a:gd name="T8" fmla="*/ 0 w 78"/>
                  <a:gd name="T9" fmla="*/ 0 h 55"/>
                  <a:gd name="T10" fmla="*/ 0 w 78"/>
                  <a:gd name="T11" fmla="*/ 0 h 55"/>
                  <a:gd name="T12" fmla="*/ 76 w 78"/>
                  <a:gd name="T13" fmla="*/ 0 h 55"/>
                  <a:gd name="T14" fmla="*/ 76 w 78"/>
                  <a:gd name="T15" fmla="*/ 53 h 55"/>
                  <a:gd name="T16" fmla="*/ 0 w 78"/>
                  <a:gd name="T17" fmla="*/ 53 h 55"/>
                  <a:gd name="T18" fmla="*/ 0 w 78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55">
                    <a:moveTo>
                      <a:pt x="0" y="0"/>
                    </a:moveTo>
                    <a:lnTo>
                      <a:pt x="78" y="0"/>
                    </a:lnTo>
                    <a:lnTo>
                      <a:pt x="78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6" y="0"/>
                    </a:lnTo>
                    <a:lnTo>
                      <a:pt x="76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75" name="Freeform 1771"/>
              <p:cNvSpPr>
                <a:spLocks noEditPoints="1"/>
              </p:cNvSpPr>
              <p:nvPr/>
            </p:nvSpPr>
            <p:spPr bwMode="auto">
              <a:xfrm>
                <a:off x="4386" y="2358"/>
                <a:ext cx="76" cy="53"/>
              </a:xfrm>
              <a:custGeom>
                <a:avLst/>
                <a:gdLst>
                  <a:gd name="T0" fmla="*/ 0 w 76"/>
                  <a:gd name="T1" fmla="*/ 0 h 53"/>
                  <a:gd name="T2" fmla="*/ 76 w 76"/>
                  <a:gd name="T3" fmla="*/ 0 h 53"/>
                  <a:gd name="T4" fmla="*/ 76 w 76"/>
                  <a:gd name="T5" fmla="*/ 53 h 53"/>
                  <a:gd name="T6" fmla="*/ 0 w 76"/>
                  <a:gd name="T7" fmla="*/ 53 h 53"/>
                  <a:gd name="T8" fmla="*/ 0 w 76"/>
                  <a:gd name="T9" fmla="*/ 0 h 53"/>
                  <a:gd name="T10" fmla="*/ 0 w 76"/>
                  <a:gd name="T11" fmla="*/ 0 h 53"/>
                  <a:gd name="T12" fmla="*/ 75 w 76"/>
                  <a:gd name="T13" fmla="*/ 0 h 53"/>
                  <a:gd name="T14" fmla="*/ 75 w 76"/>
                  <a:gd name="T15" fmla="*/ 53 h 53"/>
                  <a:gd name="T16" fmla="*/ 0 w 76"/>
                  <a:gd name="T17" fmla="*/ 53 h 53"/>
                  <a:gd name="T18" fmla="*/ 0 w 76"/>
                  <a:gd name="T1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53">
                    <a:moveTo>
                      <a:pt x="0" y="0"/>
                    </a:moveTo>
                    <a:lnTo>
                      <a:pt x="76" y="0"/>
                    </a:lnTo>
                    <a:lnTo>
                      <a:pt x="76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5" y="0"/>
                    </a:lnTo>
                    <a:lnTo>
                      <a:pt x="75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76" name="Freeform 1772"/>
              <p:cNvSpPr>
                <a:spLocks noEditPoints="1"/>
              </p:cNvSpPr>
              <p:nvPr/>
            </p:nvSpPr>
            <p:spPr bwMode="auto">
              <a:xfrm>
                <a:off x="4386" y="2358"/>
                <a:ext cx="75" cy="53"/>
              </a:xfrm>
              <a:custGeom>
                <a:avLst/>
                <a:gdLst>
                  <a:gd name="T0" fmla="*/ 0 w 75"/>
                  <a:gd name="T1" fmla="*/ 0 h 53"/>
                  <a:gd name="T2" fmla="*/ 75 w 75"/>
                  <a:gd name="T3" fmla="*/ 0 h 53"/>
                  <a:gd name="T4" fmla="*/ 75 w 75"/>
                  <a:gd name="T5" fmla="*/ 53 h 53"/>
                  <a:gd name="T6" fmla="*/ 0 w 75"/>
                  <a:gd name="T7" fmla="*/ 53 h 53"/>
                  <a:gd name="T8" fmla="*/ 0 w 75"/>
                  <a:gd name="T9" fmla="*/ 0 h 53"/>
                  <a:gd name="T10" fmla="*/ 0 w 75"/>
                  <a:gd name="T11" fmla="*/ 0 h 53"/>
                  <a:gd name="T12" fmla="*/ 73 w 75"/>
                  <a:gd name="T13" fmla="*/ 0 h 53"/>
                  <a:gd name="T14" fmla="*/ 73 w 75"/>
                  <a:gd name="T15" fmla="*/ 52 h 53"/>
                  <a:gd name="T16" fmla="*/ 0 w 75"/>
                  <a:gd name="T17" fmla="*/ 52 h 53"/>
                  <a:gd name="T18" fmla="*/ 0 w 75"/>
                  <a:gd name="T1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53">
                    <a:moveTo>
                      <a:pt x="0" y="0"/>
                    </a:moveTo>
                    <a:lnTo>
                      <a:pt x="75" y="0"/>
                    </a:lnTo>
                    <a:lnTo>
                      <a:pt x="75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3" y="0"/>
                    </a:lnTo>
                    <a:lnTo>
                      <a:pt x="73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77" name="Freeform 1773"/>
              <p:cNvSpPr>
                <a:spLocks noEditPoints="1"/>
              </p:cNvSpPr>
              <p:nvPr/>
            </p:nvSpPr>
            <p:spPr bwMode="auto">
              <a:xfrm>
                <a:off x="4386" y="2358"/>
                <a:ext cx="73" cy="52"/>
              </a:xfrm>
              <a:custGeom>
                <a:avLst/>
                <a:gdLst>
                  <a:gd name="T0" fmla="*/ 0 w 73"/>
                  <a:gd name="T1" fmla="*/ 0 h 52"/>
                  <a:gd name="T2" fmla="*/ 73 w 73"/>
                  <a:gd name="T3" fmla="*/ 0 h 52"/>
                  <a:gd name="T4" fmla="*/ 73 w 73"/>
                  <a:gd name="T5" fmla="*/ 52 h 52"/>
                  <a:gd name="T6" fmla="*/ 0 w 73"/>
                  <a:gd name="T7" fmla="*/ 52 h 52"/>
                  <a:gd name="T8" fmla="*/ 0 w 73"/>
                  <a:gd name="T9" fmla="*/ 0 h 52"/>
                  <a:gd name="T10" fmla="*/ 0 w 73"/>
                  <a:gd name="T11" fmla="*/ 0 h 52"/>
                  <a:gd name="T12" fmla="*/ 71 w 73"/>
                  <a:gd name="T13" fmla="*/ 0 h 52"/>
                  <a:gd name="T14" fmla="*/ 71 w 73"/>
                  <a:gd name="T15" fmla="*/ 50 h 52"/>
                  <a:gd name="T16" fmla="*/ 0 w 73"/>
                  <a:gd name="T17" fmla="*/ 50 h 52"/>
                  <a:gd name="T18" fmla="*/ 0 w 73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52">
                    <a:moveTo>
                      <a:pt x="0" y="0"/>
                    </a:moveTo>
                    <a:lnTo>
                      <a:pt x="73" y="0"/>
                    </a:lnTo>
                    <a:lnTo>
                      <a:pt x="73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1" y="0"/>
                    </a:lnTo>
                    <a:lnTo>
                      <a:pt x="71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78" name="Freeform 1774"/>
              <p:cNvSpPr>
                <a:spLocks noEditPoints="1"/>
              </p:cNvSpPr>
              <p:nvPr/>
            </p:nvSpPr>
            <p:spPr bwMode="auto">
              <a:xfrm>
                <a:off x="4386" y="2358"/>
                <a:ext cx="71" cy="50"/>
              </a:xfrm>
              <a:custGeom>
                <a:avLst/>
                <a:gdLst>
                  <a:gd name="T0" fmla="*/ 0 w 71"/>
                  <a:gd name="T1" fmla="*/ 0 h 50"/>
                  <a:gd name="T2" fmla="*/ 71 w 71"/>
                  <a:gd name="T3" fmla="*/ 0 h 50"/>
                  <a:gd name="T4" fmla="*/ 71 w 71"/>
                  <a:gd name="T5" fmla="*/ 50 h 50"/>
                  <a:gd name="T6" fmla="*/ 0 w 71"/>
                  <a:gd name="T7" fmla="*/ 50 h 50"/>
                  <a:gd name="T8" fmla="*/ 0 w 71"/>
                  <a:gd name="T9" fmla="*/ 0 h 50"/>
                  <a:gd name="T10" fmla="*/ 0 w 71"/>
                  <a:gd name="T11" fmla="*/ 0 h 50"/>
                  <a:gd name="T12" fmla="*/ 69 w 71"/>
                  <a:gd name="T13" fmla="*/ 0 h 50"/>
                  <a:gd name="T14" fmla="*/ 69 w 71"/>
                  <a:gd name="T15" fmla="*/ 49 h 50"/>
                  <a:gd name="T16" fmla="*/ 0 w 71"/>
                  <a:gd name="T17" fmla="*/ 49 h 50"/>
                  <a:gd name="T18" fmla="*/ 0 w 71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50">
                    <a:moveTo>
                      <a:pt x="0" y="0"/>
                    </a:moveTo>
                    <a:lnTo>
                      <a:pt x="71" y="0"/>
                    </a:lnTo>
                    <a:lnTo>
                      <a:pt x="71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79" name="Freeform 1775"/>
              <p:cNvSpPr>
                <a:spLocks noEditPoints="1"/>
              </p:cNvSpPr>
              <p:nvPr/>
            </p:nvSpPr>
            <p:spPr bwMode="auto">
              <a:xfrm>
                <a:off x="4386" y="2358"/>
                <a:ext cx="69" cy="49"/>
              </a:xfrm>
              <a:custGeom>
                <a:avLst/>
                <a:gdLst>
                  <a:gd name="T0" fmla="*/ 0 w 69"/>
                  <a:gd name="T1" fmla="*/ 0 h 49"/>
                  <a:gd name="T2" fmla="*/ 69 w 69"/>
                  <a:gd name="T3" fmla="*/ 0 h 49"/>
                  <a:gd name="T4" fmla="*/ 69 w 69"/>
                  <a:gd name="T5" fmla="*/ 49 h 49"/>
                  <a:gd name="T6" fmla="*/ 0 w 69"/>
                  <a:gd name="T7" fmla="*/ 49 h 49"/>
                  <a:gd name="T8" fmla="*/ 0 w 69"/>
                  <a:gd name="T9" fmla="*/ 0 h 49"/>
                  <a:gd name="T10" fmla="*/ 0 w 69"/>
                  <a:gd name="T11" fmla="*/ 0 h 49"/>
                  <a:gd name="T12" fmla="*/ 68 w 69"/>
                  <a:gd name="T13" fmla="*/ 0 h 49"/>
                  <a:gd name="T14" fmla="*/ 68 w 69"/>
                  <a:gd name="T15" fmla="*/ 47 h 49"/>
                  <a:gd name="T16" fmla="*/ 0 w 69"/>
                  <a:gd name="T17" fmla="*/ 47 h 49"/>
                  <a:gd name="T18" fmla="*/ 0 w 69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49">
                    <a:moveTo>
                      <a:pt x="0" y="0"/>
                    </a:moveTo>
                    <a:lnTo>
                      <a:pt x="69" y="0"/>
                    </a:lnTo>
                    <a:lnTo>
                      <a:pt x="69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8" y="0"/>
                    </a:lnTo>
                    <a:lnTo>
                      <a:pt x="68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80" name="Freeform 1776"/>
              <p:cNvSpPr>
                <a:spLocks noEditPoints="1"/>
              </p:cNvSpPr>
              <p:nvPr/>
            </p:nvSpPr>
            <p:spPr bwMode="auto">
              <a:xfrm>
                <a:off x="4386" y="2358"/>
                <a:ext cx="68" cy="47"/>
              </a:xfrm>
              <a:custGeom>
                <a:avLst/>
                <a:gdLst>
                  <a:gd name="T0" fmla="*/ 0 w 68"/>
                  <a:gd name="T1" fmla="*/ 0 h 47"/>
                  <a:gd name="T2" fmla="*/ 68 w 68"/>
                  <a:gd name="T3" fmla="*/ 0 h 47"/>
                  <a:gd name="T4" fmla="*/ 68 w 68"/>
                  <a:gd name="T5" fmla="*/ 47 h 47"/>
                  <a:gd name="T6" fmla="*/ 0 w 68"/>
                  <a:gd name="T7" fmla="*/ 47 h 47"/>
                  <a:gd name="T8" fmla="*/ 0 w 68"/>
                  <a:gd name="T9" fmla="*/ 0 h 47"/>
                  <a:gd name="T10" fmla="*/ 0 w 68"/>
                  <a:gd name="T11" fmla="*/ 0 h 47"/>
                  <a:gd name="T12" fmla="*/ 66 w 68"/>
                  <a:gd name="T13" fmla="*/ 0 h 47"/>
                  <a:gd name="T14" fmla="*/ 66 w 68"/>
                  <a:gd name="T15" fmla="*/ 46 h 47"/>
                  <a:gd name="T16" fmla="*/ 0 w 68"/>
                  <a:gd name="T17" fmla="*/ 46 h 47"/>
                  <a:gd name="T18" fmla="*/ 0 w 68"/>
                  <a:gd name="T1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47">
                    <a:moveTo>
                      <a:pt x="0" y="0"/>
                    </a:moveTo>
                    <a:lnTo>
                      <a:pt x="68" y="0"/>
                    </a:lnTo>
                    <a:lnTo>
                      <a:pt x="68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" y="0"/>
                    </a:lnTo>
                    <a:lnTo>
                      <a:pt x="66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81" name="Freeform 1777"/>
              <p:cNvSpPr>
                <a:spLocks noEditPoints="1"/>
              </p:cNvSpPr>
              <p:nvPr/>
            </p:nvSpPr>
            <p:spPr bwMode="auto">
              <a:xfrm>
                <a:off x="4386" y="2358"/>
                <a:ext cx="66" cy="46"/>
              </a:xfrm>
              <a:custGeom>
                <a:avLst/>
                <a:gdLst>
                  <a:gd name="T0" fmla="*/ 0 w 66"/>
                  <a:gd name="T1" fmla="*/ 0 h 46"/>
                  <a:gd name="T2" fmla="*/ 66 w 66"/>
                  <a:gd name="T3" fmla="*/ 0 h 46"/>
                  <a:gd name="T4" fmla="*/ 66 w 66"/>
                  <a:gd name="T5" fmla="*/ 46 h 46"/>
                  <a:gd name="T6" fmla="*/ 0 w 66"/>
                  <a:gd name="T7" fmla="*/ 46 h 46"/>
                  <a:gd name="T8" fmla="*/ 0 w 66"/>
                  <a:gd name="T9" fmla="*/ 0 h 46"/>
                  <a:gd name="T10" fmla="*/ 0 w 66"/>
                  <a:gd name="T11" fmla="*/ 0 h 46"/>
                  <a:gd name="T12" fmla="*/ 64 w 66"/>
                  <a:gd name="T13" fmla="*/ 0 h 46"/>
                  <a:gd name="T14" fmla="*/ 64 w 66"/>
                  <a:gd name="T15" fmla="*/ 45 h 46"/>
                  <a:gd name="T16" fmla="*/ 0 w 66"/>
                  <a:gd name="T17" fmla="*/ 45 h 46"/>
                  <a:gd name="T18" fmla="*/ 0 w 66"/>
                  <a:gd name="T1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46">
                    <a:moveTo>
                      <a:pt x="0" y="0"/>
                    </a:moveTo>
                    <a:lnTo>
                      <a:pt x="66" y="0"/>
                    </a:lnTo>
                    <a:lnTo>
                      <a:pt x="66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" y="0"/>
                    </a:lnTo>
                    <a:lnTo>
                      <a:pt x="64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82" name="Freeform 1778"/>
              <p:cNvSpPr>
                <a:spLocks noEditPoints="1"/>
              </p:cNvSpPr>
              <p:nvPr/>
            </p:nvSpPr>
            <p:spPr bwMode="auto">
              <a:xfrm>
                <a:off x="4386" y="2358"/>
                <a:ext cx="64" cy="45"/>
              </a:xfrm>
              <a:custGeom>
                <a:avLst/>
                <a:gdLst>
                  <a:gd name="T0" fmla="*/ 0 w 64"/>
                  <a:gd name="T1" fmla="*/ 0 h 45"/>
                  <a:gd name="T2" fmla="*/ 64 w 64"/>
                  <a:gd name="T3" fmla="*/ 0 h 45"/>
                  <a:gd name="T4" fmla="*/ 64 w 64"/>
                  <a:gd name="T5" fmla="*/ 45 h 45"/>
                  <a:gd name="T6" fmla="*/ 0 w 64"/>
                  <a:gd name="T7" fmla="*/ 45 h 45"/>
                  <a:gd name="T8" fmla="*/ 0 w 64"/>
                  <a:gd name="T9" fmla="*/ 0 h 45"/>
                  <a:gd name="T10" fmla="*/ 0 w 64"/>
                  <a:gd name="T11" fmla="*/ 0 h 45"/>
                  <a:gd name="T12" fmla="*/ 62 w 64"/>
                  <a:gd name="T13" fmla="*/ 0 h 45"/>
                  <a:gd name="T14" fmla="*/ 62 w 64"/>
                  <a:gd name="T15" fmla="*/ 44 h 45"/>
                  <a:gd name="T16" fmla="*/ 0 w 64"/>
                  <a:gd name="T17" fmla="*/ 44 h 45"/>
                  <a:gd name="T18" fmla="*/ 0 w 64"/>
                  <a:gd name="T1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45">
                    <a:moveTo>
                      <a:pt x="0" y="0"/>
                    </a:moveTo>
                    <a:lnTo>
                      <a:pt x="64" y="0"/>
                    </a:lnTo>
                    <a:lnTo>
                      <a:pt x="64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" y="0"/>
                    </a:lnTo>
                    <a:lnTo>
                      <a:pt x="62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83" name="Freeform 1779"/>
              <p:cNvSpPr>
                <a:spLocks noEditPoints="1"/>
              </p:cNvSpPr>
              <p:nvPr/>
            </p:nvSpPr>
            <p:spPr bwMode="auto">
              <a:xfrm>
                <a:off x="4386" y="2358"/>
                <a:ext cx="62" cy="44"/>
              </a:xfrm>
              <a:custGeom>
                <a:avLst/>
                <a:gdLst>
                  <a:gd name="T0" fmla="*/ 0 w 62"/>
                  <a:gd name="T1" fmla="*/ 0 h 44"/>
                  <a:gd name="T2" fmla="*/ 62 w 62"/>
                  <a:gd name="T3" fmla="*/ 0 h 44"/>
                  <a:gd name="T4" fmla="*/ 62 w 62"/>
                  <a:gd name="T5" fmla="*/ 44 h 44"/>
                  <a:gd name="T6" fmla="*/ 0 w 62"/>
                  <a:gd name="T7" fmla="*/ 44 h 44"/>
                  <a:gd name="T8" fmla="*/ 0 w 62"/>
                  <a:gd name="T9" fmla="*/ 0 h 44"/>
                  <a:gd name="T10" fmla="*/ 0 w 62"/>
                  <a:gd name="T11" fmla="*/ 0 h 44"/>
                  <a:gd name="T12" fmla="*/ 61 w 62"/>
                  <a:gd name="T13" fmla="*/ 0 h 44"/>
                  <a:gd name="T14" fmla="*/ 61 w 62"/>
                  <a:gd name="T15" fmla="*/ 43 h 44"/>
                  <a:gd name="T16" fmla="*/ 0 w 62"/>
                  <a:gd name="T17" fmla="*/ 43 h 44"/>
                  <a:gd name="T18" fmla="*/ 0 w 62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44">
                    <a:moveTo>
                      <a:pt x="0" y="0"/>
                    </a:moveTo>
                    <a:lnTo>
                      <a:pt x="62" y="0"/>
                    </a:lnTo>
                    <a:lnTo>
                      <a:pt x="62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1" y="0"/>
                    </a:lnTo>
                    <a:lnTo>
                      <a:pt x="61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84" name="Freeform 1780"/>
              <p:cNvSpPr>
                <a:spLocks noEditPoints="1"/>
              </p:cNvSpPr>
              <p:nvPr/>
            </p:nvSpPr>
            <p:spPr bwMode="auto">
              <a:xfrm>
                <a:off x="4386" y="2358"/>
                <a:ext cx="61" cy="43"/>
              </a:xfrm>
              <a:custGeom>
                <a:avLst/>
                <a:gdLst>
                  <a:gd name="T0" fmla="*/ 0 w 61"/>
                  <a:gd name="T1" fmla="*/ 0 h 43"/>
                  <a:gd name="T2" fmla="*/ 61 w 61"/>
                  <a:gd name="T3" fmla="*/ 0 h 43"/>
                  <a:gd name="T4" fmla="*/ 61 w 61"/>
                  <a:gd name="T5" fmla="*/ 43 h 43"/>
                  <a:gd name="T6" fmla="*/ 0 w 61"/>
                  <a:gd name="T7" fmla="*/ 43 h 43"/>
                  <a:gd name="T8" fmla="*/ 0 w 61"/>
                  <a:gd name="T9" fmla="*/ 0 h 43"/>
                  <a:gd name="T10" fmla="*/ 0 w 61"/>
                  <a:gd name="T11" fmla="*/ 0 h 43"/>
                  <a:gd name="T12" fmla="*/ 59 w 61"/>
                  <a:gd name="T13" fmla="*/ 0 h 43"/>
                  <a:gd name="T14" fmla="*/ 59 w 61"/>
                  <a:gd name="T15" fmla="*/ 41 h 43"/>
                  <a:gd name="T16" fmla="*/ 0 w 61"/>
                  <a:gd name="T17" fmla="*/ 41 h 43"/>
                  <a:gd name="T18" fmla="*/ 0 w 61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43">
                    <a:moveTo>
                      <a:pt x="0" y="0"/>
                    </a:moveTo>
                    <a:lnTo>
                      <a:pt x="61" y="0"/>
                    </a:lnTo>
                    <a:lnTo>
                      <a:pt x="61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" y="0"/>
                    </a:lnTo>
                    <a:lnTo>
                      <a:pt x="5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85" name="Freeform 1781"/>
              <p:cNvSpPr>
                <a:spLocks noEditPoints="1"/>
              </p:cNvSpPr>
              <p:nvPr/>
            </p:nvSpPr>
            <p:spPr bwMode="auto">
              <a:xfrm>
                <a:off x="4386" y="2358"/>
                <a:ext cx="59" cy="41"/>
              </a:xfrm>
              <a:custGeom>
                <a:avLst/>
                <a:gdLst>
                  <a:gd name="T0" fmla="*/ 0 w 59"/>
                  <a:gd name="T1" fmla="*/ 0 h 41"/>
                  <a:gd name="T2" fmla="*/ 59 w 59"/>
                  <a:gd name="T3" fmla="*/ 0 h 41"/>
                  <a:gd name="T4" fmla="*/ 59 w 59"/>
                  <a:gd name="T5" fmla="*/ 41 h 41"/>
                  <a:gd name="T6" fmla="*/ 0 w 59"/>
                  <a:gd name="T7" fmla="*/ 41 h 41"/>
                  <a:gd name="T8" fmla="*/ 0 w 59"/>
                  <a:gd name="T9" fmla="*/ 0 h 41"/>
                  <a:gd name="T10" fmla="*/ 0 w 59"/>
                  <a:gd name="T11" fmla="*/ 0 h 41"/>
                  <a:gd name="T12" fmla="*/ 57 w 59"/>
                  <a:gd name="T13" fmla="*/ 0 h 41"/>
                  <a:gd name="T14" fmla="*/ 57 w 59"/>
                  <a:gd name="T15" fmla="*/ 40 h 41"/>
                  <a:gd name="T16" fmla="*/ 0 w 59"/>
                  <a:gd name="T17" fmla="*/ 40 h 41"/>
                  <a:gd name="T18" fmla="*/ 0 w 59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1">
                    <a:moveTo>
                      <a:pt x="0" y="0"/>
                    </a:moveTo>
                    <a:lnTo>
                      <a:pt x="59" y="0"/>
                    </a:lnTo>
                    <a:lnTo>
                      <a:pt x="5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" y="0"/>
                    </a:lnTo>
                    <a:lnTo>
                      <a:pt x="57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86" name="Freeform 1782"/>
              <p:cNvSpPr>
                <a:spLocks noEditPoints="1"/>
              </p:cNvSpPr>
              <p:nvPr/>
            </p:nvSpPr>
            <p:spPr bwMode="auto">
              <a:xfrm>
                <a:off x="4386" y="2358"/>
                <a:ext cx="57" cy="40"/>
              </a:xfrm>
              <a:custGeom>
                <a:avLst/>
                <a:gdLst>
                  <a:gd name="T0" fmla="*/ 0 w 57"/>
                  <a:gd name="T1" fmla="*/ 0 h 40"/>
                  <a:gd name="T2" fmla="*/ 57 w 57"/>
                  <a:gd name="T3" fmla="*/ 0 h 40"/>
                  <a:gd name="T4" fmla="*/ 57 w 57"/>
                  <a:gd name="T5" fmla="*/ 40 h 40"/>
                  <a:gd name="T6" fmla="*/ 0 w 57"/>
                  <a:gd name="T7" fmla="*/ 40 h 40"/>
                  <a:gd name="T8" fmla="*/ 0 w 57"/>
                  <a:gd name="T9" fmla="*/ 0 h 40"/>
                  <a:gd name="T10" fmla="*/ 0 w 57"/>
                  <a:gd name="T11" fmla="*/ 0 h 40"/>
                  <a:gd name="T12" fmla="*/ 55 w 57"/>
                  <a:gd name="T13" fmla="*/ 0 h 40"/>
                  <a:gd name="T14" fmla="*/ 55 w 57"/>
                  <a:gd name="T15" fmla="*/ 39 h 40"/>
                  <a:gd name="T16" fmla="*/ 0 w 57"/>
                  <a:gd name="T17" fmla="*/ 39 h 40"/>
                  <a:gd name="T18" fmla="*/ 0 w 57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40">
                    <a:moveTo>
                      <a:pt x="0" y="0"/>
                    </a:moveTo>
                    <a:lnTo>
                      <a:pt x="57" y="0"/>
                    </a:lnTo>
                    <a:lnTo>
                      <a:pt x="57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" y="0"/>
                    </a:lnTo>
                    <a:lnTo>
                      <a:pt x="55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87" name="Freeform 1783"/>
              <p:cNvSpPr>
                <a:spLocks noEditPoints="1"/>
              </p:cNvSpPr>
              <p:nvPr/>
            </p:nvSpPr>
            <p:spPr bwMode="auto">
              <a:xfrm>
                <a:off x="4386" y="2358"/>
                <a:ext cx="55" cy="39"/>
              </a:xfrm>
              <a:custGeom>
                <a:avLst/>
                <a:gdLst>
                  <a:gd name="T0" fmla="*/ 0 w 55"/>
                  <a:gd name="T1" fmla="*/ 0 h 39"/>
                  <a:gd name="T2" fmla="*/ 55 w 55"/>
                  <a:gd name="T3" fmla="*/ 0 h 39"/>
                  <a:gd name="T4" fmla="*/ 55 w 55"/>
                  <a:gd name="T5" fmla="*/ 39 h 39"/>
                  <a:gd name="T6" fmla="*/ 0 w 55"/>
                  <a:gd name="T7" fmla="*/ 39 h 39"/>
                  <a:gd name="T8" fmla="*/ 0 w 55"/>
                  <a:gd name="T9" fmla="*/ 0 h 39"/>
                  <a:gd name="T10" fmla="*/ 0 w 55"/>
                  <a:gd name="T11" fmla="*/ 0 h 39"/>
                  <a:gd name="T12" fmla="*/ 54 w 55"/>
                  <a:gd name="T13" fmla="*/ 0 h 39"/>
                  <a:gd name="T14" fmla="*/ 54 w 55"/>
                  <a:gd name="T15" fmla="*/ 38 h 39"/>
                  <a:gd name="T16" fmla="*/ 0 w 55"/>
                  <a:gd name="T17" fmla="*/ 38 h 39"/>
                  <a:gd name="T18" fmla="*/ 0 w 55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39">
                    <a:moveTo>
                      <a:pt x="0" y="0"/>
                    </a:moveTo>
                    <a:lnTo>
                      <a:pt x="55" y="0"/>
                    </a:lnTo>
                    <a:lnTo>
                      <a:pt x="55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4" y="0"/>
                    </a:lnTo>
                    <a:lnTo>
                      <a:pt x="54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88" name="Freeform 1784"/>
              <p:cNvSpPr>
                <a:spLocks noEditPoints="1"/>
              </p:cNvSpPr>
              <p:nvPr/>
            </p:nvSpPr>
            <p:spPr bwMode="auto">
              <a:xfrm>
                <a:off x="4386" y="2358"/>
                <a:ext cx="54" cy="38"/>
              </a:xfrm>
              <a:custGeom>
                <a:avLst/>
                <a:gdLst>
                  <a:gd name="T0" fmla="*/ 0 w 54"/>
                  <a:gd name="T1" fmla="*/ 0 h 38"/>
                  <a:gd name="T2" fmla="*/ 54 w 54"/>
                  <a:gd name="T3" fmla="*/ 0 h 38"/>
                  <a:gd name="T4" fmla="*/ 54 w 54"/>
                  <a:gd name="T5" fmla="*/ 38 h 38"/>
                  <a:gd name="T6" fmla="*/ 0 w 54"/>
                  <a:gd name="T7" fmla="*/ 38 h 38"/>
                  <a:gd name="T8" fmla="*/ 0 w 54"/>
                  <a:gd name="T9" fmla="*/ 0 h 38"/>
                  <a:gd name="T10" fmla="*/ 0 w 54"/>
                  <a:gd name="T11" fmla="*/ 0 h 38"/>
                  <a:gd name="T12" fmla="*/ 52 w 54"/>
                  <a:gd name="T13" fmla="*/ 0 h 38"/>
                  <a:gd name="T14" fmla="*/ 52 w 54"/>
                  <a:gd name="T15" fmla="*/ 37 h 38"/>
                  <a:gd name="T16" fmla="*/ 0 w 54"/>
                  <a:gd name="T17" fmla="*/ 37 h 38"/>
                  <a:gd name="T18" fmla="*/ 0 w 54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38">
                    <a:moveTo>
                      <a:pt x="0" y="0"/>
                    </a:moveTo>
                    <a:lnTo>
                      <a:pt x="54" y="0"/>
                    </a:lnTo>
                    <a:lnTo>
                      <a:pt x="54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2" y="0"/>
                    </a:lnTo>
                    <a:lnTo>
                      <a:pt x="52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89" name="Freeform 1785"/>
              <p:cNvSpPr>
                <a:spLocks noEditPoints="1"/>
              </p:cNvSpPr>
              <p:nvPr/>
            </p:nvSpPr>
            <p:spPr bwMode="auto">
              <a:xfrm>
                <a:off x="4386" y="2358"/>
                <a:ext cx="52" cy="37"/>
              </a:xfrm>
              <a:custGeom>
                <a:avLst/>
                <a:gdLst>
                  <a:gd name="T0" fmla="*/ 0 w 52"/>
                  <a:gd name="T1" fmla="*/ 0 h 37"/>
                  <a:gd name="T2" fmla="*/ 52 w 52"/>
                  <a:gd name="T3" fmla="*/ 0 h 37"/>
                  <a:gd name="T4" fmla="*/ 52 w 52"/>
                  <a:gd name="T5" fmla="*/ 37 h 37"/>
                  <a:gd name="T6" fmla="*/ 0 w 52"/>
                  <a:gd name="T7" fmla="*/ 37 h 37"/>
                  <a:gd name="T8" fmla="*/ 0 w 52"/>
                  <a:gd name="T9" fmla="*/ 0 h 37"/>
                  <a:gd name="T10" fmla="*/ 0 w 52"/>
                  <a:gd name="T11" fmla="*/ 0 h 37"/>
                  <a:gd name="T12" fmla="*/ 50 w 52"/>
                  <a:gd name="T13" fmla="*/ 0 h 37"/>
                  <a:gd name="T14" fmla="*/ 50 w 52"/>
                  <a:gd name="T15" fmla="*/ 35 h 37"/>
                  <a:gd name="T16" fmla="*/ 0 w 52"/>
                  <a:gd name="T17" fmla="*/ 35 h 37"/>
                  <a:gd name="T18" fmla="*/ 0 w 52"/>
                  <a:gd name="T1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37">
                    <a:moveTo>
                      <a:pt x="0" y="0"/>
                    </a:moveTo>
                    <a:lnTo>
                      <a:pt x="52" y="0"/>
                    </a:lnTo>
                    <a:lnTo>
                      <a:pt x="52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0" y="0"/>
                    </a:lnTo>
                    <a:lnTo>
                      <a:pt x="50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90" name="Freeform 1786"/>
              <p:cNvSpPr>
                <a:spLocks noEditPoints="1"/>
              </p:cNvSpPr>
              <p:nvPr/>
            </p:nvSpPr>
            <p:spPr bwMode="auto">
              <a:xfrm>
                <a:off x="4386" y="2358"/>
                <a:ext cx="50" cy="35"/>
              </a:xfrm>
              <a:custGeom>
                <a:avLst/>
                <a:gdLst>
                  <a:gd name="T0" fmla="*/ 0 w 50"/>
                  <a:gd name="T1" fmla="*/ 0 h 35"/>
                  <a:gd name="T2" fmla="*/ 50 w 50"/>
                  <a:gd name="T3" fmla="*/ 0 h 35"/>
                  <a:gd name="T4" fmla="*/ 50 w 50"/>
                  <a:gd name="T5" fmla="*/ 35 h 35"/>
                  <a:gd name="T6" fmla="*/ 0 w 50"/>
                  <a:gd name="T7" fmla="*/ 35 h 35"/>
                  <a:gd name="T8" fmla="*/ 0 w 50"/>
                  <a:gd name="T9" fmla="*/ 0 h 35"/>
                  <a:gd name="T10" fmla="*/ 0 w 50"/>
                  <a:gd name="T11" fmla="*/ 0 h 35"/>
                  <a:gd name="T12" fmla="*/ 48 w 50"/>
                  <a:gd name="T13" fmla="*/ 0 h 35"/>
                  <a:gd name="T14" fmla="*/ 48 w 50"/>
                  <a:gd name="T15" fmla="*/ 34 h 35"/>
                  <a:gd name="T16" fmla="*/ 0 w 50"/>
                  <a:gd name="T17" fmla="*/ 34 h 35"/>
                  <a:gd name="T18" fmla="*/ 0 w 5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35">
                    <a:moveTo>
                      <a:pt x="0" y="0"/>
                    </a:moveTo>
                    <a:lnTo>
                      <a:pt x="50" y="0"/>
                    </a:lnTo>
                    <a:lnTo>
                      <a:pt x="50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" y="0"/>
                    </a:lnTo>
                    <a:lnTo>
                      <a:pt x="48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91" name="Freeform 1787"/>
              <p:cNvSpPr>
                <a:spLocks noEditPoints="1"/>
              </p:cNvSpPr>
              <p:nvPr/>
            </p:nvSpPr>
            <p:spPr bwMode="auto">
              <a:xfrm>
                <a:off x="4386" y="2358"/>
                <a:ext cx="48" cy="34"/>
              </a:xfrm>
              <a:custGeom>
                <a:avLst/>
                <a:gdLst>
                  <a:gd name="T0" fmla="*/ 0 w 48"/>
                  <a:gd name="T1" fmla="*/ 0 h 34"/>
                  <a:gd name="T2" fmla="*/ 48 w 48"/>
                  <a:gd name="T3" fmla="*/ 0 h 34"/>
                  <a:gd name="T4" fmla="*/ 48 w 48"/>
                  <a:gd name="T5" fmla="*/ 34 h 34"/>
                  <a:gd name="T6" fmla="*/ 0 w 48"/>
                  <a:gd name="T7" fmla="*/ 34 h 34"/>
                  <a:gd name="T8" fmla="*/ 0 w 48"/>
                  <a:gd name="T9" fmla="*/ 0 h 34"/>
                  <a:gd name="T10" fmla="*/ 0 w 48"/>
                  <a:gd name="T11" fmla="*/ 0 h 34"/>
                  <a:gd name="T12" fmla="*/ 47 w 48"/>
                  <a:gd name="T13" fmla="*/ 0 h 34"/>
                  <a:gd name="T14" fmla="*/ 47 w 48"/>
                  <a:gd name="T15" fmla="*/ 33 h 34"/>
                  <a:gd name="T16" fmla="*/ 0 w 48"/>
                  <a:gd name="T17" fmla="*/ 33 h 34"/>
                  <a:gd name="T18" fmla="*/ 0 w 48"/>
                  <a:gd name="T1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34">
                    <a:moveTo>
                      <a:pt x="0" y="0"/>
                    </a:moveTo>
                    <a:lnTo>
                      <a:pt x="48" y="0"/>
                    </a:lnTo>
                    <a:lnTo>
                      <a:pt x="48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7" y="0"/>
                    </a:lnTo>
                    <a:lnTo>
                      <a:pt x="4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92" name="Freeform 1788"/>
              <p:cNvSpPr>
                <a:spLocks noEditPoints="1"/>
              </p:cNvSpPr>
              <p:nvPr/>
            </p:nvSpPr>
            <p:spPr bwMode="auto">
              <a:xfrm>
                <a:off x="4386" y="2358"/>
                <a:ext cx="47" cy="33"/>
              </a:xfrm>
              <a:custGeom>
                <a:avLst/>
                <a:gdLst>
                  <a:gd name="T0" fmla="*/ 0 w 47"/>
                  <a:gd name="T1" fmla="*/ 0 h 33"/>
                  <a:gd name="T2" fmla="*/ 47 w 47"/>
                  <a:gd name="T3" fmla="*/ 0 h 33"/>
                  <a:gd name="T4" fmla="*/ 47 w 47"/>
                  <a:gd name="T5" fmla="*/ 33 h 33"/>
                  <a:gd name="T6" fmla="*/ 0 w 47"/>
                  <a:gd name="T7" fmla="*/ 33 h 33"/>
                  <a:gd name="T8" fmla="*/ 0 w 47"/>
                  <a:gd name="T9" fmla="*/ 0 h 33"/>
                  <a:gd name="T10" fmla="*/ 0 w 47"/>
                  <a:gd name="T11" fmla="*/ 0 h 33"/>
                  <a:gd name="T12" fmla="*/ 45 w 47"/>
                  <a:gd name="T13" fmla="*/ 0 h 33"/>
                  <a:gd name="T14" fmla="*/ 45 w 47"/>
                  <a:gd name="T15" fmla="*/ 32 h 33"/>
                  <a:gd name="T16" fmla="*/ 0 w 47"/>
                  <a:gd name="T17" fmla="*/ 32 h 33"/>
                  <a:gd name="T18" fmla="*/ 0 w 47"/>
                  <a:gd name="T1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33">
                    <a:moveTo>
                      <a:pt x="0" y="0"/>
                    </a:moveTo>
                    <a:lnTo>
                      <a:pt x="47" y="0"/>
                    </a:lnTo>
                    <a:lnTo>
                      <a:pt x="4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5" y="0"/>
                    </a:lnTo>
                    <a:lnTo>
                      <a:pt x="45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93" name="Freeform 1789"/>
              <p:cNvSpPr>
                <a:spLocks noEditPoints="1"/>
              </p:cNvSpPr>
              <p:nvPr/>
            </p:nvSpPr>
            <p:spPr bwMode="auto">
              <a:xfrm>
                <a:off x="4386" y="2358"/>
                <a:ext cx="45" cy="32"/>
              </a:xfrm>
              <a:custGeom>
                <a:avLst/>
                <a:gdLst>
                  <a:gd name="T0" fmla="*/ 0 w 45"/>
                  <a:gd name="T1" fmla="*/ 0 h 32"/>
                  <a:gd name="T2" fmla="*/ 45 w 45"/>
                  <a:gd name="T3" fmla="*/ 0 h 32"/>
                  <a:gd name="T4" fmla="*/ 45 w 45"/>
                  <a:gd name="T5" fmla="*/ 32 h 32"/>
                  <a:gd name="T6" fmla="*/ 0 w 45"/>
                  <a:gd name="T7" fmla="*/ 32 h 32"/>
                  <a:gd name="T8" fmla="*/ 0 w 45"/>
                  <a:gd name="T9" fmla="*/ 0 h 32"/>
                  <a:gd name="T10" fmla="*/ 0 w 45"/>
                  <a:gd name="T11" fmla="*/ 0 h 32"/>
                  <a:gd name="T12" fmla="*/ 43 w 45"/>
                  <a:gd name="T13" fmla="*/ 0 h 32"/>
                  <a:gd name="T14" fmla="*/ 43 w 45"/>
                  <a:gd name="T15" fmla="*/ 30 h 32"/>
                  <a:gd name="T16" fmla="*/ 0 w 45"/>
                  <a:gd name="T17" fmla="*/ 30 h 32"/>
                  <a:gd name="T18" fmla="*/ 0 w 4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32">
                    <a:moveTo>
                      <a:pt x="0" y="0"/>
                    </a:moveTo>
                    <a:lnTo>
                      <a:pt x="45" y="0"/>
                    </a:lnTo>
                    <a:lnTo>
                      <a:pt x="45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3" y="0"/>
                    </a:lnTo>
                    <a:lnTo>
                      <a:pt x="43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94" name="Freeform 1790"/>
              <p:cNvSpPr>
                <a:spLocks noEditPoints="1"/>
              </p:cNvSpPr>
              <p:nvPr/>
            </p:nvSpPr>
            <p:spPr bwMode="auto">
              <a:xfrm>
                <a:off x="4386" y="2358"/>
                <a:ext cx="43" cy="30"/>
              </a:xfrm>
              <a:custGeom>
                <a:avLst/>
                <a:gdLst>
                  <a:gd name="T0" fmla="*/ 0 w 43"/>
                  <a:gd name="T1" fmla="*/ 0 h 30"/>
                  <a:gd name="T2" fmla="*/ 43 w 43"/>
                  <a:gd name="T3" fmla="*/ 0 h 30"/>
                  <a:gd name="T4" fmla="*/ 43 w 43"/>
                  <a:gd name="T5" fmla="*/ 30 h 30"/>
                  <a:gd name="T6" fmla="*/ 0 w 43"/>
                  <a:gd name="T7" fmla="*/ 30 h 30"/>
                  <a:gd name="T8" fmla="*/ 0 w 43"/>
                  <a:gd name="T9" fmla="*/ 0 h 30"/>
                  <a:gd name="T10" fmla="*/ 0 w 43"/>
                  <a:gd name="T11" fmla="*/ 0 h 30"/>
                  <a:gd name="T12" fmla="*/ 41 w 43"/>
                  <a:gd name="T13" fmla="*/ 0 h 30"/>
                  <a:gd name="T14" fmla="*/ 41 w 43"/>
                  <a:gd name="T15" fmla="*/ 29 h 30"/>
                  <a:gd name="T16" fmla="*/ 0 w 43"/>
                  <a:gd name="T17" fmla="*/ 29 h 30"/>
                  <a:gd name="T18" fmla="*/ 0 w 43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30">
                    <a:moveTo>
                      <a:pt x="0" y="0"/>
                    </a:moveTo>
                    <a:lnTo>
                      <a:pt x="43" y="0"/>
                    </a:lnTo>
                    <a:lnTo>
                      <a:pt x="43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" y="0"/>
                    </a:lnTo>
                    <a:lnTo>
                      <a:pt x="41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95" name="Freeform 1791"/>
              <p:cNvSpPr>
                <a:spLocks noEditPoints="1"/>
              </p:cNvSpPr>
              <p:nvPr/>
            </p:nvSpPr>
            <p:spPr bwMode="auto">
              <a:xfrm>
                <a:off x="4386" y="2358"/>
                <a:ext cx="41" cy="29"/>
              </a:xfrm>
              <a:custGeom>
                <a:avLst/>
                <a:gdLst>
                  <a:gd name="T0" fmla="*/ 0 w 41"/>
                  <a:gd name="T1" fmla="*/ 0 h 29"/>
                  <a:gd name="T2" fmla="*/ 41 w 41"/>
                  <a:gd name="T3" fmla="*/ 0 h 29"/>
                  <a:gd name="T4" fmla="*/ 41 w 41"/>
                  <a:gd name="T5" fmla="*/ 29 h 29"/>
                  <a:gd name="T6" fmla="*/ 0 w 41"/>
                  <a:gd name="T7" fmla="*/ 29 h 29"/>
                  <a:gd name="T8" fmla="*/ 0 w 41"/>
                  <a:gd name="T9" fmla="*/ 0 h 29"/>
                  <a:gd name="T10" fmla="*/ 0 w 41"/>
                  <a:gd name="T11" fmla="*/ 0 h 29"/>
                  <a:gd name="T12" fmla="*/ 40 w 41"/>
                  <a:gd name="T13" fmla="*/ 0 h 29"/>
                  <a:gd name="T14" fmla="*/ 40 w 41"/>
                  <a:gd name="T15" fmla="*/ 28 h 29"/>
                  <a:gd name="T16" fmla="*/ 0 w 41"/>
                  <a:gd name="T17" fmla="*/ 28 h 29"/>
                  <a:gd name="T18" fmla="*/ 0 w 41"/>
                  <a:gd name="T1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29">
                    <a:moveTo>
                      <a:pt x="0" y="0"/>
                    </a:moveTo>
                    <a:lnTo>
                      <a:pt x="41" y="0"/>
                    </a:lnTo>
                    <a:lnTo>
                      <a:pt x="41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96" name="Freeform 1792"/>
              <p:cNvSpPr>
                <a:spLocks noEditPoints="1"/>
              </p:cNvSpPr>
              <p:nvPr/>
            </p:nvSpPr>
            <p:spPr bwMode="auto">
              <a:xfrm>
                <a:off x="4386" y="2358"/>
                <a:ext cx="40" cy="28"/>
              </a:xfrm>
              <a:custGeom>
                <a:avLst/>
                <a:gdLst>
                  <a:gd name="T0" fmla="*/ 0 w 40"/>
                  <a:gd name="T1" fmla="*/ 0 h 28"/>
                  <a:gd name="T2" fmla="*/ 40 w 40"/>
                  <a:gd name="T3" fmla="*/ 0 h 28"/>
                  <a:gd name="T4" fmla="*/ 40 w 40"/>
                  <a:gd name="T5" fmla="*/ 28 h 28"/>
                  <a:gd name="T6" fmla="*/ 0 w 40"/>
                  <a:gd name="T7" fmla="*/ 28 h 28"/>
                  <a:gd name="T8" fmla="*/ 0 w 40"/>
                  <a:gd name="T9" fmla="*/ 0 h 28"/>
                  <a:gd name="T10" fmla="*/ 0 w 40"/>
                  <a:gd name="T11" fmla="*/ 0 h 28"/>
                  <a:gd name="T12" fmla="*/ 38 w 40"/>
                  <a:gd name="T13" fmla="*/ 0 h 28"/>
                  <a:gd name="T14" fmla="*/ 38 w 40"/>
                  <a:gd name="T15" fmla="*/ 26 h 28"/>
                  <a:gd name="T16" fmla="*/ 0 w 40"/>
                  <a:gd name="T17" fmla="*/ 26 h 28"/>
                  <a:gd name="T18" fmla="*/ 0 w 40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28">
                    <a:moveTo>
                      <a:pt x="0" y="0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8" y="0"/>
                    </a:lnTo>
                    <a:lnTo>
                      <a:pt x="38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97" name="Freeform 1793"/>
              <p:cNvSpPr>
                <a:spLocks noEditPoints="1"/>
              </p:cNvSpPr>
              <p:nvPr/>
            </p:nvSpPr>
            <p:spPr bwMode="auto">
              <a:xfrm>
                <a:off x="4386" y="2358"/>
                <a:ext cx="38" cy="26"/>
              </a:xfrm>
              <a:custGeom>
                <a:avLst/>
                <a:gdLst>
                  <a:gd name="T0" fmla="*/ 0 w 38"/>
                  <a:gd name="T1" fmla="*/ 0 h 26"/>
                  <a:gd name="T2" fmla="*/ 38 w 38"/>
                  <a:gd name="T3" fmla="*/ 0 h 26"/>
                  <a:gd name="T4" fmla="*/ 38 w 38"/>
                  <a:gd name="T5" fmla="*/ 26 h 26"/>
                  <a:gd name="T6" fmla="*/ 0 w 38"/>
                  <a:gd name="T7" fmla="*/ 26 h 26"/>
                  <a:gd name="T8" fmla="*/ 0 w 38"/>
                  <a:gd name="T9" fmla="*/ 0 h 26"/>
                  <a:gd name="T10" fmla="*/ 0 w 38"/>
                  <a:gd name="T11" fmla="*/ 0 h 26"/>
                  <a:gd name="T12" fmla="*/ 36 w 38"/>
                  <a:gd name="T13" fmla="*/ 0 h 26"/>
                  <a:gd name="T14" fmla="*/ 36 w 38"/>
                  <a:gd name="T15" fmla="*/ 26 h 26"/>
                  <a:gd name="T16" fmla="*/ 0 w 38"/>
                  <a:gd name="T17" fmla="*/ 26 h 26"/>
                  <a:gd name="T18" fmla="*/ 0 w 38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26">
                    <a:moveTo>
                      <a:pt x="0" y="0"/>
                    </a:moveTo>
                    <a:lnTo>
                      <a:pt x="38" y="0"/>
                    </a:lnTo>
                    <a:lnTo>
                      <a:pt x="38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6" y="0"/>
                    </a:lnTo>
                    <a:lnTo>
                      <a:pt x="36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98" name="Freeform 1794"/>
              <p:cNvSpPr>
                <a:spLocks noEditPoints="1"/>
              </p:cNvSpPr>
              <p:nvPr/>
            </p:nvSpPr>
            <p:spPr bwMode="auto">
              <a:xfrm>
                <a:off x="4386" y="2358"/>
                <a:ext cx="36" cy="26"/>
              </a:xfrm>
              <a:custGeom>
                <a:avLst/>
                <a:gdLst>
                  <a:gd name="T0" fmla="*/ 0 w 36"/>
                  <a:gd name="T1" fmla="*/ 0 h 26"/>
                  <a:gd name="T2" fmla="*/ 36 w 36"/>
                  <a:gd name="T3" fmla="*/ 0 h 26"/>
                  <a:gd name="T4" fmla="*/ 36 w 36"/>
                  <a:gd name="T5" fmla="*/ 26 h 26"/>
                  <a:gd name="T6" fmla="*/ 0 w 36"/>
                  <a:gd name="T7" fmla="*/ 26 h 26"/>
                  <a:gd name="T8" fmla="*/ 0 w 36"/>
                  <a:gd name="T9" fmla="*/ 0 h 26"/>
                  <a:gd name="T10" fmla="*/ 0 w 36"/>
                  <a:gd name="T11" fmla="*/ 0 h 26"/>
                  <a:gd name="T12" fmla="*/ 34 w 36"/>
                  <a:gd name="T13" fmla="*/ 0 h 26"/>
                  <a:gd name="T14" fmla="*/ 34 w 36"/>
                  <a:gd name="T15" fmla="*/ 24 h 26"/>
                  <a:gd name="T16" fmla="*/ 0 w 36"/>
                  <a:gd name="T17" fmla="*/ 24 h 26"/>
                  <a:gd name="T18" fmla="*/ 0 w 3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26">
                    <a:moveTo>
                      <a:pt x="0" y="0"/>
                    </a:moveTo>
                    <a:lnTo>
                      <a:pt x="36" y="0"/>
                    </a:lnTo>
                    <a:lnTo>
                      <a:pt x="36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499" name="Freeform 1795"/>
              <p:cNvSpPr>
                <a:spLocks noEditPoints="1"/>
              </p:cNvSpPr>
              <p:nvPr/>
            </p:nvSpPr>
            <p:spPr bwMode="auto">
              <a:xfrm>
                <a:off x="4386" y="2358"/>
                <a:ext cx="34" cy="24"/>
              </a:xfrm>
              <a:custGeom>
                <a:avLst/>
                <a:gdLst>
                  <a:gd name="T0" fmla="*/ 0 w 34"/>
                  <a:gd name="T1" fmla="*/ 0 h 24"/>
                  <a:gd name="T2" fmla="*/ 34 w 34"/>
                  <a:gd name="T3" fmla="*/ 0 h 24"/>
                  <a:gd name="T4" fmla="*/ 34 w 34"/>
                  <a:gd name="T5" fmla="*/ 24 h 24"/>
                  <a:gd name="T6" fmla="*/ 0 w 34"/>
                  <a:gd name="T7" fmla="*/ 24 h 24"/>
                  <a:gd name="T8" fmla="*/ 0 w 34"/>
                  <a:gd name="T9" fmla="*/ 0 h 24"/>
                  <a:gd name="T10" fmla="*/ 0 w 34"/>
                  <a:gd name="T11" fmla="*/ 0 h 24"/>
                  <a:gd name="T12" fmla="*/ 33 w 34"/>
                  <a:gd name="T13" fmla="*/ 0 h 24"/>
                  <a:gd name="T14" fmla="*/ 33 w 34"/>
                  <a:gd name="T15" fmla="*/ 23 h 24"/>
                  <a:gd name="T16" fmla="*/ 0 w 34"/>
                  <a:gd name="T17" fmla="*/ 23 h 24"/>
                  <a:gd name="T18" fmla="*/ 0 w 34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4">
                    <a:moveTo>
                      <a:pt x="0" y="0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3" y="0"/>
                    </a:lnTo>
                    <a:lnTo>
                      <a:pt x="33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00" name="Freeform 1796"/>
              <p:cNvSpPr>
                <a:spLocks noEditPoints="1"/>
              </p:cNvSpPr>
              <p:nvPr/>
            </p:nvSpPr>
            <p:spPr bwMode="auto">
              <a:xfrm>
                <a:off x="4386" y="2358"/>
                <a:ext cx="33" cy="23"/>
              </a:xfrm>
              <a:custGeom>
                <a:avLst/>
                <a:gdLst>
                  <a:gd name="T0" fmla="*/ 0 w 33"/>
                  <a:gd name="T1" fmla="*/ 0 h 23"/>
                  <a:gd name="T2" fmla="*/ 33 w 33"/>
                  <a:gd name="T3" fmla="*/ 0 h 23"/>
                  <a:gd name="T4" fmla="*/ 33 w 33"/>
                  <a:gd name="T5" fmla="*/ 23 h 23"/>
                  <a:gd name="T6" fmla="*/ 0 w 33"/>
                  <a:gd name="T7" fmla="*/ 23 h 23"/>
                  <a:gd name="T8" fmla="*/ 0 w 33"/>
                  <a:gd name="T9" fmla="*/ 0 h 23"/>
                  <a:gd name="T10" fmla="*/ 0 w 33"/>
                  <a:gd name="T11" fmla="*/ 0 h 23"/>
                  <a:gd name="T12" fmla="*/ 31 w 33"/>
                  <a:gd name="T13" fmla="*/ 0 h 23"/>
                  <a:gd name="T14" fmla="*/ 31 w 33"/>
                  <a:gd name="T15" fmla="*/ 22 h 23"/>
                  <a:gd name="T16" fmla="*/ 0 w 33"/>
                  <a:gd name="T17" fmla="*/ 22 h 23"/>
                  <a:gd name="T18" fmla="*/ 0 w 33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23">
                    <a:moveTo>
                      <a:pt x="0" y="0"/>
                    </a:moveTo>
                    <a:lnTo>
                      <a:pt x="33" y="0"/>
                    </a:lnTo>
                    <a:lnTo>
                      <a:pt x="33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1" y="0"/>
                    </a:lnTo>
                    <a:lnTo>
                      <a:pt x="31" y="22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01" name="Freeform 1797"/>
              <p:cNvSpPr>
                <a:spLocks noEditPoints="1"/>
              </p:cNvSpPr>
              <p:nvPr/>
            </p:nvSpPr>
            <p:spPr bwMode="auto">
              <a:xfrm>
                <a:off x="4386" y="2358"/>
                <a:ext cx="31" cy="22"/>
              </a:xfrm>
              <a:custGeom>
                <a:avLst/>
                <a:gdLst>
                  <a:gd name="T0" fmla="*/ 0 w 31"/>
                  <a:gd name="T1" fmla="*/ 0 h 22"/>
                  <a:gd name="T2" fmla="*/ 31 w 31"/>
                  <a:gd name="T3" fmla="*/ 0 h 22"/>
                  <a:gd name="T4" fmla="*/ 31 w 31"/>
                  <a:gd name="T5" fmla="*/ 22 h 22"/>
                  <a:gd name="T6" fmla="*/ 0 w 31"/>
                  <a:gd name="T7" fmla="*/ 22 h 22"/>
                  <a:gd name="T8" fmla="*/ 0 w 31"/>
                  <a:gd name="T9" fmla="*/ 0 h 22"/>
                  <a:gd name="T10" fmla="*/ 0 w 31"/>
                  <a:gd name="T11" fmla="*/ 0 h 22"/>
                  <a:gd name="T12" fmla="*/ 29 w 31"/>
                  <a:gd name="T13" fmla="*/ 0 h 22"/>
                  <a:gd name="T14" fmla="*/ 29 w 31"/>
                  <a:gd name="T15" fmla="*/ 20 h 22"/>
                  <a:gd name="T16" fmla="*/ 0 w 31"/>
                  <a:gd name="T17" fmla="*/ 20 h 22"/>
                  <a:gd name="T18" fmla="*/ 0 w 31"/>
                  <a:gd name="T1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2">
                    <a:moveTo>
                      <a:pt x="0" y="0"/>
                    </a:moveTo>
                    <a:lnTo>
                      <a:pt x="31" y="0"/>
                    </a:lnTo>
                    <a:lnTo>
                      <a:pt x="31" y="22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9" y="0"/>
                    </a:lnTo>
                    <a:lnTo>
                      <a:pt x="29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02" name="Freeform 1798"/>
              <p:cNvSpPr>
                <a:spLocks noEditPoints="1"/>
              </p:cNvSpPr>
              <p:nvPr/>
            </p:nvSpPr>
            <p:spPr bwMode="auto">
              <a:xfrm>
                <a:off x="4386" y="2358"/>
                <a:ext cx="29" cy="20"/>
              </a:xfrm>
              <a:custGeom>
                <a:avLst/>
                <a:gdLst>
                  <a:gd name="T0" fmla="*/ 0 w 29"/>
                  <a:gd name="T1" fmla="*/ 0 h 20"/>
                  <a:gd name="T2" fmla="*/ 29 w 29"/>
                  <a:gd name="T3" fmla="*/ 0 h 20"/>
                  <a:gd name="T4" fmla="*/ 29 w 29"/>
                  <a:gd name="T5" fmla="*/ 20 h 20"/>
                  <a:gd name="T6" fmla="*/ 0 w 29"/>
                  <a:gd name="T7" fmla="*/ 20 h 20"/>
                  <a:gd name="T8" fmla="*/ 0 w 29"/>
                  <a:gd name="T9" fmla="*/ 0 h 20"/>
                  <a:gd name="T10" fmla="*/ 0 w 29"/>
                  <a:gd name="T11" fmla="*/ 0 h 20"/>
                  <a:gd name="T12" fmla="*/ 27 w 29"/>
                  <a:gd name="T13" fmla="*/ 0 h 20"/>
                  <a:gd name="T14" fmla="*/ 27 w 29"/>
                  <a:gd name="T15" fmla="*/ 19 h 20"/>
                  <a:gd name="T16" fmla="*/ 0 w 29"/>
                  <a:gd name="T17" fmla="*/ 19 h 20"/>
                  <a:gd name="T18" fmla="*/ 0 w 29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0">
                    <a:moveTo>
                      <a:pt x="0" y="0"/>
                    </a:moveTo>
                    <a:lnTo>
                      <a:pt x="29" y="0"/>
                    </a:lnTo>
                    <a:lnTo>
                      <a:pt x="29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7" y="0"/>
                    </a:lnTo>
                    <a:lnTo>
                      <a:pt x="27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03" name="Freeform 1799"/>
              <p:cNvSpPr>
                <a:spLocks noEditPoints="1"/>
              </p:cNvSpPr>
              <p:nvPr/>
            </p:nvSpPr>
            <p:spPr bwMode="auto">
              <a:xfrm>
                <a:off x="4386" y="2358"/>
                <a:ext cx="27" cy="19"/>
              </a:xfrm>
              <a:custGeom>
                <a:avLst/>
                <a:gdLst>
                  <a:gd name="T0" fmla="*/ 0 w 27"/>
                  <a:gd name="T1" fmla="*/ 0 h 19"/>
                  <a:gd name="T2" fmla="*/ 27 w 27"/>
                  <a:gd name="T3" fmla="*/ 0 h 19"/>
                  <a:gd name="T4" fmla="*/ 27 w 27"/>
                  <a:gd name="T5" fmla="*/ 19 h 19"/>
                  <a:gd name="T6" fmla="*/ 0 w 27"/>
                  <a:gd name="T7" fmla="*/ 19 h 19"/>
                  <a:gd name="T8" fmla="*/ 0 w 27"/>
                  <a:gd name="T9" fmla="*/ 0 h 19"/>
                  <a:gd name="T10" fmla="*/ 0 w 27"/>
                  <a:gd name="T11" fmla="*/ 0 h 19"/>
                  <a:gd name="T12" fmla="*/ 25 w 27"/>
                  <a:gd name="T13" fmla="*/ 0 h 19"/>
                  <a:gd name="T14" fmla="*/ 25 w 27"/>
                  <a:gd name="T15" fmla="*/ 18 h 19"/>
                  <a:gd name="T16" fmla="*/ 0 w 27"/>
                  <a:gd name="T17" fmla="*/ 18 h 19"/>
                  <a:gd name="T18" fmla="*/ 0 w 27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19">
                    <a:moveTo>
                      <a:pt x="0" y="0"/>
                    </a:moveTo>
                    <a:lnTo>
                      <a:pt x="27" y="0"/>
                    </a:lnTo>
                    <a:lnTo>
                      <a:pt x="27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" y="0"/>
                    </a:lnTo>
                    <a:lnTo>
                      <a:pt x="25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04" name="Freeform 1800"/>
              <p:cNvSpPr>
                <a:spLocks noEditPoints="1"/>
              </p:cNvSpPr>
              <p:nvPr/>
            </p:nvSpPr>
            <p:spPr bwMode="auto">
              <a:xfrm>
                <a:off x="4386" y="2358"/>
                <a:ext cx="25" cy="18"/>
              </a:xfrm>
              <a:custGeom>
                <a:avLst/>
                <a:gdLst>
                  <a:gd name="T0" fmla="*/ 0 w 25"/>
                  <a:gd name="T1" fmla="*/ 0 h 18"/>
                  <a:gd name="T2" fmla="*/ 25 w 25"/>
                  <a:gd name="T3" fmla="*/ 0 h 18"/>
                  <a:gd name="T4" fmla="*/ 25 w 25"/>
                  <a:gd name="T5" fmla="*/ 18 h 18"/>
                  <a:gd name="T6" fmla="*/ 0 w 25"/>
                  <a:gd name="T7" fmla="*/ 18 h 18"/>
                  <a:gd name="T8" fmla="*/ 0 w 25"/>
                  <a:gd name="T9" fmla="*/ 0 h 18"/>
                  <a:gd name="T10" fmla="*/ 0 w 25"/>
                  <a:gd name="T11" fmla="*/ 0 h 18"/>
                  <a:gd name="T12" fmla="*/ 23 w 25"/>
                  <a:gd name="T13" fmla="*/ 0 h 18"/>
                  <a:gd name="T14" fmla="*/ 23 w 25"/>
                  <a:gd name="T15" fmla="*/ 17 h 18"/>
                  <a:gd name="T16" fmla="*/ 0 w 25"/>
                  <a:gd name="T17" fmla="*/ 17 h 18"/>
                  <a:gd name="T18" fmla="*/ 0 w 25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8">
                    <a:moveTo>
                      <a:pt x="0" y="0"/>
                    </a:moveTo>
                    <a:lnTo>
                      <a:pt x="25" y="0"/>
                    </a:lnTo>
                    <a:lnTo>
                      <a:pt x="25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05" name="Freeform 1801"/>
              <p:cNvSpPr>
                <a:spLocks noEditPoints="1"/>
              </p:cNvSpPr>
              <p:nvPr/>
            </p:nvSpPr>
            <p:spPr bwMode="auto">
              <a:xfrm>
                <a:off x="4386" y="2358"/>
                <a:ext cx="23" cy="17"/>
              </a:xfrm>
              <a:custGeom>
                <a:avLst/>
                <a:gdLst>
                  <a:gd name="T0" fmla="*/ 0 w 23"/>
                  <a:gd name="T1" fmla="*/ 0 h 17"/>
                  <a:gd name="T2" fmla="*/ 23 w 23"/>
                  <a:gd name="T3" fmla="*/ 0 h 17"/>
                  <a:gd name="T4" fmla="*/ 23 w 23"/>
                  <a:gd name="T5" fmla="*/ 17 h 17"/>
                  <a:gd name="T6" fmla="*/ 0 w 23"/>
                  <a:gd name="T7" fmla="*/ 17 h 17"/>
                  <a:gd name="T8" fmla="*/ 0 w 23"/>
                  <a:gd name="T9" fmla="*/ 0 h 17"/>
                  <a:gd name="T10" fmla="*/ 0 w 23"/>
                  <a:gd name="T11" fmla="*/ 0 h 17"/>
                  <a:gd name="T12" fmla="*/ 21 w 23"/>
                  <a:gd name="T13" fmla="*/ 0 h 17"/>
                  <a:gd name="T14" fmla="*/ 21 w 23"/>
                  <a:gd name="T15" fmla="*/ 15 h 17"/>
                  <a:gd name="T16" fmla="*/ 0 w 23"/>
                  <a:gd name="T17" fmla="*/ 15 h 17"/>
                  <a:gd name="T18" fmla="*/ 0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06" name="Freeform 1802"/>
              <p:cNvSpPr>
                <a:spLocks noEditPoints="1"/>
              </p:cNvSpPr>
              <p:nvPr/>
            </p:nvSpPr>
            <p:spPr bwMode="auto">
              <a:xfrm>
                <a:off x="4386" y="2358"/>
                <a:ext cx="21" cy="15"/>
              </a:xfrm>
              <a:custGeom>
                <a:avLst/>
                <a:gdLst>
                  <a:gd name="T0" fmla="*/ 0 w 21"/>
                  <a:gd name="T1" fmla="*/ 0 h 15"/>
                  <a:gd name="T2" fmla="*/ 21 w 21"/>
                  <a:gd name="T3" fmla="*/ 0 h 15"/>
                  <a:gd name="T4" fmla="*/ 21 w 21"/>
                  <a:gd name="T5" fmla="*/ 15 h 15"/>
                  <a:gd name="T6" fmla="*/ 0 w 21"/>
                  <a:gd name="T7" fmla="*/ 15 h 15"/>
                  <a:gd name="T8" fmla="*/ 0 w 21"/>
                  <a:gd name="T9" fmla="*/ 0 h 15"/>
                  <a:gd name="T10" fmla="*/ 0 w 21"/>
                  <a:gd name="T11" fmla="*/ 0 h 15"/>
                  <a:gd name="T12" fmla="*/ 19 w 21"/>
                  <a:gd name="T13" fmla="*/ 0 h 15"/>
                  <a:gd name="T14" fmla="*/ 19 w 21"/>
                  <a:gd name="T15" fmla="*/ 14 h 15"/>
                  <a:gd name="T16" fmla="*/ 0 w 21"/>
                  <a:gd name="T17" fmla="*/ 14 h 15"/>
                  <a:gd name="T18" fmla="*/ 0 w 21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21" y="0"/>
                    </a:lnTo>
                    <a:lnTo>
                      <a:pt x="2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07" name="Freeform 1803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9" cy="14"/>
              </a:xfrm>
              <a:custGeom>
                <a:avLst/>
                <a:gdLst>
                  <a:gd name="T0" fmla="*/ 0 w 19"/>
                  <a:gd name="T1" fmla="*/ 0 h 14"/>
                  <a:gd name="T2" fmla="*/ 19 w 19"/>
                  <a:gd name="T3" fmla="*/ 0 h 14"/>
                  <a:gd name="T4" fmla="*/ 19 w 19"/>
                  <a:gd name="T5" fmla="*/ 14 h 14"/>
                  <a:gd name="T6" fmla="*/ 0 w 19"/>
                  <a:gd name="T7" fmla="*/ 14 h 14"/>
                  <a:gd name="T8" fmla="*/ 0 w 19"/>
                  <a:gd name="T9" fmla="*/ 0 h 14"/>
                  <a:gd name="T10" fmla="*/ 0 w 19"/>
                  <a:gd name="T11" fmla="*/ 0 h 14"/>
                  <a:gd name="T12" fmla="*/ 18 w 19"/>
                  <a:gd name="T13" fmla="*/ 0 h 14"/>
                  <a:gd name="T14" fmla="*/ 18 w 19"/>
                  <a:gd name="T15" fmla="*/ 13 h 14"/>
                  <a:gd name="T16" fmla="*/ 0 w 19"/>
                  <a:gd name="T17" fmla="*/ 13 h 14"/>
                  <a:gd name="T18" fmla="*/ 0 w 19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4">
                    <a:moveTo>
                      <a:pt x="0" y="0"/>
                    </a:moveTo>
                    <a:lnTo>
                      <a:pt x="19" y="0"/>
                    </a:lnTo>
                    <a:lnTo>
                      <a:pt x="19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" y="0"/>
                    </a:lnTo>
                    <a:lnTo>
                      <a:pt x="18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08" name="Freeform 1804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8" cy="13"/>
              </a:xfrm>
              <a:custGeom>
                <a:avLst/>
                <a:gdLst>
                  <a:gd name="T0" fmla="*/ 0 w 18"/>
                  <a:gd name="T1" fmla="*/ 0 h 13"/>
                  <a:gd name="T2" fmla="*/ 18 w 18"/>
                  <a:gd name="T3" fmla="*/ 0 h 13"/>
                  <a:gd name="T4" fmla="*/ 18 w 18"/>
                  <a:gd name="T5" fmla="*/ 13 h 13"/>
                  <a:gd name="T6" fmla="*/ 0 w 18"/>
                  <a:gd name="T7" fmla="*/ 13 h 13"/>
                  <a:gd name="T8" fmla="*/ 0 w 18"/>
                  <a:gd name="T9" fmla="*/ 0 h 13"/>
                  <a:gd name="T10" fmla="*/ 0 w 18"/>
                  <a:gd name="T11" fmla="*/ 0 h 13"/>
                  <a:gd name="T12" fmla="*/ 16 w 18"/>
                  <a:gd name="T13" fmla="*/ 0 h 13"/>
                  <a:gd name="T14" fmla="*/ 16 w 18"/>
                  <a:gd name="T15" fmla="*/ 12 h 13"/>
                  <a:gd name="T16" fmla="*/ 0 w 18"/>
                  <a:gd name="T17" fmla="*/ 12 h 13"/>
                  <a:gd name="T18" fmla="*/ 0 w 18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3">
                    <a:moveTo>
                      <a:pt x="0" y="0"/>
                    </a:moveTo>
                    <a:lnTo>
                      <a:pt x="18" y="0"/>
                    </a:lnTo>
                    <a:lnTo>
                      <a:pt x="18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" y="0"/>
                    </a:lnTo>
                    <a:lnTo>
                      <a:pt x="16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09" name="Freeform 1805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6" cy="12"/>
              </a:xfrm>
              <a:custGeom>
                <a:avLst/>
                <a:gdLst>
                  <a:gd name="T0" fmla="*/ 0 w 16"/>
                  <a:gd name="T1" fmla="*/ 0 h 12"/>
                  <a:gd name="T2" fmla="*/ 16 w 16"/>
                  <a:gd name="T3" fmla="*/ 0 h 12"/>
                  <a:gd name="T4" fmla="*/ 16 w 16"/>
                  <a:gd name="T5" fmla="*/ 12 h 12"/>
                  <a:gd name="T6" fmla="*/ 0 w 16"/>
                  <a:gd name="T7" fmla="*/ 12 h 12"/>
                  <a:gd name="T8" fmla="*/ 0 w 16"/>
                  <a:gd name="T9" fmla="*/ 0 h 12"/>
                  <a:gd name="T10" fmla="*/ 0 w 16"/>
                  <a:gd name="T11" fmla="*/ 0 h 12"/>
                  <a:gd name="T12" fmla="*/ 14 w 16"/>
                  <a:gd name="T13" fmla="*/ 0 h 12"/>
                  <a:gd name="T14" fmla="*/ 14 w 16"/>
                  <a:gd name="T15" fmla="*/ 11 h 12"/>
                  <a:gd name="T16" fmla="*/ 0 w 16"/>
                  <a:gd name="T17" fmla="*/ 11 h 12"/>
                  <a:gd name="T18" fmla="*/ 0 w 16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2">
                    <a:moveTo>
                      <a:pt x="0" y="0"/>
                    </a:moveTo>
                    <a:lnTo>
                      <a:pt x="16" y="0"/>
                    </a:lnTo>
                    <a:lnTo>
                      <a:pt x="16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10" name="Freeform 1806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4" cy="11"/>
              </a:xfrm>
              <a:custGeom>
                <a:avLst/>
                <a:gdLst>
                  <a:gd name="T0" fmla="*/ 0 w 14"/>
                  <a:gd name="T1" fmla="*/ 0 h 11"/>
                  <a:gd name="T2" fmla="*/ 14 w 14"/>
                  <a:gd name="T3" fmla="*/ 0 h 11"/>
                  <a:gd name="T4" fmla="*/ 14 w 14"/>
                  <a:gd name="T5" fmla="*/ 11 h 11"/>
                  <a:gd name="T6" fmla="*/ 0 w 14"/>
                  <a:gd name="T7" fmla="*/ 11 h 11"/>
                  <a:gd name="T8" fmla="*/ 0 w 14"/>
                  <a:gd name="T9" fmla="*/ 0 h 11"/>
                  <a:gd name="T10" fmla="*/ 0 w 14"/>
                  <a:gd name="T11" fmla="*/ 0 h 11"/>
                  <a:gd name="T12" fmla="*/ 12 w 14"/>
                  <a:gd name="T13" fmla="*/ 0 h 11"/>
                  <a:gd name="T14" fmla="*/ 12 w 14"/>
                  <a:gd name="T15" fmla="*/ 9 h 11"/>
                  <a:gd name="T16" fmla="*/ 0 w 14"/>
                  <a:gd name="T17" fmla="*/ 9 h 11"/>
                  <a:gd name="T18" fmla="*/ 0 w 14"/>
                  <a:gd name="T1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">
                    <a:moveTo>
                      <a:pt x="0" y="0"/>
                    </a:moveTo>
                    <a:lnTo>
                      <a:pt x="14" y="0"/>
                    </a:lnTo>
                    <a:lnTo>
                      <a:pt x="14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11" name="Freeform 1807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2" cy="9"/>
              </a:xfrm>
              <a:custGeom>
                <a:avLst/>
                <a:gdLst>
                  <a:gd name="T0" fmla="*/ 0 w 12"/>
                  <a:gd name="T1" fmla="*/ 0 h 9"/>
                  <a:gd name="T2" fmla="*/ 12 w 12"/>
                  <a:gd name="T3" fmla="*/ 0 h 9"/>
                  <a:gd name="T4" fmla="*/ 12 w 12"/>
                  <a:gd name="T5" fmla="*/ 9 h 9"/>
                  <a:gd name="T6" fmla="*/ 0 w 12"/>
                  <a:gd name="T7" fmla="*/ 9 h 9"/>
                  <a:gd name="T8" fmla="*/ 0 w 12"/>
                  <a:gd name="T9" fmla="*/ 0 h 9"/>
                  <a:gd name="T10" fmla="*/ 0 w 12"/>
                  <a:gd name="T11" fmla="*/ 0 h 9"/>
                  <a:gd name="T12" fmla="*/ 11 w 12"/>
                  <a:gd name="T13" fmla="*/ 0 h 9"/>
                  <a:gd name="T14" fmla="*/ 11 w 12"/>
                  <a:gd name="T15" fmla="*/ 8 h 9"/>
                  <a:gd name="T16" fmla="*/ 0 w 12"/>
                  <a:gd name="T17" fmla="*/ 8 h 9"/>
                  <a:gd name="T18" fmla="*/ 0 w 12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12" y="0"/>
                    </a:ln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" y="0"/>
                    </a:lnTo>
                    <a:lnTo>
                      <a:pt x="11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12" name="Freeform 1808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1" cy="8"/>
              </a:xfrm>
              <a:custGeom>
                <a:avLst/>
                <a:gdLst>
                  <a:gd name="T0" fmla="*/ 0 w 11"/>
                  <a:gd name="T1" fmla="*/ 0 h 8"/>
                  <a:gd name="T2" fmla="*/ 11 w 11"/>
                  <a:gd name="T3" fmla="*/ 0 h 8"/>
                  <a:gd name="T4" fmla="*/ 11 w 11"/>
                  <a:gd name="T5" fmla="*/ 8 h 8"/>
                  <a:gd name="T6" fmla="*/ 0 w 11"/>
                  <a:gd name="T7" fmla="*/ 8 h 8"/>
                  <a:gd name="T8" fmla="*/ 0 w 11"/>
                  <a:gd name="T9" fmla="*/ 0 h 8"/>
                  <a:gd name="T10" fmla="*/ 0 w 11"/>
                  <a:gd name="T11" fmla="*/ 0 h 8"/>
                  <a:gd name="T12" fmla="*/ 9 w 11"/>
                  <a:gd name="T13" fmla="*/ 0 h 8"/>
                  <a:gd name="T14" fmla="*/ 9 w 11"/>
                  <a:gd name="T15" fmla="*/ 7 h 8"/>
                  <a:gd name="T16" fmla="*/ 0 w 11"/>
                  <a:gd name="T17" fmla="*/ 7 h 8"/>
                  <a:gd name="T18" fmla="*/ 0 w 11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11" y="0"/>
                    </a:lnTo>
                    <a:lnTo>
                      <a:pt x="11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" y="0"/>
                    </a:lnTo>
                    <a:lnTo>
                      <a:pt x="9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13" name="Freeform 1809"/>
              <p:cNvSpPr>
                <a:spLocks noEditPoints="1"/>
              </p:cNvSpPr>
              <p:nvPr/>
            </p:nvSpPr>
            <p:spPr bwMode="auto">
              <a:xfrm>
                <a:off x="4386" y="2358"/>
                <a:ext cx="9" cy="7"/>
              </a:xfrm>
              <a:custGeom>
                <a:avLst/>
                <a:gdLst>
                  <a:gd name="T0" fmla="*/ 0 w 9"/>
                  <a:gd name="T1" fmla="*/ 0 h 7"/>
                  <a:gd name="T2" fmla="*/ 9 w 9"/>
                  <a:gd name="T3" fmla="*/ 0 h 7"/>
                  <a:gd name="T4" fmla="*/ 9 w 9"/>
                  <a:gd name="T5" fmla="*/ 7 h 7"/>
                  <a:gd name="T6" fmla="*/ 0 w 9"/>
                  <a:gd name="T7" fmla="*/ 7 h 7"/>
                  <a:gd name="T8" fmla="*/ 0 w 9"/>
                  <a:gd name="T9" fmla="*/ 0 h 7"/>
                  <a:gd name="T10" fmla="*/ 0 w 9"/>
                  <a:gd name="T11" fmla="*/ 0 h 7"/>
                  <a:gd name="T12" fmla="*/ 7 w 9"/>
                  <a:gd name="T13" fmla="*/ 0 h 7"/>
                  <a:gd name="T14" fmla="*/ 7 w 9"/>
                  <a:gd name="T15" fmla="*/ 6 h 7"/>
                  <a:gd name="T16" fmla="*/ 0 w 9"/>
                  <a:gd name="T17" fmla="*/ 6 h 7"/>
                  <a:gd name="T18" fmla="*/ 0 w 9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7">
                    <a:moveTo>
                      <a:pt x="0" y="0"/>
                    </a:moveTo>
                    <a:lnTo>
                      <a:pt x="9" y="0"/>
                    </a:lnTo>
                    <a:lnTo>
                      <a:pt x="9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" y="0"/>
                    </a:lnTo>
                    <a:lnTo>
                      <a:pt x="7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14" name="Freeform 1810"/>
              <p:cNvSpPr>
                <a:spLocks noEditPoints="1"/>
              </p:cNvSpPr>
              <p:nvPr/>
            </p:nvSpPr>
            <p:spPr bwMode="auto">
              <a:xfrm>
                <a:off x="4386" y="2358"/>
                <a:ext cx="7" cy="6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6 h 6"/>
                  <a:gd name="T6" fmla="*/ 0 w 7"/>
                  <a:gd name="T7" fmla="*/ 6 h 6"/>
                  <a:gd name="T8" fmla="*/ 0 w 7"/>
                  <a:gd name="T9" fmla="*/ 0 h 6"/>
                  <a:gd name="T10" fmla="*/ 0 w 7"/>
                  <a:gd name="T11" fmla="*/ 0 h 6"/>
                  <a:gd name="T12" fmla="*/ 5 w 7"/>
                  <a:gd name="T13" fmla="*/ 0 h 6"/>
                  <a:gd name="T14" fmla="*/ 5 w 7"/>
                  <a:gd name="T15" fmla="*/ 5 h 6"/>
                  <a:gd name="T16" fmla="*/ 0 w 7"/>
                  <a:gd name="T17" fmla="*/ 5 h 6"/>
                  <a:gd name="T18" fmla="*/ 0 w 7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lnTo>
                      <a:pt x="7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15" name="Freeform 1811"/>
              <p:cNvSpPr>
                <a:spLocks noEditPoints="1"/>
              </p:cNvSpPr>
              <p:nvPr/>
            </p:nvSpPr>
            <p:spPr bwMode="auto">
              <a:xfrm>
                <a:off x="4386" y="2358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5 w 5"/>
                  <a:gd name="T3" fmla="*/ 0 h 5"/>
                  <a:gd name="T4" fmla="*/ 5 w 5"/>
                  <a:gd name="T5" fmla="*/ 5 h 5"/>
                  <a:gd name="T6" fmla="*/ 0 w 5"/>
                  <a:gd name="T7" fmla="*/ 5 h 5"/>
                  <a:gd name="T8" fmla="*/ 0 w 5"/>
                  <a:gd name="T9" fmla="*/ 0 h 5"/>
                  <a:gd name="T10" fmla="*/ 0 w 5"/>
                  <a:gd name="T11" fmla="*/ 0 h 5"/>
                  <a:gd name="T12" fmla="*/ 4 w 5"/>
                  <a:gd name="T13" fmla="*/ 0 h 5"/>
                  <a:gd name="T14" fmla="*/ 4 w 5"/>
                  <a:gd name="T15" fmla="*/ 3 h 5"/>
                  <a:gd name="T16" fmla="*/ 0 w 5"/>
                  <a:gd name="T17" fmla="*/ 3 h 5"/>
                  <a:gd name="T18" fmla="*/ 0 w 5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16" name="Freeform 1812"/>
              <p:cNvSpPr>
                <a:spLocks noEditPoints="1"/>
              </p:cNvSpPr>
              <p:nvPr/>
            </p:nvSpPr>
            <p:spPr bwMode="auto">
              <a:xfrm>
                <a:off x="4386" y="2358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0 h 3"/>
                  <a:gd name="T4" fmla="*/ 4 w 4"/>
                  <a:gd name="T5" fmla="*/ 3 h 3"/>
                  <a:gd name="T6" fmla="*/ 0 w 4"/>
                  <a:gd name="T7" fmla="*/ 3 h 3"/>
                  <a:gd name="T8" fmla="*/ 0 w 4"/>
                  <a:gd name="T9" fmla="*/ 0 h 3"/>
                  <a:gd name="T10" fmla="*/ 0 w 4"/>
                  <a:gd name="T11" fmla="*/ 0 h 3"/>
                  <a:gd name="T12" fmla="*/ 2 w 4"/>
                  <a:gd name="T13" fmla="*/ 0 h 3"/>
                  <a:gd name="T14" fmla="*/ 2 w 4"/>
                  <a:gd name="T15" fmla="*/ 2 h 3"/>
                  <a:gd name="T16" fmla="*/ 0 w 4"/>
                  <a:gd name="T17" fmla="*/ 2 h 3"/>
                  <a:gd name="T18" fmla="*/ 0 w 4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17" name="Freeform 1813"/>
              <p:cNvSpPr>
                <a:spLocks noEditPoints="1"/>
              </p:cNvSpPr>
              <p:nvPr/>
            </p:nvSpPr>
            <p:spPr bwMode="auto">
              <a:xfrm>
                <a:off x="4386" y="235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  <a:gd name="T12" fmla="*/ 0 w 2"/>
                  <a:gd name="T13" fmla="*/ 0 h 2"/>
                  <a:gd name="T14" fmla="*/ 0 w 2"/>
                  <a:gd name="T15" fmla="*/ 0 h 2"/>
                  <a:gd name="T16" fmla="*/ 0 w 2"/>
                  <a:gd name="T17" fmla="*/ 0 h 2"/>
                  <a:gd name="T18" fmla="*/ 0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18" name="Freeform 1814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19" name="Freeform 1815"/>
              <p:cNvSpPr>
                <a:spLocks noEditPoints="1"/>
              </p:cNvSpPr>
              <p:nvPr/>
            </p:nvSpPr>
            <p:spPr bwMode="auto">
              <a:xfrm>
                <a:off x="4376" y="2350"/>
                <a:ext cx="152" cy="112"/>
              </a:xfrm>
              <a:custGeom>
                <a:avLst/>
                <a:gdLst>
                  <a:gd name="T0" fmla="*/ 0 w 152"/>
                  <a:gd name="T1" fmla="*/ 0 h 112"/>
                  <a:gd name="T2" fmla="*/ 152 w 152"/>
                  <a:gd name="T3" fmla="*/ 0 h 112"/>
                  <a:gd name="T4" fmla="*/ 152 w 152"/>
                  <a:gd name="T5" fmla="*/ 112 h 112"/>
                  <a:gd name="T6" fmla="*/ 0 w 152"/>
                  <a:gd name="T7" fmla="*/ 112 h 112"/>
                  <a:gd name="T8" fmla="*/ 0 w 152"/>
                  <a:gd name="T9" fmla="*/ 0 h 112"/>
                  <a:gd name="T10" fmla="*/ 3 w 152"/>
                  <a:gd name="T11" fmla="*/ 1 h 112"/>
                  <a:gd name="T12" fmla="*/ 152 w 152"/>
                  <a:gd name="T13" fmla="*/ 1 h 112"/>
                  <a:gd name="T14" fmla="*/ 152 w 152"/>
                  <a:gd name="T15" fmla="*/ 112 h 112"/>
                  <a:gd name="T16" fmla="*/ 3 w 152"/>
                  <a:gd name="T17" fmla="*/ 112 h 112"/>
                  <a:gd name="T18" fmla="*/ 3 w 152"/>
                  <a:gd name="T19" fmla="*/ 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112">
                    <a:moveTo>
                      <a:pt x="0" y="0"/>
                    </a:moveTo>
                    <a:lnTo>
                      <a:pt x="152" y="0"/>
                    </a:lnTo>
                    <a:lnTo>
                      <a:pt x="152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52" y="1"/>
                    </a:lnTo>
                    <a:lnTo>
                      <a:pt x="152" y="112"/>
                    </a:lnTo>
                    <a:lnTo>
                      <a:pt x="3" y="112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20" name="Freeform 1816"/>
              <p:cNvSpPr>
                <a:spLocks noEditPoints="1"/>
              </p:cNvSpPr>
              <p:nvPr/>
            </p:nvSpPr>
            <p:spPr bwMode="auto">
              <a:xfrm>
                <a:off x="4379" y="2351"/>
                <a:ext cx="149" cy="111"/>
              </a:xfrm>
              <a:custGeom>
                <a:avLst/>
                <a:gdLst>
                  <a:gd name="T0" fmla="*/ 0 w 149"/>
                  <a:gd name="T1" fmla="*/ 0 h 111"/>
                  <a:gd name="T2" fmla="*/ 149 w 149"/>
                  <a:gd name="T3" fmla="*/ 0 h 111"/>
                  <a:gd name="T4" fmla="*/ 149 w 149"/>
                  <a:gd name="T5" fmla="*/ 111 h 111"/>
                  <a:gd name="T6" fmla="*/ 0 w 149"/>
                  <a:gd name="T7" fmla="*/ 111 h 111"/>
                  <a:gd name="T8" fmla="*/ 0 w 149"/>
                  <a:gd name="T9" fmla="*/ 0 h 111"/>
                  <a:gd name="T10" fmla="*/ 2 w 149"/>
                  <a:gd name="T11" fmla="*/ 2 h 111"/>
                  <a:gd name="T12" fmla="*/ 149 w 149"/>
                  <a:gd name="T13" fmla="*/ 2 h 111"/>
                  <a:gd name="T14" fmla="*/ 149 w 149"/>
                  <a:gd name="T15" fmla="*/ 111 h 111"/>
                  <a:gd name="T16" fmla="*/ 2 w 149"/>
                  <a:gd name="T17" fmla="*/ 111 h 111"/>
                  <a:gd name="T18" fmla="*/ 2 w 149"/>
                  <a:gd name="T19" fmla="*/ 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11">
                    <a:moveTo>
                      <a:pt x="0" y="0"/>
                    </a:moveTo>
                    <a:lnTo>
                      <a:pt x="149" y="0"/>
                    </a:lnTo>
                    <a:lnTo>
                      <a:pt x="149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49" y="2"/>
                    </a:lnTo>
                    <a:lnTo>
                      <a:pt x="149" y="111"/>
                    </a:lnTo>
                    <a:lnTo>
                      <a:pt x="2" y="111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21" name="Freeform 1817"/>
              <p:cNvSpPr>
                <a:spLocks noEditPoints="1"/>
              </p:cNvSpPr>
              <p:nvPr/>
            </p:nvSpPr>
            <p:spPr bwMode="auto">
              <a:xfrm>
                <a:off x="4381" y="2353"/>
                <a:ext cx="147" cy="109"/>
              </a:xfrm>
              <a:custGeom>
                <a:avLst/>
                <a:gdLst>
                  <a:gd name="T0" fmla="*/ 0 w 147"/>
                  <a:gd name="T1" fmla="*/ 0 h 109"/>
                  <a:gd name="T2" fmla="*/ 147 w 147"/>
                  <a:gd name="T3" fmla="*/ 0 h 109"/>
                  <a:gd name="T4" fmla="*/ 147 w 147"/>
                  <a:gd name="T5" fmla="*/ 109 h 109"/>
                  <a:gd name="T6" fmla="*/ 0 w 147"/>
                  <a:gd name="T7" fmla="*/ 109 h 109"/>
                  <a:gd name="T8" fmla="*/ 0 w 147"/>
                  <a:gd name="T9" fmla="*/ 0 h 109"/>
                  <a:gd name="T10" fmla="*/ 2 w 147"/>
                  <a:gd name="T11" fmla="*/ 2 h 109"/>
                  <a:gd name="T12" fmla="*/ 147 w 147"/>
                  <a:gd name="T13" fmla="*/ 2 h 109"/>
                  <a:gd name="T14" fmla="*/ 147 w 147"/>
                  <a:gd name="T15" fmla="*/ 109 h 109"/>
                  <a:gd name="T16" fmla="*/ 2 w 147"/>
                  <a:gd name="T17" fmla="*/ 109 h 109"/>
                  <a:gd name="T18" fmla="*/ 2 w 147"/>
                  <a:gd name="T19" fmla="*/ 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0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47" y="2"/>
                    </a:lnTo>
                    <a:lnTo>
                      <a:pt x="147" y="109"/>
                    </a:lnTo>
                    <a:lnTo>
                      <a:pt x="2" y="109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22" name="Freeform 1818"/>
              <p:cNvSpPr>
                <a:spLocks noEditPoints="1"/>
              </p:cNvSpPr>
              <p:nvPr/>
            </p:nvSpPr>
            <p:spPr bwMode="auto">
              <a:xfrm>
                <a:off x="4383" y="2355"/>
                <a:ext cx="145" cy="107"/>
              </a:xfrm>
              <a:custGeom>
                <a:avLst/>
                <a:gdLst>
                  <a:gd name="T0" fmla="*/ 0 w 145"/>
                  <a:gd name="T1" fmla="*/ 0 h 107"/>
                  <a:gd name="T2" fmla="*/ 145 w 145"/>
                  <a:gd name="T3" fmla="*/ 0 h 107"/>
                  <a:gd name="T4" fmla="*/ 145 w 145"/>
                  <a:gd name="T5" fmla="*/ 107 h 107"/>
                  <a:gd name="T6" fmla="*/ 0 w 145"/>
                  <a:gd name="T7" fmla="*/ 107 h 107"/>
                  <a:gd name="T8" fmla="*/ 0 w 145"/>
                  <a:gd name="T9" fmla="*/ 0 h 107"/>
                  <a:gd name="T10" fmla="*/ 1 w 145"/>
                  <a:gd name="T11" fmla="*/ 1 h 107"/>
                  <a:gd name="T12" fmla="*/ 145 w 145"/>
                  <a:gd name="T13" fmla="*/ 1 h 107"/>
                  <a:gd name="T14" fmla="*/ 145 w 145"/>
                  <a:gd name="T15" fmla="*/ 107 h 107"/>
                  <a:gd name="T16" fmla="*/ 1 w 145"/>
                  <a:gd name="T17" fmla="*/ 107 h 107"/>
                  <a:gd name="T18" fmla="*/ 1 w 145"/>
                  <a:gd name="T19" fmla="*/ 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07">
                    <a:moveTo>
                      <a:pt x="0" y="0"/>
                    </a:moveTo>
                    <a:lnTo>
                      <a:pt x="145" y="0"/>
                    </a:lnTo>
                    <a:lnTo>
                      <a:pt x="145" y="107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145" y="1"/>
                    </a:lnTo>
                    <a:lnTo>
                      <a:pt x="145" y="107"/>
                    </a:lnTo>
                    <a:lnTo>
                      <a:pt x="1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23" name="Freeform 1819"/>
              <p:cNvSpPr>
                <a:spLocks noEditPoints="1"/>
              </p:cNvSpPr>
              <p:nvPr/>
            </p:nvSpPr>
            <p:spPr bwMode="auto">
              <a:xfrm>
                <a:off x="4384" y="2356"/>
                <a:ext cx="144" cy="106"/>
              </a:xfrm>
              <a:custGeom>
                <a:avLst/>
                <a:gdLst>
                  <a:gd name="T0" fmla="*/ 0 w 144"/>
                  <a:gd name="T1" fmla="*/ 0 h 106"/>
                  <a:gd name="T2" fmla="*/ 144 w 144"/>
                  <a:gd name="T3" fmla="*/ 0 h 106"/>
                  <a:gd name="T4" fmla="*/ 144 w 144"/>
                  <a:gd name="T5" fmla="*/ 106 h 106"/>
                  <a:gd name="T6" fmla="*/ 0 w 144"/>
                  <a:gd name="T7" fmla="*/ 106 h 106"/>
                  <a:gd name="T8" fmla="*/ 0 w 144"/>
                  <a:gd name="T9" fmla="*/ 0 h 106"/>
                  <a:gd name="T10" fmla="*/ 3 w 144"/>
                  <a:gd name="T11" fmla="*/ 1 h 106"/>
                  <a:gd name="T12" fmla="*/ 144 w 144"/>
                  <a:gd name="T13" fmla="*/ 1 h 106"/>
                  <a:gd name="T14" fmla="*/ 144 w 144"/>
                  <a:gd name="T15" fmla="*/ 106 h 106"/>
                  <a:gd name="T16" fmla="*/ 3 w 144"/>
                  <a:gd name="T17" fmla="*/ 106 h 106"/>
                  <a:gd name="T18" fmla="*/ 3 w 144"/>
                  <a:gd name="T19" fmla="*/ 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06">
                    <a:moveTo>
                      <a:pt x="0" y="0"/>
                    </a:moveTo>
                    <a:lnTo>
                      <a:pt x="144" y="0"/>
                    </a:lnTo>
                    <a:lnTo>
                      <a:pt x="144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44" y="1"/>
                    </a:lnTo>
                    <a:lnTo>
                      <a:pt x="144" y="106"/>
                    </a:lnTo>
                    <a:lnTo>
                      <a:pt x="3" y="106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24" name="Freeform 1820"/>
              <p:cNvSpPr>
                <a:spLocks noEditPoints="1"/>
              </p:cNvSpPr>
              <p:nvPr/>
            </p:nvSpPr>
            <p:spPr bwMode="auto">
              <a:xfrm>
                <a:off x="4387" y="2357"/>
                <a:ext cx="141" cy="105"/>
              </a:xfrm>
              <a:custGeom>
                <a:avLst/>
                <a:gdLst>
                  <a:gd name="T0" fmla="*/ 0 w 141"/>
                  <a:gd name="T1" fmla="*/ 0 h 105"/>
                  <a:gd name="T2" fmla="*/ 141 w 141"/>
                  <a:gd name="T3" fmla="*/ 0 h 105"/>
                  <a:gd name="T4" fmla="*/ 141 w 141"/>
                  <a:gd name="T5" fmla="*/ 105 h 105"/>
                  <a:gd name="T6" fmla="*/ 0 w 141"/>
                  <a:gd name="T7" fmla="*/ 105 h 105"/>
                  <a:gd name="T8" fmla="*/ 0 w 141"/>
                  <a:gd name="T9" fmla="*/ 0 h 105"/>
                  <a:gd name="T10" fmla="*/ 2 w 141"/>
                  <a:gd name="T11" fmla="*/ 2 h 105"/>
                  <a:gd name="T12" fmla="*/ 141 w 141"/>
                  <a:gd name="T13" fmla="*/ 2 h 105"/>
                  <a:gd name="T14" fmla="*/ 141 w 141"/>
                  <a:gd name="T15" fmla="*/ 105 h 105"/>
                  <a:gd name="T16" fmla="*/ 2 w 141"/>
                  <a:gd name="T17" fmla="*/ 105 h 105"/>
                  <a:gd name="T18" fmla="*/ 2 w 141"/>
                  <a:gd name="T19" fmla="*/ 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105">
                    <a:moveTo>
                      <a:pt x="0" y="0"/>
                    </a:moveTo>
                    <a:lnTo>
                      <a:pt x="141" y="0"/>
                    </a:lnTo>
                    <a:lnTo>
                      <a:pt x="141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41" y="2"/>
                    </a:lnTo>
                    <a:lnTo>
                      <a:pt x="141" y="105"/>
                    </a:lnTo>
                    <a:lnTo>
                      <a:pt x="2" y="105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25" name="Freeform 1821"/>
              <p:cNvSpPr>
                <a:spLocks noEditPoints="1"/>
              </p:cNvSpPr>
              <p:nvPr/>
            </p:nvSpPr>
            <p:spPr bwMode="auto">
              <a:xfrm>
                <a:off x="4389" y="2359"/>
                <a:ext cx="139" cy="103"/>
              </a:xfrm>
              <a:custGeom>
                <a:avLst/>
                <a:gdLst>
                  <a:gd name="T0" fmla="*/ 0 w 139"/>
                  <a:gd name="T1" fmla="*/ 0 h 103"/>
                  <a:gd name="T2" fmla="*/ 139 w 139"/>
                  <a:gd name="T3" fmla="*/ 0 h 103"/>
                  <a:gd name="T4" fmla="*/ 139 w 139"/>
                  <a:gd name="T5" fmla="*/ 103 h 103"/>
                  <a:gd name="T6" fmla="*/ 0 w 139"/>
                  <a:gd name="T7" fmla="*/ 103 h 103"/>
                  <a:gd name="T8" fmla="*/ 0 w 139"/>
                  <a:gd name="T9" fmla="*/ 0 h 103"/>
                  <a:gd name="T10" fmla="*/ 1 w 139"/>
                  <a:gd name="T11" fmla="*/ 2 h 103"/>
                  <a:gd name="T12" fmla="*/ 139 w 139"/>
                  <a:gd name="T13" fmla="*/ 2 h 103"/>
                  <a:gd name="T14" fmla="*/ 139 w 139"/>
                  <a:gd name="T15" fmla="*/ 103 h 103"/>
                  <a:gd name="T16" fmla="*/ 1 w 139"/>
                  <a:gd name="T17" fmla="*/ 103 h 103"/>
                  <a:gd name="T18" fmla="*/ 1 w 139"/>
                  <a:gd name="T19" fmla="*/ 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03">
                    <a:moveTo>
                      <a:pt x="0" y="0"/>
                    </a:moveTo>
                    <a:lnTo>
                      <a:pt x="139" y="0"/>
                    </a:lnTo>
                    <a:lnTo>
                      <a:pt x="139" y="103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139" y="2"/>
                    </a:lnTo>
                    <a:lnTo>
                      <a:pt x="139" y="103"/>
                    </a:lnTo>
                    <a:lnTo>
                      <a:pt x="1" y="103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26" name="Freeform 1822"/>
              <p:cNvSpPr>
                <a:spLocks noEditPoints="1"/>
              </p:cNvSpPr>
              <p:nvPr/>
            </p:nvSpPr>
            <p:spPr bwMode="auto">
              <a:xfrm>
                <a:off x="4390" y="2361"/>
                <a:ext cx="138" cy="101"/>
              </a:xfrm>
              <a:custGeom>
                <a:avLst/>
                <a:gdLst>
                  <a:gd name="T0" fmla="*/ 0 w 138"/>
                  <a:gd name="T1" fmla="*/ 0 h 101"/>
                  <a:gd name="T2" fmla="*/ 138 w 138"/>
                  <a:gd name="T3" fmla="*/ 0 h 101"/>
                  <a:gd name="T4" fmla="*/ 138 w 138"/>
                  <a:gd name="T5" fmla="*/ 101 h 101"/>
                  <a:gd name="T6" fmla="*/ 0 w 138"/>
                  <a:gd name="T7" fmla="*/ 101 h 101"/>
                  <a:gd name="T8" fmla="*/ 0 w 138"/>
                  <a:gd name="T9" fmla="*/ 0 h 101"/>
                  <a:gd name="T10" fmla="*/ 2 w 138"/>
                  <a:gd name="T11" fmla="*/ 1 h 101"/>
                  <a:gd name="T12" fmla="*/ 138 w 138"/>
                  <a:gd name="T13" fmla="*/ 1 h 101"/>
                  <a:gd name="T14" fmla="*/ 138 w 138"/>
                  <a:gd name="T15" fmla="*/ 101 h 101"/>
                  <a:gd name="T16" fmla="*/ 2 w 138"/>
                  <a:gd name="T17" fmla="*/ 101 h 101"/>
                  <a:gd name="T18" fmla="*/ 2 w 138"/>
                  <a:gd name="T19" fmla="*/ 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" h="101">
                    <a:moveTo>
                      <a:pt x="0" y="0"/>
                    </a:moveTo>
                    <a:lnTo>
                      <a:pt x="138" y="0"/>
                    </a:lnTo>
                    <a:lnTo>
                      <a:pt x="138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38" y="1"/>
                    </a:lnTo>
                    <a:lnTo>
                      <a:pt x="138" y="101"/>
                    </a:lnTo>
                    <a:lnTo>
                      <a:pt x="2" y="1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27" name="Freeform 1823"/>
              <p:cNvSpPr>
                <a:spLocks noEditPoints="1"/>
              </p:cNvSpPr>
              <p:nvPr/>
            </p:nvSpPr>
            <p:spPr bwMode="auto">
              <a:xfrm>
                <a:off x="4392" y="2362"/>
                <a:ext cx="136" cy="100"/>
              </a:xfrm>
              <a:custGeom>
                <a:avLst/>
                <a:gdLst>
                  <a:gd name="T0" fmla="*/ 0 w 136"/>
                  <a:gd name="T1" fmla="*/ 0 h 100"/>
                  <a:gd name="T2" fmla="*/ 136 w 136"/>
                  <a:gd name="T3" fmla="*/ 0 h 100"/>
                  <a:gd name="T4" fmla="*/ 136 w 136"/>
                  <a:gd name="T5" fmla="*/ 100 h 100"/>
                  <a:gd name="T6" fmla="*/ 0 w 136"/>
                  <a:gd name="T7" fmla="*/ 100 h 100"/>
                  <a:gd name="T8" fmla="*/ 0 w 136"/>
                  <a:gd name="T9" fmla="*/ 0 h 100"/>
                  <a:gd name="T10" fmla="*/ 3 w 136"/>
                  <a:gd name="T11" fmla="*/ 2 h 100"/>
                  <a:gd name="T12" fmla="*/ 136 w 136"/>
                  <a:gd name="T13" fmla="*/ 2 h 100"/>
                  <a:gd name="T14" fmla="*/ 136 w 136"/>
                  <a:gd name="T15" fmla="*/ 100 h 100"/>
                  <a:gd name="T16" fmla="*/ 3 w 136"/>
                  <a:gd name="T17" fmla="*/ 100 h 100"/>
                  <a:gd name="T18" fmla="*/ 3 w 136"/>
                  <a:gd name="T19" fmla="*/ 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00">
                    <a:moveTo>
                      <a:pt x="0" y="0"/>
                    </a:moveTo>
                    <a:lnTo>
                      <a:pt x="136" y="0"/>
                    </a:lnTo>
                    <a:lnTo>
                      <a:pt x="136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36" y="2"/>
                    </a:lnTo>
                    <a:lnTo>
                      <a:pt x="136" y="100"/>
                    </a:lnTo>
                    <a:lnTo>
                      <a:pt x="3" y="10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28" name="Freeform 1824"/>
              <p:cNvSpPr>
                <a:spLocks noEditPoints="1"/>
              </p:cNvSpPr>
              <p:nvPr/>
            </p:nvSpPr>
            <p:spPr bwMode="auto">
              <a:xfrm>
                <a:off x="4395" y="2364"/>
                <a:ext cx="133" cy="98"/>
              </a:xfrm>
              <a:custGeom>
                <a:avLst/>
                <a:gdLst>
                  <a:gd name="T0" fmla="*/ 0 w 133"/>
                  <a:gd name="T1" fmla="*/ 0 h 98"/>
                  <a:gd name="T2" fmla="*/ 133 w 133"/>
                  <a:gd name="T3" fmla="*/ 0 h 98"/>
                  <a:gd name="T4" fmla="*/ 133 w 133"/>
                  <a:gd name="T5" fmla="*/ 98 h 98"/>
                  <a:gd name="T6" fmla="*/ 0 w 133"/>
                  <a:gd name="T7" fmla="*/ 98 h 98"/>
                  <a:gd name="T8" fmla="*/ 0 w 133"/>
                  <a:gd name="T9" fmla="*/ 0 h 98"/>
                  <a:gd name="T10" fmla="*/ 2 w 133"/>
                  <a:gd name="T11" fmla="*/ 1 h 98"/>
                  <a:gd name="T12" fmla="*/ 133 w 133"/>
                  <a:gd name="T13" fmla="*/ 1 h 98"/>
                  <a:gd name="T14" fmla="*/ 133 w 133"/>
                  <a:gd name="T15" fmla="*/ 98 h 98"/>
                  <a:gd name="T16" fmla="*/ 2 w 133"/>
                  <a:gd name="T17" fmla="*/ 98 h 98"/>
                  <a:gd name="T18" fmla="*/ 2 w 133"/>
                  <a:gd name="T19" fmla="*/ 1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98">
                    <a:moveTo>
                      <a:pt x="0" y="0"/>
                    </a:moveTo>
                    <a:lnTo>
                      <a:pt x="133" y="0"/>
                    </a:lnTo>
                    <a:lnTo>
                      <a:pt x="133" y="98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33" y="1"/>
                    </a:lnTo>
                    <a:lnTo>
                      <a:pt x="133" y="98"/>
                    </a:lnTo>
                    <a:lnTo>
                      <a:pt x="2" y="98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29" name="Freeform 1825"/>
              <p:cNvSpPr>
                <a:spLocks noEditPoints="1"/>
              </p:cNvSpPr>
              <p:nvPr/>
            </p:nvSpPr>
            <p:spPr bwMode="auto">
              <a:xfrm>
                <a:off x="4397" y="2365"/>
                <a:ext cx="131" cy="97"/>
              </a:xfrm>
              <a:custGeom>
                <a:avLst/>
                <a:gdLst>
                  <a:gd name="T0" fmla="*/ 0 w 131"/>
                  <a:gd name="T1" fmla="*/ 0 h 97"/>
                  <a:gd name="T2" fmla="*/ 131 w 131"/>
                  <a:gd name="T3" fmla="*/ 0 h 97"/>
                  <a:gd name="T4" fmla="*/ 131 w 131"/>
                  <a:gd name="T5" fmla="*/ 97 h 97"/>
                  <a:gd name="T6" fmla="*/ 0 w 131"/>
                  <a:gd name="T7" fmla="*/ 97 h 97"/>
                  <a:gd name="T8" fmla="*/ 0 w 131"/>
                  <a:gd name="T9" fmla="*/ 0 h 97"/>
                  <a:gd name="T10" fmla="*/ 1 w 131"/>
                  <a:gd name="T11" fmla="*/ 1 h 97"/>
                  <a:gd name="T12" fmla="*/ 131 w 131"/>
                  <a:gd name="T13" fmla="*/ 1 h 97"/>
                  <a:gd name="T14" fmla="*/ 131 w 131"/>
                  <a:gd name="T15" fmla="*/ 97 h 97"/>
                  <a:gd name="T16" fmla="*/ 1 w 131"/>
                  <a:gd name="T17" fmla="*/ 97 h 97"/>
                  <a:gd name="T18" fmla="*/ 1 w 131"/>
                  <a:gd name="T19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7">
                    <a:moveTo>
                      <a:pt x="0" y="0"/>
                    </a:moveTo>
                    <a:lnTo>
                      <a:pt x="131" y="0"/>
                    </a:lnTo>
                    <a:lnTo>
                      <a:pt x="131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131" y="1"/>
                    </a:lnTo>
                    <a:lnTo>
                      <a:pt x="131" y="97"/>
                    </a:lnTo>
                    <a:lnTo>
                      <a:pt x="1" y="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30" name="Freeform 1826"/>
              <p:cNvSpPr>
                <a:spLocks noEditPoints="1"/>
              </p:cNvSpPr>
              <p:nvPr/>
            </p:nvSpPr>
            <p:spPr bwMode="auto">
              <a:xfrm>
                <a:off x="4398" y="2366"/>
                <a:ext cx="130" cy="96"/>
              </a:xfrm>
              <a:custGeom>
                <a:avLst/>
                <a:gdLst>
                  <a:gd name="T0" fmla="*/ 0 w 130"/>
                  <a:gd name="T1" fmla="*/ 0 h 96"/>
                  <a:gd name="T2" fmla="*/ 130 w 130"/>
                  <a:gd name="T3" fmla="*/ 0 h 96"/>
                  <a:gd name="T4" fmla="*/ 130 w 130"/>
                  <a:gd name="T5" fmla="*/ 96 h 96"/>
                  <a:gd name="T6" fmla="*/ 0 w 130"/>
                  <a:gd name="T7" fmla="*/ 96 h 96"/>
                  <a:gd name="T8" fmla="*/ 0 w 130"/>
                  <a:gd name="T9" fmla="*/ 0 h 96"/>
                  <a:gd name="T10" fmla="*/ 3 w 130"/>
                  <a:gd name="T11" fmla="*/ 2 h 96"/>
                  <a:gd name="T12" fmla="*/ 130 w 130"/>
                  <a:gd name="T13" fmla="*/ 2 h 96"/>
                  <a:gd name="T14" fmla="*/ 130 w 130"/>
                  <a:gd name="T15" fmla="*/ 96 h 96"/>
                  <a:gd name="T16" fmla="*/ 3 w 130"/>
                  <a:gd name="T17" fmla="*/ 96 h 96"/>
                  <a:gd name="T18" fmla="*/ 3 w 130"/>
                  <a:gd name="T19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96">
                    <a:moveTo>
                      <a:pt x="0" y="0"/>
                    </a:moveTo>
                    <a:lnTo>
                      <a:pt x="130" y="0"/>
                    </a:lnTo>
                    <a:lnTo>
                      <a:pt x="130" y="96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30" y="2"/>
                    </a:lnTo>
                    <a:lnTo>
                      <a:pt x="130" y="96"/>
                    </a:lnTo>
                    <a:lnTo>
                      <a:pt x="3" y="96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31" name="Freeform 1827"/>
              <p:cNvSpPr>
                <a:spLocks noEditPoints="1"/>
              </p:cNvSpPr>
              <p:nvPr/>
            </p:nvSpPr>
            <p:spPr bwMode="auto">
              <a:xfrm>
                <a:off x="4401" y="2368"/>
                <a:ext cx="127" cy="94"/>
              </a:xfrm>
              <a:custGeom>
                <a:avLst/>
                <a:gdLst>
                  <a:gd name="T0" fmla="*/ 0 w 127"/>
                  <a:gd name="T1" fmla="*/ 0 h 94"/>
                  <a:gd name="T2" fmla="*/ 127 w 127"/>
                  <a:gd name="T3" fmla="*/ 0 h 94"/>
                  <a:gd name="T4" fmla="*/ 127 w 127"/>
                  <a:gd name="T5" fmla="*/ 94 h 94"/>
                  <a:gd name="T6" fmla="*/ 0 w 127"/>
                  <a:gd name="T7" fmla="*/ 94 h 94"/>
                  <a:gd name="T8" fmla="*/ 0 w 127"/>
                  <a:gd name="T9" fmla="*/ 0 h 94"/>
                  <a:gd name="T10" fmla="*/ 2 w 127"/>
                  <a:gd name="T11" fmla="*/ 2 h 94"/>
                  <a:gd name="T12" fmla="*/ 127 w 127"/>
                  <a:gd name="T13" fmla="*/ 2 h 94"/>
                  <a:gd name="T14" fmla="*/ 127 w 127"/>
                  <a:gd name="T15" fmla="*/ 94 h 94"/>
                  <a:gd name="T16" fmla="*/ 2 w 127"/>
                  <a:gd name="T17" fmla="*/ 94 h 94"/>
                  <a:gd name="T18" fmla="*/ 2 w 127"/>
                  <a:gd name="T19" fmla="*/ 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94">
                    <a:moveTo>
                      <a:pt x="0" y="0"/>
                    </a:moveTo>
                    <a:lnTo>
                      <a:pt x="127" y="0"/>
                    </a:lnTo>
                    <a:lnTo>
                      <a:pt x="127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27" y="2"/>
                    </a:lnTo>
                    <a:lnTo>
                      <a:pt x="127" y="94"/>
                    </a:lnTo>
                    <a:lnTo>
                      <a:pt x="2" y="94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A7A7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32" name="Freeform 1828"/>
              <p:cNvSpPr>
                <a:spLocks noEditPoints="1"/>
              </p:cNvSpPr>
              <p:nvPr/>
            </p:nvSpPr>
            <p:spPr bwMode="auto">
              <a:xfrm>
                <a:off x="4403" y="2370"/>
                <a:ext cx="125" cy="92"/>
              </a:xfrm>
              <a:custGeom>
                <a:avLst/>
                <a:gdLst>
                  <a:gd name="T0" fmla="*/ 0 w 125"/>
                  <a:gd name="T1" fmla="*/ 0 h 92"/>
                  <a:gd name="T2" fmla="*/ 125 w 125"/>
                  <a:gd name="T3" fmla="*/ 0 h 92"/>
                  <a:gd name="T4" fmla="*/ 125 w 125"/>
                  <a:gd name="T5" fmla="*/ 92 h 92"/>
                  <a:gd name="T6" fmla="*/ 0 w 125"/>
                  <a:gd name="T7" fmla="*/ 92 h 92"/>
                  <a:gd name="T8" fmla="*/ 0 w 125"/>
                  <a:gd name="T9" fmla="*/ 0 h 92"/>
                  <a:gd name="T10" fmla="*/ 2 w 125"/>
                  <a:gd name="T11" fmla="*/ 0 h 92"/>
                  <a:gd name="T12" fmla="*/ 125 w 125"/>
                  <a:gd name="T13" fmla="*/ 0 h 92"/>
                  <a:gd name="T14" fmla="*/ 125 w 125"/>
                  <a:gd name="T15" fmla="*/ 92 h 92"/>
                  <a:gd name="T16" fmla="*/ 2 w 125"/>
                  <a:gd name="T17" fmla="*/ 92 h 92"/>
                  <a:gd name="T18" fmla="*/ 2 w 125"/>
                  <a:gd name="T1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92">
                    <a:moveTo>
                      <a:pt x="0" y="0"/>
                    </a:moveTo>
                    <a:lnTo>
                      <a:pt x="125" y="0"/>
                    </a:lnTo>
                    <a:lnTo>
                      <a:pt x="125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25" y="0"/>
                    </a:lnTo>
                    <a:lnTo>
                      <a:pt x="125" y="92"/>
                    </a:lnTo>
                    <a:lnTo>
                      <a:pt x="2" y="9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33" name="Freeform 1829"/>
              <p:cNvSpPr>
                <a:spLocks noEditPoints="1"/>
              </p:cNvSpPr>
              <p:nvPr/>
            </p:nvSpPr>
            <p:spPr bwMode="auto">
              <a:xfrm>
                <a:off x="4405" y="2370"/>
                <a:ext cx="123" cy="92"/>
              </a:xfrm>
              <a:custGeom>
                <a:avLst/>
                <a:gdLst>
                  <a:gd name="T0" fmla="*/ 0 w 123"/>
                  <a:gd name="T1" fmla="*/ 0 h 92"/>
                  <a:gd name="T2" fmla="*/ 123 w 123"/>
                  <a:gd name="T3" fmla="*/ 0 h 92"/>
                  <a:gd name="T4" fmla="*/ 123 w 123"/>
                  <a:gd name="T5" fmla="*/ 92 h 92"/>
                  <a:gd name="T6" fmla="*/ 0 w 123"/>
                  <a:gd name="T7" fmla="*/ 92 h 92"/>
                  <a:gd name="T8" fmla="*/ 0 w 123"/>
                  <a:gd name="T9" fmla="*/ 0 h 92"/>
                  <a:gd name="T10" fmla="*/ 1 w 123"/>
                  <a:gd name="T11" fmla="*/ 2 h 92"/>
                  <a:gd name="T12" fmla="*/ 123 w 123"/>
                  <a:gd name="T13" fmla="*/ 2 h 92"/>
                  <a:gd name="T14" fmla="*/ 123 w 123"/>
                  <a:gd name="T15" fmla="*/ 92 h 92"/>
                  <a:gd name="T16" fmla="*/ 1 w 123"/>
                  <a:gd name="T17" fmla="*/ 92 h 92"/>
                  <a:gd name="T18" fmla="*/ 1 w 123"/>
                  <a:gd name="T19" fmla="*/ 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92">
                    <a:moveTo>
                      <a:pt x="0" y="0"/>
                    </a:moveTo>
                    <a:lnTo>
                      <a:pt x="123" y="0"/>
                    </a:lnTo>
                    <a:lnTo>
                      <a:pt x="123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123" y="2"/>
                    </a:lnTo>
                    <a:lnTo>
                      <a:pt x="123" y="92"/>
                    </a:lnTo>
                    <a:lnTo>
                      <a:pt x="1" y="92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34" name="Freeform 1830"/>
              <p:cNvSpPr>
                <a:spLocks noEditPoints="1"/>
              </p:cNvSpPr>
              <p:nvPr/>
            </p:nvSpPr>
            <p:spPr bwMode="auto">
              <a:xfrm>
                <a:off x="4406" y="2372"/>
                <a:ext cx="122" cy="90"/>
              </a:xfrm>
              <a:custGeom>
                <a:avLst/>
                <a:gdLst>
                  <a:gd name="T0" fmla="*/ 0 w 122"/>
                  <a:gd name="T1" fmla="*/ 0 h 90"/>
                  <a:gd name="T2" fmla="*/ 122 w 122"/>
                  <a:gd name="T3" fmla="*/ 0 h 90"/>
                  <a:gd name="T4" fmla="*/ 122 w 122"/>
                  <a:gd name="T5" fmla="*/ 90 h 90"/>
                  <a:gd name="T6" fmla="*/ 0 w 122"/>
                  <a:gd name="T7" fmla="*/ 90 h 90"/>
                  <a:gd name="T8" fmla="*/ 0 w 122"/>
                  <a:gd name="T9" fmla="*/ 0 h 90"/>
                  <a:gd name="T10" fmla="*/ 3 w 122"/>
                  <a:gd name="T11" fmla="*/ 2 h 90"/>
                  <a:gd name="T12" fmla="*/ 122 w 122"/>
                  <a:gd name="T13" fmla="*/ 2 h 90"/>
                  <a:gd name="T14" fmla="*/ 122 w 122"/>
                  <a:gd name="T15" fmla="*/ 90 h 90"/>
                  <a:gd name="T16" fmla="*/ 3 w 122"/>
                  <a:gd name="T17" fmla="*/ 90 h 90"/>
                  <a:gd name="T18" fmla="*/ 3 w 122"/>
                  <a:gd name="T19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90">
                    <a:moveTo>
                      <a:pt x="0" y="0"/>
                    </a:moveTo>
                    <a:lnTo>
                      <a:pt x="122" y="0"/>
                    </a:lnTo>
                    <a:lnTo>
                      <a:pt x="122" y="90"/>
                    </a:lnTo>
                    <a:lnTo>
                      <a:pt x="0" y="90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22" y="2"/>
                    </a:lnTo>
                    <a:lnTo>
                      <a:pt x="122" y="90"/>
                    </a:lnTo>
                    <a:lnTo>
                      <a:pt x="3" y="9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35" name="Freeform 1831"/>
              <p:cNvSpPr>
                <a:spLocks noEditPoints="1"/>
              </p:cNvSpPr>
              <p:nvPr/>
            </p:nvSpPr>
            <p:spPr bwMode="auto">
              <a:xfrm>
                <a:off x="4409" y="2374"/>
                <a:ext cx="119" cy="88"/>
              </a:xfrm>
              <a:custGeom>
                <a:avLst/>
                <a:gdLst>
                  <a:gd name="T0" fmla="*/ 0 w 119"/>
                  <a:gd name="T1" fmla="*/ 0 h 88"/>
                  <a:gd name="T2" fmla="*/ 119 w 119"/>
                  <a:gd name="T3" fmla="*/ 0 h 88"/>
                  <a:gd name="T4" fmla="*/ 119 w 119"/>
                  <a:gd name="T5" fmla="*/ 88 h 88"/>
                  <a:gd name="T6" fmla="*/ 0 w 119"/>
                  <a:gd name="T7" fmla="*/ 88 h 88"/>
                  <a:gd name="T8" fmla="*/ 0 w 119"/>
                  <a:gd name="T9" fmla="*/ 0 h 88"/>
                  <a:gd name="T10" fmla="*/ 2 w 119"/>
                  <a:gd name="T11" fmla="*/ 1 h 88"/>
                  <a:gd name="T12" fmla="*/ 119 w 119"/>
                  <a:gd name="T13" fmla="*/ 1 h 88"/>
                  <a:gd name="T14" fmla="*/ 119 w 119"/>
                  <a:gd name="T15" fmla="*/ 88 h 88"/>
                  <a:gd name="T16" fmla="*/ 2 w 119"/>
                  <a:gd name="T17" fmla="*/ 88 h 88"/>
                  <a:gd name="T18" fmla="*/ 2 w 119"/>
                  <a:gd name="T19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88">
                    <a:moveTo>
                      <a:pt x="0" y="0"/>
                    </a:moveTo>
                    <a:lnTo>
                      <a:pt x="119" y="0"/>
                    </a:lnTo>
                    <a:lnTo>
                      <a:pt x="119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19" y="1"/>
                    </a:lnTo>
                    <a:lnTo>
                      <a:pt x="119" y="88"/>
                    </a:lnTo>
                    <a:lnTo>
                      <a:pt x="2" y="88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36" name="Freeform 1832"/>
              <p:cNvSpPr>
                <a:spLocks noEditPoints="1"/>
              </p:cNvSpPr>
              <p:nvPr/>
            </p:nvSpPr>
            <p:spPr bwMode="auto">
              <a:xfrm>
                <a:off x="4411" y="2375"/>
                <a:ext cx="117" cy="87"/>
              </a:xfrm>
              <a:custGeom>
                <a:avLst/>
                <a:gdLst>
                  <a:gd name="T0" fmla="*/ 0 w 117"/>
                  <a:gd name="T1" fmla="*/ 0 h 87"/>
                  <a:gd name="T2" fmla="*/ 117 w 117"/>
                  <a:gd name="T3" fmla="*/ 0 h 87"/>
                  <a:gd name="T4" fmla="*/ 117 w 117"/>
                  <a:gd name="T5" fmla="*/ 87 h 87"/>
                  <a:gd name="T6" fmla="*/ 0 w 117"/>
                  <a:gd name="T7" fmla="*/ 87 h 87"/>
                  <a:gd name="T8" fmla="*/ 0 w 117"/>
                  <a:gd name="T9" fmla="*/ 0 h 87"/>
                  <a:gd name="T10" fmla="*/ 1 w 117"/>
                  <a:gd name="T11" fmla="*/ 2 h 87"/>
                  <a:gd name="T12" fmla="*/ 117 w 117"/>
                  <a:gd name="T13" fmla="*/ 2 h 87"/>
                  <a:gd name="T14" fmla="*/ 117 w 117"/>
                  <a:gd name="T15" fmla="*/ 87 h 87"/>
                  <a:gd name="T16" fmla="*/ 1 w 117"/>
                  <a:gd name="T17" fmla="*/ 87 h 87"/>
                  <a:gd name="T18" fmla="*/ 1 w 117"/>
                  <a:gd name="T19" fmla="*/ 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" h="87">
                    <a:moveTo>
                      <a:pt x="0" y="0"/>
                    </a:moveTo>
                    <a:lnTo>
                      <a:pt x="117" y="0"/>
                    </a:lnTo>
                    <a:lnTo>
                      <a:pt x="117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117" y="2"/>
                    </a:lnTo>
                    <a:lnTo>
                      <a:pt x="117" y="87"/>
                    </a:lnTo>
                    <a:lnTo>
                      <a:pt x="1" y="87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37" name="Freeform 1833"/>
              <p:cNvSpPr>
                <a:spLocks noEditPoints="1"/>
              </p:cNvSpPr>
              <p:nvPr/>
            </p:nvSpPr>
            <p:spPr bwMode="auto">
              <a:xfrm>
                <a:off x="4412" y="2377"/>
                <a:ext cx="116" cy="85"/>
              </a:xfrm>
              <a:custGeom>
                <a:avLst/>
                <a:gdLst>
                  <a:gd name="T0" fmla="*/ 0 w 116"/>
                  <a:gd name="T1" fmla="*/ 0 h 85"/>
                  <a:gd name="T2" fmla="*/ 116 w 116"/>
                  <a:gd name="T3" fmla="*/ 0 h 85"/>
                  <a:gd name="T4" fmla="*/ 116 w 116"/>
                  <a:gd name="T5" fmla="*/ 85 h 85"/>
                  <a:gd name="T6" fmla="*/ 0 w 116"/>
                  <a:gd name="T7" fmla="*/ 85 h 85"/>
                  <a:gd name="T8" fmla="*/ 0 w 116"/>
                  <a:gd name="T9" fmla="*/ 0 h 85"/>
                  <a:gd name="T10" fmla="*/ 3 w 116"/>
                  <a:gd name="T11" fmla="*/ 1 h 85"/>
                  <a:gd name="T12" fmla="*/ 116 w 116"/>
                  <a:gd name="T13" fmla="*/ 1 h 85"/>
                  <a:gd name="T14" fmla="*/ 116 w 116"/>
                  <a:gd name="T15" fmla="*/ 85 h 85"/>
                  <a:gd name="T16" fmla="*/ 3 w 116"/>
                  <a:gd name="T17" fmla="*/ 85 h 85"/>
                  <a:gd name="T18" fmla="*/ 3 w 116"/>
                  <a:gd name="T19" fmla="*/ 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85">
                    <a:moveTo>
                      <a:pt x="0" y="0"/>
                    </a:moveTo>
                    <a:lnTo>
                      <a:pt x="116" y="0"/>
                    </a:lnTo>
                    <a:lnTo>
                      <a:pt x="116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16" y="1"/>
                    </a:lnTo>
                    <a:lnTo>
                      <a:pt x="116" y="85"/>
                    </a:lnTo>
                    <a:lnTo>
                      <a:pt x="3" y="85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38" name="Freeform 1834"/>
              <p:cNvSpPr>
                <a:spLocks noEditPoints="1"/>
              </p:cNvSpPr>
              <p:nvPr/>
            </p:nvSpPr>
            <p:spPr bwMode="auto">
              <a:xfrm>
                <a:off x="4415" y="2378"/>
                <a:ext cx="113" cy="84"/>
              </a:xfrm>
              <a:custGeom>
                <a:avLst/>
                <a:gdLst>
                  <a:gd name="T0" fmla="*/ 0 w 113"/>
                  <a:gd name="T1" fmla="*/ 0 h 84"/>
                  <a:gd name="T2" fmla="*/ 113 w 113"/>
                  <a:gd name="T3" fmla="*/ 0 h 84"/>
                  <a:gd name="T4" fmla="*/ 113 w 113"/>
                  <a:gd name="T5" fmla="*/ 84 h 84"/>
                  <a:gd name="T6" fmla="*/ 0 w 113"/>
                  <a:gd name="T7" fmla="*/ 84 h 84"/>
                  <a:gd name="T8" fmla="*/ 0 w 113"/>
                  <a:gd name="T9" fmla="*/ 0 h 84"/>
                  <a:gd name="T10" fmla="*/ 2 w 113"/>
                  <a:gd name="T11" fmla="*/ 2 h 84"/>
                  <a:gd name="T12" fmla="*/ 113 w 113"/>
                  <a:gd name="T13" fmla="*/ 2 h 84"/>
                  <a:gd name="T14" fmla="*/ 113 w 113"/>
                  <a:gd name="T15" fmla="*/ 84 h 84"/>
                  <a:gd name="T16" fmla="*/ 2 w 113"/>
                  <a:gd name="T17" fmla="*/ 84 h 84"/>
                  <a:gd name="T18" fmla="*/ 2 w 113"/>
                  <a:gd name="T19" fmla="*/ 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8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84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13" y="2"/>
                    </a:lnTo>
                    <a:lnTo>
                      <a:pt x="113" y="84"/>
                    </a:lnTo>
                    <a:lnTo>
                      <a:pt x="2" y="84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39" name="Freeform 1835"/>
              <p:cNvSpPr>
                <a:spLocks noEditPoints="1"/>
              </p:cNvSpPr>
              <p:nvPr/>
            </p:nvSpPr>
            <p:spPr bwMode="auto">
              <a:xfrm>
                <a:off x="4417" y="2380"/>
                <a:ext cx="111" cy="82"/>
              </a:xfrm>
              <a:custGeom>
                <a:avLst/>
                <a:gdLst>
                  <a:gd name="T0" fmla="*/ 0 w 111"/>
                  <a:gd name="T1" fmla="*/ 0 h 82"/>
                  <a:gd name="T2" fmla="*/ 111 w 111"/>
                  <a:gd name="T3" fmla="*/ 0 h 82"/>
                  <a:gd name="T4" fmla="*/ 111 w 111"/>
                  <a:gd name="T5" fmla="*/ 82 h 82"/>
                  <a:gd name="T6" fmla="*/ 0 w 111"/>
                  <a:gd name="T7" fmla="*/ 82 h 82"/>
                  <a:gd name="T8" fmla="*/ 0 w 111"/>
                  <a:gd name="T9" fmla="*/ 0 h 82"/>
                  <a:gd name="T10" fmla="*/ 2 w 111"/>
                  <a:gd name="T11" fmla="*/ 1 h 82"/>
                  <a:gd name="T12" fmla="*/ 111 w 111"/>
                  <a:gd name="T13" fmla="*/ 1 h 82"/>
                  <a:gd name="T14" fmla="*/ 111 w 111"/>
                  <a:gd name="T15" fmla="*/ 82 h 82"/>
                  <a:gd name="T16" fmla="*/ 2 w 111"/>
                  <a:gd name="T17" fmla="*/ 82 h 82"/>
                  <a:gd name="T18" fmla="*/ 2 w 111"/>
                  <a:gd name="T19" fmla="*/ 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82">
                    <a:moveTo>
                      <a:pt x="0" y="0"/>
                    </a:moveTo>
                    <a:lnTo>
                      <a:pt x="111" y="0"/>
                    </a:lnTo>
                    <a:lnTo>
                      <a:pt x="111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11" y="1"/>
                    </a:lnTo>
                    <a:lnTo>
                      <a:pt x="111" y="82"/>
                    </a:lnTo>
                    <a:lnTo>
                      <a:pt x="2" y="8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40" name="Freeform 1836"/>
              <p:cNvSpPr>
                <a:spLocks noEditPoints="1"/>
              </p:cNvSpPr>
              <p:nvPr/>
            </p:nvSpPr>
            <p:spPr bwMode="auto">
              <a:xfrm>
                <a:off x="4419" y="2381"/>
                <a:ext cx="109" cy="81"/>
              </a:xfrm>
              <a:custGeom>
                <a:avLst/>
                <a:gdLst>
                  <a:gd name="T0" fmla="*/ 0 w 109"/>
                  <a:gd name="T1" fmla="*/ 0 h 81"/>
                  <a:gd name="T2" fmla="*/ 109 w 109"/>
                  <a:gd name="T3" fmla="*/ 0 h 81"/>
                  <a:gd name="T4" fmla="*/ 109 w 109"/>
                  <a:gd name="T5" fmla="*/ 81 h 81"/>
                  <a:gd name="T6" fmla="*/ 0 w 109"/>
                  <a:gd name="T7" fmla="*/ 81 h 81"/>
                  <a:gd name="T8" fmla="*/ 0 w 109"/>
                  <a:gd name="T9" fmla="*/ 0 h 81"/>
                  <a:gd name="T10" fmla="*/ 1 w 109"/>
                  <a:gd name="T11" fmla="*/ 2 h 81"/>
                  <a:gd name="T12" fmla="*/ 109 w 109"/>
                  <a:gd name="T13" fmla="*/ 2 h 81"/>
                  <a:gd name="T14" fmla="*/ 109 w 109"/>
                  <a:gd name="T15" fmla="*/ 81 h 81"/>
                  <a:gd name="T16" fmla="*/ 1 w 109"/>
                  <a:gd name="T17" fmla="*/ 81 h 81"/>
                  <a:gd name="T18" fmla="*/ 1 w 109"/>
                  <a:gd name="T19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81">
                    <a:moveTo>
                      <a:pt x="0" y="0"/>
                    </a:moveTo>
                    <a:lnTo>
                      <a:pt x="109" y="0"/>
                    </a:lnTo>
                    <a:lnTo>
                      <a:pt x="109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109" y="2"/>
                    </a:lnTo>
                    <a:lnTo>
                      <a:pt x="109" y="81"/>
                    </a:lnTo>
                    <a:lnTo>
                      <a:pt x="1" y="81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41" name="Freeform 1837"/>
              <p:cNvSpPr>
                <a:spLocks noEditPoints="1"/>
              </p:cNvSpPr>
              <p:nvPr/>
            </p:nvSpPr>
            <p:spPr bwMode="auto">
              <a:xfrm>
                <a:off x="4420" y="2383"/>
                <a:ext cx="108" cy="79"/>
              </a:xfrm>
              <a:custGeom>
                <a:avLst/>
                <a:gdLst>
                  <a:gd name="T0" fmla="*/ 0 w 108"/>
                  <a:gd name="T1" fmla="*/ 0 h 79"/>
                  <a:gd name="T2" fmla="*/ 108 w 108"/>
                  <a:gd name="T3" fmla="*/ 0 h 79"/>
                  <a:gd name="T4" fmla="*/ 108 w 108"/>
                  <a:gd name="T5" fmla="*/ 79 h 79"/>
                  <a:gd name="T6" fmla="*/ 0 w 108"/>
                  <a:gd name="T7" fmla="*/ 79 h 79"/>
                  <a:gd name="T8" fmla="*/ 0 w 108"/>
                  <a:gd name="T9" fmla="*/ 0 h 79"/>
                  <a:gd name="T10" fmla="*/ 3 w 108"/>
                  <a:gd name="T11" fmla="*/ 1 h 79"/>
                  <a:gd name="T12" fmla="*/ 108 w 108"/>
                  <a:gd name="T13" fmla="*/ 1 h 79"/>
                  <a:gd name="T14" fmla="*/ 108 w 108"/>
                  <a:gd name="T15" fmla="*/ 79 h 79"/>
                  <a:gd name="T16" fmla="*/ 3 w 108"/>
                  <a:gd name="T17" fmla="*/ 79 h 79"/>
                  <a:gd name="T18" fmla="*/ 3 w 108"/>
                  <a:gd name="T19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79">
                    <a:moveTo>
                      <a:pt x="0" y="0"/>
                    </a:moveTo>
                    <a:lnTo>
                      <a:pt x="108" y="0"/>
                    </a:lnTo>
                    <a:lnTo>
                      <a:pt x="108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08" y="1"/>
                    </a:lnTo>
                    <a:lnTo>
                      <a:pt x="108" y="79"/>
                    </a:lnTo>
                    <a:lnTo>
                      <a:pt x="3" y="79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42" name="Freeform 1838"/>
              <p:cNvSpPr>
                <a:spLocks noEditPoints="1"/>
              </p:cNvSpPr>
              <p:nvPr/>
            </p:nvSpPr>
            <p:spPr bwMode="auto">
              <a:xfrm>
                <a:off x="4423" y="2384"/>
                <a:ext cx="105" cy="78"/>
              </a:xfrm>
              <a:custGeom>
                <a:avLst/>
                <a:gdLst>
                  <a:gd name="T0" fmla="*/ 0 w 105"/>
                  <a:gd name="T1" fmla="*/ 0 h 78"/>
                  <a:gd name="T2" fmla="*/ 105 w 105"/>
                  <a:gd name="T3" fmla="*/ 0 h 78"/>
                  <a:gd name="T4" fmla="*/ 105 w 105"/>
                  <a:gd name="T5" fmla="*/ 78 h 78"/>
                  <a:gd name="T6" fmla="*/ 0 w 105"/>
                  <a:gd name="T7" fmla="*/ 78 h 78"/>
                  <a:gd name="T8" fmla="*/ 0 w 105"/>
                  <a:gd name="T9" fmla="*/ 0 h 78"/>
                  <a:gd name="T10" fmla="*/ 2 w 105"/>
                  <a:gd name="T11" fmla="*/ 1 h 78"/>
                  <a:gd name="T12" fmla="*/ 105 w 105"/>
                  <a:gd name="T13" fmla="*/ 1 h 78"/>
                  <a:gd name="T14" fmla="*/ 105 w 105"/>
                  <a:gd name="T15" fmla="*/ 78 h 78"/>
                  <a:gd name="T16" fmla="*/ 2 w 105"/>
                  <a:gd name="T17" fmla="*/ 78 h 78"/>
                  <a:gd name="T18" fmla="*/ 2 w 105"/>
                  <a:gd name="T19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78">
                    <a:moveTo>
                      <a:pt x="0" y="0"/>
                    </a:moveTo>
                    <a:lnTo>
                      <a:pt x="105" y="0"/>
                    </a:lnTo>
                    <a:lnTo>
                      <a:pt x="105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05" y="1"/>
                    </a:lnTo>
                    <a:lnTo>
                      <a:pt x="105" y="78"/>
                    </a:lnTo>
                    <a:lnTo>
                      <a:pt x="2" y="78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43" name="Freeform 1839"/>
              <p:cNvSpPr>
                <a:spLocks noEditPoints="1"/>
              </p:cNvSpPr>
              <p:nvPr/>
            </p:nvSpPr>
            <p:spPr bwMode="auto">
              <a:xfrm>
                <a:off x="4425" y="2385"/>
                <a:ext cx="103" cy="77"/>
              </a:xfrm>
              <a:custGeom>
                <a:avLst/>
                <a:gdLst>
                  <a:gd name="T0" fmla="*/ 0 w 103"/>
                  <a:gd name="T1" fmla="*/ 0 h 77"/>
                  <a:gd name="T2" fmla="*/ 103 w 103"/>
                  <a:gd name="T3" fmla="*/ 0 h 77"/>
                  <a:gd name="T4" fmla="*/ 103 w 103"/>
                  <a:gd name="T5" fmla="*/ 77 h 77"/>
                  <a:gd name="T6" fmla="*/ 0 w 103"/>
                  <a:gd name="T7" fmla="*/ 77 h 77"/>
                  <a:gd name="T8" fmla="*/ 0 w 103"/>
                  <a:gd name="T9" fmla="*/ 0 h 77"/>
                  <a:gd name="T10" fmla="*/ 1 w 103"/>
                  <a:gd name="T11" fmla="*/ 2 h 77"/>
                  <a:gd name="T12" fmla="*/ 103 w 103"/>
                  <a:gd name="T13" fmla="*/ 2 h 77"/>
                  <a:gd name="T14" fmla="*/ 103 w 103"/>
                  <a:gd name="T15" fmla="*/ 77 h 77"/>
                  <a:gd name="T16" fmla="*/ 1 w 103"/>
                  <a:gd name="T17" fmla="*/ 77 h 77"/>
                  <a:gd name="T18" fmla="*/ 1 w 103"/>
                  <a:gd name="T19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77">
                    <a:moveTo>
                      <a:pt x="0" y="0"/>
                    </a:moveTo>
                    <a:lnTo>
                      <a:pt x="103" y="0"/>
                    </a:lnTo>
                    <a:lnTo>
                      <a:pt x="103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103" y="2"/>
                    </a:lnTo>
                    <a:lnTo>
                      <a:pt x="103" y="77"/>
                    </a:lnTo>
                    <a:lnTo>
                      <a:pt x="1" y="77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44" name="Freeform 1840"/>
              <p:cNvSpPr>
                <a:spLocks noEditPoints="1"/>
              </p:cNvSpPr>
              <p:nvPr/>
            </p:nvSpPr>
            <p:spPr bwMode="auto">
              <a:xfrm>
                <a:off x="4426" y="2387"/>
                <a:ext cx="102" cy="75"/>
              </a:xfrm>
              <a:custGeom>
                <a:avLst/>
                <a:gdLst>
                  <a:gd name="T0" fmla="*/ 0 w 102"/>
                  <a:gd name="T1" fmla="*/ 0 h 75"/>
                  <a:gd name="T2" fmla="*/ 102 w 102"/>
                  <a:gd name="T3" fmla="*/ 0 h 75"/>
                  <a:gd name="T4" fmla="*/ 102 w 102"/>
                  <a:gd name="T5" fmla="*/ 75 h 75"/>
                  <a:gd name="T6" fmla="*/ 0 w 102"/>
                  <a:gd name="T7" fmla="*/ 75 h 75"/>
                  <a:gd name="T8" fmla="*/ 0 w 102"/>
                  <a:gd name="T9" fmla="*/ 0 h 75"/>
                  <a:gd name="T10" fmla="*/ 2 w 102"/>
                  <a:gd name="T11" fmla="*/ 2 h 75"/>
                  <a:gd name="T12" fmla="*/ 102 w 102"/>
                  <a:gd name="T13" fmla="*/ 2 h 75"/>
                  <a:gd name="T14" fmla="*/ 102 w 102"/>
                  <a:gd name="T15" fmla="*/ 75 h 75"/>
                  <a:gd name="T16" fmla="*/ 2 w 102"/>
                  <a:gd name="T17" fmla="*/ 75 h 75"/>
                  <a:gd name="T18" fmla="*/ 2 w 102"/>
                  <a:gd name="T19" fmla="*/ 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75">
                    <a:moveTo>
                      <a:pt x="0" y="0"/>
                    </a:moveTo>
                    <a:lnTo>
                      <a:pt x="102" y="0"/>
                    </a:lnTo>
                    <a:lnTo>
                      <a:pt x="102" y="75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02" y="2"/>
                    </a:lnTo>
                    <a:lnTo>
                      <a:pt x="102" y="75"/>
                    </a:lnTo>
                    <a:lnTo>
                      <a:pt x="2" y="75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45" name="Freeform 1841"/>
              <p:cNvSpPr>
                <a:spLocks noEditPoints="1"/>
              </p:cNvSpPr>
              <p:nvPr/>
            </p:nvSpPr>
            <p:spPr bwMode="auto">
              <a:xfrm>
                <a:off x="4428" y="2389"/>
                <a:ext cx="100" cy="73"/>
              </a:xfrm>
              <a:custGeom>
                <a:avLst/>
                <a:gdLst>
                  <a:gd name="T0" fmla="*/ 0 w 100"/>
                  <a:gd name="T1" fmla="*/ 0 h 73"/>
                  <a:gd name="T2" fmla="*/ 100 w 100"/>
                  <a:gd name="T3" fmla="*/ 0 h 73"/>
                  <a:gd name="T4" fmla="*/ 100 w 100"/>
                  <a:gd name="T5" fmla="*/ 73 h 73"/>
                  <a:gd name="T6" fmla="*/ 0 w 100"/>
                  <a:gd name="T7" fmla="*/ 73 h 73"/>
                  <a:gd name="T8" fmla="*/ 0 w 100"/>
                  <a:gd name="T9" fmla="*/ 0 h 73"/>
                  <a:gd name="T10" fmla="*/ 3 w 100"/>
                  <a:gd name="T11" fmla="*/ 1 h 73"/>
                  <a:gd name="T12" fmla="*/ 100 w 100"/>
                  <a:gd name="T13" fmla="*/ 1 h 73"/>
                  <a:gd name="T14" fmla="*/ 100 w 100"/>
                  <a:gd name="T15" fmla="*/ 73 h 73"/>
                  <a:gd name="T16" fmla="*/ 3 w 100"/>
                  <a:gd name="T17" fmla="*/ 73 h 73"/>
                  <a:gd name="T18" fmla="*/ 3 w 100"/>
                  <a:gd name="T19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73">
                    <a:moveTo>
                      <a:pt x="0" y="0"/>
                    </a:moveTo>
                    <a:lnTo>
                      <a:pt x="100" y="0"/>
                    </a:lnTo>
                    <a:lnTo>
                      <a:pt x="100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00" y="1"/>
                    </a:lnTo>
                    <a:lnTo>
                      <a:pt x="100" y="73"/>
                    </a:lnTo>
                    <a:lnTo>
                      <a:pt x="3" y="73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46" name="Freeform 1842"/>
              <p:cNvSpPr>
                <a:spLocks noEditPoints="1"/>
              </p:cNvSpPr>
              <p:nvPr/>
            </p:nvSpPr>
            <p:spPr bwMode="auto">
              <a:xfrm>
                <a:off x="4431" y="2390"/>
                <a:ext cx="97" cy="72"/>
              </a:xfrm>
              <a:custGeom>
                <a:avLst/>
                <a:gdLst>
                  <a:gd name="T0" fmla="*/ 0 w 97"/>
                  <a:gd name="T1" fmla="*/ 0 h 72"/>
                  <a:gd name="T2" fmla="*/ 97 w 97"/>
                  <a:gd name="T3" fmla="*/ 0 h 72"/>
                  <a:gd name="T4" fmla="*/ 97 w 97"/>
                  <a:gd name="T5" fmla="*/ 72 h 72"/>
                  <a:gd name="T6" fmla="*/ 0 w 97"/>
                  <a:gd name="T7" fmla="*/ 72 h 72"/>
                  <a:gd name="T8" fmla="*/ 0 w 97"/>
                  <a:gd name="T9" fmla="*/ 0 h 72"/>
                  <a:gd name="T10" fmla="*/ 2 w 97"/>
                  <a:gd name="T11" fmla="*/ 1 h 72"/>
                  <a:gd name="T12" fmla="*/ 97 w 97"/>
                  <a:gd name="T13" fmla="*/ 1 h 72"/>
                  <a:gd name="T14" fmla="*/ 97 w 97"/>
                  <a:gd name="T15" fmla="*/ 72 h 72"/>
                  <a:gd name="T16" fmla="*/ 2 w 97"/>
                  <a:gd name="T17" fmla="*/ 72 h 72"/>
                  <a:gd name="T18" fmla="*/ 2 w 97"/>
                  <a:gd name="T19" fmla="*/ 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72">
                    <a:moveTo>
                      <a:pt x="0" y="0"/>
                    </a:moveTo>
                    <a:lnTo>
                      <a:pt x="97" y="0"/>
                    </a:lnTo>
                    <a:lnTo>
                      <a:pt x="97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97" y="1"/>
                    </a:lnTo>
                    <a:lnTo>
                      <a:pt x="97" y="72"/>
                    </a:lnTo>
                    <a:lnTo>
                      <a:pt x="2" y="7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47" name="Freeform 1843"/>
              <p:cNvSpPr>
                <a:spLocks noEditPoints="1"/>
              </p:cNvSpPr>
              <p:nvPr/>
            </p:nvSpPr>
            <p:spPr bwMode="auto">
              <a:xfrm>
                <a:off x="4433" y="2391"/>
                <a:ext cx="95" cy="71"/>
              </a:xfrm>
              <a:custGeom>
                <a:avLst/>
                <a:gdLst>
                  <a:gd name="T0" fmla="*/ 0 w 95"/>
                  <a:gd name="T1" fmla="*/ 0 h 71"/>
                  <a:gd name="T2" fmla="*/ 95 w 95"/>
                  <a:gd name="T3" fmla="*/ 0 h 71"/>
                  <a:gd name="T4" fmla="*/ 95 w 95"/>
                  <a:gd name="T5" fmla="*/ 71 h 71"/>
                  <a:gd name="T6" fmla="*/ 0 w 95"/>
                  <a:gd name="T7" fmla="*/ 71 h 71"/>
                  <a:gd name="T8" fmla="*/ 0 w 95"/>
                  <a:gd name="T9" fmla="*/ 0 h 71"/>
                  <a:gd name="T10" fmla="*/ 1 w 95"/>
                  <a:gd name="T11" fmla="*/ 2 h 71"/>
                  <a:gd name="T12" fmla="*/ 95 w 95"/>
                  <a:gd name="T13" fmla="*/ 2 h 71"/>
                  <a:gd name="T14" fmla="*/ 95 w 95"/>
                  <a:gd name="T15" fmla="*/ 71 h 71"/>
                  <a:gd name="T16" fmla="*/ 1 w 95"/>
                  <a:gd name="T17" fmla="*/ 71 h 71"/>
                  <a:gd name="T18" fmla="*/ 1 w 95"/>
                  <a:gd name="T1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71">
                    <a:moveTo>
                      <a:pt x="0" y="0"/>
                    </a:moveTo>
                    <a:lnTo>
                      <a:pt x="95" y="0"/>
                    </a:lnTo>
                    <a:lnTo>
                      <a:pt x="95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95" y="2"/>
                    </a:lnTo>
                    <a:lnTo>
                      <a:pt x="95" y="71"/>
                    </a:lnTo>
                    <a:lnTo>
                      <a:pt x="1" y="71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48" name="Freeform 1844"/>
              <p:cNvSpPr>
                <a:spLocks noEditPoints="1"/>
              </p:cNvSpPr>
              <p:nvPr/>
            </p:nvSpPr>
            <p:spPr bwMode="auto">
              <a:xfrm>
                <a:off x="4434" y="2393"/>
                <a:ext cx="94" cy="69"/>
              </a:xfrm>
              <a:custGeom>
                <a:avLst/>
                <a:gdLst>
                  <a:gd name="T0" fmla="*/ 0 w 94"/>
                  <a:gd name="T1" fmla="*/ 0 h 69"/>
                  <a:gd name="T2" fmla="*/ 94 w 94"/>
                  <a:gd name="T3" fmla="*/ 0 h 69"/>
                  <a:gd name="T4" fmla="*/ 94 w 94"/>
                  <a:gd name="T5" fmla="*/ 69 h 69"/>
                  <a:gd name="T6" fmla="*/ 0 w 94"/>
                  <a:gd name="T7" fmla="*/ 69 h 69"/>
                  <a:gd name="T8" fmla="*/ 0 w 94"/>
                  <a:gd name="T9" fmla="*/ 0 h 69"/>
                  <a:gd name="T10" fmla="*/ 3 w 94"/>
                  <a:gd name="T11" fmla="*/ 1 h 69"/>
                  <a:gd name="T12" fmla="*/ 94 w 94"/>
                  <a:gd name="T13" fmla="*/ 1 h 69"/>
                  <a:gd name="T14" fmla="*/ 94 w 94"/>
                  <a:gd name="T15" fmla="*/ 69 h 69"/>
                  <a:gd name="T16" fmla="*/ 3 w 94"/>
                  <a:gd name="T17" fmla="*/ 69 h 69"/>
                  <a:gd name="T18" fmla="*/ 3 w 94"/>
                  <a:gd name="T1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69">
                    <a:moveTo>
                      <a:pt x="0" y="0"/>
                    </a:moveTo>
                    <a:lnTo>
                      <a:pt x="94" y="0"/>
                    </a:lnTo>
                    <a:lnTo>
                      <a:pt x="94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94" y="1"/>
                    </a:lnTo>
                    <a:lnTo>
                      <a:pt x="94" y="69"/>
                    </a:lnTo>
                    <a:lnTo>
                      <a:pt x="3" y="69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49" name="Freeform 1845"/>
              <p:cNvSpPr>
                <a:spLocks noEditPoints="1"/>
              </p:cNvSpPr>
              <p:nvPr/>
            </p:nvSpPr>
            <p:spPr bwMode="auto">
              <a:xfrm>
                <a:off x="4437" y="2394"/>
                <a:ext cx="91" cy="68"/>
              </a:xfrm>
              <a:custGeom>
                <a:avLst/>
                <a:gdLst>
                  <a:gd name="T0" fmla="*/ 0 w 91"/>
                  <a:gd name="T1" fmla="*/ 0 h 68"/>
                  <a:gd name="T2" fmla="*/ 91 w 91"/>
                  <a:gd name="T3" fmla="*/ 0 h 68"/>
                  <a:gd name="T4" fmla="*/ 91 w 91"/>
                  <a:gd name="T5" fmla="*/ 68 h 68"/>
                  <a:gd name="T6" fmla="*/ 0 w 91"/>
                  <a:gd name="T7" fmla="*/ 68 h 68"/>
                  <a:gd name="T8" fmla="*/ 0 w 91"/>
                  <a:gd name="T9" fmla="*/ 0 h 68"/>
                  <a:gd name="T10" fmla="*/ 2 w 91"/>
                  <a:gd name="T11" fmla="*/ 2 h 68"/>
                  <a:gd name="T12" fmla="*/ 91 w 91"/>
                  <a:gd name="T13" fmla="*/ 2 h 68"/>
                  <a:gd name="T14" fmla="*/ 91 w 91"/>
                  <a:gd name="T15" fmla="*/ 68 h 68"/>
                  <a:gd name="T16" fmla="*/ 2 w 91"/>
                  <a:gd name="T17" fmla="*/ 68 h 68"/>
                  <a:gd name="T18" fmla="*/ 2 w 91"/>
                  <a:gd name="T19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68">
                    <a:moveTo>
                      <a:pt x="0" y="0"/>
                    </a:moveTo>
                    <a:lnTo>
                      <a:pt x="91" y="0"/>
                    </a:lnTo>
                    <a:lnTo>
                      <a:pt x="9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91" y="2"/>
                    </a:lnTo>
                    <a:lnTo>
                      <a:pt x="91" y="68"/>
                    </a:lnTo>
                    <a:lnTo>
                      <a:pt x="2" y="68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50" name="Freeform 1846"/>
              <p:cNvSpPr>
                <a:spLocks noEditPoints="1"/>
              </p:cNvSpPr>
              <p:nvPr/>
            </p:nvSpPr>
            <p:spPr bwMode="auto">
              <a:xfrm>
                <a:off x="4439" y="2396"/>
                <a:ext cx="89" cy="66"/>
              </a:xfrm>
              <a:custGeom>
                <a:avLst/>
                <a:gdLst>
                  <a:gd name="T0" fmla="*/ 0 w 89"/>
                  <a:gd name="T1" fmla="*/ 0 h 66"/>
                  <a:gd name="T2" fmla="*/ 89 w 89"/>
                  <a:gd name="T3" fmla="*/ 0 h 66"/>
                  <a:gd name="T4" fmla="*/ 89 w 89"/>
                  <a:gd name="T5" fmla="*/ 66 h 66"/>
                  <a:gd name="T6" fmla="*/ 0 w 89"/>
                  <a:gd name="T7" fmla="*/ 66 h 66"/>
                  <a:gd name="T8" fmla="*/ 0 w 89"/>
                  <a:gd name="T9" fmla="*/ 0 h 66"/>
                  <a:gd name="T10" fmla="*/ 2 w 89"/>
                  <a:gd name="T11" fmla="*/ 2 h 66"/>
                  <a:gd name="T12" fmla="*/ 89 w 89"/>
                  <a:gd name="T13" fmla="*/ 2 h 66"/>
                  <a:gd name="T14" fmla="*/ 89 w 89"/>
                  <a:gd name="T15" fmla="*/ 66 h 66"/>
                  <a:gd name="T16" fmla="*/ 2 w 89"/>
                  <a:gd name="T17" fmla="*/ 66 h 66"/>
                  <a:gd name="T18" fmla="*/ 2 w 89"/>
                  <a:gd name="T19" fmla="*/ 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66">
                    <a:moveTo>
                      <a:pt x="0" y="0"/>
                    </a:moveTo>
                    <a:lnTo>
                      <a:pt x="89" y="0"/>
                    </a:lnTo>
                    <a:lnTo>
                      <a:pt x="89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89" y="2"/>
                    </a:lnTo>
                    <a:lnTo>
                      <a:pt x="89" y="66"/>
                    </a:lnTo>
                    <a:lnTo>
                      <a:pt x="2" y="66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51" name="Freeform 1847"/>
              <p:cNvSpPr>
                <a:spLocks noEditPoints="1"/>
              </p:cNvSpPr>
              <p:nvPr/>
            </p:nvSpPr>
            <p:spPr bwMode="auto">
              <a:xfrm>
                <a:off x="4441" y="2398"/>
                <a:ext cx="87" cy="64"/>
              </a:xfrm>
              <a:custGeom>
                <a:avLst/>
                <a:gdLst>
                  <a:gd name="T0" fmla="*/ 0 w 87"/>
                  <a:gd name="T1" fmla="*/ 0 h 64"/>
                  <a:gd name="T2" fmla="*/ 87 w 87"/>
                  <a:gd name="T3" fmla="*/ 0 h 64"/>
                  <a:gd name="T4" fmla="*/ 87 w 87"/>
                  <a:gd name="T5" fmla="*/ 64 h 64"/>
                  <a:gd name="T6" fmla="*/ 0 w 87"/>
                  <a:gd name="T7" fmla="*/ 64 h 64"/>
                  <a:gd name="T8" fmla="*/ 0 w 87"/>
                  <a:gd name="T9" fmla="*/ 0 h 64"/>
                  <a:gd name="T10" fmla="*/ 1 w 87"/>
                  <a:gd name="T11" fmla="*/ 0 h 64"/>
                  <a:gd name="T12" fmla="*/ 87 w 87"/>
                  <a:gd name="T13" fmla="*/ 0 h 64"/>
                  <a:gd name="T14" fmla="*/ 87 w 87"/>
                  <a:gd name="T15" fmla="*/ 64 h 64"/>
                  <a:gd name="T16" fmla="*/ 1 w 87"/>
                  <a:gd name="T17" fmla="*/ 64 h 64"/>
                  <a:gd name="T18" fmla="*/ 1 w 87"/>
                  <a:gd name="T1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64">
                    <a:moveTo>
                      <a:pt x="0" y="0"/>
                    </a:moveTo>
                    <a:lnTo>
                      <a:pt x="87" y="0"/>
                    </a:lnTo>
                    <a:lnTo>
                      <a:pt x="87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  <a:moveTo>
                      <a:pt x="1" y="0"/>
                    </a:moveTo>
                    <a:lnTo>
                      <a:pt x="87" y="0"/>
                    </a:lnTo>
                    <a:lnTo>
                      <a:pt x="87" y="64"/>
                    </a:lnTo>
                    <a:lnTo>
                      <a:pt x="1" y="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52" name="Freeform 1848"/>
              <p:cNvSpPr>
                <a:spLocks noEditPoints="1"/>
              </p:cNvSpPr>
              <p:nvPr/>
            </p:nvSpPr>
            <p:spPr bwMode="auto">
              <a:xfrm>
                <a:off x="4442" y="2398"/>
                <a:ext cx="86" cy="64"/>
              </a:xfrm>
              <a:custGeom>
                <a:avLst/>
                <a:gdLst>
                  <a:gd name="T0" fmla="*/ 0 w 86"/>
                  <a:gd name="T1" fmla="*/ 0 h 64"/>
                  <a:gd name="T2" fmla="*/ 86 w 86"/>
                  <a:gd name="T3" fmla="*/ 0 h 64"/>
                  <a:gd name="T4" fmla="*/ 86 w 86"/>
                  <a:gd name="T5" fmla="*/ 64 h 64"/>
                  <a:gd name="T6" fmla="*/ 0 w 86"/>
                  <a:gd name="T7" fmla="*/ 64 h 64"/>
                  <a:gd name="T8" fmla="*/ 0 w 86"/>
                  <a:gd name="T9" fmla="*/ 0 h 64"/>
                  <a:gd name="T10" fmla="*/ 3 w 86"/>
                  <a:gd name="T11" fmla="*/ 2 h 64"/>
                  <a:gd name="T12" fmla="*/ 86 w 86"/>
                  <a:gd name="T13" fmla="*/ 2 h 64"/>
                  <a:gd name="T14" fmla="*/ 86 w 86"/>
                  <a:gd name="T15" fmla="*/ 64 h 64"/>
                  <a:gd name="T16" fmla="*/ 3 w 86"/>
                  <a:gd name="T17" fmla="*/ 64 h 64"/>
                  <a:gd name="T18" fmla="*/ 3 w 86"/>
                  <a:gd name="T19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64">
                    <a:moveTo>
                      <a:pt x="0" y="0"/>
                    </a:moveTo>
                    <a:lnTo>
                      <a:pt x="86" y="0"/>
                    </a:lnTo>
                    <a:lnTo>
                      <a:pt x="86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86" y="2"/>
                    </a:lnTo>
                    <a:lnTo>
                      <a:pt x="86" y="64"/>
                    </a:lnTo>
                    <a:lnTo>
                      <a:pt x="3" y="64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53" name="Freeform 1849"/>
              <p:cNvSpPr>
                <a:spLocks noEditPoints="1"/>
              </p:cNvSpPr>
              <p:nvPr/>
            </p:nvSpPr>
            <p:spPr bwMode="auto">
              <a:xfrm>
                <a:off x="4445" y="2400"/>
                <a:ext cx="83" cy="62"/>
              </a:xfrm>
              <a:custGeom>
                <a:avLst/>
                <a:gdLst>
                  <a:gd name="T0" fmla="*/ 0 w 83"/>
                  <a:gd name="T1" fmla="*/ 0 h 62"/>
                  <a:gd name="T2" fmla="*/ 83 w 83"/>
                  <a:gd name="T3" fmla="*/ 0 h 62"/>
                  <a:gd name="T4" fmla="*/ 83 w 83"/>
                  <a:gd name="T5" fmla="*/ 62 h 62"/>
                  <a:gd name="T6" fmla="*/ 0 w 83"/>
                  <a:gd name="T7" fmla="*/ 62 h 62"/>
                  <a:gd name="T8" fmla="*/ 0 w 83"/>
                  <a:gd name="T9" fmla="*/ 0 h 62"/>
                  <a:gd name="T10" fmla="*/ 2 w 83"/>
                  <a:gd name="T11" fmla="*/ 2 h 62"/>
                  <a:gd name="T12" fmla="*/ 83 w 83"/>
                  <a:gd name="T13" fmla="*/ 2 h 62"/>
                  <a:gd name="T14" fmla="*/ 83 w 83"/>
                  <a:gd name="T15" fmla="*/ 62 h 62"/>
                  <a:gd name="T16" fmla="*/ 2 w 83"/>
                  <a:gd name="T17" fmla="*/ 62 h 62"/>
                  <a:gd name="T18" fmla="*/ 2 w 83"/>
                  <a:gd name="T19" fmla="*/ 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62">
                    <a:moveTo>
                      <a:pt x="0" y="0"/>
                    </a:moveTo>
                    <a:lnTo>
                      <a:pt x="83" y="0"/>
                    </a:lnTo>
                    <a:lnTo>
                      <a:pt x="83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83" y="2"/>
                    </a:lnTo>
                    <a:lnTo>
                      <a:pt x="83" y="62"/>
                    </a:lnTo>
                    <a:lnTo>
                      <a:pt x="2" y="6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54" name="Freeform 1850"/>
              <p:cNvSpPr>
                <a:spLocks noEditPoints="1"/>
              </p:cNvSpPr>
              <p:nvPr/>
            </p:nvSpPr>
            <p:spPr bwMode="auto">
              <a:xfrm>
                <a:off x="4447" y="2402"/>
                <a:ext cx="81" cy="60"/>
              </a:xfrm>
              <a:custGeom>
                <a:avLst/>
                <a:gdLst>
                  <a:gd name="T0" fmla="*/ 0 w 81"/>
                  <a:gd name="T1" fmla="*/ 0 h 60"/>
                  <a:gd name="T2" fmla="*/ 81 w 81"/>
                  <a:gd name="T3" fmla="*/ 0 h 60"/>
                  <a:gd name="T4" fmla="*/ 81 w 81"/>
                  <a:gd name="T5" fmla="*/ 60 h 60"/>
                  <a:gd name="T6" fmla="*/ 0 w 81"/>
                  <a:gd name="T7" fmla="*/ 60 h 60"/>
                  <a:gd name="T8" fmla="*/ 0 w 81"/>
                  <a:gd name="T9" fmla="*/ 0 h 60"/>
                  <a:gd name="T10" fmla="*/ 1 w 81"/>
                  <a:gd name="T11" fmla="*/ 2 h 60"/>
                  <a:gd name="T12" fmla="*/ 81 w 81"/>
                  <a:gd name="T13" fmla="*/ 2 h 60"/>
                  <a:gd name="T14" fmla="*/ 81 w 81"/>
                  <a:gd name="T15" fmla="*/ 60 h 60"/>
                  <a:gd name="T16" fmla="*/ 1 w 81"/>
                  <a:gd name="T17" fmla="*/ 60 h 60"/>
                  <a:gd name="T18" fmla="*/ 1 w 81"/>
                  <a:gd name="T19" fmla="*/ 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60">
                    <a:moveTo>
                      <a:pt x="0" y="0"/>
                    </a:moveTo>
                    <a:lnTo>
                      <a:pt x="81" y="0"/>
                    </a:lnTo>
                    <a:lnTo>
                      <a:pt x="81" y="60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81" y="2"/>
                    </a:lnTo>
                    <a:lnTo>
                      <a:pt x="81" y="60"/>
                    </a:lnTo>
                    <a:lnTo>
                      <a:pt x="1" y="6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55" name="Freeform 1851"/>
              <p:cNvSpPr>
                <a:spLocks noEditPoints="1"/>
              </p:cNvSpPr>
              <p:nvPr/>
            </p:nvSpPr>
            <p:spPr bwMode="auto">
              <a:xfrm>
                <a:off x="4448" y="2404"/>
                <a:ext cx="80" cy="58"/>
              </a:xfrm>
              <a:custGeom>
                <a:avLst/>
                <a:gdLst>
                  <a:gd name="T0" fmla="*/ 0 w 80"/>
                  <a:gd name="T1" fmla="*/ 0 h 58"/>
                  <a:gd name="T2" fmla="*/ 80 w 80"/>
                  <a:gd name="T3" fmla="*/ 0 h 58"/>
                  <a:gd name="T4" fmla="*/ 80 w 80"/>
                  <a:gd name="T5" fmla="*/ 58 h 58"/>
                  <a:gd name="T6" fmla="*/ 0 w 80"/>
                  <a:gd name="T7" fmla="*/ 58 h 58"/>
                  <a:gd name="T8" fmla="*/ 0 w 80"/>
                  <a:gd name="T9" fmla="*/ 0 h 58"/>
                  <a:gd name="T10" fmla="*/ 2 w 80"/>
                  <a:gd name="T11" fmla="*/ 0 h 58"/>
                  <a:gd name="T12" fmla="*/ 80 w 80"/>
                  <a:gd name="T13" fmla="*/ 0 h 58"/>
                  <a:gd name="T14" fmla="*/ 80 w 80"/>
                  <a:gd name="T15" fmla="*/ 58 h 58"/>
                  <a:gd name="T16" fmla="*/ 2 w 80"/>
                  <a:gd name="T17" fmla="*/ 58 h 58"/>
                  <a:gd name="T18" fmla="*/ 2 w 8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58">
                    <a:moveTo>
                      <a:pt x="0" y="0"/>
                    </a:moveTo>
                    <a:lnTo>
                      <a:pt x="80" y="0"/>
                    </a:lnTo>
                    <a:lnTo>
                      <a:pt x="80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80" y="0"/>
                    </a:lnTo>
                    <a:lnTo>
                      <a:pt x="80" y="58"/>
                    </a:lnTo>
                    <a:lnTo>
                      <a:pt x="2" y="5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56" name="Freeform 1852"/>
              <p:cNvSpPr>
                <a:spLocks noEditPoints="1"/>
              </p:cNvSpPr>
              <p:nvPr/>
            </p:nvSpPr>
            <p:spPr bwMode="auto">
              <a:xfrm>
                <a:off x="4450" y="2404"/>
                <a:ext cx="78" cy="58"/>
              </a:xfrm>
              <a:custGeom>
                <a:avLst/>
                <a:gdLst>
                  <a:gd name="T0" fmla="*/ 0 w 78"/>
                  <a:gd name="T1" fmla="*/ 0 h 58"/>
                  <a:gd name="T2" fmla="*/ 78 w 78"/>
                  <a:gd name="T3" fmla="*/ 0 h 58"/>
                  <a:gd name="T4" fmla="*/ 78 w 78"/>
                  <a:gd name="T5" fmla="*/ 58 h 58"/>
                  <a:gd name="T6" fmla="*/ 0 w 78"/>
                  <a:gd name="T7" fmla="*/ 58 h 58"/>
                  <a:gd name="T8" fmla="*/ 0 w 78"/>
                  <a:gd name="T9" fmla="*/ 0 h 58"/>
                  <a:gd name="T10" fmla="*/ 3 w 78"/>
                  <a:gd name="T11" fmla="*/ 2 h 58"/>
                  <a:gd name="T12" fmla="*/ 78 w 78"/>
                  <a:gd name="T13" fmla="*/ 2 h 58"/>
                  <a:gd name="T14" fmla="*/ 78 w 78"/>
                  <a:gd name="T15" fmla="*/ 58 h 58"/>
                  <a:gd name="T16" fmla="*/ 3 w 78"/>
                  <a:gd name="T17" fmla="*/ 58 h 58"/>
                  <a:gd name="T18" fmla="*/ 3 w 78"/>
                  <a:gd name="T19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58">
                    <a:moveTo>
                      <a:pt x="0" y="0"/>
                    </a:moveTo>
                    <a:lnTo>
                      <a:pt x="78" y="0"/>
                    </a:lnTo>
                    <a:lnTo>
                      <a:pt x="78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78" y="2"/>
                    </a:lnTo>
                    <a:lnTo>
                      <a:pt x="78" y="58"/>
                    </a:lnTo>
                    <a:lnTo>
                      <a:pt x="3" y="58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57" name="Freeform 1853"/>
              <p:cNvSpPr>
                <a:spLocks noEditPoints="1"/>
              </p:cNvSpPr>
              <p:nvPr/>
            </p:nvSpPr>
            <p:spPr bwMode="auto">
              <a:xfrm>
                <a:off x="4453" y="2406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75 w 75"/>
                  <a:gd name="T3" fmla="*/ 0 h 56"/>
                  <a:gd name="T4" fmla="*/ 75 w 75"/>
                  <a:gd name="T5" fmla="*/ 56 h 56"/>
                  <a:gd name="T6" fmla="*/ 0 w 75"/>
                  <a:gd name="T7" fmla="*/ 56 h 56"/>
                  <a:gd name="T8" fmla="*/ 0 w 75"/>
                  <a:gd name="T9" fmla="*/ 0 h 56"/>
                  <a:gd name="T10" fmla="*/ 2 w 75"/>
                  <a:gd name="T11" fmla="*/ 2 h 56"/>
                  <a:gd name="T12" fmla="*/ 75 w 75"/>
                  <a:gd name="T13" fmla="*/ 2 h 56"/>
                  <a:gd name="T14" fmla="*/ 75 w 75"/>
                  <a:gd name="T15" fmla="*/ 56 h 56"/>
                  <a:gd name="T16" fmla="*/ 2 w 75"/>
                  <a:gd name="T17" fmla="*/ 56 h 56"/>
                  <a:gd name="T18" fmla="*/ 2 w 75"/>
                  <a:gd name="T19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75" y="0"/>
                    </a:lnTo>
                    <a:lnTo>
                      <a:pt x="75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75" y="2"/>
                    </a:lnTo>
                    <a:lnTo>
                      <a:pt x="75" y="56"/>
                    </a:lnTo>
                    <a:lnTo>
                      <a:pt x="2" y="56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58" name="Freeform 1854"/>
              <p:cNvSpPr>
                <a:spLocks noEditPoints="1"/>
              </p:cNvSpPr>
              <p:nvPr/>
            </p:nvSpPr>
            <p:spPr bwMode="auto">
              <a:xfrm>
                <a:off x="4455" y="2408"/>
                <a:ext cx="73" cy="54"/>
              </a:xfrm>
              <a:custGeom>
                <a:avLst/>
                <a:gdLst>
                  <a:gd name="T0" fmla="*/ 0 w 73"/>
                  <a:gd name="T1" fmla="*/ 0 h 54"/>
                  <a:gd name="T2" fmla="*/ 73 w 73"/>
                  <a:gd name="T3" fmla="*/ 0 h 54"/>
                  <a:gd name="T4" fmla="*/ 73 w 73"/>
                  <a:gd name="T5" fmla="*/ 54 h 54"/>
                  <a:gd name="T6" fmla="*/ 0 w 73"/>
                  <a:gd name="T7" fmla="*/ 54 h 54"/>
                  <a:gd name="T8" fmla="*/ 0 w 73"/>
                  <a:gd name="T9" fmla="*/ 0 h 54"/>
                  <a:gd name="T10" fmla="*/ 1 w 73"/>
                  <a:gd name="T11" fmla="*/ 1 h 54"/>
                  <a:gd name="T12" fmla="*/ 73 w 73"/>
                  <a:gd name="T13" fmla="*/ 1 h 54"/>
                  <a:gd name="T14" fmla="*/ 73 w 73"/>
                  <a:gd name="T15" fmla="*/ 54 h 54"/>
                  <a:gd name="T16" fmla="*/ 1 w 73"/>
                  <a:gd name="T17" fmla="*/ 54 h 54"/>
                  <a:gd name="T18" fmla="*/ 1 w 73"/>
                  <a:gd name="T19" fmla="*/ 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54">
                    <a:moveTo>
                      <a:pt x="0" y="0"/>
                    </a:moveTo>
                    <a:lnTo>
                      <a:pt x="73" y="0"/>
                    </a:lnTo>
                    <a:lnTo>
                      <a:pt x="73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73" y="1"/>
                    </a:lnTo>
                    <a:lnTo>
                      <a:pt x="73" y="54"/>
                    </a:lnTo>
                    <a:lnTo>
                      <a:pt x="1" y="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59" name="Freeform 1855"/>
              <p:cNvSpPr>
                <a:spLocks noEditPoints="1"/>
              </p:cNvSpPr>
              <p:nvPr/>
            </p:nvSpPr>
            <p:spPr bwMode="auto">
              <a:xfrm>
                <a:off x="4456" y="2409"/>
                <a:ext cx="72" cy="53"/>
              </a:xfrm>
              <a:custGeom>
                <a:avLst/>
                <a:gdLst>
                  <a:gd name="T0" fmla="*/ 0 w 72"/>
                  <a:gd name="T1" fmla="*/ 0 h 53"/>
                  <a:gd name="T2" fmla="*/ 72 w 72"/>
                  <a:gd name="T3" fmla="*/ 0 h 53"/>
                  <a:gd name="T4" fmla="*/ 72 w 72"/>
                  <a:gd name="T5" fmla="*/ 53 h 53"/>
                  <a:gd name="T6" fmla="*/ 0 w 72"/>
                  <a:gd name="T7" fmla="*/ 53 h 53"/>
                  <a:gd name="T8" fmla="*/ 0 w 72"/>
                  <a:gd name="T9" fmla="*/ 0 h 53"/>
                  <a:gd name="T10" fmla="*/ 3 w 72"/>
                  <a:gd name="T11" fmla="*/ 2 h 53"/>
                  <a:gd name="T12" fmla="*/ 72 w 72"/>
                  <a:gd name="T13" fmla="*/ 2 h 53"/>
                  <a:gd name="T14" fmla="*/ 72 w 72"/>
                  <a:gd name="T15" fmla="*/ 53 h 53"/>
                  <a:gd name="T16" fmla="*/ 3 w 72"/>
                  <a:gd name="T17" fmla="*/ 53 h 53"/>
                  <a:gd name="T18" fmla="*/ 3 w 72"/>
                  <a:gd name="T19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53">
                    <a:moveTo>
                      <a:pt x="0" y="0"/>
                    </a:moveTo>
                    <a:lnTo>
                      <a:pt x="72" y="0"/>
                    </a:lnTo>
                    <a:lnTo>
                      <a:pt x="72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72" y="2"/>
                    </a:lnTo>
                    <a:lnTo>
                      <a:pt x="72" y="53"/>
                    </a:lnTo>
                    <a:lnTo>
                      <a:pt x="3" y="53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60" name="Freeform 1856"/>
              <p:cNvSpPr>
                <a:spLocks noEditPoints="1"/>
              </p:cNvSpPr>
              <p:nvPr/>
            </p:nvSpPr>
            <p:spPr bwMode="auto">
              <a:xfrm>
                <a:off x="4459" y="2411"/>
                <a:ext cx="69" cy="51"/>
              </a:xfrm>
              <a:custGeom>
                <a:avLst/>
                <a:gdLst>
                  <a:gd name="T0" fmla="*/ 0 w 69"/>
                  <a:gd name="T1" fmla="*/ 0 h 51"/>
                  <a:gd name="T2" fmla="*/ 69 w 69"/>
                  <a:gd name="T3" fmla="*/ 0 h 51"/>
                  <a:gd name="T4" fmla="*/ 69 w 69"/>
                  <a:gd name="T5" fmla="*/ 51 h 51"/>
                  <a:gd name="T6" fmla="*/ 0 w 69"/>
                  <a:gd name="T7" fmla="*/ 51 h 51"/>
                  <a:gd name="T8" fmla="*/ 0 w 69"/>
                  <a:gd name="T9" fmla="*/ 0 h 51"/>
                  <a:gd name="T10" fmla="*/ 2 w 69"/>
                  <a:gd name="T11" fmla="*/ 1 h 51"/>
                  <a:gd name="T12" fmla="*/ 69 w 69"/>
                  <a:gd name="T13" fmla="*/ 1 h 51"/>
                  <a:gd name="T14" fmla="*/ 69 w 69"/>
                  <a:gd name="T15" fmla="*/ 51 h 51"/>
                  <a:gd name="T16" fmla="*/ 2 w 69"/>
                  <a:gd name="T17" fmla="*/ 51 h 51"/>
                  <a:gd name="T18" fmla="*/ 2 w 69"/>
                  <a:gd name="T19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51">
                    <a:moveTo>
                      <a:pt x="0" y="0"/>
                    </a:moveTo>
                    <a:lnTo>
                      <a:pt x="69" y="0"/>
                    </a:lnTo>
                    <a:lnTo>
                      <a:pt x="69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69" y="1"/>
                    </a:lnTo>
                    <a:lnTo>
                      <a:pt x="69" y="51"/>
                    </a:lnTo>
                    <a:lnTo>
                      <a:pt x="2" y="5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61" name="Freeform 1857"/>
              <p:cNvSpPr>
                <a:spLocks noEditPoints="1"/>
              </p:cNvSpPr>
              <p:nvPr/>
            </p:nvSpPr>
            <p:spPr bwMode="auto">
              <a:xfrm>
                <a:off x="4461" y="2412"/>
                <a:ext cx="67" cy="50"/>
              </a:xfrm>
              <a:custGeom>
                <a:avLst/>
                <a:gdLst>
                  <a:gd name="T0" fmla="*/ 0 w 67"/>
                  <a:gd name="T1" fmla="*/ 0 h 50"/>
                  <a:gd name="T2" fmla="*/ 67 w 67"/>
                  <a:gd name="T3" fmla="*/ 0 h 50"/>
                  <a:gd name="T4" fmla="*/ 67 w 67"/>
                  <a:gd name="T5" fmla="*/ 50 h 50"/>
                  <a:gd name="T6" fmla="*/ 0 w 67"/>
                  <a:gd name="T7" fmla="*/ 50 h 50"/>
                  <a:gd name="T8" fmla="*/ 0 w 67"/>
                  <a:gd name="T9" fmla="*/ 0 h 50"/>
                  <a:gd name="T10" fmla="*/ 1 w 67"/>
                  <a:gd name="T11" fmla="*/ 1 h 50"/>
                  <a:gd name="T12" fmla="*/ 67 w 67"/>
                  <a:gd name="T13" fmla="*/ 1 h 50"/>
                  <a:gd name="T14" fmla="*/ 67 w 67"/>
                  <a:gd name="T15" fmla="*/ 50 h 50"/>
                  <a:gd name="T16" fmla="*/ 1 w 67"/>
                  <a:gd name="T17" fmla="*/ 50 h 50"/>
                  <a:gd name="T18" fmla="*/ 1 w 67"/>
                  <a:gd name="T19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50">
                    <a:moveTo>
                      <a:pt x="0" y="0"/>
                    </a:moveTo>
                    <a:lnTo>
                      <a:pt x="67" y="0"/>
                    </a:lnTo>
                    <a:lnTo>
                      <a:pt x="67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67" y="1"/>
                    </a:lnTo>
                    <a:lnTo>
                      <a:pt x="67" y="50"/>
                    </a:lnTo>
                    <a:lnTo>
                      <a:pt x="1" y="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62" name="Freeform 1858"/>
              <p:cNvSpPr>
                <a:spLocks noEditPoints="1"/>
              </p:cNvSpPr>
              <p:nvPr/>
            </p:nvSpPr>
            <p:spPr bwMode="auto">
              <a:xfrm>
                <a:off x="4462" y="2413"/>
                <a:ext cx="66" cy="49"/>
              </a:xfrm>
              <a:custGeom>
                <a:avLst/>
                <a:gdLst>
                  <a:gd name="T0" fmla="*/ 0 w 66"/>
                  <a:gd name="T1" fmla="*/ 0 h 49"/>
                  <a:gd name="T2" fmla="*/ 66 w 66"/>
                  <a:gd name="T3" fmla="*/ 0 h 49"/>
                  <a:gd name="T4" fmla="*/ 66 w 66"/>
                  <a:gd name="T5" fmla="*/ 49 h 49"/>
                  <a:gd name="T6" fmla="*/ 0 w 66"/>
                  <a:gd name="T7" fmla="*/ 49 h 49"/>
                  <a:gd name="T8" fmla="*/ 0 w 66"/>
                  <a:gd name="T9" fmla="*/ 0 h 49"/>
                  <a:gd name="T10" fmla="*/ 2 w 66"/>
                  <a:gd name="T11" fmla="*/ 2 h 49"/>
                  <a:gd name="T12" fmla="*/ 66 w 66"/>
                  <a:gd name="T13" fmla="*/ 2 h 49"/>
                  <a:gd name="T14" fmla="*/ 66 w 66"/>
                  <a:gd name="T15" fmla="*/ 49 h 49"/>
                  <a:gd name="T16" fmla="*/ 2 w 66"/>
                  <a:gd name="T17" fmla="*/ 49 h 49"/>
                  <a:gd name="T18" fmla="*/ 2 w 66"/>
                  <a:gd name="T19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49">
                    <a:moveTo>
                      <a:pt x="0" y="0"/>
                    </a:moveTo>
                    <a:lnTo>
                      <a:pt x="66" y="0"/>
                    </a:lnTo>
                    <a:lnTo>
                      <a:pt x="66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66" y="2"/>
                    </a:lnTo>
                    <a:lnTo>
                      <a:pt x="66" y="49"/>
                    </a:lnTo>
                    <a:lnTo>
                      <a:pt x="2" y="49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63" name="Freeform 1859"/>
              <p:cNvSpPr>
                <a:spLocks noEditPoints="1"/>
              </p:cNvSpPr>
              <p:nvPr/>
            </p:nvSpPr>
            <p:spPr bwMode="auto">
              <a:xfrm>
                <a:off x="4464" y="2415"/>
                <a:ext cx="64" cy="47"/>
              </a:xfrm>
              <a:custGeom>
                <a:avLst/>
                <a:gdLst>
                  <a:gd name="T0" fmla="*/ 0 w 64"/>
                  <a:gd name="T1" fmla="*/ 0 h 47"/>
                  <a:gd name="T2" fmla="*/ 64 w 64"/>
                  <a:gd name="T3" fmla="*/ 0 h 47"/>
                  <a:gd name="T4" fmla="*/ 64 w 64"/>
                  <a:gd name="T5" fmla="*/ 47 h 47"/>
                  <a:gd name="T6" fmla="*/ 0 w 64"/>
                  <a:gd name="T7" fmla="*/ 47 h 47"/>
                  <a:gd name="T8" fmla="*/ 0 w 64"/>
                  <a:gd name="T9" fmla="*/ 0 h 47"/>
                  <a:gd name="T10" fmla="*/ 3 w 64"/>
                  <a:gd name="T11" fmla="*/ 2 h 47"/>
                  <a:gd name="T12" fmla="*/ 64 w 64"/>
                  <a:gd name="T13" fmla="*/ 2 h 47"/>
                  <a:gd name="T14" fmla="*/ 64 w 64"/>
                  <a:gd name="T15" fmla="*/ 47 h 47"/>
                  <a:gd name="T16" fmla="*/ 3 w 64"/>
                  <a:gd name="T17" fmla="*/ 47 h 47"/>
                  <a:gd name="T18" fmla="*/ 3 w 64"/>
                  <a:gd name="T19" fmla="*/ 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47">
                    <a:moveTo>
                      <a:pt x="0" y="0"/>
                    </a:moveTo>
                    <a:lnTo>
                      <a:pt x="64" y="0"/>
                    </a:lnTo>
                    <a:lnTo>
                      <a:pt x="64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64" y="2"/>
                    </a:lnTo>
                    <a:lnTo>
                      <a:pt x="64" y="47"/>
                    </a:lnTo>
                    <a:lnTo>
                      <a:pt x="3" y="47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64" name="Freeform 1860"/>
              <p:cNvSpPr>
                <a:spLocks noEditPoints="1"/>
              </p:cNvSpPr>
              <p:nvPr/>
            </p:nvSpPr>
            <p:spPr bwMode="auto">
              <a:xfrm>
                <a:off x="4467" y="2417"/>
                <a:ext cx="61" cy="45"/>
              </a:xfrm>
              <a:custGeom>
                <a:avLst/>
                <a:gdLst>
                  <a:gd name="T0" fmla="*/ 0 w 61"/>
                  <a:gd name="T1" fmla="*/ 0 h 45"/>
                  <a:gd name="T2" fmla="*/ 61 w 61"/>
                  <a:gd name="T3" fmla="*/ 0 h 45"/>
                  <a:gd name="T4" fmla="*/ 61 w 61"/>
                  <a:gd name="T5" fmla="*/ 45 h 45"/>
                  <a:gd name="T6" fmla="*/ 0 w 61"/>
                  <a:gd name="T7" fmla="*/ 45 h 45"/>
                  <a:gd name="T8" fmla="*/ 0 w 61"/>
                  <a:gd name="T9" fmla="*/ 0 h 45"/>
                  <a:gd name="T10" fmla="*/ 2 w 61"/>
                  <a:gd name="T11" fmla="*/ 1 h 45"/>
                  <a:gd name="T12" fmla="*/ 61 w 61"/>
                  <a:gd name="T13" fmla="*/ 1 h 45"/>
                  <a:gd name="T14" fmla="*/ 61 w 61"/>
                  <a:gd name="T15" fmla="*/ 45 h 45"/>
                  <a:gd name="T16" fmla="*/ 2 w 61"/>
                  <a:gd name="T17" fmla="*/ 45 h 45"/>
                  <a:gd name="T18" fmla="*/ 2 w 61"/>
                  <a:gd name="T1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45">
                    <a:moveTo>
                      <a:pt x="0" y="0"/>
                    </a:moveTo>
                    <a:lnTo>
                      <a:pt x="61" y="0"/>
                    </a:lnTo>
                    <a:lnTo>
                      <a:pt x="61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61" y="1"/>
                    </a:lnTo>
                    <a:lnTo>
                      <a:pt x="61" y="45"/>
                    </a:lnTo>
                    <a:lnTo>
                      <a:pt x="2" y="4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65" name="Freeform 1861"/>
              <p:cNvSpPr>
                <a:spLocks noEditPoints="1"/>
              </p:cNvSpPr>
              <p:nvPr/>
            </p:nvSpPr>
            <p:spPr bwMode="auto">
              <a:xfrm>
                <a:off x="4469" y="2418"/>
                <a:ext cx="59" cy="44"/>
              </a:xfrm>
              <a:custGeom>
                <a:avLst/>
                <a:gdLst>
                  <a:gd name="T0" fmla="*/ 0 w 59"/>
                  <a:gd name="T1" fmla="*/ 0 h 44"/>
                  <a:gd name="T2" fmla="*/ 59 w 59"/>
                  <a:gd name="T3" fmla="*/ 0 h 44"/>
                  <a:gd name="T4" fmla="*/ 59 w 59"/>
                  <a:gd name="T5" fmla="*/ 44 h 44"/>
                  <a:gd name="T6" fmla="*/ 0 w 59"/>
                  <a:gd name="T7" fmla="*/ 44 h 44"/>
                  <a:gd name="T8" fmla="*/ 0 w 59"/>
                  <a:gd name="T9" fmla="*/ 0 h 44"/>
                  <a:gd name="T10" fmla="*/ 1 w 59"/>
                  <a:gd name="T11" fmla="*/ 1 h 44"/>
                  <a:gd name="T12" fmla="*/ 59 w 59"/>
                  <a:gd name="T13" fmla="*/ 1 h 44"/>
                  <a:gd name="T14" fmla="*/ 59 w 59"/>
                  <a:gd name="T15" fmla="*/ 44 h 44"/>
                  <a:gd name="T16" fmla="*/ 1 w 59"/>
                  <a:gd name="T17" fmla="*/ 44 h 44"/>
                  <a:gd name="T18" fmla="*/ 1 w 59"/>
                  <a:gd name="T1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4">
                    <a:moveTo>
                      <a:pt x="0" y="0"/>
                    </a:moveTo>
                    <a:lnTo>
                      <a:pt x="59" y="0"/>
                    </a:lnTo>
                    <a:lnTo>
                      <a:pt x="59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59" y="1"/>
                    </a:lnTo>
                    <a:lnTo>
                      <a:pt x="59" y="44"/>
                    </a:lnTo>
                    <a:lnTo>
                      <a:pt x="1" y="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66" name="Freeform 1862"/>
              <p:cNvSpPr>
                <a:spLocks noEditPoints="1"/>
              </p:cNvSpPr>
              <p:nvPr/>
            </p:nvSpPr>
            <p:spPr bwMode="auto">
              <a:xfrm>
                <a:off x="4470" y="2419"/>
                <a:ext cx="58" cy="43"/>
              </a:xfrm>
              <a:custGeom>
                <a:avLst/>
                <a:gdLst>
                  <a:gd name="T0" fmla="*/ 0 w 58"/>
                  <a:gd name="T1" fmla="*/ 0 h 43"/>
                  <a:gd name="T2" fmla="*/ 58 w 58"/>
                  <a:gd name="T3" fmla="*/ 0 h 43"/>
                  <a:gd name="T4" fmla="*/ 58 w 58"/>
                  <a:gd name="T5" fmla="*/ 43 h 43"/>
                  <a:gd name="T6" fmla="*/ 0 w 58"/>
                  <a:gd name="T7" fmla="*/ 43 h 43"/>
                  <a:gd name="T8" fmla="*/ 0 w 58"/>
                  <a:gd name="T9" fmla="*/ 0 h 43"/>
                  <a:gd name="T10" fmla="*/ 2 w 58"/>
                  <a:gd name="T11" fmla="*/ 2 h 43"/>
                  <a:gd name="T12" fmla="*/ 58 w 58"/>
                  <a:gd name="T13" fmla="*/ 2 h 43"/>
                  <a:gd name="T14" fmla="*/ 58 w 58"/>
                  <a:gd name="T15" fmla="*/ 43 h 43"/>
                  <a:gd name="T16" fmla="*/ 2 w 58"/>
                  <a:gd name="T17" fmla="*/ 43 h 43"/>
                  <a:gd name="T18" fmla="*/ 2 w 58"/>
                  <a:gd name="T1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43">
                    <a:moveTo>
                      <a:pt x="0" y="0"/>
                    </a:moveTo>
                    <a:lnTo>
                      <a:pt x="58" y="0"/>
                    </a:lnTo>
                    <a:lnTo>
                      <a:pt x="58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58" y="2"/>
                    </a:lnTo>
                    <a:lnTo>
                      <a:pt x="58" y="43"/>
                    </a:lnTo>
                    <a:lnTo>
                      <a:pt x="2" y="4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67" name="Freeform 1863"/>
              <p:cNvSpPr>
                <a:spLocks noEditPoints="1"/>
              </p:cNvSpPr>
              <p:nvPr/>
            </p:nvSpPr>
            <p:spPr bwMode="auto">
              <a:xfrm>
                <a:off x="4472" y="2421"/>
                <a:ext cx="56" cy="41"/>
              </a:xfrm>
              <a:custGeom>
                <a:avLst/>
                <a:gdLst>
                  <a:gd name="T0" fmla="*/ 0 w 56"/>
                  <a:gd name="T1" fmla="*/ 0 h 41"/>
                  <a:gd name="T2" fmla="*/ 56 w 56"/>
                  <a:gd name="T3" fmla="*/ 0 h 41"/>
                  <a:gd name="T4" fmla="*/ 56 w 56"/>
                  <a:gd name="T5" fmla="*/ 41 h 41"/>
                  <a:gd name="T6" fmla="*/ 0 w 56"/>
                  <a:gd name="T7" fmla="*/ 41 h 41"/>
                  <a:gd name="T8" fmla="*/ 0 w 56"/>
                  <a:gd name="T9" fmla="*/ 0 h 41"/>
                  <a:gd name="T10" fmla="*/ 3 w 56"/>
                  <a:gd name="T11" fmla="*/ 2 h 41"/>
                  <a:gd name="T12" fmla="*/ 56 w 56"/>
                  <a:gd name="T13" fmla="*/ 2 h 41"/>
                  <a:gd name="T14" fmla="*/ 56 w 56"/>
                  <a:gd name="T15" fmla="*/ 41 h 41"/>
                  <a:gd name="T16" fmla="*/ 3 w 56"/>
                  <a:gd name="T17" fmla="*/ 41 h 41"/>
                  <a:gd name="T18" fmla="*/ 3 w 56"/>
                  <a:gd name="T19" fmla="*/ 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41">
                    <a:moveTo>
                      <a:pt x="0" y="0"/>
                    </a:moveTo>
                    <a:lnTo>
                      <a:pt x="56" y="0"/>
                    </a:lnTo>
                    <a:lnTo>
                      <a:pt x="5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56" y="2"/>
                    </a:lnTo>
                    <a:lnTo>
                      <a:pt x="56" y="41"/>
                    </a:lnTo>
                    <a:lnTo>
                      <a:pt x="3" y="41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68" name="Freeform 1864"/>
              <p:cNvSpPr>
                <a:spLocks noEditPoints="1"/>
              </p:cNvSpPr>
              <p:nvPr/>
            </p:nvSpPr>
            <p:spPr bwMode="auto">
              <a:xfrm>
                <a:off x="4475" y="2423"/>
                <a:ext cx="53" cy="39"/>
              </a:xfrm>
              <a:custGeom>
                <a:avLst/>
                <a:gdLst>
                  <a:gd name="T0" fmla="*/ 0 w 53"/>
                  <a:gd name="T1" fmla="*/ 0 h 39"/>
                  <a:gd name="T2" fmla="*/ 53 w 53"/>
                  <a:gd name="T3" fmla="*/ 0 h 39"/>
                  <a:gd name="T4" fmla="*/ 53 w 53"/>
                  <a:gd name="T5" fmla="*/ 39 h 39"/>
                  <a:gd name="T6" fmla="*/ 0 w 53"/>
                  <a:gd name="T7" fmla="*/ 39 h 39"/>
                  <a:gd name="T8" fmla="*/ 0 w 53"/>
                  <a:gd name="T9" fmla="*/ 0 h 39"/>
                  <a:gd name="T10" fmla="*/ 2 w 53"/>
                  <a:gd name="T11" fmla="*/ 1 h 39"/>
                  <a:gd name="T12" fmla="*/ 53 w 53"/>
                  <a:gd name="T13" fmla="*/ 1 h 39"/>
                  <a:gd name="T14" fmla="*/ 53 w 53"/>
                  <a:gd name="T15" fmla="*/ 39 h 39"/>
                  <a:gd name="T16" fmla="*/ 2 w 53"/>
                  <a:gd name="T17" fmla="*/ 39 h 39"/>
                  <a:gd name="T18" fmla="*/ 2 w 53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39">
                    <a:moveTo>
                      <a:pt x="0" y="0"/>
                    </a:moveTo>
                    <a:lnTo>
                      <a:pt x="53" y="0"/>
                    </a:lnTo>
                    <a:lnTo>
                      <a:pt x="53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53" y="1"/>
                    </a:lnTo>
                    <a:lnTo>
                      <a:pt x="53" y="39"/>
                    </a:lnTo>
                    <a:lnTo>
                      <a:pt x="2" y="39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69" name="Freeform 1865"/>
              <p:cNvSpPr>
                <a:spLocks noEditPoints="1"/>
              </p:cNvSpPr>
              <p:nvPr/>
            </p:nvSpPr>
            <p:spPr bwMode="auto">
              <a:xfrm>
                <a:off x="4477" y="2424"/>
                <a:ext cx="51" cy="38"/>
              </a:xfrm>
              <a:custGeom>
                <a:avLst/>
                <a:gdLst>
                  <a:gd name="T0" fmla="*/ 0 w 51"/>
                  <a:gd name="T1" fmla="*/ 0 h 38"/>
                  <a:gd name="T2" fmla="*/ 51 w 51"/>
                  <a:gd name="T3" fmla="*/ 0 h 38"/>
                  <a:gd name="T4" fmla="*/ 51 w 51"/>
                  <a:gd name="T5" fmla="*/ 38 h 38"/>
                  <a:gd name="T6" fmla="*/ 0 w 51"/>
                  <a:gd name="T7" fmla="*/ 38 h 38"/>
                  <a:gd name="T8" fmla="*/ 0 w 51"/>
                  <a:gd name="T9" fmla="*/ 0 h 38"/>
                  <a:gd name="T10" fmla="*/ 1 w 51"/>
                  <a:gd name="T11" fmla="*/ 1 h 38"/>
                  <a:gd name="T12" fmla="*/ 51 w 51"/>
                  <a:gd name="T13" fmla="*/ 1 h 38"/>
                  <a:gd name="T14" fmla="*/ 51 w 51"/>
                  <a:gd name="T15" fmla="*/ 38 h 38"/>
                  <a:gd name="T16" fmla="*/ 1 w 51"/>
                  <a:gd name="T17" fmla="*/ 38 h 38"/>
                  <a:gd name="T18" fmla="*/ 1 w 51"/>
                  <a:gd name="T19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38">
                    <a:moveTo>
                      <a:pt x="0" y="0"/>
                    </a:moveTo>
                    <a:lnTo>
                      <a:pt x="51" y="0"/>
                    </a:lnTo>
                    <a:lnTo>
                      <a:pt x="51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51" y="1"/>
                    </a:lnTo>
                    <a:lnTo>
                      <a:pt x="51" y="38"/>
                    </a:lnTo>
                    <a:lnTo>
                      <a:pt x="1" y="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70" name="Freeform 1866"/>
              <p:cNvSpPr>
                <a:spLocks noEditPoints="1"/>
              </p:cNvSpPr>
              <p:nvPr/>
            </p:nvSpPr>
            <p:spPr bwMode="auto">
              <a:xfrm>
                <a:off x="4478" y="2425"/>
                <a:ext cx="50" cy="37"/>
              </a:xfrm>
              <a:custGeom>
                <a:avLst/>
                <a:gdLst>
                  <a:gd name="T0" fmla="*/ 0 w 50"/>
                  <a:gd name="T1" fmla="*/ 0 h 37"/>
                  <a:gd name="T2" fmla="*/ 50 w 50"/>
                  <a:gd name="T3" fmla="*/ 0 h 37"/>
                  <a:gd name="T4" fmla="*/ 50 w 50"/>
                  <a:gd name="T5" fmla="*/ 37 h 37"/>
                  <a:gd name="T6" fmla="*/ 0 w 50"/>
                  <a:gd name="T7" fmla="*/ 37 h 37"/>
                  <a:gd name="T8" fmla="*/ 0 w 50"/>
                  <a:gd name="T9" fmla="*/ 0 h 37"/>
                  <a:gd name="T10" fmla="*/ 3 w 50"/>
                  <a:gd name="T11" fmla="*/ 2 h 37"/>
                  <a:gd name="T12" fmla="*/ 50 w 50"/>
                  <a:gd name="T13" fmla="*/ 2 h 37"/>
                  <a:gd name="T14" fmla="*/ 50 w 50"/>
                  <a:gd name="T15" fmla="*/ 37 h 37"/>
                  <a:gd name="T16" fmla="*/ 3 w 50"/>
                  <a:gd name="T17" fmla="*/ 37 h 37"/>
                  <a:gd name="T18" fmla="*/ 3 w 50"/>
                  <a:gd name="T19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37">
                    <a:moveTo>
                      <a:pt x="0" y="0"/>
                    </a:moveTo>
                    <a:lnTo>
                      <a:pt x="50" y="0"/>
                    </a:lnTo>
                    <a:lnTo>
                      <a:pt x="50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50" y="2"/>
                    </a:lnTo>
                    <a:lnTo>
                      <a:pt x="50" y="37"/>
                    </a:lnTo>
                    <a:lnTo>
                      <a:pt x="3" y="37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71" name="Freeform 1867"/>
              <p:cNvSpPr>
                <a:spLocks noEditPoints="1"/>
              </p:cNvSpPr>
              <p:nvPr/>
            </p:nvSpPr>
            <p:spPr bwMode="auto">
              <a:xfrm>
                <a:off x="4481" y="2427"/>
                <a:ext cx="47" cy="35"/>
              </a:xfrm>
              <a:custGeom>
                <a:avLst/>
                <a:gdLst>
                  <a:gd name="T0" fmla="*/ 0 w 47"/>
                  <a:gd name="T1" fmla="*/ 0 h 35"/>
                  <a:gd name="T2" fmla="*/ 47 w 47"/>
                  <a:gd name="T3" fmla="*/ 0 h 35"/>
                  <a:gd name="T4" fmla="*/ 47 w 47"/>
                  <a:gd name="T5" fmla="*/ 35 h 35"/>
                  <a:gd name="T6" fmla="*/ 0 w 47"/>
                  <a:gd name="T7" fmla="*/ 35 h 35"/>
                  <a:gd name="T8" fmla="*/ 0 w 47"/>
                  <a:gd name="T9" fmla="*/ 0 h 35"/>
                  <a:gd name="T10" fmla="*/ 2 w 47"/>
                  <a:gd name="T11" fmla="*/ 1 h 35"/>
                  <a:gd name="T12" fmla="*/ 47 w 47"/>
                  <a:gd name="T13" fmla="*/ 1 h 35"/>
                  <a:gd name="T14" fmla="*/ 47 w 47"/>
                  <a:gd name="T15" fmla="*/ 35 h 35"/>
                  <a:gd name="T16" fmla="*/ 2 w 47"/>
                  <a:gd name="T17" fmla="*/ 35 h 35"/>
                  <a:gd name="T18" fmla="*/ 2 w 47"/>
                  <a:gd name="T19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35">
                    <a:moveTo>
                      <a:pt x="0" y="0"/>
                    </a:moveTo>
                    <a:lnTo>
                      <a:pt x="47" y="0"/>
                    </a:lnTo>
                    <a:lnTo>
                      <a:pt x="47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47" y="1"/>
                    </a:lnTo>
                    <a:lnTo>
                      <a:pt x="47" y="35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72" name="Freeform 1868"/>
              <p:cNvSpPr>
                <a:spLocks noEditPoints="1"/>
              </p:cNvSpPr>
              <p:nvPr/>
            </p:nvSpPr>
            <p:spPr bwMode="auto">
              <a:xfrm>
                <a:off x="4483" y="2428"/>
                <a:ext cx="45" cy="34"/>
              </a:xfrm>
              <a:custGeom>
                <a:avLst/>
                <a:gdLst>
                  <a:gd name="T0" fmla="*/ 0 w 45"/>
                  <a:gd name="T1" fmla="*/ 0 h 34"/>
                  <a:gd name="T2" fmla="*/ 45 w 45"/>
                  <a:gd name="T3" fmla="*/ 0 h 34"/>
                  <a:gd name="T4" fmla="*/ 45 w 45"/>
                  <a:gd name="T5" fmla="*/ 34 h 34"/>
                  <a:gd name="T6" fmla="*/ 0 w 45"/>
                  <a:gd name="T7" fmla="*/ 34 h 34"/>
                  <a:gd name="T8" fmla="*/ 0 w 45"/>
                  <a:gd name="T9" fmla="*/ 0 h 34"/>
                  <a:gd name="T10" fmla="*/ 1 w 45"/>
                  <a:gd name="T11" fmla="*/ 2 h 34"/>
                  <a:gd name="T12" fmla="*/ 45 w 45"/>
                  <a:gd name="T13" fmla="*/ 2 h 34"/>
                  <a:gd name="T14" fmla="*/ 45 w 45"/>
                  <a:gd name="T15" fmla="*/ 34 h 34"/>
                  <a:gd name="T16" fmla="*/ 1 w 45"/>
                  <a:gd name="T17" fmla="*/ 34 h 34"/>
                  <a:gd name="T18" fmla="*/ 1 w 45"/>
                  <a:gd name="T1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34">
                    <a:moveTo>
                      <a:pt x="0" y="0"/>
                    </a:moveTo>
                    <a:lnTo>
                      <a:pt x="45" y="0"/>
                    </a:lnTo>
                    <a:lnTo>
                      <a:pt x="45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45" y="2"/>
                    </a:lnTo>
                    <a:lnTo>
                      <a:pt x="45" y="34"/>
                    </a:lnTo>
                    <a:lnTo>
                      <a:pt x="1" y="34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73" name="Freeform 1869"/>
              <p:cNvSpPr>
                <a:spLocks noEditPoints="1"/>
              </p:cNvSpPr>
              <p:nvPr/>
            </p:nvSpPr>
            <p:spPr bwMode="auto">
              <a:xfrm>
                <a:off x="4484" y="2430"/>
                <a:ext cx="44" cy="32"/>
              </a:xfrm>
              <a:custGeom>
                <a:avLst/>
                <a:gdLst>
                  <a:gd name="T0" fmla="*/ 0 w 44"/>
                  <a:gd name="T1" fmla="*/ 0 h 32"/>
                  <a:gd name="T2" fmla="*/ 44 w 44"/>
                  <a:gd name="T3" fmla="*/ 0 h 32"/>
                  <a:gd name="T4" fmla="*/ 44 w 44"/>
                  <a:gd name="T5" fmla="*/ 32 h 32"/>
                  <a:gd name="T6" fmla="*/ 0 w 44"/>
                  <a:gd name="T7" fmla="*/ 32 h 32"/>
                  <a:gd name="T8" fmla="*/ 0 w 44"/>
                  <a:gd name="T9" fmla="*/ 0 h 32"/>
                  <a:gd name="T10" fmla="*/ 2 w 44"/>
                  <a:gd name="T11" fmla="*/ 1 h 32"/>
                  <a:gd name="T12" fmla="*/ 44 w 44"/>
                  <a:gd name="T13" fmla="*/ 1 h 32"/>
                  <a:gd name="T14" fmla="*/ 44 w 44"/>
                  <a:gd name="T15" fmla="*/ 32 h 32"/>
                  <a:gd name="T16" fmla="*/ 2 w 44"/>
                  <a:gd name="T17" fmla="*/ 32 h 32"/>
                  <a:gd name="T18" fmla="*/ 2 w 44"/>
                  <a:gd name="T1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2">
                    <a:moveTo>
                      <a:pt x="0" y="0"/>
                    </a:moveTo>
                    <a:lnTo>
                      <a:pt x="44" y="0"/>
                    </a:lnTo>
                    <a:lnTo>
                      <a:pt x="44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44" y="1"/>
                    </a:lnTo>
                    <a:lnTo>
                      <a:pt x="44" y="32"/>
                    </a:lnTo>
                    <a:lnTo>
                      <a:pt x="2" y="3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74" name="Freeform 1870"/>
              <p:cNvSpPr>
                <a:spLocks noEditPoints="1"/>
              </p:cNvSpPr>
              <p:nvPr/>
            </p:nvSpPr>
            <p:spPr bwMode="auto">
              <a:xfrm>
                <a:off x="4486" y="2431"/>
                <a:ext cx="42" cy="31"/>
              </a:xfrm>
              <a:custGeom>
                <a:avLst/>
                <a:gdLst>
                  <a:gd name="T0" fmla="*/ 0 w 42"/>
                  <a:gd name="T1" fmla="*/ 0 h 31"/>
                  <a:gd name="T2" fmla="*/ 42 w 42"/>
                  <a:gd name="T3" fmla="*/ 0 h 31"/>
                  <a:gd name="T4" fmla="*/ 42 w 42"/>
                  <a:gd name="T5" fmla="*/ 31 h 31"/>
                  <a:gd name="T6" fmla="*/ 0 w 42"/>
                  <a:gd name="T7" fmla="*/ 31 h 31"/>
                  <a:gd name="T8" fmla="*/ 0 w 42"/>
                  <a:gd name="T9" fmla="*/ 0 h 31"/>
                  <a:gd name="T10" fmla="*/ 3 w 42"/>
                  <a:gd name="T11" fmla="*/ 1 h 31"/>
                  <a:gd name="T12" fmla="*/ 42 w 42"/>
                  <a:gd name="T13" fmla="*/ 1 h 31"/>
                  <a:gd name="T14" fmla="*/ 42 w 42"/>
                  <a:gd name="T15" fmla="*/ 31 h 31"/>
                  <a:gd name="T16" fmla="*/ 3 w 42"/>
                  <a:gd name="T17" fmla="*/ 31 h 31"/>
                  <a:gd name="T18" fmla="*/ 3 w 42"/>
                  <a:gd name="T1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31">
                    <a:moveTo>
                      <a:pt x="0" y="0"/>
                    </a:moveTo>
                    <a:lnTo>
                      <a:pt x="42" y="0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42" y="1"/>
                    </a:lnTo>
                    <a:lnTo>
                      <a:pt x="42" y="31"/>
                    </a:lnTo>
                    <a:lnTo>
                      <a:pt x="3" y="31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75" name="Freeform 1871"/>
              <p:cNvSpPr>
                <a:spLocks noEditPoints="1"/>
              </p:cNvSpPr>
              <p:nvPr/>
            </p:nvSpPr>
            <p:spPr bwMode="auto">
              <a:xfrm>
                <a:off x="4489" y="2432"/>
                <a:ext cx="39" cy="30"/>
              </a:xfrm>
              <a:custGeom>
                <a:avLst/>
                <a:gdLst>
                  <a:gd name="T0" fmla="*/ 0 w 39"/>
                  <a:gd name="T1" fmla="*/ 0 h 30"/>
                  <a:gd name="T2" fmla="*/ 39 w 39"/>
                  <a:gd name="T3" fmla="*/ 0 h 30"/>
                  <a:gd name="T4" fmla="*/ 39 w 39"/>
                  <a:gd name="T5" fmla="*/ 30 h 30"/>
                  <a:gd name="T6" fmla="*/ 0 w 39"/>
                  <a:gd name="T7" fmla="*/ 30 h 30"/>
                  <a:gd name="T8" fmla="*/ 0 w 39"/>
                  <a:gd name="T9" fmla="*/ 0 h 30"/>
                  <a:gd name="T10" fmla="*/ 2 w 39"/>
                  <a:gd name="T11" fmla="*/ 2 h 30"/>
                  <a:gd name="T12" fmla="*/ 39 w 39"/>
                  <a:gd name="T13" fmla="*/ 2 h 30"/>
                  <a:gd name="T14" fmla="*/ 39 w 39"/>
                  <a:gd name="T15" fmla="*/ 30 h 30"/>
                  <a:gd name="T16" fmla="*/ 2 w 39"/>
                  <a:gd name="T17" fmla="*/ 30 h 30"/>
                  <a:gd name="T18" fmla="*/ 2 w 39"/>
                  <a:gd name="T19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0">
                    <a:moveTo>
                      <a:pt x="0" y="0"/>
                    </a:moveTo>
                    <a:lnTo>
                      <a:pt x="39" y="0"/>
                    </a:lnTo>
                    <a:lnTo>
                      <a:pt x="39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39" y="2"/>
                    </a:lnTo>
                    <a:lnTo>
                      <a:pt x="39" y="30"/>
                    </a:lnTo>
                    <a:lnTo>
                      <a:pt x="2" y="3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76" name="Freeform 1872"/>
              <p:cNvSpPr>
                <a:spLocks noEditPoints="1"/>
              </p:cNvSpPr>
              <p:nvPr/>
            </p:nvSpPr>
            <p:spPr bwMode="auto">
              <a:xfrm>
                <a:off x="4491" y="2434"/>
                <a:ext cx="37" cy="28"/>
              </a:xfrm>
              <a:custGeom>
                <a:avLst/>
                <a:gdLst>
                  <a:gd name="T0" fmla="*/ 0 w 37"/>
                  <a:gd name="T1" fmla="*/ 0 h 28"/>
                  <a:gd name="T2" fmla="*/ 37 w 37"/>
                  <a:gd name="T3" fmla="*/ 0 h 28"/>
                  <a:gd name="T4" fmla="*/ 37 w 37"/>
                  <a:gd name="T5" fmla="*/ 28 h 28"/>
                  <a:gd name="T6" fmla="*/ 0 w 37"/>
                  <a:gd name="T7" fmla="*/ 28 h 28"/>
                  <a:gd name="T8" fmla="*/ 0 w 37"/>
                  <a:gd name="T9" fmla="*/ 0 h 28"/>
                  <a:gd name="T10" fmla="*/ 1 w 37"/>
                  <a:gd name="T11" fmla="*/ 2 h 28"/>
                  <a:gd name="T12" fmla="*/ 37 w 37"/>
                  <a:gd name="T13" fmla="*/ 2 h 28"/>
                  <a:gd name="T14" fmla="*/ 37 w 37"/>
                  <a:gd name="T15" fmla="*/ 28 h 28"/>
                  <a:gd name="T16" fmla="*/ 1 w 37"/>
                  <a:gd name="T17" fmla="*/ 28 h 28"/>
                  <a:gd name="T18" fmla="*/ 1 w 37"/>
                  <a:gd name="T1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28">
                    <a:moveTo>
                      <a:pt x="0" y="0"/>
                    </a:moveTo>
                    <a:lnTo>
                      <a:pt x="37" y="0"/>
                    </a:lnTo>
                    <a:lnTo>
                      <a:pt x="37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37" y="2"/>
                    </a:lnTo>
                    <a:lnTo>
                      <a:pt x="37" y="28"/>
                    </a:lnTo>
                    <a:lnTo>
                      <a:pt x="1" y="28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77" name="Freeform 1873"/>
              <p:cNvSpPr>
                <a:spLocks noEditPoints="1"/>
              </p:cNvSpPr>
              <p:nvPr/>
            </p:nvSpPr>
            <p:spPr bwMode="auto">
              <a:xfrm>
                <a:off x="4492" y="2436"/>
                <a:ext cx="36" cy="26"/>
              </a:xfrm>
              <a:custGeom>
                <a:avLst/>
                <a:gdLst>
                  <a:gd name="T0" fmla="*/ 0 w 36"/>
                  <a:gd name="T1" fmla="*/ 0 h 26"/>
                  <a:gd name="T2" fmla="*/ 36 w 36"/>
                  <a:gd name="T3" fmla="*/ 0 h 26"/>
                  <a:gd name="T4" fmla="*/ 36 w 36"/>
                  <a:gd name="T5" fmla="*/ 26 h 26"/>
                  <a:gd name="T6" fmla="*/ 0 w 36"/>
                  <a:gd name="T7" fmla="*/ 26 h 26"/>
                  <a:gd name="T8" fmla="*/ 0 w 36"/>
                  <a:gd name="T9" fmla="*/ 0 h 26"/>
                  <a:gd name="T10" fmla="*/ 2 w 36"/>
                  <a:gd name="T11" fmla="*/ 1 h 26"/>
                  <a:gd name="T12" fmla="*/ 36 w 36"/>
                  <a:gd name="T13" fmla="*/ 1 h 26"/>
                  <a:gd name="T14" fmla="*/ 36 w 36"/>
                  <a:gd name="T15" fmla="*/ 26 h 26"/>
                  <a:gd name="T16" fmla="*/ 2 w 36"/>
                  <a:gd name="T17" fmla="*/ 26 h 26"/>
                  <a:gd name="T18" fmla="*/ 2 w 36"/>
                  <a:gd name="T1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26">
                    <a:moveTo>
                      <a:pt x="0" y="0"/>
                    </a:moveTo>
                    <a:lnTo>
                      <a:pt x="36" y="0"/>
                    </a:lnTo>
                    <a:lnTo>
                      <a:pt x="36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36" y="1"/>
                    </a:lnTo>
                    <a:lnTo>
                      <a:pt x="36" y="26"/>
                    </a:lnTo>
                    <a:lnTo>
                      <a:pt x="2" y="2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78" name="Freeform 1874"/>
              <p:cNvSpPr>
                <a:spLocks noEditPoints="1"/>
              </p:cNvSpPr>
              <p:nvPr/>
            </p:nvSpPr>
            <p:spPr bwMode="auto">
              <a:xfrm>
                <a:off x="4494" y="2437"/>
                <a:ext cx="34" cy="25"/>
              </a:xfrm>
              <a:custGeom>
                <a:avLst/>
                <a:gdLst>
                  <a:gd name="T0" fmla="*/ 0 w 34"/>
                  <a:gd name="T1" fmla="*/ 0 h 25"/>
                  <a:gd name="T2" fmla="*/ 34 w 34"/>
                  <a:gd name="T3" fmla="*/ 0 h 25"/>
                  <a:gd name="T4" fmla="*/ 34 w 34"/>
                  <a:gd name="T5" fmla="*/ 25 h 25"/>
                  <a:gd name="T6" fmla="*/ 0 w 34"/>
                  <a:gd name="T7" fmla="*/ 25 h 25"/>
                  <a:gd name="T8" fmla="*/ 0 w 34"/>
                  <a:gd name="T9" fmla="*/ 0 h 25"/>
                  <a:gd name="T10" fmla="*/ 3 w 34"/>
                  <a:gd name="T11" fmla="*/ 1 h 25"/>
                  <a:gd name="T12" fmla="*/ 34 w 34"/>
                  <a:gd name="T13" fmla="*/ 1 h 25"/>
                  <a:gd name="T14" fmla="*/ 34 w 34"/>
                  <a:gd name="T15" fmla="*/ 25 h 25"/>
                  <a:gd name="T16" fmla="*/ 3 w 34"/>
                  <a:gd name="T17" fmla="*/ 25 h 25"/>
                  <a:gd name="T18" fmla="*/ 3 w 34"/>
                  <a:gd name="T19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5">
                    <a:moveTo>
                      <a:pt x="0" y="0"/>
                    </a:moveTo>
                    <a:lnTo>
                      <a:pt x="34" y="0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34" y="1"/>
                    </a:lnTo>
                    <a:lnTo>
                      <a:pt x="34" y="25"/>
                    </a:lnTo>
                    <a:lnTo>
                      <a:pt x="3" y="25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79" name="Freeform 1875"/>
              <p:cNvSpPr>
                <a:spLocks noEditPoints="1"/>
              </p:cNvSpPr>
              <p:nvPr/>
            </p:nvSpPr>
            <p:spPr bwMode="auto">
              <a:xfrm>
                <a:off x="4497" y="2438"/>
                <a:ext cx="31" cy="24"/>
              </a:xfrm>
              <a:custGeom>
                <a:avLst/>
                <a:gdLst>
                  <a:gd name="T0" fmla="*/ 0 w 31"/>
                  <a:gd name="T1" fmla="*/ 0 h 24"/>
                  <a:gd name="T2" fmla="*/ 31 w 31"/>
                  <a:gd name="T3" fmla="*/ 0 h 24"/>
                  <a:gd name="T4" fmla="*/ 31 w 31"/>
                  <a:gd name="T5" fmla="*/ 24 h 24"/>
                  <a:gd name="T6" fmla="*/ 0 w 31"/>
                  <a:gd name="T7" fmla="*/ 24 h 24"/>
                  <a:gd name="T8" fmla="*/ 0 w 31"/>
                  <a:gd name="T9" fmla="*/ 0 h 24"/>
                  <a:gd name="T10" fmla="*/ 1 w 31"/>
                  <a:gd name="T11" fmla="*/ 2 h 24"/>
                  <a:gd name="T12" fmla="*/ 31 w 31"/>
                  <a:gd name="T13" fmla="*/ 2 h 24"/>
                  <a:gd name="T14" fmla="*/ 31 w 31"/>
                  <a:gd name="T15" fmla="*/ 24 h 24"/>
                  <a:gd name="T16" fmla="*/ 1 w 31"/>
                  <a:gd name="T17" fmla="*/ 24 h 24"/>
                  <a:gd name="T18" fmla="*/ 1 w 31"/>
                  <a:gd name="T1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4">
                    <a:moveTo>
                      <a:pt x="0" y="0"/>
                    </a:moveTo>
                    <a:lnTo>
                      <a:pt x="31" y="0"/>
                    </a:lnTo>
                    <a:lnTo>
                      <a:pt x="31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31" y="2"/>
                    </a:lnTo>
                    <a:lnTo>
                      <a:pt x="31" y="24"/>
                    </a:lnTo>
                    <a:lnTo>
                      <a:pt x="1" y="24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80" name="Freeform 1876"/>
              <p:cNvSpPr>
                <a:spLocks noEditPoints="1"/>
              </p:cNvSpPr>
              <p:nvPr/>
            </p:nvSpPr>
            <p:spPr bwMode="auto">
              <a:xfrm>
                <a:off x="4498" y="2440"/>
                <a:ext cx="30" cy="22"/>
              </a:xfrm>
              <a:custGeom>
                <a:avLst/>
                <a:gdLst>
                  <a:gd name="T0" fmla="*/ 0 w 30"/>
                  <a:gd name="T1" fmla="*/ 0 h 22"/>
                  <a:gd name="T2" fmla="*/ 30 w 30"/>
                  <a:gd name="T3" fmla="*/ 0 h 22"/>
                  <a:gd name="T4" fmla="*/ 30 w 30"/>
                  <a:gd name="T5" fmla="*/ 22 h 22"/>
                  <a:gd name="T6" fmla="*/ 0 w 30"/>
                  <a:gd name="T7" fmla="*/ 22 h 22"/>
                  <a:gd name="T8" fmla="*/ 0 w 30"/>
                  <a:gd name="T9" fmla="*/ 0 h 22"/>
                  <a:gd name="T10" fmla="*/ 2 w 30"/>
                  <a:gd name="T11" fmla="*/ 2 h 22"/>
                  <a:gd name="T12" fmla="*/ 30 w 30"/>
                  <a:gd name="T13" fmla="*/ 2 h 22"/>
                  <a:gd name="T14" fmla="*/ 30 w 30"/>
                  <a:gd name="T15" fmla="*/ 22 h 22"/>
                  <a:gd name="T16" fmla="*/ 2 w 30"/>
                  <a:gd name="T17" fmla="*/ 22 h 22"/>
                  <a:gd name="T18" fmla="*/ 2 w 30"/>
                  <a:gd name="T1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22">
                    <a:moveTo>
                      <a:pt x="0" y="0"/>
                    </a:moveTo>
                    <a:lnTo>
                      <a:pt x="30" y="0"/>
                    </a:lnTo>
                    <a:lnTo>
                      <a:pt x="30" y="22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30" y="2"/>
                    </a:lnTo>
                    <a:lnTo>
                      <a:pt x="30" y="22"/>
                    </a:lnTo>
                    <a:lnTo>
                      <a:pt x="2" y="2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81" name="Freeform 1877"/>
              <p:cNvSpPr>
                <a:spLocks noEditPoints="1"/>
              </p:cNvSpPr>
              <p:nvPr/>
            </p:nvSpPr>
            <p:spPr bwMode="auto">
              <a:xfrm>
                <a:off x="4500" y="2442"/>
                <a:ext cx="28" cy="20"/>
              </a:xfrm>
              <a:custGeom>
                <a:avLst/>
                <a:gdLst>
                  <a:gd name="T0" fmla="*/ 0 w 28"/>
                  <a:gd name="T1" fmla="*/ 0 h 20"/>
                  <a:gd name="T2" fmla="*/ 28 w 28"/>
                  <a:gd name="T3" fmla="*/ 0 h 20"/>
                  <a:gd name="T4" fmla="*/ 28 w 28"/>
                  <a:gd name="T5" fmla="*/ 20 h 20"/>
                  <a:gd name="T6" fmla="*/ 0 w 28"/>
                  <a:gd name="T7" fmla="*/ 20 h 20"/>
                  <a:gd name="T8" fmla="*/ 0 w 28"/>
                  <a:gd name="T9" fmla="*/ 0 h 20"/>
                  <a:gd name="T10" fmla="*/ 3 w 28"/>
                  <a:gd name="T11" fmla="*/ 1 h 20"/>
                  <a:gd name="T12" fmla="*/ 28 w 28"/>
                  <a:gd name="T13" fmla="*/ 1 h 20"/>
                  <a:gd name="T14" fmla="*/ 28 w 28"/>
                  <a:gd name="T15" fmla="*/ 20 h 20"/>
                  <a:gd name="T16" fmla="*/ 3 w 28"/>
                  <a:gd name="T17" fmla="*/ 20 h 20"/>
                  <a:gd name="T18" fmla="*/ 3 w 28"/>
                  <a:gd name="T1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0">
                    <a:moveTo>
                      <a:pt x="0" y="0"/>
                    </a:moveTo>
                    <a:lnTo>
                      <a:pt x="28" y="0"/>
                    </a:lnTo>
                    <a:lnTo>
                      <a:pt x="2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28" y="1"/>
                    </a:lnTo>
                    <a:lnTo>
                      <a:pt x="28" y="20"/>
                    </a:lnTo>
                    <a:lnTo>
                      <a:pt x="3" y="2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82" name="Freeform 1878"/>
              <p:cNvSpPr>
                <a:spLocks noEditPoints="1"/>
              </p:cNvSpPr>
              <p:nvPr/>
            </p:nvSpPr>
            <p:spPr bwMode="auto">
              <a:xfrm>
                <a:off x="4503" y="2443"/>
                <a:ext cx="25" cy="19"/>
              </a:xfrm>
              <a:custGeom>
                <a:avLst/>
                <a:gdLst>
                  <a:gd name="T0" fmla="*/ 0 w 25"/>
                  <a:gd name="T1" fmla="*/ 0 h 19"/>
                  <a:gd name="T2" fmla="*/ 25 w 25"/>
                  <a:gd name="T3" fmla="*/ 0 h 19"/>
                  <a:gd name="T4" fmla="*/ 25 w 25"/>
                  <a:gd name="T5" fmla="*/ 19 h 19"/>
                  <a:gd name="T6" fmla="*/ 0 w 25"/>
                  <a:gd name="T7" fmla="*/ 19 h 19"/>
                  <a:gd name="T8" fmla="*/ 0 w 25"/>
                  <a:gd name="T9" fmla="*/ 0 h 19"/>
                  <a:gd name="T10" fmla="*/ 2 w 25"/>
                  <a:gd name="T11" fmla="*/ 2 h 19"/>
                  <a:gd name="T12" fmla="*/ 25 w 25"/>
                  <a:gd name="T13" fmla="*/ 2 h 19"/>
                  <a:gd name="T14" fmla="*/ 25 w 25"/>
                  <a:gd name="T15" fmla="*/ 19 h 19"/>
                  <a:gd name="T16" fmla="*/ 2 w 25"/>
                  <a:gd name="T17" fmla="*/ 19 h 19"/>
                  <a:gd name="T18" fmla="*/ 2 w 25"/>
                  <a:gd name="T1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9">
                    <a:moveTo>
                      <a:pt x="0" y="0"/>
                    </a:moveTo>
                    <a:lnTo>
                      <a:pt x="25" y="0"/>
                    </a:lnTo>
                    <a:lnTo>
                      <a:pt x="25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25" y="2"/>
                    </a:lnTo>
                    <a:lnTo>
                      <a:pt x="25" y="19"/>
                    </a:lnTo>
                    <a:lnTo>
                      <a:pt x="2" y="19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83" name="Freeform 1879"/>
              <p:cNvSpPr>
                <a:spLocks noEditPoints="1"/>
              </p:cNvSpPr>
              <p:nvPr/>
            </p:nvSpPr>
            <p:spPr bwMode="auto">
              <a:xfrm>
                <a:off x="4505" y="2445"/>
                <a:ext cx="23" cy="17"/>
              </a:xfrm>
              <a:custGeom>
                <a:avLst/>
                <a:gdLst>
                  <a:gd name="T0" fmla="*/ 0 w 23"/>
                  <a:gd name="T1" fmla="*/ 0 h 17"/>
                  <a:gd name="T2" fmla="*/ 23 w 23"/>
                  <a:gd name="T3" fmla="*/ 0 h 17"/>
                  <a:gd name="T4" fmla="*/ 23 w 23"/>
                  <a:gd name="T5" fmla="*/ 17 h 17"/>
                  <a:gd name="T6" fmla="*/ 0 w 23"/>
                  <a:gd name="T7" fmla="*/ 17 h 17"/>
                  <a:gd name="T8" fmla="*/ 0 w 23"/>
                  <a:gd name="T9" fmla="*/ 0 h 17"/>
                  <a:gd name="T10" fmla="*/ 1 w 23"/>
                  <a:gd name="T11" fmla="*/ 1 h 17"/>
                  <a:gd name="T12" fmla="*/ 23 w 23"/>
                  <a:gd name="T13" fmla="*/ 1 h 17"/>
                  <a:gd name="T14" fmla="*/ 23 w 23"/>
                  <a:gd name="T15" fmla="*/ 17 h 17"/>
                  <a:gd name="T16" fmla="*/ 1 w 23"/>
                  <a:gd name="T17" fmla="*/ 17 h 17"/>
                  <a:gd name="T18" fmla="*/ 1 w 23"/>
                  <a:gd name="T1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23" y="1"/>
                    </a:lnTo>
                    <a:lnTo>
                      <a:pt x="23" y="17"/>
                    </a:lnTo>
                    <a:lnTo>
                      <a:pt x="1" y="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84" name="Freeform 1880"/>
              <p:cNvSpPr>
                <a:spLocks noEditPoints="1"/>
              </p:cNvSpPr>
              <p:nvPr/>
            </p:nvSpPr>
            <p:spPr bwMode="auto">
              <a:xfrm>
                <a:off x="4506" y="2446"/>
                <a:ext cx="22" cy="16"/>
              </a:xfrm>
              <a:custGeom>
                <a:avLst/>
                <a:gdLst>
                  <a:gd name="T0" fmla="*/ 0 w 22"/>
                  <a:gd name="T1" fmla="*/ 0 h 16"/>
                  <a:gd name="T2" fmla="*/ 22 w 22"/>
                  <a:gd name="T3" fmla="*/ 0 h 16"/>
                  <a:gd name="T4" fmla="*/ 22 w 22"/>
                  <a:gd name="T5" fmla="*/ 16 h 16"/>
                  <a:gd name="T6" fmla="*/ 0 w 22"/>
                  <a:gd name="T7" fmla="*/ 16 h 16"/>
                  <a:gd name="T8" fmla="*/ 0 w 22"/>
                  <a:gd name="T9" fmla="*/ 0 h 16"/>
                  <a:gd name="T10" fmla="*/ 2 w 22"/>
                  <a:gd name="T11" fmla="*/ 1 h 16"/>
                  <a:gd name="T12" fmla="*/ 22 w 22"/>
                  <a:gd name="T13" fmla="*/ 1 h 16"/>
                  <a:gd name="T14" fmla="*/ 22 w 22"/>
                  <a:gd name="T15" fmla="*/ 16 h 16"/>
                  <a:gd name="T16" fmla="*/ 2 w 22"/>
                  <a:gd name="T17" fmla="*/ 16 h 16"/>
                  <a:gd name="T18" fmla="*/ 2 w 22"/>
                  <a:gd name="T1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6">
                    <a:moveTo>
                      <a:pt x="0" y="0"/>
                    </a:moveTo>
                    <a:lnTo>
                      <a:pt x="22" y="0"/>
                    </a:lnTo>
                    <a:lnTo>
                      <a:pt x="22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22" y="1"/>
                    </a:lnTo>
                    <a:lnTo>
                      <a:pt x="22" y="16"/>
                    </a:lnTo>
                    <a:lnTo>
                      <a:pt x="2" y="1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85" name="Freeform 1881"/>
              <p:cNvSpPr>
                <a:spLocks noEditPoints="1"/>
              </p:cNvSpPr>
              <p:nvPr/>
            </p:nvSpPr>
            <p:spPr bwMode="auto">
              <a:xfrm>
                <a:off x="4508" y="2447"/>
                <a:ext cx="20" cy="15"/>
              </a:xfrm>
              <a:custGeom>
                <a:avLst/>
                <a:gdLst>
                  <a:gd name="T0" fmla="*/ 0 w 20"/>
                  <a:gd name="T1" fmla="*/ 0 h 15"/>
                  <a:gd name="T2" fmla="*/ 20 w 20"/>
                  <a:gd name="T3" fmla="*/ 0 h 15"/>
                  <a:gd name="T4" fmla="*/ 20 w 20"/>
                  <a:gd name="T5" fmla="*/ 15 h 15"/>
                  <a:gd name="T6" fmla="*/ 0 w 20"/>
                  <a:gd name="T7" fmla="*/ 15 h 15"/>
                  <a:gd name="T8" fmla="*/ 0 w 20"/>
                  <a:gd name="T9" fmla="*/ 0 h 15"/>
                  <a:gd name="T10" fmla="*/ 3 w 20"/>
                  <a:gd name="T11" fmla="*/ 2 h 15"/>
                  <a:gd name="T12" fmla="*/ 20 w 20"/>
                  <a:gd name="T13" fmla="*/ 2 h 15"/>
                  <a:gd name="T14" fmla="*/ 20 w 20"/>
                  <a:gd name="T15" fmla="*/ 15 h 15"/>
                  <a:gd name="T16" fmla="*/ 3 w 20"/>
                  <a:gd name="T17" fmla="*/ 15 h 15"/>
                  <a:gd name="T18" fmla="*/ 3 w 20"/>
                  <a:gd name="T1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5">
                    <a:moveTo>
                      <a:pt x="0" y="0"/>
                    </a:moveTo>
                    <a:lnTo>
                      <a:pt x="20" y="0"/>
                    </a:lnTo>
                    <a:lnTo>
                      <a:pt x="20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20" y="2"/>
                    </a:lnTo>
                    <a:lnTo>
                      <a:pt x="20" y="15"/>
                    </a:lnTo>
                    <a:lnTo>
                      <a:pt x="3" y="1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86" name="Freeform 1882"/>
              <p:cNvSpPr>
                <a:spLocks noEditPoints="1"/>
              </p:cNvSpPr>
              <p:nvPr/>
            </p:nvSpPr>
            <p:spPr bwMode="auto">
              <a:xfrm>
                <a:off x="4511" y="2449"/>
                <a:ext cx="17" cy="13"/>
              </a:xfrm>
              <a:custGeom>
                <a:avLst/>
                <a:gdLst>
                  <a:gd name="T0" fmla="*/ 0 w 17"/>
                  <a:gd name="T1" fmla="*/ 0 h 13"/>
                  <a:gd name="T2" fmla="*/ 17 w 17"/>
                  <a:gd name="T3" fmla="*/ 0 h 13"/>
                  <a:gd name="T4" fmla="*/ 17 w 17"/>
                  <a:gd name="T5" fmla="*/ 13 h 13"/>
                  <a:gd name="T6" fmla="*/ 0 w 17"/>
                  <a:gd name="T7" fmla="*/ 13 h 13"/>
                  <a:gd name="T8" fmla="*/ 0 w 17"/>
                  <a:gd name="T9" fmla="*/ 0 h 13"/>
                  <a:gd name="T10" fmla="*/ 2 w 17"/>
                  <a:gd name="T11" fmla="*/ 2 h 13"/>
                  <a:gd name="T12" fmla="*/ 17 w 17"/>
                  <a:gd name="T13" fmla="*/ 2 h 13"/>
                  <a:gd name="T14" fmla="*/ 17 w 17"/>
                  <a:gd name="T15" fmla="*/ 13 h 13"/>
                  <a:gd name="T16" fmla="*/ 2 w 17"/>
                  <a:gd name="T17" fmla="*/ 13 h 13"/>
                  <a:gd name="T18" fmla="*/ 2 w 17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3">
                    <a:moveTo>
                      <a:pt x="0" y="0"/>
                    </a:moveTo>
                    <a:lnTo>
                      <a:pt x="17" y="0"/>
                    </a:lnTo>
                    <a:lnTo>
                      <a:pt x="17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7" y="2"/>
                    </a:lnTo>
                    <a:lnTo>
                      <a:pt x="17" y="13"/>
                    </a:lnTo>
                    <a:lnTo>
                      <a:pt x="2" y="1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87" name="Freeform 1883"/>
              <p:cNvSpPr>
                <a:spLocks noEditPoints="1"/>
              </p:cNvSpPr>
              <p:nvPr/>
            </p:nvSpPr>
            <p:spPr bwMode="auto">
              <a:xfrm>
                <a:off x="4513" y="2451"/>
                <a:ext cx="15" cy="11"/>
              </a:xfrm>
              <a:custGeom>
                <a:avLst/>
                <a:gdLst>
                  <a:gd name="T0" fmla="*/ 0 w 15"/>
                  <a:gd name="T1" fmla="*/ 0 h 11"/>
                  <a:gd name="T2" fmla="*/ 15 w 15"/>
                  <a:gd name="T3" fmla="*/ 0 h 11"/>
                  <a:gd name="T4" fmla="*/ 15 w 15"/>
                  <a:gd name="T5" fmla="*/ 11 h 11"/>
                  <a:gd name="T6" fmla="*/ 0 w 15"/>
                  <a:gd name="T7" fmla="*/ 11 h 11"/>
                  <a:gd name="T8" fmla="*/ 0 w 15"/>
                  <a:gd name="T9" fmla="*/ 0 h 11"/>
                  <a:gd name="T10" fmla="*/ 1 w 15"/>
                  <a:gd name="T11" fmla="*/ 1 h 11"/>
                  <a:gd name="T12" fmla="*/ 15 w 15"/>
                  <a:gd name="T13" fmla="*/ 1 h 11"/>
                  <a:gd name="T14" fmla="*/ 15 w 15"/>
                  <a:gd name="T15" fmla="*/ 11 h 11"/>
                  <a:gd name="T16" fmla="*/ 1 w 15"/>
                  <a:gd name="T17" fmla="*/ 11 h 11"/>
                  <a:gd name="T18" fmla="*/ 1 w 15"/>
                  <a:gd name="T1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1">
                    <a:moveTo>
                      <a:pt x="0" y="0"/>
                    </a:moveTo>
                    <a:lnTo>
                      <a:pt x="15" y="0"/>
                    </a:lnTo>
                    <a:lnTo>
                      <a:pt x="1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15" y="1"/>
                    </a:lnTo>
                    <a:lnTo>
                      <a:pt x="15" y="11"/>
                    </a:lnTo>
                    <a:lnTo>
                      <a:pt x="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88" name="Freeform 1884"/>
              <p:cNvSpPr>
                <a:spLocks noEditPoints="1"/>
              </p:cNvSpPr>
              <p:nvPr/>
            </p:nvSpPr>
            <p:spPr bwMode="auto">
              <a:xfrm>
                <a:off x="4514" y="2452"/>
                <a:ext cx="14" cy="10"/>
              </a:xfrm>
              <a:custGeom>
                <a:avLst/>
                <a:gdLst>
                  <a:gd name="T0" fmla="*/ 0 w 14"/>
                  <a:gd name="T1" fmla="*/ 0 h 10"/>
                  <a:gd name="T2" fmla="*/ 14 w 14"/>
                  <a:gd name="T3" fmla="*/ 0 h 10"/>
                  <a:gd name="T4" fmla="*/ 14 w 14"/>
                  <a:gd name="T5" fmla="*/ 10 h 10"/>
                  <a:gd name="T6" fmla="*/ 0 w 14"/>
                  <a:gd name="T7" fmla="*/ 10 h 10"/>
                  <a:gd name="T8" fmla="*/ 0 w 14"/>
                  <a:gd name="T9" fmla="*/ 0 h 10"/>
                  <a:gd name="T10" fmla="*/ 2 w 14"/>
                  <a:gd name="T11" fmla="*/ 1 h 10"/>
                  <a:gd name="T12" fmla="*/ 14 w 14"/>
                  <a:gd name="T13" fmla="*/ 1 h 10"/>
                  <a:gd name="T14" fmla="*/ 14 w 14"/>
                  <a:gd name="T15" fmla="*/ 10 h 10"/>
                  <a:gd name="T16" fmla="*/ 2 w 14"/>
                  <a:gd name="T17" fmla="*/ 10 h 10"/>
                  <a:gd name="T18" fmla="*/ 2 w 14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0"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4" y="1"/>
                    </a:lnTo>
                    <a:lnTo>
                      <a:pt x="14" y="10"/>
                    </a:lnTo>
                    <a:lnTo>
                      <a:pt x="2" y="1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89" name="Freeform 1885"/>
              <p:cNvSpPr>
                <a:spLocks noEditPoints="1"/>
              </p:cNvSpPr>
              <p:nvPr/>
            </p:nvSpPr>
            <p:spPr bwMode="auto">
              <a:xfrm>
                <a:off x="4516" y="2453"/>
                <a:ext cx="12" cy="9"/>
              </a:xfrm>
              <a:custGeom>
                <a:avLst/>
                <a:gdLst>
                  <a:gd name="T0" fmla="*/ 0 w 12"/>
                  <a:gd name="T1" fmla="*/ 0 h 9"/>
                  <a:gd name="T2" fmla="*/ 12 w 12"/>
                  <a:gd name="T3" fmla="*/ 0 h 9"/>
                  <a:gd name="T4" fmla="*/ 12 w 12"/>
                  <a:gd name="T5" fmla="*/ 9 h 9"/>
                  <a:gd name="T6" fmla="*/ 0 w 12"/>
                  <a:gd name="T7" fmla="*/ 9 h 9"/>
                  <a:gd name="T8" fmla="*/ 0 w 12"/>
                  <a:gd name="T9" fmla="*/ 0 h 9"/>
                  <a:gd name="T10" fmla="*/ 3 w 12"/>
                  <a:gd name="T11" fmla="*/ 2 h 9"/>
                  <a:gd name="T12" fmla="*/ 12 w 12"/>
                  <a:gd name="T13" fmla="*/ 2 h 9"/>
                  <a:gd name="T14" fmla="*/ 12 w 12"/>
                  <a:gd name="T15" fmla="*/ 9 h 9"/>
                  <a:gd name="T16" fmla="*/ 3 w 12"/>
                  <a:gd name="T17" fmla="*/ 9 h 9"/>
                  <a:gd name="T18" fmla="*/ 3 w 12"/>
                  <a:gd name="T1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12" y="0"/>
                    </a:ln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2" y="2"/>
                    </a:lnTo>
                    <a:lnTo>
                      <a:pt x="12" y="9"/>
                    </a:lnTo>
                    <a:lnTo>
                      <a:pt x="3" y="9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90" name="Freeform 1886"/>
              <p:cNvSpPr>
                <a:spLocks noEditPoints="1"/>
              </p:cNvSpPr>
              <p:nvPr/>
            </p:nvSpPr>
            <p:spPr bwMode="auto">
              <a:xfrm>
                <a:off x="4519" y="2455"/>
                <a:ext cx="9" cy="7"/>
              </a:xfrm>
              <a:custGeom>
                <a:avLst/>
                <a:gdLst>
                  <a:gd name="T0" fmla="*/ 0 w 9"/>
                  <a:gd name="T1" fmla="*/ 0 h 7"/>
                  <a:gd name="T2" fmla="*/ 9 w 9"/>
                  <a:gd name="T3" fmla="*/ 0 h 7"/>
                  <a:gd name="T4" fmla="*/ 9 w 9"/>
                  <a:gd name="T5" fmla="*/ 7 h 7"/>
                  <a:gd name="T6" fmla="*/ 0 w 9"/>
                  <a:gd name="T7" fmla="*/ 7 h 7"/>
                  <a:gd name="T8" fmla="*/ 0 w 9"/>
                  <a:gd name="T9" fmla="*/ 0 h 7"/>
                  <a:gd name="T10" fmla="*/ 1 w 9"/>
                  <a:gd name="T11" fmla="*/ 1 h 7"/>
                  <a:gd name="T12" fmla="*/ 9 w 9"/>
                  <a:gd name="T13" fmla="*/ 1 h 7"/>
                  <a:gd name="T14" fmla="*/ 9 w 9"/>
                  <a:gd name="T15" fmla="*/ 7 h 7"/>
                  <a:gd name="T16" fmla="*/ 1 w 9"/>
                  <a:gd name="T17" fmla="*/ 7 h 7"/>
                  <a:gd name="T18" fmla="*/ 1 w 9"/>
                  <a:gd name="T1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7">
                    <a:moveTo>
                      <a:pt x="0" y="0"/>
                    </a:moveTo>
                    <a:lnTo>
                      <a:pt x="9" y="0"/>
                    </a:lnTo>
                    <a:lnTo>
                      <a:pt x="9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9" y="1"/>
                    </a:lnTo>
                    <a:lnTo>
                      <a:pt x="9" y="7"/>
                    </a:lnTo>
                    <a:lnTo>
                      <a:pt x="1" y="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91" name="Freeform 1887"/>
              <p:cNvSpPr>
                <a:spLocks noEditPoints="1"/>
              </p:cNvSpPr>
              <p:nvPr/>
            </p:nvSpPr>
            <p:spPr bwMode="auto">
              <a:xfrm>
                <a:off x="4520" y="2456"/>
                <a:ext cx="8" cy="6"/>
              </a:xfrm>
              <a:custGeom>
                <a:avLst/>
                <a:gdLst>
                  <a:gd name="T0" fmla="*/ 0 w 8"/>
                  <a:gd name="T1" fmla="*/ 0 h 6"/>
                  <a:gd name="T2" fmla="*/ 8 w 8"/>
                  <a:gd name="T3" fmla="*/ 0 h 6"/>
                  <a:gd name="T4" fmla="*/ 8 w 8"/>
                  <a:gd name="T5" fmla="*/ 6 h 6"/>
                  <a:gd name="T6" fmla="*/ 0 w 8"/>
                  <a:gd name="T7" fmla="*/ 6 h 6"/>
                  <a:gd name="T8" fmla="*/ 0 w 8"/>
                  <a:gd name="T9" fmla="*/ 0 h 6"/>
                  <a:gd name="T10" fmla="*/ 2 w 8"/>
                  <a:gd name="T11" fmla="*/ 2 h 6"/>
                  <a:gd name="T12" fmla="*/ 8 w 8"/>
                  <a:gd name="T13" fmla="*/ 2 h 6"/>
                  <a:gd name="T14" fmla="*/ 8 w 8"/>
                  <a:gd name="T15" fmla="*/ 6 h 6"/>
                  <a:gd name="T16" fmla="*/ 2 w 8"/>
                  <a:gd name="T17" fmla="*/ 6 h 6"/>
                  <a:gd name="T18" fmla="*/ 2 w 8"/>
                  <a:gd name="T1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8" y="0"/>
                    </a:lnTo>
                    <a:lnTo>
                      <a:pt x="8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2" y="6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92" name="Freeform 1888"/>
              <p:cNvSpPr>
                <a:spLocks noEditPoints="1"/>
              </p:cNvSpPr>
              <p:nvPr/>
            </p:nvSpPr>
            <p:spPr bwMode="auto">
              <a:xfrm>
                <a:off x="4522" y="2458"/>
                <a:ext cx="6" cy="4"/>
              </a:xfrm>
              <a:custGeom>
                <a:avLst/>
                <a:gdLst>
                  <a:gd name="T0" fmla="*/ 0 w 6"/>
                  <a:gd name="T1" fmla="*/ 0 h 4"/>
                  <a:gd name="T2" fmla="*/ 6 w 6"/>
                  <a:gd name="T3" fmla="*/ 0 h 4"/>
                  <a:gd name="T4" fmla="*/ 6 w 6"/>
                  <a:gd name="T5" fmla="*/ 4 h 4"/>
                  <a:gd name="T6" fmla="*/ 0 w 6"/>
                  <a:gd name="T7" fmla="*/ 4 h 4"/>
                  <a:gd name="T8" fmla="*/ 0 w 6"/>
                  <a:gd name="T9" fmla="*/ 0 h 4"/>
                  <a:gd name="T10" fmla="*/ 3 w 6"/>
                  <a:gd name="T11" fmla="*/ 1 h 4"/>
                  <a:gd name="T12" fmla="*/ 6 w 6"/>
                  <a:gd name="T13" fmla="*/ 1 h 4"/>
                  <a:gd name="T14" fmla="*/ 6 w 6"/>
                  <a:gd name="T15" fmla="*/ 4 h 4"/>
                  <a:gd name="T16" fmla="*/ 3 w 6"/>
                  <a:gd name="T17" fmla="*/ 4 h 4"/>
                  <a:gd name="T18" fmla="*/ 3 w 6"/>
                  <a:gd name="T1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6" y="1"/>
                    </a:lnTo>
                    <a:lnTo>
                      <a:pt x="6" y="4"/>
                    </a:lnTo>
                    <a:lnTo>
                      <a:pt x="3" y="4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93" name="Freeform 1889"/>
              <p:cNvSpPr>
                <a:spLocks noEditPoints="1"/>
              </p:cNvSpPr>
              <p:nvPr/>
            </p:nvSpPr>
            <p:spPr bwMode="auto">
              <a:xfrm>
                <a:off x="4525" y="2459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3 h 3"/>
                  <a:gd name="T8" fmla="*/ 0 w 3"/>
                  <a:gd name="T9" fmla="*/ 0 h 3"/>
                  <a:gd name="T10" fmla="*/ 2 w 3"/>
                  <a:gd name="T11" fmla="*/ 1 h 3"/>
                  <a:gd name="T12" fmla="*/ 3 w 3"/>
                  <a:gd name="T13" fmla="*/ 1 h 3"/>
                  <a:gd name="T14" fmla="*/ 3 w 3"/>
                  <a:gd name="T15" fmla="*/ 3 h 3"/>
                  <a:gd name="T16" fmla="*/ 2 w 3"/>
                  <a:gd name="T17" fmla="*/ 3 h 3"/>
                  <a:gd name="T18" fmla="*/ 2 w 3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3" y="1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94" name="Freeform 1890"/>
              <p:cNvSpPr>
                <a:spLocks noEditPoints="1"/>
              </p:cNvSpPr>
              <p:nvPr/>
            </p:nvSpPr>
            <p:spPr bwMode="auto">
              <a:xfrm>
                <a:off x="4527" y="2460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0 w 1"/>
                  <a:gd name="T7" fmla="*/ 2 h 2"/>
                  <a:gd name="T8" fmla="*/ 0 w 1"/>
                  <a:gd name="T9" fmla="*/ 0 h 2"/>
                  <a:gd name="T10" fmla="*/ 1 w 1"/>
                  <a:gd name="T11" fmla="*/ 2 h 2"/>
                  <a:gd name="T12" fmla="*/ 1 w 1"/>
                  <a:gd name="T13" fmla="*/ 2 h 2"/>
                  <a:gd name="T14" fmla="*/ 1 w 1"/>
                  <a:gd name="T15" fmla="*/ 2 h 2"/>
                  <a:gd name="T16" fmla="*/ 1 w 1"/>
                  <a:gd name="T17" fmla="*/ 2 h 2"/>
                  <a:gd name="T18" fmla="*/ 1 w 1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95" name="Line 1891"/>
              <p:cNvSpPr>
                <a:spLocks noChangeShapeType="1"/>
              </p:cNvSpPr>
              <p:nvPr/>
            </p:nvSpPr>
            <p:spPr bwMode="auto">
              <a:xfrm>
                <a:off x="4411" y="2476"/>
                <a:ext cx="1" cy="1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96" name="Line 1892"/>
              <p:cNvSpPr>
                <a:spLocks noChangeShapeType="1"/>
              </p:cNvSpPr>
              <p:nvPr/>
            </p:nvSpPr>
            <p:spPr bwMode="auto">
              <a:xfrm>
                <a:off x="4387" y="2476"/>
                <a:ext cx="1" cy="1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97" name="Line 1893"/>
              <p:cNvSpPr>
                <a:spLocks noChangeShapeType="1"/>
              </p:cNvSpPr>
              <p:nvPr/>
            </p:nvSpPr>
            <p:spPr bwMode="auto">
              <a:xfrm>
                <a:off x="4359" y="2476"/>
                <a:ext cx="187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98" name="Freeform 1894"/>
              <p:cNvSpPr>
                <a:spLocks noEditPoints="1"/>
              </p:cNvSpPr>
              <p:nvPr/>
            </p:nvSpPr>
            <p:spPr bwMode="auto">
              <a:xfrm>
                <a:off x="4501" y="2511"/>
                <a:ext cx="24" cy="8"/>
              </a:xfrm>
              <a:custGeom>
                <a:avLst/>
                <a:gdLst>
                  <a:gd name="T0" fmla="*/ 0 w 24"/>
                  <a:gd name="T1" fmla="*/ 0 h 8"/>
                  <a:gd name="T2" fmla="*/ 24 w 24"/>
                  <a:gd name="T3" fmla="*/ 0 h 8"/>
                  <a:gd name="T4" fmla="*/ 24 w 24"/>
                  <a:gd name="T5" fmla="*/ 8 h 8"/>
                  <a:gd name="T6" fmla="*/ 0 w 24"/>
                  <a:gd name="T7" fmla="*/ 8 h 8"/>
                  <a:gd name="T8" fmla="*/ 0 w 24"/>
                  <a:gd name="T9" fmla="*/ 0 h 8"/>
                  <a:gd name="T10" fmla="*/ 0 w 24"/>
                  <a:gd name="T11" fmla="*/ 0 h 8"/>
                  <a:gd name="T12" fmla="*/ 24 w 24"/>
                  <a:gd name="T13" fmla="*/ 0 h 8"/>
                  <a:gd name="T14" fmla="*/ 24 w 24"/>
                  <a:gd name="T15" fmla="*/ 7 h 8"/>
                  <a:gd name="T16" fmla="*/ 0 w 24"/>
                  <a:gd name="T17" fmla="*/ 7 h 8"/>
                  <a:gd name="T18" fmla="*/ 0 w 24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8">
                    <a:moveTo>
                      <a:pt x="0" y="0"/>
                    </a:moveTo>
                    <a:lnTo>
                      <a:pt x="24" y="0"/>
                    </a:lnTo>
                    <a:lnTo>
                      <a:pt x="24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" y="0"/>
                    </a:lnTo>
                    <a:lnTo>
                      <a:pt x="24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599" name="Freeform 1895"/>
              <p:cNvSpPr>
                <a:spLocks noEditPoints="1"/>
              </p:cNvSpPr>
              <p:nvPr/>
            </p:nvSpPr>
            <p:spPr bwMode="auto">
              <a:xfrm>
                <a:off x="4501" y="2511"/>
                <a:ext cx="24" cy="7"/>
              </a:xfrm>
              <a:custGeom>
                <a:avLst/>
                <a:gdLst>
                  <a:gd name="T0" fmla="*/ 0 w 24"/>
                  <a:gd name="T1" fmla="*/ 0 h 7"/>
                  <a:gd name="T2" fmla="*/ 24 w 24"/>
                  <a:gd name="T3" fmla="*/ 0 h 7"/>
                  <a:gd name="T4" fmla="*/ 24 w 24"/>
                  <a:gd name="T5" fmla="*/ 7 h 7"/>
                  <a:gd name="T6" fmla="*/ 0 w 24"/>
                  <a:gd name="T7" fmla="*/ 7 h 7"/>
                  <a:gd name="T8" fmla="*/ 0 w 24"/>
                  <a:gd name="T9" fmla="*/ 0 h 7"/>
                  <a:gd name="T10" fmla="*/ 0 w 24"/>
                  <a:gd name="T11" fmla="*/ 0 h 7"/>
                  <a:gd name="T12" fmla="*/ 24 w 24"/>
                  <a:gd name="T13" fmla="*/ 0 h 7"/>
                  <a:gd name="T14" fmla="*/ 24 w 24"/>
                  <a:gd name="T15" fmla="*/ 5 h 7"/>
                  <a:gd name="T16" fmla="*/ 0 w 24"/>
                  <a:gd name="T17" fmla="*/ 5 h 7"/>
                  <a:gd name="T18" fmla="*/ 0 w 24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7">
                    <a:moveTo>
                      <a:pt x="0" y="0"/>
                    </a:moveTo>
                    <a:lnTo>
                      <a:pt x="24" y="0"/>
                    </a:lnTo>
                    <a:lnTo>
                      <a:pt x="24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" y="0"/>
                    </a:lnTo>
                    <a:lnTo>
                      <a:pt x="24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00" name="Freeform 1896"/>
              <p:cNvSpPr>
                <a:spLocks noEditPoints="1"/>
              </p:cNvSpPr>
              <p:nvPr/>
            </p:nvSpPr>
            <p:spPr bwMode="auto">
              <a:xfrm>
                <a:off x="4501" y="2511"/>
                <a:ext cx="24" cy="5"/>
              </a:xfrm>
              <a:custGeom>
                <a:avLst/>
                <a:gdLst>
                  <a:gd name="T0" fmla="*/ 0 w 24"/>
                  <a:gd name="T1" fmla="*/ 0 h 5"/>
                  <a:gd name="T2" fmla="*/ 24 w 24"/>
                  <a:gd name="T3" fmla="*/ 0 h 5"/>
                  <a:gd name="T4" fmla="*/ 24 w 24"/>
                  <a:gd name="T5" fmla="*/ 5 h 5"/>
                  <a:gd name="T6" fmla="*/ 0 w 24"/>
                  <a:gd name="T7" fmla="*/ 5 h 5"/>
                  <a:gd name="T8" fmla="*/ 0 w 24"/>
                  <a:gd name="T9" fmla="*/ 0 h 5"/>
                  <a:gd name="T10" fmla="*/ 0 w 24"/>
                  <a:gd name="T11" fmla="*/ 0 h 5"/>
                  <a:gd name="T12" fmla="*/ 24 w 24"/>
                  <a:gd name="T13" fmla="*/ 0 h 5"/>
                  <a:gd name="T14" fmla="*/ 24 w 24"/>
                  <a:gd name="T15" fmla="*/ 3 h 5"/>
                  <a:gd name="T16" fmla="*/ 0 w 24"/>
                  <a:gd name="T17" fmla="*/ 3 h 5"/>
                  <a:gd name="T18" fmla="*/ 0 w 2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5">
                    <a:moveTo>
                      <a:pt x="0" y="0"/>
                    </a:moveTo>
                    <a:lnTo>
                      <a:pt x="24" y="0"/>
                    </a:lnTo>
                    <a:lnTo>
                      <a:pt x="24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01" name="Freeform 1897"/>
              <p:cNvSpPr>
                <a:spLocks noEditPoints="1"/>
              </p:cNvSpPr>
              <p:nvPr/>
            </p:nvSpPr>
            <p:spPr bwMode="auto">
              <a:xfrm>
                <a:off x="4501" y="2511"/>
                <a:ext cx="24" cy="3"/>
              </a:xfrm>
              <a:custGeom>
                <a:avLst/>
                <a:gdLst>
                  <a:gd name="T0" fmla="*/ 0 w 24"/>
                  <a:gd name="T1" fmla="*/ 0 h 3"/>
                  <a:gd name="T2" fmla="*/ 24 w 24"/>
                  <a:gd name="T3" fmla="*/ 0 h 3"/>
                  <a:gd name="T4" fmla="*/ 24 w 24"/>
                  <a:gd name="T5" fmla="*/ 3 h 3"/>
                  <a:gd name="T6" fmla="*/ 0 w 24"/>
                  <a:gd name="T7" fmla="*/ 3 h 3"/>
                  <a:gd name="T8" fmla="*/ 0 w 24"/>
                  <a:gd name="T9" fmla="*/ 0 h 3"/>
                  <a:gd name="T10" fmla="*/ 0 w 24"/>
                  <a:gd name="T11" fmla="*/ 0 h 3"/>
                  <a:gd name="T12" fmla="*/ 24 w 24"/>
                  <a:gd name="T13" fmla="*/ 0 h 3"/>
                  <a:gd name="T14" fmla="*/ 24 w 24"/>
                  <a:gd name="T15" fmla="*/ 2 h 3"/>
                  <a:gd name="T16" fmla="*/ 0 w 24"/>
                  <a:gd name="T17" fmla="*/ 2 h 3"/>
                  <a:gd name="T18" fmla="*/ 0 w 24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3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02" name="Freeform 1898"/>
              <p:cNvSpPr>
                <a:spLocks noEditPoints="1"/>
              </p:cNvSpPr>
              <p:nvPr/>
            </p:nvSpPr>
            <p:spPr bwMode="auto">
              <a:xfrm>
                <a:off x="4501" y="2511"/>
                <a:ext cx="24" cy="2"/>
              </a:xfrm>
              <a:custGeom>
                <a:avLst/>
                <a:gdLst>
                  <a:gd name="T0" fmla="*/ 0 w 24"/>
                  <a:gd name="T1" fmla="*/ 0 h 2"/>
                  <a:gd name="T2" fmla="*/ 24 w 24"/>
                  <a:gd name="T3" fmla="*/ 0 h 2"/>
                  <a:gd name="T4" fmla="*/ 24 w 24"/>
                  <a:gd name="T5" fmla="*/ 2 h 2"/>
                  <a:gd name="T6" fmla="*/ 0 w 24"/>
                  <a:gd name="T7" fmla="*/ 2 h 2"/>
                  <a:gd name="T8" fmla="*/ 0 w 24"/>
                  <a:gd name="T9" fmla="*/ 0 h 2"/>
                  <a:gd name="T10" fmla="*/ 0 w 24"/>
                  <a:gd name="T11" fmla="*/ 0 h 2"/>
                  <a:gd name="T12" fmla="*/ 24 w 24"/>
                  <a:gd name="T13" fmla="*/ 0 h 2"/>
                  <a:gd name="T14" fmla="*/ 24 w 24"/>
                  <a:gd name="T15" fmla="*/ 0 h 2"/>
                  <a:gd name="T16" fmla="*/ 0 w 24"/>
                  <a:gd name="T17" fmla="*/ 0 h 2"/>
                  <a:gd name="T18" fmla="*/ 0 w 2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">
                    <a:moveTo>
                      <a:pt x="0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03" name="Freeform 1899"/>
              <p:cNvSpPr>
                <a:spLocks noEditPoints="1"/>
              </p:cNvSpPr>
              <p:nvPr/>
            </p:nvSpPr>
            <p:spPr bwMode="auto">
              <a:xfrm>
                <a:off x="4501" y="2511"/>
                <a:ext cx="24" cy="1"/>
              </a:xfrm>
              <a:custGeom>
                <a:avLst/>
                <a:gdLst>
                  <a:gd name="T0" fmla="*/ 0 w 24"/>
                  <a:gd name="T1" fmla="*/ 24 w 24"/>
                  <a:gd name="T2" fmla="*/ 24 w 24"/>
                  <a:gd name="T3" fmla="*/ 0 w 24"/>
                  <a:gd name="T4" fmla="*/ 0 w 24"/>
                  <a:gd name="T5" fmla="*/ 0 w 24"/>
                  <a:gd name="T6" fmla="*/ 24 w 24"/>
                  <a:gd name="T7" fmla="*/ 24 w 24"/>
                  <a:gd name="T8" fmla="*/ 0 w 24"/>
                  <a:gd name="T9" fmla="*/ 0 w 2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24">
                    <a:moveTo>
                      <a:pt x="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04" name="Rectangle 1900"/>
              <p:cNvSpPr>
                <a:spLocks noChangeArrowheads="1"/>
              </p:cNvSpPr>
              <p:nvPr/>
            </p:nvSpPr>
            <p:spPr bwMode="auto">
              <a:xfrm>
                <a:off x="4480" y="2513"/>
                <a:ext cx="5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05" name="Freeform 1901"/>
              <p:cNvSpPr>
                <a:spLocks noEditPoints="1"/>
              </p:cNvSpPr>
              <p:nvPr/>
            </p:nvSpPr>
            <p:spPr bwMode="auto">
              <a:xfrm>
                <a:off x="4336" y="2506"/>
                <a:ext cx="29" cy="14"/>
              </a:xfrm>
              <a:custGeom>
                <a:avLst/>
                <a:gdLst>
                  <a:gd name="T0" fmla="*/ 0 w 29"/>
                  <a:gd name="T1" fmla="*/ 0 h 14"/>
                  <a:gd name="T2" fmla="*/ 29 w 29"/>
                  <a:gd name="T3" fmla="*/ 0 h 14"/>
                  <a:gd name="T4" fmla="*/ 29 w 29"/>
                  <a:gd name="T5" fmla="*/ 14 h 14"/>
                  <a:gd name="T6" fmla="*/ 0 w 29"/>
                  <a:gd name="T7" fmla="*/ 14 h 14"/>
                  <a:gd name="T8" fmla="*/ 0 w 29"/>
                  <a:gd name="T9" fmla="*/ 0 h 14"/>
                  <a:gd name="T10" fmla="*/ 2 w 29"/>
                  <a:gd name="T11" fmla="*/ 0 h 14"/>
                  <a:gd name="T12" fmla="*/ 27 w 29"/>
                  <a:gd name="T13" fmla="*/ 0 h 14"/>
                  <a:gd name="T14" fmla="*/ 27 w 29"/>
                  <a:gd name="T15" fmla="*/ 14 h 14"/>
                  <a:gd name="T16" fmla="*/ 2 w 29"/>
                  <a:gd name="T17" fmla="*/ 14 h 14"/>
                  <a:gd name="T18" fmla="*/ 2 w 29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14">
                    <a:moveTo>
                      <a:pt x="0" y="0"/>
                    </a:moveTo>
                    <a:lnTo>
                      <a:pt x="29" y="0"/>
                    </a:lnTo>
                    <a:lnTo>
                      <a:pt x="29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7" y="0"/>
                    </a:lnTo>
                    <a:lnTo>
                      <a:pt x="27" y="14"/>
                    </a:lnTo>
                    <a:lnTo>
                      <a:pt x="2" y="1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06" name="Freeform 1902"/>
              <p:cNvSpPr>
                <a:spLocks noEditPoints="1"/>
              </p:cNvSpPr>
              <p:nvPr/>
            </p:nvSpPr>
            <p:spPr bwMode="auto">
              <a:xfrm>
                <a:off x="4338" y="2506"/>
                <a:ext cx="25" cy="14"/>
              </a:xfrm>
              <a:custGeom>
                <a:avLst/>
                <a:gdLst>
                  <a:gd name="T0" fmla="*/ 0 w 25"/>
                  <a:gd name="T1" fmla="*/ 0 h 14"/>
                  <a:gd name="T2" fmla="*/ 25 w 25"/>
                  <a:gd name="T3" fmla="*/ 0 h 14"/>
                  <a:gd name="T4" fmla="*/ 25 w 25"/>
                  <a:gd name="T5" fmla="*/ 14 h 14"/>
                  <a:gd name="T6" fmla="*/ 0 w 25"/>
                  <a:gd name="T7" fmla="*/ 14 h 14"/>
                  <a:gd name="T8" fmla="*/ 0 w 25"/>
                  <a:gd name="T9" fmla="*/ 0 h 14"/>
                  <a:gd name="T10" fmla="*/ 2 w 25"/>
                  <a:gd name="T11" fmla="*/ 0 h 14"/>
                  <a:gd name="T12" fmla="*/ 24 w 25"/>
                  <a:gd name="T13" fmla="*/ 0 h 14"/>
                  <a:gd name="T14" fmla="*/ 24 w 25"/>
                  <a:gd name="T15" fmla="*/ 14 h 14"/>
                  <a:gd name="T16" fmla="*/ 2 w 25"/>
                  <a:gd name="T17" fmla="*/ 14 h 14"/>
                  <a:gd name="T18" fmla="*/ 2 w 25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4">
                    <a:moveTo>
                      <a:pt x="0" y="0"/>
                    </a:moveTo>
                    <a:lnTo>
                      <a:pt x="25" y="0"/>
                    </a:lnTo>
                    <a:lnTo>
                      <a:pt x="2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4" y="0"/>
                    </a:lnTo>
                    <a:lnTo>
                      <a:pt x="24" y="14"/>
                    </a:lnTo>
                    <a:lnTo>
                      <a:pt x="2" y="1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7A7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07" name="Freeform 1903"/>
              <p:cNvSpPr>
                <a:spLocks noEditPoints="1"/>
              </p:cNvSpPr>
              <p:nvPr/>
            </p:nvSpPr>
            <p:spPr bwMode="auto">
              <a:xfrm>
                <a:off x="4340" y="2506"/>
                <a:ext cx="22" cy="14"/>
              </a:xfrm>
              <a:custGeom>
                <a:avLst/>
                <a:gdLst>
                  <a:gd name="T0" fmla="*/ 0 w 22"/>
                  <a:gd name="T1" fmla="*/ 0 h 14"/>
                  <a:gd name="T2" fmla="*/ 22 w 22"/>
                  <a:gd name="T3" fmla="*/ 0 h 14"/>
                  <a:gd name="T4" fmla="*/ 22 w 22"/>
                  <a:gd name="T5" fmla="*/ 14 h 14"/>
                  <a:gd name="T6" fmla="*/ 0 w 22"/>
                  <a:gd name="T7" fmla="*/ 14 h 14"/>
                  <a:gd name="T8" fmla="*/ 0 w 22"/>
                  <a:gd name="T9" fmla="*/ 0 h 14"/>
                  <a:gd name="T10" fmla="*/ 1 w 22"/>
                  <a:gd name="T11" fmla="*/ 0 h 14"/>
                  <a:gd name="T12" fmla="*/ 20 w 22"/>
                  <a:gd name="T13" fmla="*/ 0 h 14"/>
                  <a:gd name="T14" fmla="*/ 20 w 22"/>
                  <a:gd name="T15" fmla="*/ 14 h 14"/>
                  <a:gd name="T16" fmla="*/ 1 w 22"/>
                  <a:gd name="T17" fmla="*/ 14 h 14"/>
                  <a:gd name="T18" fmla="*/ 1 w 22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4">
                    <a:moveTo>
                      <a:pt x="0" y="0"/>
                    </a:moveTo>
                    <a:lnTo>
                      <a:pt x="22" y="0"/>
                    </a:lnTo>
                    <a:lnTo>
                      <a:pt x="22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1" y="0"/>
                    </a:moveTo>
                    <a:lnTo>
                      <a:pt x="20" y="0"/>
                    </a:lnTo>
                    <a:lnTo>
                      <a:pt x="20" y="14"/>
                    </a:lnTo>
                    <a:lnTo>
                      <a:pt x="1" y="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08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08" name="Freeform 1904"/>
              <p:cNvSpPr>
                <a:spLocks noEditPoints="1"/>
              </p:cNvSpPr>
              <p:nvPr/>
            </p:nvSpPr>
            <p:spPr bwMode="auto">
              <a:xfrm>
                <a:off x="4341" y="2506"/>
                <a:ext cx="19" cy="14"/>
              </a:xfrm>
              <a:custGeom>
                <a:avLst/>
                <a:gdLst>
                  <a:gd name="T0" fmla="*/ 0 w 19"/>
                  <a:gd name="T1" fmla="*/ 0 h 14"/>
                  <a:gd name="T2" fmla="*/ 19 w 19"/>
                  <a:gd name="T3" fmla="*/ 0 h 14"/>
                  <a:gd name="T4" fmla="*/ 19 w 19"/>
                  <a:gd name="T5" fmla="*/ 14 h 14"/>
                  <a:gd name="T6" fmla="*/ 0 w 19"/>
                  <a:gd name="T7" fmla="*/ 14 h 14"/>
                  <a:gd name="T8" fmla="*/ 0 w 19"/>
                  <a:gd name="T9" fmla="*/ 0 h 14"/>
                  <a:gd name="T10" fmla="*/ 2 w 19"/>
                  <a:gd name="T11" fmla="*/ 0 h 14"/>
                  <a:gd name="T12" fmla="*/ 17 w 19"/>
                  <a:gd name="T13" fmla="*/ 0 h 14"/>
                  <a:gd name="T14" fmla="*/ 17 w 19"/>
                  <a:gd name="T15" fmla="*/ 14 h 14"/>
                  <a:gd name="T16" fmla="*/ 2 w 19"/>
                  <a:gd name="T17" fmla="*/ 14 h 14"/>
                  <a:gd name="T18" fmla="*/ 2 w 19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4">
                    <a:moveTo>
                      <a:pt x="0" y="0"/>
                    </a:moveTo>
                    <a:lnTo>
                      <a:pt x="19" y="0"/>
                    </a:lnTo>
                    <a:lnTo>
                      <a:pt x="19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7" y="0"/>
                    </a:lnTo>
                    <a:lnTo>
                      <a:pt x="17" y="14"/>
                    </a:lnTo>
                    <a:lnTo>
                      <a:pt x="2" y="1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B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09" name="Freeform 1905"/>
              <p:cNvSpPr>
                <a:spLocks noEditPoints="1"/>
              </p:cNvSpPr>
              <p:nvPr/>
            </p:nvSpPr>
            <p:spPr bwMode="auto">
              <a:xfrm>
                <a:off x="4343" y="2506"/>
                <a:ext cx="15" cy="14"/>
              </a:xfrm>
              <a:custGeom>
                <a:avLst/>
                <a:gdLst>
                  <a:gd name="T0" fmla="*/ 0 w 15"/>
                  <a:gd name="T1" fmla="*/ 0 h 14"/>
                  <a:gd name="T2" fmla="*/ 15 w 15"/>
                  <a:gd name="T3" fmla="*/ 0 h 14"/>
                  <a:gd name="T4" fmla="*/ 15 w 15"/>
                  <a:gd name="T5" fmla="*/ 14 h 14"/>
                  <a:gd name="T6" fmla="*/ 0 w 15"/>
                  <a:gd name="T7" fmla="*/ 14 h 14"/>
                  <a:gd name="T8" fmla="*/ 0 w 15"/>
                  <a:gd name="T9" fmla="*/ 0 h 14"/>
                  <a:gd name="T10" fmla="*/ 2 w 15"/>
                  <a:gd name="T11" fmla="*/ 0 h 14"/>
                  <a:gd name="T12" fmla="*/ 13 w 15"/>
                  <a:gd name="T13" fmla="*/ 0 h 14"/>
                  <a:gd name="T14" fmla="*/ 13 w 15"/>
                  <a:gd name="T15" fmla="*/ 14 h 14"/>
                  <a:gd name="T16" fmla="*/ 2 w 15"/>
                  <a:gd name="T17" fmla="*/ 14 h 14"/>
                  <a:gd name="T18" fmla="*/ 2 w 15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4">
                    <a:moveTo>
                      <a:pt x="0" y="0"/>
                    </a:moveTo>
                    <a:lnTo>
                      <a:pt x="15" y="0"/>
                    </a:lnTo>
                    <a:lnTo>
                      <a:pt x="1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3" y="0"/>
                    </a:lnTo>
                    <a:lnTo>
                      <a:pt x="13" y="14"/>
                    </a:lnTo>
                    <a:lnTo>
                      <a:pt x="2" y="1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748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10" name="Freeform 1906"/>
              <p:cNvSpPr>
                <a:spLocks noEditPoints="1"/>
              </p:cNvSpPr>
              <p:nvPr/>
            </p:nvSpPr>
            <p:spPr bwMode="auto">
              <a:xfrm>
                <a:off x="4345" y="2506"/>
                <a:ext cx="11" cy="14"/>
              </a:xfrm>
              <a:custGeom>
                <a:avLst/>
                <a:gdLst>
                  <a:gd name="T0" fmla="*/ 0 w 11"/>
                  <a:gd name="T1" fmla="*/ 0 h 14"/>
                  <a:gd name="T2" fmla="*/ 11 w 11"/>
                  <a:gd name="T3" fmla="*/ 0 h 14"/>
                  <a:gd name="T4" fmla="*/ 11 w 11"/>
                  <a:gd name="T5" fmla="*/ 14 h 14"/>
                  <a:gd name="T6" fmla="*/ 0 w 11"/>
                  <a:gd name="T7" fmla="*/ 14 h 14"/>
                  <a:gd name="T8" fmla="*/ 0 w 11"/>
                  <a:gd name="T9" fmla="*/ 0 h 14"/>
                  <a:gd name="T10" fmla="*/ 2 w 11"/>
                  <a:gd name="T11" fmla="*/ 0 h 14"/>
                  <a:gd name="T12" fmla="*/ 9 w 11"/>
                  <a:gd name="T13" fmla="*/ 0 h 14"/>
                  <a:gd name="T14" fmla="*/ 9 w 11"/>
                  <a:gd name="T15" fmla="*/ 14 h 14"/>
                  <a:gd name="T16" fmla="*/ 2 w 11"/>
                  <a:gd name="T17" fmla="*/ 14 h 14"/>
                  <a:gd name="T18" fmla="*/ 2 w 11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4">
                    <a:moveTo>
                      <a:pt x="0" y="0"/>
                    </a:moveTo>
                    <a:lnTo>
                      <a:pt x="11" y="0"/>
                    </a:lnTo>
                    <a:lnTo>
                      <a:pt x="11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9" y="0"/>
                    </a:lnTo>
                    <a:lnTo>
                      <a:pt x="9" y="14"/>
                    </a:lnTo>
                    <a:lnTo>
                      <a:pt x="2" y="1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02A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11" name="Freeform 1907"/>
              <p:cNvSpPr>
                <a:spLocks noEditPoints="1"/>
              </p:cNvSpPr>
              <p:nvPr/>
            </p:nvSpPr>
            <p:spPr bwMode="auto">
              <a:xfrm>
                <a:off x="4347" y="2506"/>
                <a:ext cx="7" cy="14"/>
              </a:xfrm>
              <a:custGeom>
                <a:avLst/>
                <a:gdLst>
                  <a:gd name="T0" fmla="*/ 0 w 7"/>
                  <a:gd name="T1" fmla="*/ 0 h 14"/>
                  <a:gd name="T2" fmla="*/ 7 w 7"/>
                  <a:gd name="T3" fmla="*/ 0 h 14"/>
                  <a:gd name="T4" fmla="*/ 7 w 7"/>
                  <a:gd name="T5" fmla="*/ 14 h 14"/>
                  <a:gd name="T6" fmla="*/ 0 w 7"/>
                  <a:gd name="T7" fmla="*/ 14 h 14"/>
                  <a:gd name="T8" fmla="*/ 0 w 7"/>
                  <a:gd name="T9" fmla="*/ 0 h 14"/>
                  <a:gd name="T10" fmla="*/ 1 w 7"/>
                  <a:gd name="T11" fmla="*/ 0 h 14"/>
                  <a:gd name="T12" fmla="*/ 5 w 7"/>
                  <a:gd name="T13" fmla="*/ 0 h 14"/>
                  <a:gd name="T14" fmla="*/ 5 w 7"/>
                  <a:gd name="T15" fmla="*/ 14 h 14"/>
                  <a:gd name="T16" fmla="*/ 1 w 7"/>
                  <a:gd name="T17" fmla="*/ 14 h 14"/>
                  <a:gd name="T18" fmla="*/ 1 w 7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14">
                    <a:moveTo>
                      <a:pt x="0" y="0"/>
                    </a:moveTo>
                    <a:lnTo>
                      <a:pt x="7" y="0"/>
                    </a:lnTo>
                    <a:lnTo>
                      <a:pt x="7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1" y="0"/>
                    </a:moveTo>
                    <a:lnTo>
                      <a:pt x="5" y="0"/>
                    </a:lnTo>
                    <a:lnTo>
                      <a:pt x="5" y="14"/>
                    </a:lnTo>
                    <a:lnTo>
                      <a:pt x="1" y="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71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12" name="Freeform 1908"/>
              <p:cNvSpPr>
                <a:spLocks noEditPoints="1"/>
              </p:cNvSpPr>
              <p:nvPr/>
            </p:nvSpPr>
            <p:spPr bwMode="auto">
              <a:xfrm>
                <a:off x="4348" y="2506"/>
                <a:ext cx="4" cy="14"/>
              </a:xfrm>
              <a:custGeom>
                <a:avLst/>
                <a:gdLst>
                  <a:gd name="T0" fmla="*/ 0 w 4"/>
                  <a:gd name="T1" fmla="*/ 0 h 14"/>
                  <a:gd name="T2" fmla="*/ 4 w 4"/>
                  <a:gd name="T3" fmla="*/ 0 h 14"/>
                  <a:gd name="T4" fmla="*/ 4 w 4"/>
                  <a:gd name="T5" fmla="*/ 14 h 14"/>
                  <a:gd name="T6" fmla="*/ 0 w 4"/>
                  <a:gd name="T7" fmla="*/ 14 h 14"/>
                  <a:gd name="T8" fmla="*/ 0 w 4"/>
                  <a:gd name="T9" fmla="*/ 0 h 14"/>
                  <a:gd name="T10" fmla="*/ 2 w 4"/>
                  <a:gd name="T11" fmla="*/ 0 h 14"/>
                  <a:gd name="T12" fmla="*/ 2 w 4"/>
                  <a:gd name="T13" fmla="*/ 0 h 14"/>
                  <a:gd name="T14" fmla="*/ 2 w 4"/>
                  <a:gd name="T15" fmla="*/ 14 h 14"/>
                  <a:gd name="T16" fmla="*/ 2 w 4"/>
                  <a:gd name="T17" fmla="*/ 14 h 14"/>
                  <a:gd name="T18" fmla="*/ 2 w 4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4">
                    <a:moveTo>
                      <a:pt x="0" y="0"/>
                    </a:moveTo>
                    <a:lnTo>
                      <a:pt x="4" y="0"/>
                    </a:lnTo>
                    <a:lnTo>
                      <a:pt x="4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13" name="Freeform 1909"/>
              <p:cNvSpPr>
                <a:spLocks/>
              </p:cNvSpPr>
              <p:nvPr/>
            </p:nvSpPr>
            <p:spPr bwMode="auto">
              <a:xfrm>
                <a:off x="4328" y="2304"/>
                <a:ext cx="280" cy="278"/>
              </a:xfrm>
              <a:custGeom>
                <a:avLst/>
                <a:gdLst>
                  <a:gd name="T0" fmla="*/ 0 w 280"/>
                  <a:gd name="T1" fmla="*/ 278 h 278"/>
                  <a:gd name="T2" fmla="*/ 0 w 280"/>
                  <a:gd name="T3" fmla="*/ 194 h 278"/>
                  <a:gd name="T4" fmla="*/ 29 w 280"/>
                  <a:gd name="T5" fmla="*/ 165 h 278"/>
                  <a:gd name="T6" fmla="*/ 31 w 280"/>
                  <a:gd name="T7" fmla="*/ 165 h 278"/>
                  <a:gd name="T8" fmla="*/ 31 w 280"/>
                  <a:gd name="T9" fmla="*/ 32 h 278"/>
                  <a:gd name="T10" fmla="*/ 62 w 280"/>
                  <a:gd name="T11" fmla="*/ 0 h 278"/>
                  <a:gd name="T12" fmla="*/ 249 w 280"/>
                  <a:gd name="T13" fmla="*/ 0 h 278"/>
                  <a:gd name="T14" fmla="*/ 249 w 280"/>
                  <a:gd name="T15" fmla="*/ 94 h 278"/>
                  <a:gd name="T16" fmla="*/ 242 w 280"/>
                  <a:gd name="T17" fmla="*/ 116 h 278"/>
                  <a:gd name="T18" fmla="*/ 242 w 280"/>
                  <a:gd name="T19" fmla="*/ 159 h 278"/>
                  <a:gd name="T20" fmla="*/ 237 w 280"/>
                  <a:gd name="T21" fmla="*/ 162 h 278"/>
                  <a:gd name="T22" fmla="*/ 280 w 280"/>
                  <a:gd name="T23" fmla="*/ 162 h 278"/>
                  <a:gd name="T24" fmla="*/ 280 w 280"/>
                  <a:gd name="T25" fmla="*/ 248 h 278"/>
                  <a:gd name="T26" fmla="*/ 249 w 280"/>
                  <a:gd name="T27" fmla="*/ 278 h 278"/>
                  <a:gd name="T28" fmla="*/ 0 w 280"/>
                  <a:gd name="T29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0" h="278">
                    <a:moveTo>
                      <a:pt x="0" y="278"/>
                    </a:moveTo>
                    <a:lnTo>
                      <a:pt x="0" y="194"/>
                    </a:lnTo>
                    <a:lnTo>
                      <a:pt x="29" y="165"/>
                    </a:lnTo>
                    <a:lnTo>
                      <a:pt x="31" y="165"/>
                    </a:lnTo>
                    <a:lnTo>
                      <a:pt x="31" y="32"/>
                    </a:lnTo>
                    <a:lnTo>
                      <a:pt x="62" y="0"/>
                    </a:lnTo>
                    <a:lnTo>
                      <a:pt x="249" y="0"/>
                    </a:lnTo>
                    <a:lnTo>
                      <a:pt x="249" y="94"/>
                    </a:lnTo>
                    <a:lnTo>
                      <a:pt x="242" y="116"/>
                    </a:lnTo>
                    <a:lnTo>
                      <a:pt x="242" y="159"/>
                    </a:lnTo>
                    <a:lnTo>
                      <a:pt x="237" y="162"/>
                    </a:lnTo>
                    <a:lnTo>
                      <a:pt x="280" y="162"/>
                    </a:lnTo>
                    <a:lnTo>
                      <a:pt x="280" y="248"/>
                    </a:lnTo>
                    <a:lnTo>
                      <a:pt x="249" y="278"/>
                    </a:lnTo>
                    <a:lnTo>
                      <a:pt x="0" y="278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14" name="Freeform 1910"/>
              <p:cNvSpPr>
                <a:spLocks/>
              </p:cNvSpPr>
              <p:nvPr/>
            </p:nvSpPr>
            <p:spPr bwMode="auto">
              <a:xfrm>
                <a:off x="4570" y="2466"/>
                <a:ext cx="38" cy="16"/>
              </a:xfrm>
              <a:custGeom>
                <a:avLst/>
                <a:gdLst>
                  <a:gd name="T0" fmla="*/ 22 w 38"/>
                  <a:gd name="T1" fmla="*/ 16 h 16"/>
                  <a:gd name="T2" fmla="*/ 38 w 38"/>
                  <a:gd name="T3" fmla="*/ 0 h 16"/>
                  <a:gd name="T4" fmla="*/ 0 w 38"/>
                  <a:gd name="T5" fmla="*/ 0 h 16"/>
                  <a:gd name="T6" fmla="*/ 22 w 38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16">
                    <a:moveTo>
                      <a:pt x="22" y="16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15" name="Freeform 1911"/>
              <p:cNvSpPr>
                <a:spLocks/>
              </p:cNvSpPr>
              <p:nvPr/>
            </p:nvSpPr>
            <p:spPr bwMode="auto">
              <a:xfrm>
                <a:off x="4328" y="2469"/>
                <a:ext cx="62" cy="29"/>
              </a:xfrm>
              <a:custGeom>
                <a:avLst/>
                <a:gdLst>
                  <a:gd name="T0" fmla="*/ 62 w 62"/>
                  <a:gd name="T1" fmla="*/ 29 h 29"/>
                  <a:gd name="T2" fmla="*/ 29 w 62"/>
                  <a:gd name="T3" fmla="*/ 0 h 29"/>
                  <a:gd name="T4" fmla="*/ 0 w 62"/>
                  <a:gd name="T5" fmla="*/ 29 h 29"/>
                  <a:gd name="T6" fmla="*/ 62 w 62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29">
                    <a:moveTo>
                      <a:pt x="62" y="29"/>
                    </a:moveTo>
                    <a:lnTo>
                      <a:pt x="29" y="0"/>
                    </a:lnTo>
                    <a:lnTo>
                      <a:pt x="0" y="29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16" name="Freeform 1912"/>
              <p:cNvSpPr>
                <a:spLocks/>
              </p:cNvSpPr>
              <p:nvPr/>
            </p:nvSpPr>
            <p:spPr bwMode="auto">
              <a:xfrm>
                <a:off x="4359" y="2466"/>
                <a:ext cx="238" cy="32"/>
              </a:xfrm>
              <a:custGeom>
                <a:avLst/>
                <a:gdLst>
                  <a:gd name="T0" fmla="*/ 238 w 238"/>
                  <a:gd name="T1" fmla="*/ 13 h 32"/>
                  <a:gd name="T2" fmla="*/ 214 w 238"/>
                  <a:gd name="T3" fmla="*/ 0 h 32"/>
                  <a:gd name="T4" fmla="*/ 31 w 238"/>
                  <a:gd name="T5" fmla="*/ 0 h 32"/>
                  <a:gd name="T6" fmla="*/ 0 w 238"/>
                  <a:gd name="T7" fmla="*/ 16 h 32"/>
                  <a:gd name="T8" fmla="*/ 31 w 238"/>
                  <a:gd name="T9" fmla="*/ 32 h 32"/>
                  <a:gd name="T10" fmla="*/ 218 w 238"/>
                  <a:gd name="T11" fmla="*/ 32 h 32"/>
                  <a:gd name="T12" fmla="*/ 238 w 238"/>
                  <a:gd name="T13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" h="32">
                    <a:moveTo>
                      <a:pt x="238" y="13"/>
                    </a:moveTo>
                    <a:lnTo>
                      <a:pt x="214" y="0"/>
                    </a:lnTo>
                    <a:lnTo>
                      <a:pt x="31" y="0"/>
                    </a:lnTo>
                    <a:lnTo>
                      <a:pt x="0" y="16"/>
                    </a:lnTo>
                    <a:lnTo>
                      <a:pt x="31" y="32"/>
                    </a:lnTo>
                    <a:lnTo>
                      <a:pt x="218" y="32"/>
                    </a:lnTo>
                    <a:lnTo>
                      <a:pt x="238" y="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17" name="Freeform 1913"/>
              <p:cNvSpPr>
                <a:spLocks/>
              </p:cNvSpPr>
              <p:nvPr/>
            </p:nvSpPr>
            <p:spPr bwMode="auto">
              <a:xfrm>
                <a:off x="4398" y="2486"/>
                <a:ext cx="140" cy="10"/>
              </a:xfrm>
              <a:custGeom>
                <a:avLst/>
                <a:gdLst>
                  <a:gd name="T0" fmla="*/ 0 w 140"/>
                  <a:gd name="T1" fmla="*/ 10 h 10"/>
                  <a:gd name="T2" fmla="*/ 14 w 140"/>
                  <a:gd name="T3" fmla="*/ 10 h 10"/>
                  <a:gd name="T4" fmla="*/ 29 w 140"/>
                  <a:gd name="T5" fmla="*/ 9 h 10"/>
                  <a:gd name="T6" fmla="*/ 43 w 140"/>
                  <a:gd name="T7" fmla="*/ 9 h 10"/>
                  <a:gd name="T8" fmla="*/ 57 w 140"/>
                  <a:gd name="T9" fmla="*/ 9 h 10"/>
                  <a:gd name="T10" fmla="*/ 70 w 140"/>
                  <a:gd name="T11" fmla="*/ 8 h 10"/>
                  <a:gd name="T12" fmla="*/ 82 w 140"/>
                  <a:gd name="T13" fmla="*/ 8 h 10"/>
                  <a:gd name="T14" fmla="*/ 93 w 140"/>
                  <a:gd name="T15" fmla="*/ 7 h 10"/>
                  <a:gd name="T16" fmla="*/ 104 w 140"/>
                  <a:gd name="T17" fmla="*/ 6 h 10"/>
                  <a:gd name="T18" fmla="*/ 114 w 140"/>
                  <a:gd name="T19" fmla="*/ 6 h 10"/>
                  <a:gd name="T20" fmla="*/ 122 w 140"/>
                  <a:gd name="T21" fmla="*/ 5 h 10"/>
                  <a:gd name="T22" fmla="*/ 128 w 140"/>
                  <a:gd name="T23" fmla="*/ 4 h 10"/>
                  <a:gd name="T24" fmla="*/ 133 w 140"/>
                  <a:gd name="T25" fmla="*/ 3 h 10"/>
                  <a:gd name="T26" fmla="*/ 137 w 140"/>
                  <a:gd name="T27" fmla="*/ 2 h 10"/>
                  <a:gd name="T28" fmla="*/ 139 w 140"/>
                  <a:gd name="T29" fmla="*/ 1 h 10"/>
                  <a:gd name="T30" fmla="*/ 140 w 140"/>
                  <a:gd name="T31" fmla="*/ 0 h 10"/>
                  <a:gd name="T32" fmla="*/ 140 w 140"/>
                  <a:gd name="T33" fmla="*/ 10 h 10"/>
                  <a:gd name="T34" fmla="*/ 0 w 140"/>
                  <a:gd name="T3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14" y="10"/>
                    </a:lnTo>
                    <a:lnTo>
                      <a:pt x="29" y="9"/>
                    </a:lnTo>
                    <a:lnTo>
                      <a:pt x="43" y="9"/>
                    </a:lnTo>
                    <a:lnTo>
                      <a:pt x="57" y="9"/>
                    </a:lnTo>
                    <a:lnTo>
                      <a:pt x="70" y="8"/>
                    </a:lnTo>
                    <a:lnTo>
                      <a:pt x="82" y="8"/>
                    </a:lnTo>
                    <a:lnTo>
                      <a:pt x="93" y="7"/>
                    </a:lnTo>
                    <a:lnTo>
                      <a:pt x="104" y="6"/>
                    </a:lnTo>
                    <a:lnTo>
                      <a:pt x="114" y="6"/>
                    </a:lnTo>
                    <a:lnTo>
                      <a:pt x="122" y="5"/>
                    </a:lnTo>
                    <a:lnTo>
                      <a:pt x="128" y="4"/>
                    </a:lnTo>
                    <a:lnTo>
                      <a:pt x="133" y="3"/>
                    </a:lnTo>
                    <a:lnTo>
                      <a:pt x="137" y="2"/>
                    </a:lnTo>
                    <a:lnTo>
                      <a:pt x="139" y="1"/>
                    </a:lnTo>
                    <a:lnTo>
                      <a:pt x="140" y="0"/>
                    </a:lnTo>
                    <a:lnTo>
                      <a:pt x="14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18" name="Freeform 1914"/>
              <p:cNvSpPr>
                <a:spLocks/>
              </p:cNvSpPr>
              <p:nvPr/>
            </p:nvSpPr>
            <p:spPr bwMode="auto">
              <a:xfrm>
                <a:off x="4398" y="2486"/>
                <a:ext cx="140" cy="10"/>
              </a:xfrm>
              <a:custGeom>
                <a:avLst/>
                <a:gdLst>
                  <a:gd name="T0" fmla="*/ 0 w 140"/>
                  <a:gd name="T1" fmla="*/ 10 h 10"/>
                  <a:gd name="T2" fmla="*/ 14 w 140"/>
                  <a:gd name="T3" fmla="*/ 10 h 10"/>
                  <a:gd name="T4" fmla="*/ 29 w 140"/>
                  <a:gd name="T5" fmla="*/ 9 h 10"/>
                  <a:gd name="T6" fmla="*/ 43 w 140"/>
                  <a:gd name="T7" fmla="*/ 9 h 10"/>
                  <a:gd name="T8" fmla="*/ 57 w 140"/>
                  <a:gd name="T9" fmla="*/ 9 h 10"/>
                  <a:gd name="T10" fmla="*/ 70 w 140"/>
                  <a:gd name="T11" fmla="*/ 8 h 10"/>
                  <a:gd name="T12" fmla="*/ 82 w 140"/>
                  <a:gd name="T13" fmla="*/ 8 h 10"/>
                  <a:gd name="T14" fmla="*/ 93 w 140"/>
                  <a:gd name="T15" fmla="*/ 7 h 10"/>
                  <a:gd name="T16" fmla="*/ 104 w 140"/>
                  <a:gd name="T17" fmla="*/ 6 h 10"/>
                  <a:gd name="T18" fmla="*/ 114 w 140"/>
                  <a:gd name="T19" fmla="*/ 6 h 10"/>
                  <a:gd name="T20" fmla="*/ 122 w 140"/>
                  <a:gd name="T21" fmla="*/ 5 h 10"/>
                  <a:gd name="T22" fmla="*/ 128 w 140"/>
                  <a:gd name="T23" fmla="*/ 4 h 10"/>
                  <a:gd name="T24" fmla="*/ 133 w 140"/>
                  <a:gd name="T25" fmla="*/ 3 h 10"/>
                  <a:gd name="T26" fmla="*/ 137 w 140"/>
                  <a:gd name="T27" fmla="*/ 2 h 10"/>
                  <a:gd name="T28" fmla="*/ 139 w 140"/>
                  <a:gd name="T29" fmla="*/ 1 h 10"/>
                  <a:gd name="T30" fmla="*/ 140 w 140"/>
                  <a:gd name="T31" fmla="*/ 0 h 10"/>
                  <a:gd name="T32" fmla="*/ 137 w 140"/>
                  <a:gd name="T33" fmla="*/ 0 h 10"/>
                  <a:gd name="T34" fmla="*/ 136 w 140"/>
                  <a:gd name="T35" fmla="*/ 1 h 10"/>
                  <a:gd name="T36" fmla="*/ 134 w 140"/>
                  <a:gd name="T37" fmla="*/ 2 h 10"/>
                  <a:gd name="T38" fmla="*/ 129 w 140"/>
                  <a:gd name="T39" fmla="*/ 3 h 10"/>
                  <a:gd name="T40" fmla="*/ 124 w 140"/>
                  <a:gd name="T41" fmla="*/ 4 h 10"/>
                  <a:gd name="T42" fmla="*/ 116 w 140"/>
                  <a:gd name="T43" fmla="*/ 5 h 10"/>
                  <a:gd name="T44" fmla="*/ 108 w 140"/>
                  <a:gd name="T45" fmla="*/ 6 h 10"/>
                  <a:gd name="T46" fmla="*/ 97 w 140"/>
                  <a:gd name="T47" fmla="*/ 6 h 10"/>
                  <a:gd name="T48" fmla="*/ 86 w 140"/>
                  <a:gd name="T49" fmla="*/ 7 h 10"/>
                  <a:gd name="T50" fmla="*/ 73 w 140"/>
                  <a:gd name="T51" fmla="*/ 8 h 10"/>
                  <a:gd name="T52" fmla="*/ 60 w 140"/>
                  <a:gd name="T53" fmla="*/ 8 h 10"/>
                  <a:gd name="T54" fmla="*/ 45 w 140"/>
                  <a:gd name="T55" fmla="*/ 9 h 10"/>
                  <a:gd name="T56" fmla="*/ 30 w 140"/>
                  <a:gd name="T57" fmla="*/ 9 h 10"/>
                  <a:gd name="T58" fmla="*/ 15 w 140"/>
                  <a:gd name="T59" fmla="*/ 9 h 10"/>
                  <a:gd name="T60" fmla="*/ 0 w 140"/>
                  <a:gd name="T61" fmla="*/ 9 h 10"/>
                  <a:gd name="T62" fmla="*/ 0 w 140"/>
                  <a:gd name="T6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14" y="10"/>
                    </a:lnTo>
                    <a:lnTo>
                      <a:pt x="29" y="9"/>
                    </a:lnTo>
                    <a:lnTo>
                      <a:pt x="43" y="9"/>
                    </a:lnTo>
                    <a:lnTo>
                      <a:pt x="57" y="9"/>
                    </a:lnTo>
                    <a:lnTo>
                      <a:pt x="70" y="8"/>
                    </a:lnTo>
                    <a:lnTo>
                      <a:pt x="82" y="8"/>
                    </a:lnTo>
                    <a:lnTo>
                      <a:pt x="93" y="7"/>
                    </a:lnTo>
                    <a:lnTo>
                      <a:pt x="104" y="6"/>
                    </a:lnTo>
                    <a:lnTo>
                      <a:pt x="114" y="6"/>
                    </a:lnTo>
                    <a:lnTo>
                      <a:pt x="122" y="5"/>
                    </a:lnTo>
                    <a:lnTo>
                      <a:pt x="128" y="4"/>
                    </a:lnTo>
                    <a:lnTo>
                      <a:pt x="133" y="3"/>
                    </a:lnTo>
                    <a:lnTo>
                      <a:pt x="137" y="2"/>
                    </a:lnTo>
                    <a:lnTo>
                      <a:pt x="139" y="1"/>
                    </a:lnTo>
                    <a:lnTo>
                      <a:pt x="140" y="0"/>
                    </a:lnTo>
                    <a:lnTo>
                      <a:pt x="137" y="0"/>
                    </a:lnTo>
                    <a:lnTo>
                      <a:pt x="136" y="1"/>
                    </a:lnTo>
                    <a:lnTo>
                      <a:pt x="134" y="2"/>
                    </a:lnTo>
                    <a:lnTo>
                      <a:pt x="129" y="3"/>
                    </a:lnTo>
                    <a:lnTo>
                      <a:pt x="124" y="4"/>
                    </a:lnTo>
                    <a:lnTo>
                      <a:pt x="116" y="5"/>
                    </a:lnTo>
                    <a:lnTo>
                      <a:pt x="108" y="6"/>
                    </a:lnTo>
                    <a:lnTo>
                      <a:pt x="97" y="6"/>
                    </a:lnTo>
                    <a:lnTo>
                      <a:pt x="86" y="7"/>
                    </a:lnTo>
                    <a:lnTo>
                      <a:pt x="73" y="8"/>
                    </a:lnTo>
                    <a:lnTo>
                      <a:pt x="60" y="8"/>
                    </a:lnTo>
                    <a:lnTo>
                      <a:pt x="45" y="9"/>
                    </a:lnTo>
                    <a:lnTo>
                      <a:pt x="30" y="9"/>
                    </a:lnTo>
                    <a:lnTo>
                      <a:pt x="15" y="9"/>
                    </a:lnTo>
                    <a:lnTo>
                      <a:pt x="0" y="9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19" name="Freeform 1915"/>
              <p:cNvSpPr>
                <a:spLocks/>
              </p:cNvSpPr>
              <p:nvPr/>
            </p:nvSpPr>
            <p:spPr bwMode="auto">
              <a:xfrm>
                <a:off x="4398" y="2486"/>
                <a:ext cx="137" cy="9"/>
              </a:xfrm>
              <a:custGeom>
                <a:avLst/>
                <a:gdLst>
                  <a:gd name="T0" fmla="*/ 0 w 137"/>
                  <a:gd name="T1" fmla="*/ 9 h 9"/>
                  <a:gd name="T2" fmla="*/ 15 w 137"/>
                  <a:gd name="T3" fmla="*/ 9 h 9"/>
                  <a:gd name="T4" fmla="*/ 30 w 137"/>
                  <a:gd name="T5" fmla="*/ 9 h 9"/>
                  <a:gd name="T6" fmla="*/ 45 w 137"/>
                  <a:gd name="T7" fmla="*/ 9 h 9"/>
                  <a:gd name="T8" fmla="*/ 60 w 137"/>
                  <a:gd name="T9" fmla="*/ 8 h 9"/>
                  <a:gd name="T10" fmla="*/ 73 w 137"/>
                  <a:gd name="T11" fmla="*/ 8 h 9"/>
                  <a:gd name="T12" fmla="*/ 86 w 137"/>
                  <a:gd name="T13" fmla="*/ 7 h 9"/>
                  <a:gd name="T14" fmla="*/ 97 w 137"/>
                  <a:gd name="T15" fmla="*/ 6 h 9"/>
                  <a:gd name="T16" fmla="*/ 108 w 137"/>
                  <a:gd name="T17" fmla="*/ 6 h 9"/>
                  <a:gd name="T18" fmla="*/ 116 w 137"/>
                  <a:gd name="T19" fmla="*/ 5 h 9"/>
                  <a:gd name="T20" fmla="*/ 124 w 137"/>
                  <a:gd name="T21" fmla="*/ 4 h 9"/>
                  <a:gd name="T22" fmla="*/ 129 w 137"/>
                  <a:gd name="T23" fmla="*/ 3 h 9"/>
                  <a:gd name="T24" fmla="*/ 134 w 137"/>
                  <a:gd name="T25" fmla="*/ 2 h 9"/>
                  <a:gd name="T26" fmla="*/ 136 w 137"/>
                  <a:gd name="T27" fmla="*/ 1 h 9"/>
                  <a:gd name="T28" fmla="*/ 137 w 137"/>
                  <a:gd name="T29" fmla="*/ 0 h 9"/>
                  <a:gd name="T30" fmla="*/ 135 w 137"/>
                  <a:gd name="T31" fmla="*/ 0 h 9"/>
                  <a:gd name="T32" fmla="*/ 134 w 137"/>
                  <a:gd name="T33" fmla="*/ 1 h 9"/>
                  <a:gd name="T34" fmla="*/ 131 w 137"/>
                  <a:gd name="T35" fmla="*/ 2 h 9"/>
                  <a:gd name="T36" fmla="*/ 128 w 137"/>
                  <a:gd name="T37" fmla="*/ 3 h 9"/>
                  <a:gd name="T38" fmla="*/ 122 w 137"/>
                  <a:gd name="T39" fmla="*/ 4 h 9"/>
                  <a:gd name="T40" fmla="*/ 115 w 137"/>
                  <a:gd name="T41" fmla="*/ 5 h 9"/>
                  <a:gd name="T42" fmla="*/ 106 w 137"/>
                  <a:gd name="T43" fmla="*/ 6 h 9"/>
                  <a:gd name="T44" fmla="*/ 95 w 137"/>
                  <a:gd name="T45" fmla="*/ 6 h 9"/>
                  <a:gd name="T46" fmla="*/ 84 w 137"/>
                  <a:gd name="T47" fmla="*/ 7 h 9"/>
                  <a:gd name="T48" fmla="*/ 72 w 137"/>
                  <a:gd name="T49" fmla="*/ 8 h 9"/>
                  <a:gd name="T50" fmla="*/ 58 w 137"/>
                  <a:gd name="T51" fmla="*/ 8 h 9"/>
                  <a:gd name="T52" fmla="*/ 44 w 137"/>
                  <a:gd name="T53" fmla="*/ 9 h 9"/>
                  <a:gd name="T54" fmla="*/ 30 w 137"/>
                  <a:gd name="T55" fmla="*/ 9 h 9"/>
                  <a:gd name="T56" fmla="*/ 15 w 137"/>
                  <a:gd name="T57" fmla="*/ 9 h 9"/>
                  <a:gd name="T58" fmla="*/ 0 w 137"/>
                  <a:gd name="T59" fmla="*/ 9 h 9"/>
                  <a:gd name="T60" fmla="*/ 0 w 137"/>
                  <a:gd name="T6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7" h="9">
                    <a:moveTo>
                      <a:pt x="0" y="9"/>
                    </a:moveTo>
                    <a:lnTo>
                      <a:pt x="15" y="9"/>
                    </a:lnTo>
                    <a:lnTo>
                      <a:pt x="30" y="9"/>
                    </a:lnTo>
                    <a:lnTo>
                      <a:pt x="45" y="9"/>
                    </a:lnTo>
                    <a:lnTo>
                      <a:pt x="60" y="8"/>
                    </a:lnTo>
                    <a:lnTo>
                      <a:pt x="73" y="8"/>
                    </a:lnTo>
                    <a:lnTo>
                      <a:pt x="86" y="7"/>
                    </a:lnTo>
                    <a:lnTo>
                      <a:pt x="97" y="6"/>
                    </a:lnTo>
                    <a:lnTo>
                      <a:pt x="108" y="6"/>
                    </a:lnTo>
                    <a:lnTo>
                      <a:pt x="116" y="5"/>
                    </a:lnTo>
                    <a:lnTo>
                      <a:pt x="124" y="4"/>
                    </a:lnTo>
                    <a:lnTo>
                      <a:pt x="129" y="3"/>
                    </a:lnTo>
                    <a:lnTo>
                      <a:pt x="134" y="2"/>
                    </a:lnTo>
                    <a:lnTo>
                      <a:pt x="136" y="1"/>
                    </a:lnTo>
                    <a:lnTo>
                      <a:pt x="137" y="0"/>
                    </a:lnTo>
                    <a:lnTo>
                      <a:pt x="135" y="0"/>
                    </a:lnTo>
                    <a:lnTo>
                      <a:pt x="134" y="1"/>
                    </a:lnTo>
                    <a:lnTo>
                      <a:pt x="131" y="2"/>
                    </a:lnTo>
                    <a:lnTo>
                      <a:pt x="128" y="3"/>
                    </a:lnTo>
                    <a:lnTo>
                      <a:pt x="122" y="4"/>
                    </a:lnTo>
                    <a:lnTo>
                      <a:pt x="115" y="5"/>
                    </a:lnTo>
                    <a:lnTo>
                      <a:pt x="106" y="6"/>
                    </a:lnTo>
                    <a:lnTo>
                      <a:pt x="95" y="6"/>
                    </a:lnTo>
                    <a:lnTo>
                      <a:pt x="84" y="7"/>
                    </a:lnTo>
                    <a:lnTo>
                      <a:pt x="72" y="8"/>
                    </a:lnTo>
                    <a:lnTo>
                      <a:pt x="58" y="8"/>
                    </a:lnTo>
                    <a:lnTo>
                      <a:pt x="44" y="9"/>
                    </a:lnTo>
                    <a:lnTo>
                      <a:pt x="30" y="9"/>
                    </a:lnTo>
                    <a:lnTo>
                      <a:pt x="15" y="9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20" name="Freeform 1916"/>
              <p:cNvSpPr>
                <a:spLocks/>
              </p:cNvSpPr>
              <p:nvPr/>
            </p:nvSpPr>
            <p:spPr bwMode="auto">
              <a:xfrm>
                <a:off x="4398" y="2486"/>
                <a:ext cx="135" cy="9"/>
              </a:xfrm>
              <a:custGeom>
                <a:avLst/>
                <a:gdLst>
                  <a:gd name="T0" fmla="*/ 0 w 135"/>
                  <a:gd name="T1" fmla="*/ 9 h 9"/>
                  <a:gd name="T2" fmla="*/ 15 w 135"/>
                  <a:gd name="T3" fmla="*/ 9 h 9"/>
                  <a:gd name="T4" fmla="*/ 30 w 135"/>
                  <a:gd name="T5" fmla="*/ 9 h 9"/>
                  <a:gd name="T6" fmla="*/ 44 w 135"/>
                  <a:gd name="T7" fmla="*/ 9 h 9"/>
                  <a:gd name="T8" fmla="*/ 58 w 135"/>
                  <a:gd name="T9" fmla="*/ 8 h 9"/>
                  <a:gd name="T10" fmla="*/ 72 w 135"/>
                  <a:gd name="T11" fmla="*/ 8 h 9"/>
                  <a:gd name="T12" fmla="*/ 84 w 135"/>
                  <a:gd name="T13" fmla="*/ 7 h 9"/>
                  <a:gd name="T14" fmla="*/ 95 w 135"/>
                  <a:gd name="T15" fmla="*/ 6 h 9"/>
                  <a:gd name="T16" fmla="*/ 106 w 135"/>
                  <a:gd name="T17" fmla="*/ 6 h 9"/>
                  <a:gd name="T18" fmla="*/ 115 w 135"/>
                  <a:gd name="T19" fmla="*/ 5 h 9"/>
                  <a:gd name="T20" fmla="*/ 122 w 135"/>
                  <a:gd name="T21" fmla="*/ 4 h 9"/>
                  <a:gd name="T22" fmla="*/ 128 w 135"/>
                  <a:gd name="T23" fmla="*/ 3 h 9"/>
                  <a:gd name="T24" fmla="*/ 131 w 135"/>
                  <a:gd name="T25" fmla="*/ 2 h 9"/>
                  <a:gd name="T26" fmla="*/ 134 w 135"/>
                  <a:gd name="T27" fmla="*/ 1 h 9"/>
                  <a:gd name="T28" fmla="*/ 135 w 135"/>
                  <a:gd name="T29" fmla="*/ 0 h 9"/>
                  <a:gd name="T30" fmla="*/ 132 w 135"/>
                  <a:gd name="T31" fmla="*/ 0 h 9"/>
                  <a:gd name="T32" fmla="*/ 131 w 135"/>
                  <a:gd name="T33" fmla="*/ 1 h 9"/>
                  <a:gd name="T34" fmla="*/ 129 w 135"/>
                  <a:gd name="T35" fmla="*/ 2 h 9"/>
                  <a:gd name="T36" fmla="*/ 125 w 135"/>
                  <a:gd name="T37" fmla="*/ 3 h 9"/>
                  <a:gd name="T38" fmla="*/ 119 w 135"/>
                  <a:gd name="T39" fmla="*/ 4 h 9"/>
                  <a:gd name="T40" fmla="*/ 112 w 135"/>
                  <a:gd name="T41" fmla="*/ 5 h 9"/>
                  <a:gd name="T42" fmla="*/ 103 w 135"/>
                  <a:gd name="T43" fmla="*/ 6 h 9"/>
                  <a:gd name="T44" fmla="*/ 93 w 135"/>
                  <a:gd name="T45" fmla="*/ 6 h 9"/>
                  <a:gd name="T46" fmla="*/ 82 w 135"/>
                  <a:gd name="T47" fmla="*/ 7 h 9"/>
                  <a:gd name="T48" fmla="*/ 71 w 135"/>
                  <a:gd name="T49" fmla="*/ 7 h 9"/>
                  <a:gd name="T50" fmla="*/ 57 w 135"/>
                  <a:gd name="T51" fmla="*/ 8 h 9"/>
                  <a:gd name="T52" fmla="*/ 43 w 135"/>
                  <a:gd name="T53" fmla="*/ 8 h 9"/>
                  <a:gd name="T54" fmla="*/ 29 w 135"/>
                  <a:gd name="T55" fmla="*/ 9 h 9"/>
                  <a:gd name="T56" fmla="*/ 15 w 135"/>
                  <a:gd name="T57" fmla="*/ 9 h 9"/>
                  <a:gd name="T58" fmla="*/ 0 w 135"/>
                  <a:gd name="T59" fmla="*/ 9 h 9"/>
                  <a:gd name="T60" fmla="*/ 0 w 135"/>
                  <a:gd name="T6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5" h="9">
                    <a:moveTo>
                      <a:pt x="0" y="9"/>
                    </a:moveTo>
                    <a:lnTo>
                      <a:pt x="15" y="9"/>
                    </a:lnTo>
                    <a:lnTo>
                      <a:pt x="30" y="9"/>
                    </a:lnTo>
                    <a:lnTo>
                      <a:pt x="44" y="9"/>
                    </a:lnTo>
                    <a:lnTo>
                      <a:pt x="58" y="8"/>
                    </a:lnTo>
                    <a:lnTo>
                      <a:pt x="72" y="8"/>
                    </a:lnTo>
                    <a:lnTo>
                      <a:pt x="84" y="7"/>
                    </a:lnTo>
                    <a:lnTo>
                      <a:pt x="95" y="6"/>
                    </a:lnTo>
                    <a:lnTo>
                      <a:pt x="106" y="6"/>
                    </a:lnTo>
                    <a:lnTo>
                      <a:pt x="115" y="5"/>
                    </a:lnTo>
                    <a:lnTo>
                      <a:pt x="122" y="4"/>
                    </a:lnTo>
                    <a:lnTo>
                      <a:pt x="128" y="3"/>
                    </a:lnTo>
                    <a:lnTo>
                      <a:pt x="131" y="2"/>
                    </a:lnTo>
                    <a:lnTo>
                      <a:pt x="134" y="1"/>
                    </a:lnTo>
                    <a:lnTo>
                      <a:pt x="135" y="0"/>
                    </a:lnTo>
                    <a:lnTo>
                      <a:pt x="132" y="0"/>
                    </a:lnTo>
                    <a:lnTo>
                      <a:pt x="131" y="1"/>
                    </a:lnTo>
                    <a:lnTo>
                      <a:pt x="129" y="2"/>
                    </a:lnTo>
                    <a:lnTo>
                      <a:pt x="125" y="3"/>
                    </a:lnTo>
                    <a:lnTo>
                      <a:pt x="119" y="4"/>
                    </a:lnTo>
                    <a:lnTo>
                      <a:pt x="112" y="5"/>
                    </a:lnTo>
                    <a:lnTo>
                      <a:pt x="103" y="6"/>
                    </a:lnTo>
                    <a:lnTo>
                      <a:pt x="93" y="6"/>
                    </a:lnTo>
                    <a:lnTo>
                      <a:pt x="82" y="7"/>
                    </a:lnTo>
                    <a:lnTo>
                      <a:pt x="71" y="7"/>
                    </a:lnTo>
                    <a:lnTo>
                      <a:pt x="57" y="8"/>
                    </a:lnTo>
                    <a:lnTo>
                      <a:pt x="43" y="8"/>
                    </a:lnTo>
                    <a:lnTo>
                      <a:pt x="29" y="9"/>
                    </a:lnTo>
                    <a:lnTo>
                      <a:pt x="15" y="9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21" name="Freeform 1917"/>
              <p:cNvSpPr>
                <a:spLocks/>
              </p:cNvSpPr>
              <p:nvPr/>
            </p:nvSpPr>
            <p:spPr bwMode="auto">
              <a:xfrm>
                <a:off x="4398" y="2486"/>
                <a:ext cx="132" cy="9"/>
              </a:xfrm>
              <a:custGeom>
                <a:avLst/>
                <a:gdLst>
                  <a:gd name="T0" fmla="*/ 0 w 132"/>
                  <a:gd name="T1" fmla="*/ 9 h 9"/>
                  <a:gd name="T2" fmla="*/ 15 w 132"/>
                  <a:gd name="T3" fmla="*/ 9 h 9"/>
                  <a:gd name="T4" fmla="*/ 29 w 132"/>
                  <a:gd name="T5" fmla="*/ 9 h 9"/>
                  <a:gd name="T6" fmla="*/ 43 w 132"/>
                  <a:gd name="T7" fmla="*/ 8 h 9"/>
                  <a:gd name="T8" fmla="*/ 57 w 132"/>
                  <a:gd name="T9" fmla="*/ 8 h 9"/>
                  <a:gd name="T10" fmla="*/ 71 w 132"/>
                  <a:gd name="T11" fmla="*/ 7 h 9"/>
                  <a:gd name="T12" fmla="*/ 82 w 132"/>
                  <a:gd name="T13" fmla="*/ 7 h 9"/>
                  <a:gd name="T14" fmla="*/ 93 w 132"/>
                  <a:gd name="T15" fmla="*/ 6 h 9"/>
                  <a:gd name="T16" fmla="*/ 103 w 132"/>
                  <a:gd name="T17" fmla="*/ 6 h 9"/>
                  <a:gd name="T18" fmla="*/ 112 w 132"/>
                  <a:gd name="T19" fmla="*/ 5 h 9"/>
                  <a:gd name="T20" fmla="*/ 119 w 132"/>
                  <a:gd name="T21" fmla="*/ 4 h 9"/>
                  <a:gd name="T22" fmla="*/ 125 w 132"/>
                  <a:gd name="T23" fmla="*/ 3 h 9"/>
                  <a:gd name="T24" fmla="*/ 129 w 132"/>
                  <a:gd name="T25" fmla="*/ 2 h 9"/>
                  <a:gd name="T26" fmla="*/ 131 w 132"/>
                  <a:gd name="T27" fmla="*/ 1 h 9"/>
                  <a:gd name="T28" fmla="*/ 132 w 132"/>
                  <a:gd name="T29" fmla="*/ 0 h 9"/>
                  <a:gd name="T30" fmla="*/ 129 w 132"/>
                  <a:gd name="T31" fmla="*/ 0 h 9"/>
                  <a:gd name="T32" fmla="*/ 129 w 132"/>
                  <a:gd name="T33" fmla="*/ 1 h 9"/>
                  <a:gd name="T34" fmla="*/ 126 w 132"/>
                  <a:gd name="T35" fmla="*/ 2 h 9"/>
                  <a:gd name="T36" fmla="*/ 122 w 132"/>
                  <a:gd name="T37" fmla="*/ 3 h 9"/>
                  <a:gd name="T38" fmla="*/ 117 w 132"/>
                  <a:gd name="T39" fmla="*/ 4 h 9"/>
                  <a:gd name="T40" fmla="*/ 110 w 132"/>
                  <a:gd name="T41" fmla="*/ 5 h 9"/>
                  <a:gd name="T42" fmla="*/ 101 w 132"/>
                  <a:gd name="T43" fmla="*/ 6 h 9"/>
                  <a:gd name="T44" fmla="*/ 92 w 132"/>
                  <a:gd name="T45" fmla="*/ 6 h 9"/>
                  <a:gd name="T46" fmla="*/ 81 w 132"/>
                  <a:gd name="T47" fmla="*/ 7 h 9"/>
                  <a:gd name="T48" fmla="*/ 69 w 132"/>
                  <a:gd name="T49" fmla="*/ 7 h 9"/>
                  <a:gd name="T50" fmla="*/ 57 w 132"/>
                  <a:gd name="T51" fmla="*/ 8 h 9"/>
                  <a:gd name="T52" fmla="*/ 43 w 132"/>
                  <a:gd name="T53" fmla="*/ 8 h 9"/>
                  <a:gd name="T54" fmla="*/ 28 w 132"/>
                  <a:gd name="T55" fmla="*/ 9 h 9"/>
                  <a:gd name="T56" fmla="*/ 14 w 132"/>
                  <a:gd name="T57" fmla="*/ 9 h 9"/>
                  <a:gd name="T58" fmla="*/ 0 w 132"/>
                  <a:gd name="T59" fmla="*/ 9 h 9"/>
                  <a:gd name="T60" fmla="*/ 0 w 132"/>
                  <a:gd name="T6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2" h="9">
                    <a:moveTo>
                      <a:pt x="0" y="9"/>
                    </a:moveTo>
                    <a:lnTo>
                      <a:pt x="15" y="9"/>
                    </a:lnTo>
                    <a:lnTo>
                      <a:pt x="29" y="9"/>
                    </a:lnTo>
                    <a:lnTo>
                      <a:pt x="43" y="8"/>
                    </a:lnTo>
                    <a:lnTo>
                      <a:pt x="57" y="8"/>
                    </a:lnTo>
                    <a:lnTo>
                      <a:pt x="71" y="7"/>
                    </a:lnTo>
                    <a:lnTo>
                      <a:pt x="82" y="7"/>
                    </a:lnTo>
                    <a:lnTo>
                      <a:pt x="93" y="6"/>
                    </a:lnTo>
                    <a:lnTo>
                      <a:pt x="103" y="6"/>
                    </a:lnTo>
                    <a:lnTo>
                      <a:pt x="112" y="5"/>
                    </a:lnTo>
                    <a:lnTo>
                      <a:pt x="119" y="4"/>
                    </a:lnTo>
                    <a:lnTo>
                      <a:pt x="125" y="3"/>
                    </a:lnTo>
                    <a:lnTo>
                      <a:pt x="129" y="2"/>
                    </a:lnTo>
                    <a:lnTo>
                      <a:pt x="131" y="1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29" y="1"/>
                    </a:lnTo>
                    <a:lnTo>
                      <a:pt x="126" y="2"/>
                    </a:lnTo>
                    <a:lnTo>
                      <a:pt x="122" y="3"/>
                    </a:lnTo>
                    <a:lnTo>
                      <a:pt x="117" y="4"/>
                    </a:lnTo>
                    <a:lnTo>
                      <a:pt x="110" y="5"/>
                    </a:lnTo>
                    <a:lnTo>
                      <a:pt x="101" y="6"/>
                    </a:lnTo>
                    <a:lnTo>
                      <a:pt x="92" y="6"/>
                    </a:lnTo>
                    <a:lnTo>
                      <a:pt x="81" y="7"/>
                    </a:lnTo>
                    <a:lnTo>
                      <a:pt x="69" y="7"/>
                    </a:lnTo>
                    <a:lnTo>
                      <a:pt x="57" y="8"/>
                    </a:lnTo>
                    <a:lnTo>
                      <a:pt x="43" y="8"/>
                    </a:lnTo>
                    <a:lnTo>
                      <a:pt x="28" y="9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22" name="Freeform 1918"/>
              <p:cNvSpPr>
                <a:spLocks/>
              </p:cNvSpPr>
              <p:nvPr/>
            </p:nvSpPr>
            <p:spPr bwMode="auto">
              <a:xfrm>
                <a:off x="4398" y="2486"/>
                <a:ext cx="129" cy="9"/>
              </a:xfrm>
              <a:custGeom>
                <a:avLst/>
                <a:gdLst>
                  <a:gd name="T0" fmla="*/ 0 w 129"/>
                  <a:gd name="T1" fmla="*/ 9 h 9"/>
                  <a:gd name="T2" fmla="*/ 14 w 129"/>
                  <a:gd name="T3" fmla="*/ 9 h 9"/>
                  <a:gd name="T4" fmla="*/ 28 w 129"/>
                  <a:gd name="T5" fmla="*/ 9 h 9"/>
                  <a:gd name="T6" fmla="*/ 43 w 129"/>
                  <a:gd name="T7" fmla="*/ 8 h 9"/>
                  <a:gd name="T8" fmla="*/ 57 w 129"/>
                  <a:gd name="T9" fmla="*/ 8 h 9"/>
                  <a:gd name="T10" fmla="*/ 69 w 129"/>
                  <a:gd name="T11" fmla="*/ 7 h 9"/>
                  <a:gd name="T12" fmla="*/ 81 w 129"/>
                  <a:gd name="T13" fmla="*/ 7 h 9"/>
                  <a:gd name="T14" fmla="*/ 92 w 129"/>
                  <a:gd name="T15" fmla="*/ 6 h 9"/>
                  <a:gd name="T16" fmla="*/ 101 w 129"/>
                  <a:gd name="T17" fmla="*/ 6 h 9"/>
                  <a:gd name="T18" fmla="*/ 110 w 129"/>
                  <a:gd name="T19" fmla="*/ 5 h 9"/>
                  <a:gd name="T20" fmla="*/ 117 w 129"/>
                  <a:gd name="T21" fmla="*/ 4 h 9"/>
                  <a:gd name="T22" fmla="*/ 122 w 129"/>
                  <a:gd name="T23" fmla="*/ 3 h 9"/>
                  <a:gd name="T24" fmla="*/ 126 w 129"/>
                  <a:gd name="T25" fmla="*/ 2 h 9"/>
                  <a:gd name="T26" fmla="*/ 129 w 129"/>
                  <a:gd name="T27" fmla="*/ 1 h 9"/>
                  <a:gd name="T28" fmla="*/ 129 w 129"/>
                  <a:gd name="T29" fmla="*/ 0 h 9"/>
                  <a:gd name="T30" fmla="*/ 127 w 129"/>
                  <a:gd name="T31" fmla="*/ 0 h 9"/>
                  <a:gd name="T32" fmla="*/ 126 w 129"/>
                  <a:gd name="T33" fmla="*/ 1 h 9"/>
                  <a:gd name="T34" fmla="*/ 123 w 129"/>
                  <a:gd name="T35" fmla="*/ 2 h 9"/>
                  <a:gd name="T36" fmla="*/ 120 w 129"/>
                  <a:gd name="T37" fmla="*/ 3 h 9"/>
                  <a:gd name="T38" fmla="*/ 115 w 129"/>
                  <a:gd name="T39" fmla="*/ 4 h 9"/>
                  <a:gd name="T40" fmla="*/ 108 w 129"/>
                  <a:gd name="T41" fmla="*/ 5 h 9"/>
                  <a:gd name="T42" fmla="*/ 100 w 129"/>
                  <a:gd name="T43" fmla="*/ 6 h 9"/>
                  <a:gd name="T44" fmla="*/ 90 w 129"/>
                  <a:gd name="T45" fmla="*/ 6 h 9"/>
                  <a:gd name="T46" fmla="*/ 79 w 129"/>
                  <a:gd name="T47" fmla="*/ 6 h 9"/>
                  <a:gd name="T48" fmla="*/ 68 w 129"/>
                  <a:gd name="T49" fmla="*/ 7 h 9"/>
                  <a:gd name="T50" fmla="*/ 55 w 129"/>
                  <a:gd name="T51" fmla="*/ 8 h 9"/>
                  <a:gd name="T52" fmla="*/ 42 w 129"/>
                  <a:gd name="T53" fmla="*/ 8 h 9"/>
                  <a:gd name="T54" fmla="*/ 28 w 129"/>
                  <a:gd name="T55" fmla="*/ 8 h 9"/>
                  <a:gd name="T56" fmla="*/ 14 w 129"/>
                  <a:gd name="T57" fmla="*/ 9 h 9"/>
                  <a:gd name="T58" fmla="*/ 0 w 129"/>
                  <a:gd name="T59" fmla="*/ 9 h 9"/>
                  <a:gd name="T60" fmla="*/ 0 w 129"/>
                  <a:gd name="T6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9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9"/>
                    </a:lnTo>
                    <a:lnTo>
                      <a:pt x="43" y="8"/>
                    </a:lnTo>
                    <a:lnTo>
                      <a:pt x="57" y="8"/>
                    </a:lnTo>
                    <a:lnTo>
                      <a:pt x="69" y="7"/>
                    </a:lnTo>
                    <a:lnTo>
                      <a:pt x="81" y="7"/>
                    </a:lnTo>
                    <a:lnTo>
                      <a:pt x="92" y="6"/>
                    </a:lnTo>
                    <a:lnTo>
                      <a:pt x="101" y="6"/>
                    </a:lnTo>
                    <a:lnTo>
                      <a:pt x="110" y="5"/>
                    </a:lnTo>
                    <a:lnTo>
                      <a:pt x="117" y="4"/>
                    </a:lnTo>
                    <a:lnTo>
                      <a:pt x="122" y="3"/>
                    </a:lnTo>
                    <a:lnTo>
                      <a:pt x="126" y="2"/>
                    </a:lnTo>
                    <a:lnTo>
                      <a:pt x="129" y="1"/>
                    </a:lnTo>
                    <a:lnTo>
                      <a:pt x="129" y="0"/>
                    </a:lnTo>
                    <a:lnTo>
                      <a:pt x="127" y="0"/>
                    </a:lnTo>
                    <a:lnTo>
                      <a:pt x="126" y="1"/>
                    </a:lnTo>
                    <a:lnTo>
                      <a:pt x="123" y="2"/>
                    </a:lnTo>
                    <a:lnTo>
                      <a:pt x="120" y="3"/>
                    </a:lnTo>
                    <a:lnTo>
                      <a:pt x="115" y="4"/>
                    </a:lnTo>
                    <a:lnTo>
                      <a:pt x="108" y="5"/>
                    </a:lnTo>
                    <a:lnTo>
                      <a:pt x="100" y="6"/>
                    </a:lnTo>
                    <a:lnTo>
                      <a:pt x="90" y="6"/>
                    </a:lnTo>
                    <a:lnTo>
                      <a:pt x="79" y="6"/>
                    </a:lnTo>
                    <a:lnTo>
                      <a:pt x="68" y="7"/>
                    </a:lnTo>
                    <a:lnTo>
                      <a:pt x="55" y="8"/>
                    </a:lnTo>
                    <a:lnTo>
                      <a:pt x="42" y="8"/>
                    </a:lnTo>
                    <a:lnTo>
                      <a:pt x="28" y="8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23" name="Freeform 1919"/>
              <p:cNvSpPr>
                <a:spLocks/>
              </p:cNvSpPr>
              <p:nvPr/>
            </p:nvSpPr>
            <p:spPr bwMode="auto">
              <a:xfrm>
                <a:off x="4398" y="2486"/>
                <a:ext cx="127" cy="9"/>
              </a:xfrm>
              <a:custGeom>
                <a:avLst/>
                <a:gdLst>
                  <a:gd name="T0" fmla="*/ 0 w 127"/>
                  <a:gd name="T1" fmla="*/ 9 h 9"/>
                  <a:gd name="T2" fmla="*/ 14 w 127"/>
                  <a:gd name="T3" fmla="*/ 9 h 9"/>
                  <a:gd name="T4" fmla="*/ 28 w 127"/>
                  <a:gd name="T5" fmla="*/ 8 h 9"/>
                  <a:gd name="T6" fmla="*/ 42 w 127"/>
                  <a:gd name="T7" fmla="*/ 8 h 9"/>
                  <a:gd name="T8" fmla="*/ 55 w 127"/>
                  <a:gd name="T9" fmla="*/ 8 h 9"/>
                  <a:gd name="T10" fmla="*/ 68 w 127"/>
                  <a:gd name="T11" fmla="*/ 7 h 9"/>
                  <a:gd name="T12" fmla="*/ 79 w 127"/>
                  <a:gd name="T13" fmla="*/ 6 h 9"/>
                  <a:gd name="T14" fmla="*/ 90 w 127"/>
                  <a:gd name="T15" fmla="*/ 6 h 9"/>
                  <a:gd name="T16" fmla="*/ 100 w 127"/>
                  <a:gd name="T17" fmla="*/ 6 h 9"/>
                  <a:gd name="T18" fmla="*/ 108 w 127"/>
                  <a:gd name="T19" fmla="*/ 5 h 9"/>
                  <a:gd name="T20" fmla="*/ 115 w 127"/>
                  <a:gd name="T21" fmla="*/ 4 h 9"/>
                  <a:gd name="T22" fmla="*/ 120 w 127"/>
                  <a:gd name="T23" fmla="*/ 3 h 9"/>
                  <a:gd name="T24" fmla="*/ 123 w 127"/>
                  <a:gd name="T25" fmla="*/ 2 h 9"/>
                  <a:gd name="T26" fmla="*/ 126 w 127"/>
                  <a:gd name="T27" fmla="*/ 1 h 9"/>
                  <a:gd name="T28" fmla="*/ 127 w 127"/>
                  <a:gd name="T29" fmla="*/ 0 h 9"/>
                  <a:gd name="T30" fmla="*/ 124 w 127"/>
                  <a:gd name="T31" fmla="*/ 0 h 9"/>
                  <a:gd name="T32" fmla="*/ 123 w 127"/>
                  <a:gd name="T33" fmla="*/ 1 h 9"/>
                  <a:gd name="T34" fmla="*/ 122 w 127"/>
                  <a:gd name="T35" fmla="*/ 2 h 9"/>
                  <a:gd name="T36" fmla="*/ 117 w 127"/>
                  <a:gd name="T37" fmla="*/ 3 h 9"/>
                  <a:gd name="T38" fmla="*/ 112 w 127"/>
                  <a:gd name="T39" fmla="*/ 4 h 9"/>
                  <a:gd name="T40" fmla="*/ 105 w 127"/>
                  <a:gd name="T41" fmla="*/ 5 h 9"/>
                  <a:gd name="T42" fmla="*/ 97 w 127"/>
                  <a:gd name="T43" fmla="*/ 6 h 9"/>
                  <a:gd name="T44" fmla="*/ 88 w 127"/>
                  <a:gd name="T45" fmla="*/ 6 h 9"/>
                  <a:gd name="T46" fmla="*/ 78 w 127"/>
                  <a:gd name="T47" fmla="*/ 6 h 9"/>
                  <a:gd name="T48" fmla="*/ 66 w 127"/>
                  <a:gd name="T49" fmla="*/ 7 h 9"/>
                  <a:gd name="T50" fmla="*/ 54 w 127"/>
                  <a:gd name="T51" fmla="*/ 7 h 9"/>
                  <a:gd name="T52" fmla="*/ 41 w 127"/>
                  <a:gd name="T53" fmla="*/ 8 h 9"/>
                  <a:gd name="T54" fmla="*/ 28 w 127"/>
                  <a:gd name="T55" fmla="*/ 8 h 9"/>
                  <a:gd name="T56" fmla="*/ 14 w 127"/>
                  <a:gd name="T57" fmla="*/ 8 h 9"/>
                  <a:gd name="T58" fmla="*/ 0 w 127"/>
                  <a:gd name="T59" fmla="*/ 8 h 9"/>
                  <a:gd name="T60" fmla="*/ 0 w 127"/>
                  <a:gd name="T6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7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8"/>
                    </a:lnTo>
                    <a:lnTo>
                      <a:pt x="42" y="8"/>
                    </a:lnTo>
                    <a:lnTo>
                      <a:pt x="55" y="8"/>
                    </a:lnTo>
                    <a:lnTo>
                      <a:pt x="68" y="7"/>
                    </a:lnTo>
                    <a:lnTo>
                      <a:pt x="79" y="6"/>
                    </a:lnTo>
                    <a:lnTo>
                      <a:pt x="90" y="6"/>
                    </a:lnTo>
                    <a:lnTo>
                      <a:pt x="100" y="6"/>
                    </a:lnTo>
                    <a:lnTo>
                      <a:pt x="108" y="5"/>
                    </a:lnTo>
                    <a:lnTo>
                      <a:pt x="115" y="4"/>
                    </a:lnTo>
                    <a:lnTo>
                      <a:pt x="120" y="3"/>
                    </a:lnTo>
                    <a:lnTo>
                      <a:pt x="123" y="2"/>
                    </a:lnTo>
                    <a:lnTo>
                      <a:pt x="126" y="1"/>
                    </a:lnTo>
                    <a:lnTo>
                      <a:pt x="127" y="0"/>
                    </a:lnTo>
                    <a:lnTo>
                      <a:pt x="124" y="0"/>
                    </a:lnTo>
                    <a:lnTo>
                      <a:pt x="123" y="1"/>
                    </a:lnTo>
                    <a:lnTo>
                      <a:pt x="122" y="2"/>
                    </a:lnTo>
                    <a:lnTo>
                      <a:pt x="117" y="3"/>
                    </a:lnTo>
                    <a:lnTo>
                      <a:pt x="112" y="4"/>
                    </a:lnTo>
                    <a:lnTo>
                      <a:pt x="105" y="5"/>
                    </a:lnTo>
                    <a:lnTo>
                      <a:pt x="97" y="6"/>
                    </a:lnTo>
                    <a:lnTo>
                      <a:pt x="88" y="6"/>
                    </a:lnTo>
                    <a:lnTo>
                      <a:pt x="78" y="6"/>
                    </a:lnTo>
                    <a:lnTo>
                      <a:pt x="66" y="7"/>
                    </a:lnTo>
                    <a:lnTo>
                      <a:pt x="54" y="7"/>
                    </a:lnTo>
                    <a:lnTo>
                      <a:pt x="41" y="8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24" name="Freeform 1920"/>
              <p:cNvSpPr>
                <a:spLocks/>
              </p:cNvSpPr>
              <p:nvPr/>
            </p:nvSpPr>
            <p:spPr bwMode="auto">
              <a:xfrm>
                <a:off x="4398" y="2486"/>
                <a:ext cx="124" cy="8"/>
              </a:xfrm>
              <a:custGeom>
                <a:avLst/>
                <a:gdLst>
                  <a:gd name="T0" fmla="*/ 0 w 124"/>
                  <a:gd name="T1" fmla="*/ 8 h 8"/>
                  <a:gd name="T2" fmla="*/ 14 w 124"/>
                  <a:gd name="T3" fmla="*/ 8 h 8"/>
                  <a:gd name="T4" fmla="*/ 28 w 124"/>
                  <a:gd name="T5" fmla="*/ 8 h 8"/>
                  <a:gd name="T6" fmla="*/ 41 w 124"/>
                  <a:gd name="T7" fmla="*/ 8 h 8"/>
                  <a:gd name="T8" fmla="*/ 54 w 124"/>
                  <a:gd name="T9" fmla="*/ 7 h 8"/>
                  <a:gd name="T10" fmla="*/ 66 w 124"/>
                  <a:gd name="T11" fmla="*/ 7 h 8"/>
                  <a:gd name="T12" fmla="*/ 78 w 124"/>
                  <a:gd name="T13" fmla="*/ 6 h 8"/>
                  <a:gd name="T14" fmla="*/ 88 w 124"/>
                  <a:gd name="T15" fmla="*/ 6 h 8"/>
                  <a:gd name="T16" fmla="*/ 97 w 124"/>
                  <a:gd name="T17" fmla="*/ 6 h 8"/>
                  <a:gd name="T18" fmla="*/ 105 w 124"/>
                  <a:gd name="T19" fmla="*/ 5 h 8"/>
                  <a:gd name="T20" fmla="*/ 112 w 124"/>
                  <a:gd name="T21" fmla="*/ 4 h 8"/>
                  <a:gd name="T22" fmla="*/ 117 w 124"/>
                  <a:gd name="T23" fmla="*/ 3 h 8"/>
                  <a:gd name="T24" fmla="*/ 122 w 124"/>
                  <a:gd name="T25" fmla="*/ 2 h 8"/>
                  <a:gd name="T26" fmla="*/ 123 w 124"/>
                  <a:gd name="T27" fmla="*/ 1 h 8"/>
                  <a:gd name="T28" fmla="*/ 124 w 124"/>
                  <a:gd name="T29" fmla="*/ 0 h 8"/>
                  <a:gd name="T30" fmla="*/ 122 w 124"/>
                  <a:gd name="T31" fmla="*/ 0 h 8"/>
                  <a:gd name="T32" fmla="*/ 121 w 124"/>
                  <a:gd name="T33" fmla="*/ 1 h 8"/>
                  <a:gd name="T34" fmla="*/ 119 w 124"/>
                  <a:gd name="T35" fmla="*/ 2 h 8"/>
                  <a:gd name="T36" fmla="*/ 115 w 124"/>
                  <a:gd name="T37" fmla="*/ 3 h 8"/>
                  <a:gd name="T38" fmla="*/ 109 w 124"/>
                  <a:gd name="T39" fmla="*/ 4 h 8"/>
                  <a:gd name="T40" fmla="*/ 103 w 124"/>
                  <a:gd name="T41" fmla="*/ 5 h 8"/>
                  <a:gd name="T42" fmla="*/ 95 w 124"/>
                  <a:gd name="T43" fmla="*/ 6 h 8"/>
                  <a:gd name="T44" fmla="*/ 86 w 124"/>
                  <a:gd name="T45" fmla="*/ 6 h 8"/>
                  <a:gd name="T46" fmla="*/ 76 w 124"/>
                  <a:gd name="T47" fmla="*/ 6 h 8"/>
                  <a:gd name="T48" fmla="*/ 64 w 124"/>
                  <a:gd name="T49" fmla="*/ 7 h 8"/>
                  <a:gd name="T50" fmla="*/ 53 w 124"/>
                  <a:gd name="T51" fmla="*/ 7 h 8"/>
                  <a:gd name="T52" fmla="*/ 40 w 124"/>
                  <a:gd name="T53" fmla="*/ 8 h 8"/>
                  <a:gd name="T54" fmla="*/ 27 w 124"/>
                  <a:gd name="T55" fmla="*/ 8 h 8"/>
                  <a:gd name="T56" fmla="*/ 14 w 124"/>
                  <a:gd name="T57" fmla="*/ 8 h 8"/>
                  <a:gd name="T58" fmla="*/ 0 w 124"/>
                  <a:gd name="T59" fmla="*/ 8 h 8"/>
                  <a:gd name="T60" fmla="*/ 0 w 124"/>
                  <a:gd name="T6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4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8"/>
                    </a:lnTo>
                    <a:lnTo>
                      <a:pt x="41" y="8"/>
                    </a:lnTo>
                    <a:lnTo>
                      <a:pt x="54" y="7"/>
                    </a:lnTo>
                    <a:lnTo>
                      <a:pt x="66" y="7"/>
                    </a:lnTo>
                    <a:lnTo>
                      <a:pt x="78" y="6"/>
                    </a:lnTo>
                    <a:lnTo>
                      <a:pt x="88" y="6"/>
                    </a:lnTo>
                    <a:lnTo>
                      <a:pt x="97" y="6"/>
                    </a:lnTo>
                    <a:lnTo>
                      <a:pt x="105" y="5"/>
                    </a:lnTo>
                    <a:lnTo>
                      <a:pt x="112" y="4"/>
                    </a:lnTo>
                    <a:lnTo>
                      <a:pt x="117" y="3"/>
                    </a:lnTo>
                    <a:lnTo>
                      <a:pt x="122" y="2"/>
                    </a:lnTo>
                    <a:lnTo>
                      <a:pt x="123" y="1"/>
                    </a:lnTo>
                    <a:lnTo>
                      <a:pt x="124" y="0"/>
                    </a:lnTo>
                    <a:lnTo>
                      <a:pt x="122" y="0"/>
                    </a:lnTo>
                    <a:lnTo>
                      <a:pt x="121" y="1"/>
                    </a:lnTo>
                    <a:lnTo>
                      <a:pt x="119" y="2"/>
                    </a:lnTo>
                    <a:lnTo>
                      <a:pt x="115" y="3"/>
                    </a:lnTo>
                    <a:lnTo>
                      <a:pt x="109" y="4"/>
                    </a:lnTo>
                    <a:lnTo>
                      <a:pt x="103" y="5"/>
                    </a:lnTo>
                    <a:lnTo>
                      <a:pt x="95" y="6"/>
                    </a:lnTo>
                    <a:lnTo>
                      <a:pt x="86" y="6"/>
                    </a:lnTo>
                    <a:lnTo>
                      <a:pt x="76" y="6"/>
                    </a:lnTo>
                    <a:lnTo>
                      <a:pt x="64" y="7"/>
                    </a:lnTo>
                    <a:lnTo>
                      <a:pt x="53" y="7"/>
                    </a:lnTo>
                    <a:lnTo>
                      <a:pt x="40" y="8"/>
                    </a:lnTo>
                    <a:lnTo>
                      <a:pt x="27" y="8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25" name="Freeform 1921"/>
              <p:cNvSpPr>
                <a:spLocks/>
              </p:cNvSpPr>
              <p:nvPr/>
            </p:nvSpPr>
            <p:spPr bwMode="auto">
              <a:xfrm>
                <a:off x="4398" y="2486"/>
                <a:ext cx="122" cy="8"/>
              </a:xfrm>
              <a:custGeom>
                <a:avLst/>
                <a:gdLst>
                  <a:gd name="T0" fmla="*/ 0 w 122"/>
                  <a:gd name="T1" fmla="*/ 8 h 8"/>
                  <a:gd name="T2" fmla="*/ 14 w 122"/>
                  <a:gd name="T3" fmla="*/ 8 h 8"/>
                  <a:gd name="T4" fmla="*/ 27 w 122"/>
                  <a:gd name="T5" fmla="*/ 8 h 8"/>
                  <a:gd name="T6" fmla="*/ 40 w 122"/>
                  <a:gd name="T7" fmla="*/ 8 h 8"/>
                  <a:gd name="T8" fmla="*/ 53 w 122"/>
                  <a:gd name="T9" fmla="*/ 7 h 8"/>
                  <a:gd name="T10" fmla="*/ 64 w 122"/>
                  <a:gd name="T11" fmla="*/ 7 h 8"/>
                  <a:gd name="T12" fmla="*/ 76 w 122"/>
                  <a:gd name="T13" fmla="*/ 6 h 8"/>
                  <a:gd name="T14" fmla="*/ 86 w 122"/>
                  <a:gd name="T15" fmla="*/ 6 h 8"/>
                  <a:gd name="T16" fmla="*/ 95 w 122"/>
                  <a:gd name="T17" fmla="*/ 6 h 8"/>
                  <a:gd name="T18" fmla="*/ 103 w 122"/>
                  <a:gd name="T19" fmla="*/ 5 h 8"/>
                  <a:gd name="T20" fmla="*/ 109 w 122"/>
                  <a:gd name="T21" fmla="*/ 4 h 8"/>
                  <a:gd name="T22" fmla="*/ 115 w 122"/>
                  <a:gd name="T23" fmla="*/ 3 h 8"/>
                  <a:gd name="T24" fmla="*/ 119 w 122"/>
                  <a:gd name="T25" fmla="*/ 2 h 8"/>
                  <a:gd name="T26" fmla="*/ 121 w 122"/>
                  <a:gd name="T27" fmla="*/ 1 h 8"/>
                  <a:gd name="T28" fmla="*/ 122 w 122"/>
                  <a:gd name="T29" fmla="*/ 0 h 8"/>
                  <a:gd name="T30" fmla="*/ 119 w 122"/>
                  <a:gd name="T31" fmla="*/ 0 h 8"/>
                  <a:gd name="T32" fmla="*/ 118 w 122"/>
                  <a:gd name="T33" fmla="*/ 1 h 8"/>
                  <a:gd name="T34" fmla="*/ 115 w 122"/>
                  <a:gd name="T35" fmla="*/ 2 h 8"/>
                  <a:gd name="T36" fmla="*/ 111 w 122"/>
                  <a:gd name="T37" fmla="*/ 3 h 8"/>
                  <a:gd name="T38" fmla="*/ 106 w 122"/>
                  <a:gd name="T39" fmla="*/ 4 h 8"/>
                  <a:gd name="T40" fmla="*/ 98 w 122"/>
                  <a:gd name="T41" fmla="*/ 5 h 8"/>
                  <a:gd name="T42" fmla="*/ 89 w 122"/>
                  <a:gd name="T43" fmla="*/ 6 h 8"/>
                  <a:gd name="T44" fmla="*/ 79 w 122"/>
                  <a:gd name="T45" fmla="*/ 6 h 8"/>
                  <a:gd name="T46" fmla="*/ 68 w 122"/>
                  <a:gd name="T47" fmla="*/ 6 h 8"/>
                  <a:gd name="T48" fmla="*/ 56 w 122"/>
                  <a:gd name="T49" fmla="*/ 7 h 8"/>
                  <a:gd name="T50" fmla="*/ 43 w 122"/>
                  <a:gd name="T51" fmla="*/ 7 h 8"/>
                  <a:gd name="T52" fmla="*/ 28 w 122"/>
                  <a:gd name="T53" fmla="*/ 8 h 8"/>
                  <a:gd name="T54" fmla="*/ 14 w 122"/>
                  <a:gd name="T55" fmla="*/ 8 h 8"/>
                  <a:gd name="T56" fmla="*/ 0 w 122"/>
                  <a:gd name="T57" fmla="*/ 8 h 8"/>
                  <a:gd name="T58" fmla="*/ 0 w 122"/>
                  <a:gd name="T5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2" h="8">
                    <a:moveTo>
                      <a:pt x="0" y="8"/>
                    </a:moveTo>
                    <a:lnTo>
                      <a:pt x="14" y="8"/>
                    </a:lnTo>
                    <a:lnTo>
                      <a:pt x="27" y="8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4" y="7"/>
                    </a:lnTo>
                    <a:lnTo>
                      <a:pt x="76" y="6"/>
                    </a:lnTo>
                    <a:lnTo>
                      <a:pt x="86" y="6"/>
                    </a:lnTo>
                    <a:lnTo>
                      <a:pt x="95" y="6"/>
                    </a:lnTo>
                    <a:lnTo>
                      <a:pt x="103" y="5"/>
                    </a:lnTo>
                    <a:lnTo>
                      <a:pt x="109" y="4"/>
                    </a:lnTo>
                    <a:lnTo>
                      <a:pt x="115" y="3"/>
                    </a:lnTo>
                    <a:lnTo>
                      <a:pt x="119" y="2"/>
                    </a:lnTo>
                    <a:lnTo>
                      <a:pt x="121" y="1"/>
                    </a:lnTo>
                    <a:lnTo>
                      <a:pt x="122" y="0"/>
                    </a:lnTo>
                    <a:lnTo>
                      <a:pt x="119" y="0"/>
                    </a:lnTo>
                    <a:lnTo>
                      <a:pt x="118" y="1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6" y="4"/>
                    </a:lnTo>
                    <a:lnTo>
                      <a:pt x="98" y="5"/>
                    </a:lnTo>
                    <a:lnTo>
                      <a:pt x="89" y="6"/>
                    </a:lnTo>
                    <a:lnTo>
                      <a:pt x="79" y="6"/>
                    </a:lnTo>
                    <a:lnTo>
                      <a:pt x="68" y="6"/>
                    </a:lnTo>
                    <a:lnTo>
                      <a:pt x="56" y="7"/>
                    </a:lnTo>
                    <a:lnTo>
                      <a:pt x="43" y="7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26" name="Freeform 1922"/>
              <p:cNvSpPr>
                <a:spLocks/>
              </p:cNvSpPr>
              <p:nvPr/>
            </p:nvSpPr>
            <p:spPr bwMode="auto">
              <a:xfrm>
                <a:off x="4398" y="2486"/>
                <a:ext cx="119" cy="8"/>
              </a:xfrm>
              <a:custGeom>
                <a:avLst/>
                <a:gdLst>
                  <a:gd name="T0" fmla="*/ 0 w 119"/>
                  <a:gd name="T1" fmla="*/ 8 h 8"/>
                  <a:gd name="T2" fmla="*/ 14 w 119"/>
                  <a:gd name="T3" fmla="*/ 8 h 8"/>
                  <a:gd name="T4" fmla="*/ 28 w 119"/>
                  <a:gd name="T5" fmla="*/ 8 h 8"/>
                  <a:gd name="T6" fmla="*/ 43 w 119"/>
                  <a:gd name="T7" fmla="*/ 7 h 8"/>
                  <a:gd name="T8" fmla="*/ 56 w 119"/>
                  <a:gd name="T9" fmla="*/ 7 h 8"/>
                  <a:gd name="T10" fmla="*/ 68 w 119"/>
                  <a:gd name="T11" fmla="*/ 6 h 8"/>
                  <a:gd name="T12" fmla="*/ 79 w 119"/>
                  <a:gd name="T13" fmla="*/ 6 h 8"/>
                  <a:gd name="T14" fmla="*/ 89 w 119"/>
                  <a:gd name="T15" fmla="*/ 6 h 8"/>
                  <a:gd name="T16" fmla="*/ 98 w 119"/>
                  <a:gd name="T17" fmla="*/ 5 h 8"/>
                  <a:gd name="T18" fmla="*/ 106 w 119"/>
                  <a:gd name="T19" fmla="*/ 4 h 8"/>
                  <a:gd name="T20" fmla="*/ 111 w 119"/>
                  <a:gd name="T21" fmla="*/ 3 h 8"/>
                  <a:gd name="T22" fmla="*/ 115 w 119"/>
                  <a:gd name="T23" fmla="*/ 2 h 8"/>
                  <a:gd name="T24" fmla="*/ 118 w 119"/>
                  <a:gd name="T25" fmla="*/ 1 h 8"/>
                  <a:gd name="T26" fmla="*/ 119 w 119"/>
                  <a:gd name="T27" fmla="*/ 0 h 8"/>
                  <a:gd name="T28" fmla="*/ 116 w 119"/>
                  <a:gd name="T29" fmla="*/ 0 h 8"/>
                  <a:gd name="T30" fmla="*/ 115 w 119"/>
                  <a:gd name="T31" fmla="*/ 1 h 8"/>
                  <a:gd name="T32" fmla="*/ 113 w 119"/>
                  <a:gd name="T33" fmla="*/ 2 h 8"/>
                  <a:gd name="T34" fmla="*/ 108 w 119"/>
                  <a:gd name="T35" fmla="*/ 3 h 8"/>
                  <a:gd name="T36" fmla="*/ 103 w 119"/>
                  <a:gd name="T37" fmla="*/ 4 h 8"/>
                  <a:gd name="T38" fmla="*/ 96 w 119"/>
                  <a:gd name="T39" fmla="*/ 5 h 8"/>
                  <a:gd name="T40" fmla="*/ 87 w 119"/>
                  <a:gd name="T41" fmla="*/ 6 h 8"/>
                  <a:gd name="T42" fmla="*/ 77 w 119"/>
                  <a:gd name="T43" fmla="*/ 6 h 8"/>
                  <a:gd name="T44" fmla="*/ 66 w 119"/>
                  <a:gd name="T45" fmla="*/ 6 h 8"/>
                  <a:gd name="T46" fmla="*/ 54 w 119"/>
                  <a:gd name="T47" fmla="*/ 7 h 8"/>
                  <a:gd name="T48" fmla="*/ 42 w 119"/>
                  <a:gd name="T49" fmla="*/ 7 h 8"/>
                  <a:gd name="T50" fmla="*/ 28 w 119"/>
                  <a:gd name="T51" fmla="*/ 8 h 8"/>
                  <a:gd name="T52" fmla="*/ 14 w 119"/>
                  <a:gd name="T53" fmla="*/ 8 h 8"/>
                  <a:gd name="T54" fmla="*/ 0 w 119"/>
                  <a:gd name="T55" fmla="*/ 8 h 8"/>
                  <a:gd name="T56" fmla="*/ 0 w 119"/>
                  <a:gd name="T5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9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8"/>
                    </a:lnTo>
                    <a:lnTo>
                      <a:pt x="43" y="7"/>
                    </a:lnTo>
                    <a:lnTo>
                      <a:pt x="56" y="7"/>
                    </a:lnTo>
                    <a:lnTo>
                      <a:pt x="68" y="6"/>
                    </a:lnTo>
                    <a:lnTo>
                      <a:pt x="79" y="6"/>
                    </a:lnTo>
                    <a:lnTo>
                      <a:pt x="89" y="6"/>
                    </a:lnTo>
                    <a:lnTo>
                      <a:pt x="98" y="5"/>
                    </a:lnTo>
                    <a:lnTo>
                      <a:pt x="106" y="4"/>
                    </a:lnTo>
                    <a:lnTo>
                      <a:pt x="111" y="3"/>
                    </a:lnTo>
                    <a:lnTo>
                      <a:pt x="115" y="2"/>
                    </a:lnTo>
                    <a:lnTo>
                      <a:pt x="118" y="1"/>
                    </a:lnTo>
                    <a:lnTo>
                      <a:pt x="119" y="0"/>
                    </a:lnTo>
                    <a:lnTo>
                      <a:pt x="116" y="0"/>
                    </a:lnTo>
                    <a:lnTo>
                      <a:pt x="115" y="1"/>
                    </a:lnTo>
                    <a:lnTo>
                      <a:pt x="113" y="2"/>
                    </a:lnTo>
                    <a:lnTo>
                      <a:pt x="108" y="3"/>
                    </a:lnTo>
                    <a:lnTo>
                      <a:pt x="103" y="4"/>
                    </a:lnTo>
                    <a:lnTo>
                      <a:pt x="96" y="5"/>
                    </a:lnTo>
                    <a:lnTo>
                      <a:pt x="87" y="6"/>
                    </a:lnTo>
                    <a:lnTo>
                      <a:pt x="77" y="6"/>
                    </a:lnTo>
                    <a:lnTo>
                      <a:pt x="66" y="6"/>
                    </a:lnTo>
                    <a:lnTo>
                      <a:pt x="54" y="7"/>
                    </a:lnTo>
                    <a:lnTo>
                      <a:pt x="42" y="7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27" name="Freeform 1923"/>
              <p:cNvSpPr>
                <a:spLocks/>
              </p:cNvSpPr>
              <p:nvPr/>
            </p:nvSpPr>
            <p:spPr bwMode="auto">
              <a:xfrm>
                <a:off x="4398" y="2486"/>
                <a:ext cx="116" cy="8"/>
              </a:xfrm>
              <a:custGeom>
                <a:avLst/>
                <a:gdLst>
                  <a:gd name="T0" fmla="*/ 0 w 116"/>
                  <a:gd name="T1" fmla="*/ 8 h 8"/>
                  <a:gd name="T2" fmla="*/ 14 w 116"/>
                  <a:gd name="T3" fmla="*/ 8 h 8"/>
                  <a:gd name="T4" fmla="*/ 28 w 116"/>
                  <a:gd name="T5" fmla="*/ 8 h 8"/>
                  <a:gd name="T6" fmla="*/ 42 w 116"/>
                  <a:gd name="T7" fmla="*/ 7 h 8"/>
                  <a:gd name="T8" fmla="*/ 54 w 116"/>
                  <a:gd name="T9" fmla="*/ 7 h 8"/>
                  <a:gd name="T10" fmla="*/ 66 w 116"/>
                  <a:gd name="T11" fmla="*/ 6 h 8"/>
                  <a:gd name="T12" fmla="*/ 77 w 116"/>
                  <a:gd name="T13" fmla="*/ 6 h 8"/>
                  <a:gd name="T14" fmla="*/ 87 w 116"/>
                  <a:gd name="T15" fmla="*/ 6 h 8"/>
                  <a:gd name="T16" fmla="*/ 96 w 116"/>
                  <a:gd name="T17" fmla="*/ 5 h 8"/>
                  <a:gd name="T18" fmla="*/ 103 w 116"/>
                  <a:gd name="T19" fmla="*/ 4 h 8"/>
                  <a:gd name="T20" fmla="*/ 108 w 116"/>
                  <a:gd name="T21" fmla="*/ 3 h 8"/>
                  <a:gd name="T22" fmla="*/ 113 w 116"/>
                  <a:gd name="T23" fmla="*/ 2 h 8"/>
                  <a:gd name="T24" fmla="*/ 115 w 116"/>
                  <a:gd name="T25" fmla="*/ 1 h 8"/>
                  <a:gd name="T26" fmla="*/ 116 w 116"/>
                  <a:gd name="T27" fmla="*/ 0 h 8"/>
                  <a:gd name="T28" fmla="*/ 114 w 116"/>
                  <a:gd name="T29" fmla="*/ 0 h 8"/>
                  <a:gd name="T30" fmla="*/ 113 w 116"/>
                  <a:gd name="T31" fmla="*/ 1 h 8"/>
                  <a:gd name="T32" fmla="*/ 110 w 116"/>
                  <a:gd name="T33" fmla="*/ 2 h 8"/>
                  <a:gd name="T34" fmla="*/ 107 w 116"/>
                  <a:gd name="T35" fmla="*/ 3 h 8"/>
                  <a:gd name="T36" fmla="*/ 100 w 116"/>
                  <a:gd name="T37" fmla="*/ 4 h 8"/>
                  <a:gd name="T38" fmla="*/ 93 w 116"/>
                  <a:gd name="T39" fmla="*/ 5 h 8"/>
                  <a:gd name="T40" fmla="*/ 86 w 116"/>
                  <a:gd name="T41" fmla="*/ 6 h 8"/>
                  <a:gd name="T42" fmla="*/ 75 w 116"/>
                  <a:gd name="T43" fmla="*/ 6 h 8"/>
                  <a:gd name="T44" fmla="*/ 64 w 116"/>
                  <a:gd name="T45" fmla="*/ 6 h 8"/>
                  <a:gd name="T46" fmla="*/ 53 w 116"/>
                  <a:gd name="T47" fmla="*/ 7 h 8"/>
                  <a:gd name="T48" fmla="*/ 41 w 116"/>
                  <a:gd name="T49" fmla="*/ 7 h 8"/>
                  <a:gd name="T50" fmla="*/ 28 w 116"/>
                  <a:gd name="T51" fmla="*/ 7 h 8"/>
                  <a:gd name="T52" fmla="*/ 14 w 116"/>
                  <a:gd name="T53" fmla="*/ 8 h 8"/>
                  <a:gd name="T54" fmla="*/ 0 w 116"/>
                  <a:gd name="T55" fmla="*/ 8 h 8"/>
                  <a:gd name="T56" fmla="*/ 0 w 116"/>
                  <a:gd name="T5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8"/>
                    </a:lnTo>
                    <a:lnTo>
                      <a:pt x="42" y="7"/>
                    </a:lnTo>
                    <a:lnTo>
                      <a:pt x="54" y="7"/>
                    </a:lnTo>
                    <a:lnTo>
                      <a:pt x="66" y="6"/>
                    </a:lnTo>
                    <a:lnTo>
                      <a:pt x="77" y="6"/>
                    </a:lnTo>
                    <a:lnTo>
                      <a:pt x="87" y="6"/>
                    </a:lnTo>
                    <a:lnTo>
                      <a:pt x="96" y="5"/>
                    </a:lnTo>
                    <a:lnTo>
                      <a:pt x="103" y="4"/>
                    </a:lnTo>
                    <a:lnTo>
                      <a:pt x="108" y="3"/>
                    </a:lnTo>
                    <a:lnTo>
                      <a:pt x="113" y="2"/>
                    </a:lnTo>
                    <a:lnTo>
                      <a:pt x="115" y="1"/>
                    </a:lnTo>
                    <a:lnTo>
                      <a:pt x="116" y="0"/>
                    </a:lnTo>
                    <a:lnTo>
                      <a:pt x="114" y="0"/>
                    </a:lnTo>
                    <a:lnTo>
                      <a:pt x="113" y="1"/>
                    </a:lnTo>
                    <a:lnTo>
                      <a:pt x="110" y="2"/>
                    </a:lnTo>
                    <a:lnTo>
                      <a:pt x="107" y="3"/>
                    </a:lnTo>
                    <a:lnTo>
                      <a:pt x="100" y="4"/>
                    </a:lnTo>
                    <a:lnTo>
                      <a:pt x="93" y="5"/>
                    </a:lnTo>
                    <a:lnTo>
                      <a:pt x="86" y="6"/>
                    </a:lnTo>
                    <a:lnTo>
                      <a:pt x="75" y="6"/>
                    </a:lnTo>
                    <a:lnTo>
                      <a:pt x="64" y="6"/>
                    </a:lnTo>
                    <a:lnTo>
                      <a:pt x="53" y="7"/>
                    </a:lnTo>
                    <a:lnTo>
                      <a:pt x="41" y="7"/>
                    </a:lnTo>
                    <a:lnTo>
                      <a:pt x="28" y="7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28" name="Freeform 1924"/>
              <p:cNvSpPr>
                <a:spLocks/>
              </p:cNvSpPr>
              <p:nvPr/>
            </p:nvSpPr>
            <p:spPr bwMode="auto">
              <a:xfrm>
                <a:off x="4398" y="2486"/>
                <a:ext cx="114" cy="8"/>
              </a:xfrm>
              <a:custGeom>
                <a:avLst/>
                <a:gdLst>
                  <a:gd name="T0" fmla="*/ 0 w 114"/>
                  <a:gd name="T1" fmla="*/ 8 h 8"/>
                  <a:gd name="T2" fmla="*/ 14 w 114"/>
                  <a:gd name="T3" fmla="*/ 8 h 8"/>
                  <a:gd name="T4" fmla="*/ 28 w 114"/>
                  <a:gd name="T5" fmla="*/ 7 h 8"/>
                  <a:gd name="T6" fmla="*/ 41 w 114"/>
                  <a:gd name="T7" fmla="*/ 7 h 8"/>
                  <a:gd name="T8" fmla="*/ 53 w 114"/>
                  <a:gd name="T9" fmla="*/ 7 h 8"/>
                  <a:gd name="T10" fmla="*/ 64 w 114"/>
                  <a:gd name="T11" fmla="*/ 6 h 8"/>
                  <a:gd name="T12" fmla="*/ 75 w 114"/>
                  <a:gd name="T13" fmla="*/ 6 h 8"/>
                  <a:gd name="T14" fmla="*/ 86 w 114"/>
                  <a:gd name="T15" fmla="*/ 6 h 8"/>
                  <a:gd name="T16" fmla="*/ 93 w 114"/>
                  <a:gd name="T17" fmla="*/ 5 h 8"/>
                  <a:gd name="T18" fmla="*/ 100 w 114"/>
                  <a:gd name="T19" fmla="*/ 4 h 8"/>
                  <a:gd name="T20" fmla="*/ 107 w 114"/>
                  <a:gd name="T21" fmla="*/ 3 h 8"/>
                  <a:gd name="T22" fmla="*/ 110 w 114"/>
                  <a:gd name="T23" fmla="*/ 2 h 8"/>
                  <a:gd name="T24" fmla="*/ 113 w 114"/>
                  <a:gd name="T25" fmla="*/ 1 h 8"/>
                  <a:gd name="T26" fmla="*/ 114 w 114"/>
                  <a:gd name="T27" fmla="*/ 0 h 8"/>
                  <a:gd name="T28" fmla="*/ 111 w 114"/>
                  <a:gd name="T29" fmla="*/ 0 h 8"/>
                  <a:gd name="T30" fmla="*/ 110 w 114"/>
                  <a:gd name="T31" fmla="*/ 1 h 8"/>
                  <a:gd name="T32" fmla="*/ 108 w 114"/>
                  <a:gd name="T33" fmla="*/ 2 h 8"/>
                  <a:gd name="T34" fmla="*/ 104 w 114"/>
                  <a:gd name="T35" fmla="*/ 3 h 8"/>
                  <a:gd name="T36" fmla="*/ 99 w 114"/>
                  <a:gd name="T37" fmla="*/ 4 h 8"/>
                  <a:gd name="T38" fmla="*/ 92 w 114"/>
                  <a:gd name="T39" fmla="*/ 5 h 8"/>
                  <a:gd name="T40" fmla="*/ 83 w 114"/>
                  <a:gd name="T41" fmla="*/ 5 h 8"/>
                  <a:gd name="T42" fmla="*/ 73 w 114"/>
                  <a:gd name="T43" fmla="*/ 6 h 8"/>
                  <a:gd name="T44" fmla="*/ 63 w 114"/>
                  <a:gd name="T45" fmla="*/ 6 h 8"/>
                  <a:gd name="T46" fmla="*/ 51 w 114"/>
                  <a:gd name="T47" fmla="*/ 6 h 8"/>
                  <a:gd name="T48" fmla="*/ 39 w 114"/>
                  <a:gd name="T49" fmla="*/ 7 h 8"/>
                  <a:gd name="T50" fmla="*/ 27 w 114"/>
                  <a:gd name="T51" fmla="*/ 7 h 8"/>
                  <a:gd name="T52" fmla="*/ 14 w 114"/>
                  <a:gd name="T53" fmla="*/ 7 h 8"/>
                  <a:gd name="T54" fmla="*/ 0 w 114"/>
                  <a:gd name="T55" fmla="*/ 7 h 8"/>
                  <a:gd name="T56" fmla="*/ 0 w 114"/>
                  <a:gd name="T5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4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7"/>
                    </a:lnTo>
                    <a:lnTo>
                      <a:pt x="41" y="7"/>
                    </a:lnTo>
                    <a:lnTo>
                      <a:pt x="53" y="7"/>
                    </a:lnTo>
                    <a:lnTo>
                      <a:pt x="64" y="6"/>
                    </a:lnTo>
                    <a:lnTo>
                      <a:pt x="75" y="6"/>
                    </a:lnTo>
                    <a:lnTo>
                      <a:pt x="86" y="6"/>
                    </a:lnTo>
                    <a:lnTo>
                      <a:pt x="93" y="5"/>
                    </a:lnTo>
                    <a:lnTo>
                      <a:pt x="100" y="4"/>
                    </a:lnTo>
                    <a:lnTo>
                      <a:pt x="107" y="3"/>
                    </a:lnTo>
                    <a:lnTo>
                      <a:pt x="110" y="2"/>
                    </a:lnTo>
                    <a:lnTo>
                      <a:pt x="113" y="1"/>
                    </a:lnTo>
                    <a:lnTo>
                      <a:pt x="114" y="0"/>
                    </a:lnTo>
                    <a:lnTo>
                      <a:pt x="111" y="0"/>
                    </a:lnTo>
                    <a:lnTo>
                      <a:pt x="110" y="1"/>
                    </a:lnTo>
                    <a:lnTo>
                      <a:pt x="108" y="2"/>
                    </a:lnTo>
                    <a:lnTo>
                      <a:pt x="104" y="3"/>
                    </a:lnTo>
                    <a:lnTo>
                      <a:pt x="99" y="4"/>
                    </a:lnTo>
                    <a:lnTo>
                      <a:pt x="92" y="5"/>
                    </a:lnTo>
                    <a:lnTo>
                      <a:pt x="83" y="5"/>
                    </a:lnTo>
                    <a:lnTo>
                      <a:pt x="73" y="6"/>
                    </a:lnTo>
                    <a:lnTo>
                      <a:pt x="63" y="6"/>
                    </a:lnTo>
                    <a:lnTo>
                      <a:pt x="51" y="6"/>
                    </a:lnTo>
                    <a:lnTo>
                      <a:pt x="39" y="7"/>
                    </a:lnTo>
                    <a:lnTo>
                      <a:pt x="27" y="7"/>
                    </a:lnTo>
                    <a:lnTo>
                      <a:pt x="14" y="7"/>
                    </a:lnTo>
                    <a:lnTo>
                      <a:pt x="0" y="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29" name="Freeform 1925"/>
              <p:cNvSpPr>
                <a:spLocks/>
              </p:cNvSpPr>
              <p:nvPr/>
            </p:nvSpPr>
            <p:spPr bwMode="auto">
              <a:xfrm>
                <a:off x="4398" y="2486"/>
                <a:ext cx="111" cy="7"/>
              </a:xfrm>
              <a:custGeom>
                <a:avLst/>
                <a:gdLst>
                  <a:gd name="T0" fmla="*/ 0 w 111"/>
                  <a:gd name="T1" fmla="*/ 7 h 7"/>
                  <a:gd name="T2" fmla="*/ 14 w 111"/>
                  <a:gd name="T3" fmla="*/ 7 h 7"/>
                  <a:gd name="T4" fmla="*/ 27 w 111"/>
                  <a:gd name="T5" fmla="*/ 7 h 7"/>
                  <a:gd name="T6" fmla="*/ 39 w 111"/>
                  <a:gd name="T7" fmla="*/ 7 h 7"/>
                  <a:gd name="T8" fmla="*/ 51 w 111"/>
                  <a:gd name="T9" fmla="*/ 6 h 7"/>
                  <a:gd name="T10" fmla="*/ 63 w 111"/>
                  <a:gd name="T11" fmla="*/ 6 h 7"/>
                  <a:gd name="T12" fmla="*/ 73 w 111"/>
                  <a:gd name="T13" fmla="*/ 6 h 7"/>
                  <a:gd name="T14" fmla="*/ 83 w 111"/>
                  <a:gd name="T15" fmla="*/ 5 h 7"/>
                  <a:gd name="T16" fmla="*/ 92 w 111"/>
                  <a:gd name="T17" fmla="*/ 5 h 7"/>
                  <a:gd name="T18" fmla="*/ 99 w 111"/>
                  <a:gd name="T19" fmla="*/ 4 h 7"/>
                  <a:gd name="T20" fmla="*/ 104 w 111"/>
                  <a:gd name="T21" fmla="*/ 3 h 7"/>
                  <a:gd name="T22" fmla="*/ 108 w 111"/>
                  <a:gd name="T23" fmla="*/ 2 h 7"/>
                  <a:gd name="T24" fmla="*/ 110 w 111"/>
                  <a:gd name="T25" fmla="*/ 1 h 7"/>
                  <a:gd name="T26" fmla="*/ 111 w 111"/>
                  <a:gd name="T27" fmla="*/ 0 h 7"/>
                  <a:gd name="T28" fmla="*/ 108 w 111"/>
                  <a:gd name="T29" fmla="*/ 0 h 7"/>
                  <a:gd name="T30" fmla="*/ 108 w 111"/>
                  <a:gd name="T31" fmla="*/ 1 h 7"/>
                  <a:gd name="T32" fmla="*/ 105 w 111"/>
                  <a:gd name="T33" fmla="*/ 2 h 7"/>
                  <a:gd name="T34" fmla="*/ 101 w 111"/>
                  <a:gd name="T35" fmla="*/ 3 h 7"/>
                  <a:gd name="T36" fmla="*/ 96 w 111"/>
                  <a:gd name="T37" fmla="*/ 4 h 7"/>
                  <a:gd name="T38" fmla="*/ 89 w 111"/>
                  <a:gd name="T39" fmla="*/ 4 h 7"/>
                  <a:gd name="T40" fmla="*/ 81 w 111"/>
                  <a:gd name="T41" fmla="*/ 5 h 7"/>
                  <a:gd name="T42" fmla="*/ 72 w 111"/>
                  <a:gd name="T43" fmla="*/ 6 h 7"/>
                  <a:gd name="T44" fmla="*/ 62 w 111"/>
                  <a:gd name="T45" fmla="*/ 6 h 7"/>
                  <a:gd name="T46" fmla="*/ 50 w 111"/>
                  <a:gd name="T47" fmla="*/ 6 h 7"/>
                  <a:gd name="T48" fmla="*/ 38 w 111"/>
                  <a:gd name="T49" fmla="*/ 7 h 7"/>
                  <a:gd name="T50" fmla="*/ 26 w 111"/>
                  <a:gd name="T51" fmla="*/ 7 h 7"/>
                  <a:gd name="T52" fmla="*/ 14 w 111"/>
                  <a:gd name="T53" fmla="*/ 7 h 7"/>
                  <a:gd name="T54" fmla="*/ 0 w 111"/>
                  <a:gd name="T55" fmla="*/ 7 h 7"/>
                  <a:gd name="T56" fmla="*/ 0 w 111"/>
                  <a:gd name="T5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7">
                    <a:moveTo>
                      <a:pt x="0" y="7"/>
                    </a:moveTo>
                    <a:lnTo>
                      <a:pt x="14" y="7"/>
                    </a:lnTo>
                    <a:lnTo>
                      <a:pt x="27" y="7"/>
                    </a:lnTo>
                    <a:lnTo>
                      <a:pt x="39" y="7"/>
                    </a:lnTo>
                    <a:lnTo>
                      <a:pt x="51" y="6"/>
                    </a:lnTo>
                    <a:lnTo>
                      <a:pt x="63" y="6"/>
                    </a:lnTo>
                    <a:lnTo>
                      <a:pt x="73" y="6"/>
                    </a:lnTo>
                    <a:lnTo>
                      <a:pt x="83" y="5"/>
                    </a:lnTo>
                    <a:lnTo>
                      <a:pt x="92" y="5"/>
                    </a:lnTo>
                    <a:lnTo>
                      <a:pt x="99" y="4"/>
                    </a:lnTo>
                    <a:lnTo>
                      <a:pt x="104" y="3"/>
                    </a:lnTo>
                    <a:lnTo>
                      <a:pt x="108" y="2"/>
                    </a:lnTo>
                    <a:lnTo>
                      <a:pt x="110" y="1"/>
                    </a:lnTo>
                    <a:lnTo>
                      <a:pt x="111" y="0"/>
                    </a:lnTo>
                    <a:lnTo>
                      <a:pt x="108" y="0"/>
                    </a:lnTo>
                    <a:lnTo>
                      <a:pt x="108" y="1"/>
                    </a:lnTo>
                    <a:lnTo>
                      <a:pt x="105" y="2"/>
                    </a:lnTo>
                    <a:lnTo>
                      <a:pt x="101" y="3"/>
                    </a:lnTo>
                    <a:lnTo>
                      <a:pt x="96" y="4"/>
                    </a:lnTo>
                    <a:lnTo>
                      <a:pt x="89" y="4"/>
                    </a:lnTo>
                    <a:lnTo>
                      <a:pt x="81" y="5"/>
                    </a:lnTo>
                    <a:lnTo>
                      <a:pt x="72" y="6"/>
                    </a:lnTo>
                    <a:lnTo>
                      <a:pt x="62" y="6"/>
                    </a:lnTo>
                    <a:lnTo>
                      <a:pt x="50" y="6"/>
                    </a:lnTo>
                    <a:lnTo>
                      <a:pt x="38" y="7"/>
                    </a:lnTo>
                    <a:lnTo>
                      <a:pt x="26" y="7"/>
                    </a:lnTo>
                    <a:lnTo>
                      <a:pt x="14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30" name="Freeform 1926"/>
              <p:cNvSpPr>
                <a:spLocks/>
              </p:cNvSpPr>
              <p:nvPr/>
            </p:nvSpPr>
            <p:spPr bwMode="auto">
              <a:xfrm>
                <a:off x="4398" y="2486"/>
                <a:ext cx="108" cy="7"/>
              </a:xfrm>
              <a:custGeom>
                <a:avLst/>
                <a:gdLst>
                  <a:gd name="T0" fmla="*/ 0 w 108"/>
                  <a:gd name="T1" fmla="*/ 7 h 7"/>
                  <a:gd name="T2" fmla="*/ 14 w 108"/>
                  <a:gd name="T3" fmla="*/ 7 h 7"/>
                  <a:gd name="T4" fmla="*/ 26 w 108"/>
                  <a:gd name="T5" fmla="*/ 7 h 7"/>
                  <a:gd name="T6" fmla="*/ 38 w 108"/>
                  <a:gd name="T7" fmla="*/ 7 h 7"/>
                  <a:gd name="T8" fmla="*/ 50 w 108"/>
                  <a:gd name="T9" fmla="*/ 6 h 7"/>
                  <a:gd name="T10" fmla="*/ 62 w 108"/>
                  <a:gd name="T11" fmla="*/ 6 h 7"/>
                  <a:gd name="T12" fmla="*/ 72 w 108"/>
                  <a:gd name="T13" fmla="*/ 6 h 7"/>
                  <a:gd name="T14" fmla="*/ 81 w 108"/>
                  <a:gd name="T15" fmla="*/ 5 h 7"/>
                  <a:gd name="T16" fmla="*/ 89 w 108"/>
                  <a:gd name="T17" fmla="*/ 4 h 7"/>
                  <a:gd name="T18" fmla="*/ 96 w 108"/>
                  <a:gd name="T19" fmla="*/ 4 h 7"/>
                  <a:gd name="T20" fmla="*/ 101 w 108"/>
                  <a:gd name="T21" fmla="*/ 3 h 7"/>
                  <a:gd name="T22" fmla="*/ 105 w 108"/>
                  <a:gd name="T23" fmla="*/ 2 h 7"/>
                  <a:gd name="T24" fmla="*/ 108 w 108"/>
                  <a:gd name="T25" fmla="*/ 1 h 7"/>
                  <a:gd name="T26" fmla="*/ 108 w 108"/>
                  <a:gd name="T27" fmla="*/ 0 h 7"/>
                  <a:gd name="T28" fmla="*/ 106 w 108"/>
                  <a:gd name="T29" fmla="*/ 0 h 7"/>
                  <a:gd name="T30" fmla="*/ 105 w 108"/>
                  <a:gd name="T31" fmla="*/ 1 h 7"/>
                  <a:gd name="T32" fmla="*/ 103 w 108"/>
                  <a:gd name="T33" fmla="*/ 2 h 7"/>
                  <a:gd name="T34" fmla="*/ 99 w 108"/>
                  <a:gd name="T35" fmla="*/ 3 h 7"/>
                  <a:gd name="T36" fmla="*/ 93 w 108"/>
                  <a:gd name="T37" fmla="*/ 3 h 7"/>
                  <a:gd name="T38" fmla="*/ 87 w 108"/>
                  <a:gd name="T39" fmla="*/ 4 h 7"/>
                  <a:gd name="T40" fmla="*/ 79 w 108"/>
                  <a:gd name="T41" fmla="*/ 5 h 7"/>
                  <a:gd name="T42" fmla="*/ 70 w 108"/>
                  <a:gd name="T43" fmla="*/ 6 h 7"/>
                  <a:gd name="T44" fmla="*/ 60 w 108"/>
                  <a:gd name="T45" fmla="*/ 6 h 7"/>
                  <a:gd name="T46" fmla="*/ 50 w 108"/>
                  <a:gd name="T47" fmla="*/ 6 h 7"/>
                  <a:gd name="T48" fmla="*/ 37 w 108"/>
                  <a:gd name="T49" fmla="*/ 6 h 7"/>
                  <a:gd name="T50" fmla="*/ 25 w 108"/>
                  <a:gd name="T51" fmla="*/ 7 h 7"/>
                  <a:gd name="T52" fmla="*/ 13 w 108"/>
                  <a:gd name="T53" fmla="*/ 7 h 7"/>
                  <a:gd name="T54" fmla="*/ 0 w 108"/>
                  <a:gd name="T55" fmla="*/ 7 h 7"/>
                  <a:gd name="T56" fmla="*/ 0 w 108"/>
                  <a:gd name="T5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8" h="7">
                    <a:moveTo>
                      <a:pt x="0" y="7"/>
                    </a:moveTo>
                    <a:lnTo>
                      <a:pt x="14" y="7"/>
                    </a:lnTo>
                    <a:lnTo>
                      <a:pt x="26" y="7"/>
                    </a:lnTo>
                    <a:lnTo>
                      <a:pt x="38" y="7"/>
                    </a:lnTo>
                    <a:lnTo>
                      <a:pt x="50" y="6"/>
                    </a:lnTo>
                    <a:lnTo>
                      <a:pt x="62" y="6"/>
                    </a:lnTo>
                    <a:lnTo>
                      <a:pt x="72" y="6"/>
                    </a:lnTo>
                    <a:lnTo>
                      <a:pt x="81" y="5"/>
                    </a:lnTo>
                    <a:lnTo>
                      <a:pt x="89" y="4"/>
                    </a:lnTo>
                    <a:lnTo>
                      <a:pt x="96" y="4"/>
                    </a:lnTo>
                    <a:lnTo>
                      <a:pt x="101" y="3"/>
                    </a:lnTo>
                    <a:lnTo>
                      <a:pt x="105" y="2"/>
                    </a:lnTo>
                    <a:lnTo>
                      <a:pt x="108" y="1"/>
                    </a:lnTo>
                    <a:lnTo>
                      <a:pt x="108" y="0"/>
                    </a:lnTo>
                    <a:lnTo>
                      <a:pt x="106" y="0"/>
                    </a:lnTo>
                    <a:lnTo>
                      <a:pt x="105" y="1"/>
                    </a:lnTo>
                    <a:lnTo>
                      <a:pt x="103" y="2"/>
                    </a:lnTo>
                    <a:lnTo>
                      <a:pt x="99" y="3"/>
                    </a:lnTo>
                    <a:lnTo>
                      <a:pt x="93" y="3"/>
                    </a:lnTo>
                    <a:lnTo>
                      <a:pt x="87" y="4"/>
                    </a:lnTo>
                    <a:lnTo>
                      <a:pt x="79" y="5"/>
                    </a:lnTo>
                    <a:lnTo>
                      <a:pt x="70" y="6"/>
                    </a:lnTo>
                    <a:lnTo>
                      <a:pt x="60" y="6"/>
                    </a:lnTo>
                    <a:lnTo>
                      <a:pt x="50" y="6"/>
                    </a:lnTo>
                    <a:lnTo>
                      <a:pt x="37" y="6"/>
                    </a:lnTo>
                    <a:lnTo>
                      <a:pt x="25" y="7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31" name="Freeform 1927"/>
              <p:cNvSpPr>
                <a:spLocks/>
              </p:cNvSpPr>
              <p:nvPr/>
            </p:nvSpPr>
            <p:spPr bwMode="auto">
              <a:xfrm>
                <a:off x="4398" y="2486"/>
                <a:ext cx="106" cy="7"/>
              </a:xfrm>
              <a:custGeom>
                <a:avLst/>
                <a:gdLst>
                  <a:gd name="T0" fmla="*/ 0 w 106"/>
                  <a:gd name="T1" fmla="*/ 7 h 7"/>
                  <a:gd name="T2" fmla="*/ 13 w 106"/>
                  <a:gd name="T3" fmla="*/ 7 h 7"/>
                  <a:gd name="T4" fmla="*/ 25 w 106"/>
                  <a:gd name="T5" fmla="*/ 7 h 7"/>
                  <a:gd name="T6" fmla="*/ 37 w 106"/>
                  <a:gd name="T7" fmla="*/ 6 h 7"/>
                  <a:gd name="T8" fmla="*/ 50 w 106"/>
                  <a:gd name="T9" fmla="*/ 6 h 7"/>
                  <a:gd name="T10" fmla="*/ 60 w 106"/>
                  <a:gd name="T11" fmla="*/ 6 h 7"/>
                  <a:gd name="T12" fmla="*/ 70 w 106"/>
                  <a:gd name="T13" fmla="*/ 6 h 7"/>
                  <a:gd name="T14" fmla="*/ 79 w 106"/>
                  <a:gd name="T15" fmla="*/ 5 h 7"/>
                  <a:gd name="T16" fmla="*/ 87 w 106"/>
                  <a:gd name="T17" fmla="*/ 4 h 7"/>
                  <a:gd name="T18" fmla="*/ 93 w 106"/>
                  <a:gd name="T19" fmla="*/ 3 h 7"/>
                  <a:gd name="T20" fmla="*/ 99 w 106"/>
                  <a:gd name="T21" fmla="*/ 3 h 7"/>
                  <a:gd name="T22" fmla="*/ 103 w 106"/>
                  <a:gd name="T23" fmla="*/ 2 h 7"/>
                  <a:gd name="T24" fmla="*/ 105 w 106"/>
                  <a:gd name="T25" fmla="*/ 1 h 7"/>
                  <a:gd name="T26" fmla="*/ 106 w 106"/>
                  <a:gd name="T27" fmla="*/ 0 h 7"/>
                  <a:gd name="T28" fmla="*/ 103 w 106"/>
                  <a:gd name="T29" fmla="*/ 0 h 7"/>
                  <a:gd name="T30" fmla="*/ 102 w 106"/>
                  <a:gd name="T31" fmla="*/ 1 h 7"/>
                  <a:gd name="T32" fmla="*/ 100 w 106"/>
                  <a:gd name="T33" fmla="*/ 2 h 7"/>
                  <a:gd name="T34" fmla="*/ 96 w 106"/>
                  <a:gd name="T35" fmla="*/ 2 h 7"/>
                  <a:gd name="T36" fmla="*/ 92 w 106"/>
                  <a:gd name="T37" fmla="*/ 3 h 7"/>
                  <a:gd name="T38" fmla="*/ 85 w 106"/>
                  <a:gd name="T39" fmla="*/ 4 h 7"/>
                  <a:gd name="T40" fmla="*/ 78 w 106"/>
                  <a:gd name="T41" fmla="*/ 5 h 7"/>
                  <a:gd name="T42" fmla="*/ 68 w 106"/>
                  <a:gd name="T43" fmla="*/ 6 h 7"/>
                  <a:gd name="T44" fmla="*/ 58 w 106"/>
                  <a:gd name="T45" fmla="*/ 6 h 7"/>
                  <a:gd name="T46" fmla="*/ 48 w 106"/>
                  <a:gd name="T47" fmla="*/ 6 h 7"/>
                  <a:gd name="T48" fmla="*/ 36 w 106"/>
                  <a:gd name="T49" fmla="*/ 6 h 7"/>
                  <a:gd name="T50" fmla="*/ 25 w 106"/>
                  <a:gd name="T51" fmla="*/ 7 h 7"/>
                  <a:gd name="T52" fmla="*/ 13 w 106"/>
                  <a:gd name="T53" fmla="*/ 7 h 7"/>
                  <a:gd name="T54" fmla="*/ 0 w 106"/>
                  <a:gd name="T55" fmla="*/ 7 h 7"/>
                  <a:gd name="T56" fmla="*/ 0 w 106"/>
                  <a:gd name="T5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6" h="7">
                    <a:moveTo>
                      <a:pt x="0" y="7"/>
                    </a:moveTo>
                    <a:lnTo>
                      <a:pt x="13" y="7"/>
                    </a:lnTo>
                    <a:lnTo>
                      <a:pt x="25" y="7"/>
                    </a:lnTo>
                    <a:lnTo>
                      <a:pt x="37" y="6"/>
                    </a:lnTo>
                    <a:lnTo>
                      <a:pt x="50" y="6"/>
                    </a:lnTo>
                    <a:lnTo>
                      <a:pt x="60" y="6"/>
                    </a:lnTo>
                    <a:lnTo>
                      <a:pt x="70" y="6"/>
                    </a:lnTo>
                    <a:lnTo>
                      <a:pt x="79" y="5"/>
                    </a:lnTo>
                    <a:lnTo>
                      <a:pt x="87" y="4"/>
                    </a:lnTo>
                    <a:lnTo>
                      <a:pt x="93" y="3"/>
                    </a:lnTo>
                    <a:lnTo>
                      <a:pt x="99" y="3"/>
                    </a:lnTo>
                    <a:lnTo>
                      <a:pt x="103" y="2"/>
                    </a:lnTo>
                    <a:lnTo>
                      <a:pt x="105" y="1"/>
                    </a:lnTo>
                    <a:lnTo>
                      <a:pt x="106" y="0"/>
                    </a:lnTo>
                    <a:lnTo>
                      <a:pt x="103" y="0"/>
                    </a:lnTo>
                    <a:lnTo>
                      <a:pt x="102" y="1"/>
                    </a:lnTo>
                    <a:lnTo>
                      <a:pt x="100" y="2"/>
                    </a:lnTo>
                    <a:lnTo>
                      <a:pt x="96" y="2"/>
                    </a:lnTo>
                    <a:lnTo>
                      <a:pt x="92" y="3"/>
                    </a:lnTo>
                    <a:lnTo>
                      <a:pt x="85" y="4"/>
                    </a:lnTo>
                    <a:lnTo>
                      <a:pt x="78" y="5"/>
                    </a:lnTo>
                    <a:lnTo>
                      <a:pt x="68" y="6"/>
                    </a:lnTo>
                    <a:lnTo>
                      <a:pt x="58" y="6"/>
                    </a:lnTo>
                    <a:lnTo>
                      <a:pt x="48" y="6"/>
                    </a:lnTo>
                    <a:lnTo>
                      <a:pt x="36" y="6"/>
                    </a:lnTo>
                    <a:lnTo>
                      <a:pt x="25" y="7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32" name="Freeform 1928"/>
              <p:cNvSpPr>
                <a:spLocks/>
              </p:cNvSpPr>
              <p:nvPr/>
            </p:nvSpPr>
            <p:spPr bwMode="auto">
              <a:xfrm>
                <a:off x="4398" y="2486"/>
                <a:ext cx="103" cy="7"/>
              </a:xfrm>
              <a:custGeom>
                <a:avLst/>
                <a:gdLst>
                  <a:gd name="T0" fmla="*/ 0 w 103"/>
                  <a:gd name="T1" fmla="*/ 7 h 7"/>
                  <a:gd name="T2" fmla="*/ 13 w 103"/>
                  <a:gd name="T3" fmla="*/ 7 h 7"/>
                  <a:gd name="T4" fmla="*/ 25 w 103"/>
                  <a:gd name="T5" fmla="*/ 7 h 7"/>
                  <a:gd name="T6" fmla="*/ 36 w 103"/>
                  <a:gd name="T7" fmla="*/ 6 h 7"/>
                  <a:gd name="T8" fmla="*/ 48 w 103"/>
                  <a:gd name="T9" fmla="*/ 6 h 7"/>
                  <a:gd name="T10" fmla="*/ 58 w 103"/>
                  <a:gd name="T11" fmla="*/ 6 h 7"/>
                  <a:gd name="T12" fmla="*/ 68 w 103"/>
                  <a:gd name="T13" fmla="*/ 6 h 7"/>
                  <a:gd name="T14" fmla="*/ 78 w 103"/>
                  <a:gd name="T15" fmla="*/ 5 h 7"/>
                  <a:gd name="T16" fmla="*/ 85 w 103"/>
                  <a:gd name="T17" fmla="*/ 4 h 7"/>
                  <a:gd name="T18" fmla="*/ 92 w 103"/>
                  <a:gd name="T19" fmla="*/ 3 h 7"/>
                  <a:gd name="T20" fmla="*/ 96 w 103"/>
                  <a:gd name="T21" fmla="*/ 2 h 7"/>
                  <a:gd name="T22" fmla="*/ 100 w 103"/>
                  <a:gd name="T23" fmla="*/ 2 h 7"/>
                  <a:gd name="T24" fmla="*/ 102 w 103"/>
                  <a:gd name="T25" fmla="*/ 1 h 7"/>
                  <a:gd name="T26" fmla="*/ 103 w 103"/>
                  <a:gd name="T27" fmla="*/ 0 h 7"/>
                  <a:gd name="T28" fmla="*/ 100 w 103"/>
                  <a:gd name="T29" fmla="*/ 0 h 7"/>
                  <a:gd name="T30" fmla="*/ 100 w 103"/>
                  <a:gd name="T31" fmla="*/ 1 h 7"/>
                  <a:gd name="T32" fmla="*/ 97 w 103"/>
                  <a:gd name="T33" fmla="*/ 2 h 7"/>
                  <a:gd name="T34" fmla="*/ 93 w 103"/>
                  <a:gd name="T35" fmla="*/ 3 h 7"/>
                  <a:gd name="T36" fmla="*/ 87 w 103"/>
                  <a:gd name="T37" fmla="*/ 4 h 7"/>
                  <a:gd name="T38" fmla="*/ 79 w 103"/>
                  <a:gd name="T39" fmla="*/ 4 h 7"/>
                  <a:gd name="T40" fmla="*/ 72 w 103"/>
                  <a:gd name="T41" fmla="*/ 5 h 7"/>
                  <a:gd name="T42" fmla="*/ 61 w 103"/>
                  <a:gd name="T43" fmla="*/ 6 h 7"/>
                  <a:gd name="T44" fmla="*/ 50 w 103"/>
                  <a:gd name="T45" fmla="*/ 6 h 7"/>
                  <a:gd name="T46" fmla="*/ 38 w 103"/>
                  <a:gd name="T47" fmla="*/ 6 h 7"/>
                  <a:gd name="T48" fmla="*/ 26 w 103"/>
                  <a:gd name="T49" fmla="*/ 6 h 7"/>
                  <a:gd name="T50" fmla="*/ 14 w 103"/>
                  <a:gd name="T51" fmla="*/ 6 h 7"/>
                  <a:gd name="T52" fmla="*/ 0 w 103"/>
                  <a:gd name="T53" fmla="*/ 7 h 7"/>
                  <a:gd name="T54" fmla="*/ 0 w 103"/>
                  <a:gd name="T5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" h="7">
                    <a:moveTo>
                      <a:pt x="0" y="7"/>
                    </a:moveTo>
                    <a:lnTo>
                      <a:pt x="13" y="7"/>
                    </a:lnTo>
                    <a:lnTo>
                      <a:pt x="25" y="7"/>
                    </a:lnTo>
                    <a:lnTo>
                      <a:pt x="36" y="6"/>
                    </a:lnTo>
                    <a:lnTo>
                      <a:pt x="48" y="6"/>
                    </a:lnTo>
                    <a:lnTo>
                      <a:pt x="58" y="6"/>
                    </a:lnTo>
                    <a:lnTo>
                      <a:pt x="68" y="6"/>
                    </a:lnTo>
                    <a:lnTo>
                      <a:pt x="78" y="5"/>
                    </a:lnTo>
                    <a:lnTo>
                      <a:pt x="85" y="4"/>
                    </a:lnTo>
                    <a:lnTo>
                      <a:pt x="92" y="3"/>
                    </a:lnTo>
                    <a:lnTo>
                      <a:pt x="96" y="2"/>
                    </a:lnTo>
                    <a:lnTo>
                      <a:pt x="100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0" y="0"/>
                    </a:lnTo>
                    <a:lnTo>
                      <a:pt x="100" y="1"/>
                    </a:lnTo>
                    <a:lnTo>
                      <a:pt x="97" y="2"/>
                    </a:lnTo>
                    <a:lnTo>
                      <a:pt x="93" y="3"/>
                    </a:lnTo>
                    <a:lnTo>
                      <a:pt x="87" y="4"/>
                    </a:lnTo>
                    <a:lnTo>
                      <a:pt x="79" y="4"/>
                    </a:lnTo>
                    <a:lnTo>
                      <a:pt x="72" y="5"/>
                    </a:lnTo>
                    <a:lnTo>
                      <a:pt x="61" y="6"/>
                    </a:lnTo>
                    <a:lnTo>
                      <a:pt x="50" y="6"/>
                    </a:lnTo>
                    <a:lnTo>
                      <a:pt x="38" y="6"/>
                    </a:lnTo>
                    <a:lnTo>
                      <a:pt x="26" y="6"/>
                    </a:lnTo>
                    <a:lnTo>
                      <a:pt x="14" y="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33" name="Freeform 1929"/>
              <p:cNvSpPr>
                <a:spLocks/>
              </p:cNvSpPr>
              <p:nvPr/>
            </p:nvSpPr>
            <p:spPr bwMode="auto">
              <a:xfrm>
                <a:off x="4398" y="2486"/>
                <a:ext cx="100" cy="7"/>
              </a:xfrm>
              <a:custGeom>
                <a:avLst/>
                <a:gdLst>
                  <a:gd name="T0" fmla="*/ 0 w 100"/>
                  <a:gd name="T1" fmla="*/ 7 h 7"/>
                  <a:gd name="T2" fmla="*/ 14 w 100"/>
                  <a:gd name="T3" fmla="*/ 6 h 7"/>
                  <a:gd name="T4" fmla="*/ 26 w 100"/>
                  <a:gd name="T5" fmla="*/ 6 h 7"/>
                  <a:gd name="T6" fmla="*/ 38 w 100"/>
                  <a:gd name="T7" fmla="*/ 6 h 7"/>
                  <a:gd name="T8" fmla="*/ 50 w 100"/>
                  <a:gd name="T9" fmla="*/ 6 h 7"/>
                  <a:gd name="T10" fmla="*/ 61 w 100"/>
                  <a:gd name="T11" fmla="*/ 6 h 7"/>
                  <a:gd name="T12" fmla="*/ 72 w 100"/>
                  <a:gd name="T13" fmla="*/ 5 h 7"/>
                  <a:gd name="T14" fmla="*/ 79 w 100"/>
                  <a:gd name="T15" fmla="*/ 4 h 7"/>
                  <a:gd name="T16" fmla="*/ 87 w 100"/>
                  <a:gd name="T17" fmla="*/ 4 h 7"/>
                  <a:gd name="T18" fmla="*/ 93 w 100"/>
                  <a:gd name="T19" fmla="*/ 3 h 7"/>
                  <a:gd name="T20" fmla="*/ 97 w 100"/>
                  <a:gd name="T21" fmla="*/ 2 h 7"/>
                  <a:gd name="T22" fmla="*/ 100 w 100"/>
                  <a:gd name="T23" fmla="*/ 1 h 7"/>
                  <a:gd name="T24" fmla="*/ 100 w 100"/>
                  <a:gd name="T25" fmla="*/ 0 h 7"/>
                  <a:gd name="T26" fmla="*/ 98 w 100"/>
                  <a:gd name="T27" fmla="*/ 0 h 7"/>
                  <a:gd name="T28" fmla="*/ 97 w 100"/>
                  <a:gd name="T29" fmla="*/ 1 h 7"/>
                  <a:gd name="T30" fmla="*/ 94 w 100"/>
                  <a:gd name="T31" fmla="*/ 2 h 7"/>
                  <a:gd name="T32" fmla="*/ 91 w 100"/>
                  <a:gd name="T33" fmla="*/ 3 h 7"/>
                  <a:gd name="T34" fmla="*/ 85 w 100"/>
                  <a:gd name="T35" fmla="*/ 3 h 7"/>
                  <a:gd name="T36" fmla="*/ 78 w 100"/>
                  <a:gd name="T37" fmla="*/ 4 h 7"/>
                  <a:gd name="T38" fmla="*/ 69 w 100"/>
                  <a:gd name="T39" fmla="*/ 5 h 7"/>
                  <a:gd name="T40" fmla="*/ 59 w 100"/>
                  <a:gd name="T41" fmla="*/ 6 h 7"/>
                  <a:gd name="T42" fmla="*/ 49 w 100"/>
                  <a:gd name="T43" fmla="*/ 6 h 7"/>
                  <a:gd name="T44" fmla="*/ 37 w 100"/>
                  <a:gd name="T45" fmla="*/ 6 h 7"/>
                  <a:gd name="T46" fmla="*/ 25 w 100"/>
                  <a:gd name="T47" fmla="*/ 6 h 7"/>
                  <a:gd name="T48" fmla="*/ 13 w 100"/>
                  <a:gd name="T49" fmla="*/ 6 h 7"/>
                  <a:gd name="T50" fmla="*/ 0 w 100"/>
                  <a:gd name="T51" fmla="*/ 6 h 7"/>
                  <a:gd name="T52" fmla="*/ 0 w 100"/>
                  <a:gd name="T5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7">
                    <a:moveTo>
                      <a:pt x="0" y="7"/>
                    </a:moveTo>
                    <a:lnTo>
                      <a:pt x="14" y="6"/>
                    </a:lnTo>
                    <a:lnTo>
                      <a:pt x="26" y="6"/>
                    </a:lnTo>
                    <a:lnTo>
                      <a:pt x="38" y="6"/>
                    </a:lnTo>
                    <a:lnTo>
                      <a:pt x="50" y="6"/>
                    </a:lnTo>
                    <a:lnTo>
                      <a:pt x="61" y="6"/>
                    </a:lnTo>
                    <a:lnTo>
                      <a:pt x="72" y="5"/>
                    </a:lnTo>
                    <a:lnTo>
                      <a:pt x="79" y="4"/>
                    </a:lnTo>
                    <a:lnTo>
                      <a:pt x="87" y="4"/>
                    </a:lnTo>
                    <a:lnTo>
                      <a:pt x="93" y="3"/>
                    </a:lnTo>
                    <a:lnTo>
                      <a:pt x="97" y="2"/>
                    </a:lnTo>
                    <a:lnTo>
                      <a:pt x="100" y="1"/>
                    </a:lnTo>
                    <a:lnTo>
                      <a:pt x="100" y="0"/>
                    </a:lnTo>
                    <a:lnTo>
                      <a:pt x="98" y="0"/>
                    </a:lnTo>
                    <a:lnTo>
                      <a:pt x="97" y="1"/>
                    </a:lnTo>
                    <a:lnTo>
                      <a:pt x="94" y="2"/>
                    </a:lnTo>
                    <a:lnTo>
                      <a:pt x="91" y="3"/>
                    </a:lnTo>
                    <a:lnTo>
                      <a:pt x="85" y="3"/>
                    </a:lnTo>
                    <a:lnTo>
                      <a:pt x="78" y="4"/>
                    </a:lnTo>
                    <a:lnTo>
                      <a:pt x="69" y="5"/>
                    </a:lnTo>
                    <a:lnTo>
                      <a:pt x="59" y="6"/>
                    </a:lnTo>
                    <a:lnTo>
                      <a:pt x="49" y="6"/>
                    </a:lnTo>
                    <a:lnTo>
                      <a:pt x="37" y="6"/>
                    </a:lnTo>
                    <a:lnTo>
                      <a:pt x="25" y="6"/>
                    </a:lnTo>
                    <a:lnTo>
                      <a:pt x="13" y="6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34" name="Freeform 1930"/>
              <p:cNvSpPr>
                <a:spLocks/>
              </p:cNvSpPr>
              <p:nvPr/>
            </p:nvSpPr>
            <p:spPr bwMode="auto">
              <a:xfrm>
                <a:off x="4398" y="2486"/>
                <a:ext cx="98" cy="6"/>
              </a:xfrm>
              <a:custGeom>
                <a:avLst/>
                <a:gdLst>
                  <a:gd name="T0" fmla="*/ 0 w 98"/>
                  <a:gd name="T1" fmla="*/ 6 h 6"/>
                  <a:gd name="T2" fmla="*/ 13 w 98"/>
                  <a:gd name="T3" fmla="*/ 6 h 6"/>
                  <a:gd name="T4" fmla="*/ 25 w 98"/>
                  <a:gd name="T5" fmla="*/ 6 h 6"/>
                  <a:gd name="T6" fmla="*/ 37 w 98"/>
                  <a:gd name="T7" fmla="*/ 6 h 6"/>
                  <a:gd name="T8" fmla="*/ 49 w 98"/>
                  <a:gd name="T9" fmla="*/ 6 h 6"/>
                  <a:gd name="T10" fmla="*/ 59 w 98"/>
                  <a:gd name="T11" fmla="*/ 6 h 6"/>
                  <a:gd name="T12" fmla="*/ 69 w 98"/>
                  <a:gd name="T13" fmla="*/ 5 h 6"/>
                  <a:gd name="T14" fmla="*/ 78 w 98"/>
                  <a:gd name="T15" fmla="*/ 4 h 6"/>
                  <a:gd name="T16" fmla="*/ 85 w 98"/>
                  <a:gd name="T17" fmla="*/ 3 h 6"/>
                  <a:gd name="T18" fmla="*/ 91 w 98"/>
                  <a:gd name="T19" fmla="*/ 3 h 6"/>
                  <a:gd name="T20" fmla="*/ 94 w 98"/>
                  <a:gd name="T21" fmla="*/ 2 h 6"/>
                  <a:gd name="T22" fmla="*/ 97 w 98"/>
                  <a:gd name="T23" fmla="*/ 1 h 6"/>
                  <a:gd name="T24" fmla="*/ 98 w 98"/>
                  <a:gd name="T25" fmla="*/ 0 h 6"/>
                  <a:gd name="T26" fmla="*/ 95 w 98"/>
                  <a:gd name="T27" fmla="*/ 0 h 6"/>
                  <a:gd name="T28" fmla="*/ 94 w 98"/>
                  <a:gd name="T29" fmla="*/ 1 h 6"/>
                  <a:gd name="T30" fmla="*/ 92 w 98"/>
                  <a:gd name="T31" fmla="*/ 2 h 6"/>
                  <a:gd name="T32" fmla="*/ 88 w 98"/>
                  <a:gd name="T33" fmla="*/ 2 h 6"/>
                  <a:gd name="T34" fmla="*/ 82 w 98"/>
                  <a:gd name="T35" fmla="*/ 3 h 6"/>
                  <a:gd name="T36" fmla="*/ 76 w 98"/>
                  <a:gd name="T37" fmla="*/ 4 h 6"/>
                  <a:gd name="T38" fmla="*/ 67 w 98"/>
                  <a:gd name="T39" fmla="*/ 5 h 6"/>
                  <a:gd name="T40" fmla="*/ 58 w 98"/>
                  <a:gd name="T41" fmla="*/ 6 h 6"/>
                  <a:gd name="T42" fmla="*/ 48 w 98"/>
                  <a:gd name="T43" fmla="*/ 6 h 6"/>
                  <a:gd name="T44" fmla="*/ 36 w 98"/>
                  <a:gd name="T45" fmla="*/ 6 h 6"/>
                  <a:gd name="T46" fmla="*/ 25 w 98"/>
                  <a:gd name="T47" fmla="*/ 6 h 6"/>
                  <a:gd name="T48" fmla="*/ 13 w 98"/>
                  <a:gd name="T49" fmla="*/ 6 h 6"/>
                  <a:gd name="T50" fmla="*/ 0 w 98"/>
                  <a:gd name="T51" fmla="*/ 6 h 6"/>
                  <a:gd name="T52" fmla="*/ 0 w 98"/>
                  <a:gd name="T5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6">
                    <a:moveTo>
                      <a:pt x="0" y="6"/>
                    </a:moveTo>
                    <a:lnTo>
                      <a:pt x="13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49" y="6"/>
                    </a:lnTo>
                    <a:lnTo>
                      <a:pt x="59" y="6"/>
                    </a:lnTo>
                    <a:lnTo>
                      <a:pt x="69" y="5"/>
                    </a:lnTo>
                    <a:lnTo>
                      <a:pt x="78" y="4"/>
                    </a:lnTo>
                    <a:lnTo>
                      <a:pt x="85" y="3"/>
                    </a:lnTo>
                    <a:lnTo>
                      <a:pt x="91" y="3"/>
                    </a:lnTo>
                    <a:lnTo>
                      <a:pt x="94" y="2"/>
                    </a:lnTo>
                    <a:lnTo>
                      <a:pt x="97" y="1"/>
                    </a:lnTo>
                    <a:lnTo>
                      <a:pt x="98" y="0"/>
                    </a:lnTo>
                    <a:lnTo>
                      <a:pt x="95" y="0"/>
                    </a:lnTo>
                    <a:lnTo>
                      <a:pt x="94" y="1"/>
                    </a:lnTo>
                    <a:lnTo>
                      <a:pt x="92" y="2"/>
                    </a:lnTo>
                    <a:lnTo>
                      <a:pt x="88" y="2"/>
                    </a:lnTo>
                    <a:lnTo>
                      <a:pt x="82" y="3"/>
                    </a:lnTo>
                    <a:lnTo>
                      <a:pt x="76" y="4"/>
                    </a:lnTo>
                    <a:lnTo>
                      <a:pt x="67" y="5"/>
                    </a:lnTo>
                    <a:lnTo>
                      <a:pt x="58" y="6"/>
                    </a:lnTo>
                    <a:lnTo>
                      <a:pt x="48" y="6"/>
                    </a:lnTo>
                    <a:lnTo>
                      <a:pt x="36" y="6"/>
                    </a:lnTo>
                    <a:lnTo>
                      <a:pt x="25" y="6"/>
                    </a:lnTo>
                    <a:lnTo>
                      <a:pt x="13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35" name="Freeform 1931"/>
              <p:cNvSpPr>
                <a:spLocks/>
              </p:cNvSpPr>
              <p:nvPr/>
            </p:nvSpPr>
            <p:spPr bwMode="auto">
              <a:xfrm>
                <a:off x="4398" y="2486"/>
                <a:ext cx="95" cy="6"/>
              </a:xfrm>
              <a:custGeom>
                <a:avLst/>
                <a:gdLst>
                  <a:gd name="T0" fmla="*/ 0 w 95"/>
                  <a:gd name="T1" fmla="*/ 6 h 6"/>
                  <a:gd name="T2" fmla="*/ 13 w 95"/>
                  <a:gd name="T3" fmla="*/ 6 h 6"/>
                  <a:gd name="T4" fmla="*/ 25 w 95"/>
                  <a:gd name="T5" fmla="*/ 6 h 6"/>
                  <a:gd name="T6" fmla="*/ 36 w 95"/>
                  <a:gd name="T7" fmla="*/ 6 h 6"/>
                  <a:gd name="T8" fmla="*/ 48 w 95"/>
                  <a:gd name="T9" fmla="*/ 6 h 6"/>
                  <a:gd name="T10" fmla="*/ 58 w 95"/>
                  <a:gd name="T11" fmla="*/ 6 h 6"/>
                  <a:gd name="T12" fmla="*/ 67 w 95"/>
                  <a:gd name="T13" fmla="*/ 5 h 6"/>
                  <a:gd name="T14" fmla="*/ 76 w 95"/>
                  <a:gd name="T15" fmla="*/ 4 h 6"/>
                  <a:gd name="T16" fmla="*/ 82 w 95"/>
                  <a:gd name="T17" fmla="*/ 3 h 6"/>
                  <a:gd name="T18" fmla="*/ 88 w 95"/>
                  <a:gd name="T19" fmla="*/ 2 h 6"/>
                  <a:gd name="T20" fmla="*/ 92 w 95"/>
                  <a:gd name="T21" fmla="*/ 2 h 6"/>
                  <a:gd name="T22" fmla="*/ 94 w 95"/>
                  <a:gd name="T23" fmla="*/ 1 h 6"/>
                  <a:gd name="T24" fmla="*/ 95 w 95"/>
                  <a:gd name="T25" fmla="*/ 0 h 6"/>
                  <a:gd name="T26" fmla="*/ 93 w 95"/>
                  <a:gd name="T27" fmla="*/ 0 h 6"/>
                  <a:gd name="T28" fmla="*/ 92 w 95"/>
                  <a:gd name="T29" fmla="*/ 1 h 6"/>
                  <a:gd name="T30" fmla="*/ 89 w 95"/>
                  <a:gd name="T31" fmla="*/ 1 h 6"/>
                  <a:gd name="T32" fmla="*/ 86 w 95"/>
                  <a:gd name="T33" fmla="*/ 2 h 6"/>
                  <a:gd name="T34" fmla="*/ 80 w 95"/>
                  <a:gd name="T35" fmla="*/ 3 h 6"/>
                  <a:gd name="T36" fmla="*/ 73 w 95"/>
                  <a:gd name="T37" fmla="*/ 4 h 6"/>
                  <a:gd name="T38" fmla="*/ 65 w 95"/>
                  <a:gd name="T39" fmla="*/ 5 h 6"/>
                  <a:gd name="T40" fmla="*/ 57 w 95"/>
                  <a:gd name="T41" fmla="*/ 5 h 6"/>
                  <a:gd name="T42" fmla="*/ 46 w 95"/>
                  <a:gd name="T43" fmla="*/ 6 h 6"/>
                  <a:gd name="T44" fmla="*/ 36 w 95"/>
                  <a:gd name="T45" fmla="*/ 6 h 6"/>
                  <a:gd name="T46" fmla="*/ 24 w 95"/>
                  <a:gd name="T47" fmla="*/ 6 h 6"/>
                  <a:gd name="T48" fmla="*/ 12 w 95"/>
                  <a:gd name="T49" fmla="*/ 6 h 6"/>
                  <a:gd name="T50" fmla="*/ 0 w 95"/>
                  <a:gd name="T51" fmla="*/ 6 h 6"/>
                  <a:gd name="T52" fmla="*/ 0 w 95"/>
                  <a:gd name="T5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6">
                    <a:moveTo>
                      <a:pt x="0" y="6"/>
                    </a:moveTo>
                    <a:lnTo>
                      <a:pt x="13" y="6"/>
                    </a:lnTo>
                    <a:lnTo>
                      <a:pt x="25" y="6"/>
                    </a:lnTo>
                    <a:lnTo>
                      <a:pt x="36" y="6"/>
                    </a:lnTo>
                    <a:lnTo>
                      <a:pt x="48" y="6"/>
                    </a:lnTo>
                    <a:lnTo>
                      <a:pt x="58" y="6"/>
                    </a:lnTo>
                    <a:lnTo>
                      <a:pt x="67" y="5"/>
                    </a:lnTo>
                    <a:lnTo>
                      <a:pt x="76" y="4"/>
                    </a:lnTo>
                    <a:lnTo>
                      <a:pt x="82" y="3"/>
                    </a:lnTo>
                    <a:lnTo>
                      <a:pt x="88" y="2"/>
                    </a:lnTo>
                    <a:lnTo>
                      <a:pt x="92" y="2"/>
                    </a:lnTo>
                    <a:lnTo>
                      <a:pt x="94" y="1"/>
                    </a:lnTo>
                    <a:lnTo>
                      <a:pt x="95" y="0"/>
                    </a:lnTo>
                    <a:lnTo>
                      <a:pt x="93" y="0"/>
                    </a:lnTo>
                    <a:lnTo>
                      <a:pt x="92" y="1"/>
                    </a:lnTo>
                    <a:lnTo>
                      <a:pt x="89" y="1"/>
                    </a:lnTo>
                    <a:lnTo>
                      <a:pt x="86" y="2"/>
                    </a:lnTo>
                    <a:lnTo>
                      <a:pt x="80" y="3"/>
                    </a:lnTo>
                    <a:lnTo>
                      <a:pt x="73" y="4"/>
                    </a:lnTo>
                    <a:lnTo>
                      <a:pt x="65" y="5"/>
                    </a:lnTo>
                    <a:lnTo>
                      <a:pt x="57" y="5"/>
                    </a:lnTo>
                    <a:lnTo>
                      <a:pt x="46" y="6"/>
                    </a:lnTo>
                    <a:lnTo>
                      <a:pt x="36" y="6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36" name="Freeform 1932"/>
              <p:cNvSpPr>
                <a:spLocks/>
              </p:cNvSpPr>
              <p:nvPr/>
            </p:nvSpPr>
            <p:spPr bwMode="auto">
              <a:xfrm>
                <a:off x="4398" y="2486"/>
                <a:ext cx="93" cy="6"/>
              </a:xfrm>
              <a:custGeom>
                <a:avLst/>
                <a:gdLst>
                  <a:gd name="T0" fmla="*/ 0 w 93"/>
                  <a:gd name="T1" fmla="*/ 6 h 6"/>
                  <a:gd name="T2" fmla="*/ 12 w 93"/>
                  <a:gd name="T3" fmla="*/ 6 h 6"/>
                  <a:gd name="T4" fmla="*/ 24 w 93"/>
                  <a:gd name="T5" fmla="*/ 6 h 6"/>
                  <a:gd name="T6" fmla="*/ 36 w 93"/>
                  <a:gd name="T7" fmla="*/ 6 h 6"/>
                  <a:gd name="T8" fmla="*/ 46 w 93"/>
                  <a:gd name="T9" fmla="*/ 6 h 6"/>
                  <a:gd name="T10" fmla="*/ 57 w 93"/>
                  <a:gd name="T11" fmla="*/ 5 h 6"/>
                  <a:gd name="T12" fmla="*/ 65 w 93"/>
                  <a:gd name="T13" fmla="*/ 5 h 6"/>
                  <a:gd name="T14" fmla="*/ 73 w 93"/>
                  <a:gd name="T15" fmla="*/ 4 h 6"/>
                  <a:gd name="T16" fmla="*/ 80 w 93"/>
                  <a:gd name="T17" fmla="*/ 3 h 6"/>
                  <a:gd name="T18" fmla="*/ 86 w 93"/>
                  <a:gd name="T19" fmla="*/ 2 h 6"/>
                  <a:gd name="T20" fmla="*/ 89 w 93"/>
                  <a:gd name="T21" fmla="*/ 1 h 6"/>
                  <a:gd name="T22" fmla="*/ 92 w 93"/>
                  <a:gd name="T23" fmla="*/ 1 h 6"/>
                  <a:gd name="T24" fmla="*/ 93 w 93"/>
                  <a:gd name="T25" fmla="*/ 0 h 6"/>
                  <a:gd name="T26" fmla="*/ 90 w 93"/>
                  <a:gd name="T27" fmla="*/ 0 h 6"/>
                  <a:gd name="T28" fmla="*/ 89 w 93"/>
                  <a:gd name="T29" fmla="*/ 1 h 6"/>
                  <a:gd name="T30" fmla="*/ 86 w 93"/>
                  <a:gd name="T31" fmla="*/ 1 h 6"/>
                  <a:gd name="T32" fmla="*/ 83 w 93"/>
                  <a:gd name="T33" fmla="*/ 2 h 6"/>
                  <a:gd name="T34" fmla="*/ 78 w 93"/>
                  <a:gd name="T35" fmla="*/ 3 h 6"/>
                  <a:gd name="T36" fmla="*/ 72 w 93"/>
                  <a:gd name="T37" fmla="*/ 4 h 6"/>
                  <a:gd name="T38" fmla="*/ 64 w 93"/>
                  <a:gd name="T39" fmla="*/ 5 h 6"/>
                  <a:gd name="T40" fmla="*/ 55 w 93"/>
                  <a:gd name="T41" fmla="*/ 5 h 6"/>
                  <a:gd name="T42" fmla="*/ 45 w 93"/>
                  <a:gd name="T43" fmla="*/ 6 h 6"/>
                  <a:gd name="T44" fmla="*/ 35 w 93"/>
                  <a:gd name="T45" fmla="*/ 6 h 6"/>
                  <a:gd name="T46" fmla="*/ 23 w 93"/>
                  <a:gd name="T47" fmla="*/ 6 h 6"/>
                  <a:gd name="T48" fmla="*/ 12 w 93"/>
                  <a:gd name="T49" fmla="*/ 6 h 6"/>
                  <a:gd name="T50" fmla="*/ 0 w 93"/>
                  <a:gd name="T51" fmla="*/ 6 h 6"/>
                  <a:gd name="T52" fmla="*/ 0 w 93"/>
                  <a:gd name="T5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3" h="6">
                    <a:moveTo>
                      <a:pt x="0" y="6"/>
                    </a:move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6" y="6"/>
                    </a:lnTo>
                    <a:lnTo>
                      <a:pt x="57" y="5"/>
                    </a:lnTo>
                    <a:lnTo>
                      <a:pt x="65" y="5"/>
                    </a:lnTo>
                    <a:lnTo>
                      <a:pt x="73" y="4"/>
                    </a:lnTo>
                    <a:lnTo>
                      <a:pt x="80" y="3"/>
                    </a:lnTo>
                    <a:lnTo>
                      <a:pt x="86" y="2"/>
                    </a:lnTo>
                    <a:lnTo>
                      <a:pt x="89" y="1"/>
                    </a:lnTo>
                    <a:lnTo>
                      <a:pt x="92" y="1"/>
                    </a:lnTo>
                    <a:lnTo>
                      <a:pt x="93" y="0"/>
                    </a:lnTo>
                    <a:lnTo>
                      <a:pt x="90" y="0"/>
                    </a:lnTo>
                    <a:lnTo>
                      <a:pt x="89" y="1"/>
                    </a:lnTo>
                    <a:lnTo>
                      <a:pt x="86" y="1"/>
                    </a:lnTo>
                    <a:lnTo>
                      <a:pt x="83" y="2"/>
                    </a:lnTo>
                    <a:lnTo>
                      <a:pt x="78" y="3"/>
                    </a:lnTo>
                    <a:lnTo>
                      <a:pt x="72" y="4"/>
                    </a:lnTo>
                    <a:lnTo>
                      <a:pt x="64" y="5"/>
                    </a:lnTo>
                    <a:lnTo>
                      <a:pt x="55" y="5"/>
                    </a:lnTo>
                    <a:lnTo>
                      <a:pt x="45" y="6"/>
                    </a:lnTo>
                    <a:lnTo>
                      <a:pt x="35" y="6"/>
                    </a:lnTo>
                    <a:lnTo>
                      <a:pt x="23" y="6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37" name="Freeform 1933"/>
              <p:cNvSpPr>
                <a:spLocks/>
              </p:cNvSpPr>
              <p:nvPr/>
            </p:nvSpPr>
            <p:spPr bwMode="auto">
              <a:xfrm>
                <a:off x="4398" y="2486"/>
                <a:ext cx="90" cy="6"/>
              </a:xfrm>
              <a:custGeom>
                <a:avLst/>
                <a:gdLst>
                  <a:gd name="T0" fmla="*/ 0 w 90"/>
                  <a:gd name="T1" fmla="*/ 6 h 6"/>
                  <a:gd name="T2" fmla="*/ 12 w 90"/>
                  <a:gd name="T3" fmla="*/ 6 h 6"/>
                  <a:gd name="T4" fmla="*/ 23 w 90"/>
                  <a:gd name="T5" fmla="*/ 6 h 6"/>
                  <a:gd name="T6" fmla="*/ 35 w 90"/>
                  <a:gd name="T7" fmla="*/ 6 h 6"/>
                  <a:gd name="T8" fmla="*/ 45 w 90"/>
                  <a:gd name="T9" fmla="*/ 6 h 6"/>
                  <a:gd name="T10" fmla="*/ 55 w 90"/>
                  <a:gd name="T11" fmla="*/ 5 h 6"/>
                  <a:gd name="T12" fmla="*/ 64 w 90"/>
                  <a:gd name="T13" fmla="*/ 5 h 6"/>
                  <a:gd name="T14" fmla="*/ 72 w 90"/>
                  <a:gd name="T15" fmla="*/ 4 h 6"/>
                  <a:gd name="T16" fmla="*/ 78 w 90"/>
                  <a:gd name="T17" fmla="*/ 3 h 6"/>
                  <a:gd name="T18" fmla="*/ 83 w 90"/>
                  <a:gd name="T19" fmla="*/ 2 h 6"/>
                  <a:gd name="T20" fmla="*/ 86 w 90"/>
                  <a:gd name="T21" fmla="*/ 1 h 6"/>
                  <a:gd name="T22" fmla="*/ 89 w 90"/>
                  <a:gd name="T23" fmla="*/ 1 h 6"/>
                  <a:gd name="T24" fmla="*/ 90 w 90"/>
                  <a:gd name="T25" fmla="*/ 0 h 6"/>
                  <a:gd name="T26" fmla="*/ 87 w 90"/>
                  <a:gd name="T27" fmla="*/ 0 h 6"/>
                  <a:gd name="T28" fmla="*/ 86 w 90"/>
                  <a:gd name="T29" fmla="*/ 0 h 6"/>
                  <a:gd name="T30" fmla="*/ 85 w 90"/>
                  <a:gd name="T31" fmla="*/ 1 h 6"/>
                  <a:gd name="T32" fmla="*/ 80 w 90"/>
                  <a:gd name="T33" fmla="*/ 2 h 6"/>
                  <a:gd name="T34" fmla="*/ 76 w 90"/>
                  <a:gd name="T35" fmla="*/ 3 h 6"/>
                  <a:gd name="T36" fmla="*/ 69 w 90"/>
                  <a:gd name="T37" fmla="*/ 4 h 6"/>
                  <a:gd name="T38" fmla="*/ 62 w 90"/>
                  <a:gd name="T39" fmla="*/ 4 h 6"/>
                  <a:gd name="T40" fmla="*/ 53 w 90"/>
                  <a:gd name="T41" fmla="*/ 5 h 6"/>
                  <a:gd name="T42" fmla="*/ 43 w 90"/>
                  <a:gd name="T43" fmla="*/ 6 h 6"/>
                  <a:gd name="T44" fmla="*/ 34 w 90"/>
                  <a:gd name="T45" fmla="*/ 6 h 6"/>
                  <a:gd name="T46" fmla="*/ 22 w 90"/>
                  <a:gd name="T47" fmla="*/ 6 h 6"/>
                  <a:gd name="T48" fmla="*/ 12 w 90"/>
                  <a:gd name="T49" fmla="*/ 6 h 6"/>
                  <a:gd name="T50" fmla="*/ 0 w 90"/>
                  <a:gd name="T51" fmla="*/ 6 h 6"/>
                  <a:gd name="T52" fmla="*/ 0 w 90"/>
                  <a:gd name="T5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0" h="6">
                    <a:moveTo>
                      <a:pt x="0" y="6"/>
                    </a:moveTo>
                    <a:lnTo>
                      <a:pt x="12" y="6"/>
                    </a:lnTo>
                    <a:lnTo>
                      <a:pt x="23" y="6"/>
                    </a:lnTo>
                    <a:lnTo>
                      <a:pt x="35" y="6"/>
                    </a:lnTo>
                    <a:lnTo>
                      <a:pt x="45" y="6"/>
                    </a:lnTo>
                    <a:lnTo>
                      <a:pt x="55" y="5"/>
                    </a:lnTo>
                    <a:lnTo>
                      <a:pt x="64" y="5"/>
                    </a:lnTo>
                    <a:lnTo>
                      <a:pt x="72" y="4"/>
                    </a:lnTo>
                    <a:lnTo>
                      <a:pt x="78" y="3"/>
                    </a:lnTo>
                    <a:lnTo>
                      <a:pt x="83" y="2"/>
                    </a:lnTo>
                    <a:lnTo>
                      <a:pt x="86" y="1"/>
                    </a:lnTo>
                    <a:lnTo>
                      <a:pt x="89" y="1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6" y="0"/>
                    </a:lnTo>
                    <a:lnTo>
                      <a:pt x="85" y="1"/>
                    </a:lnTo>
                    <a:lnTo>
                      <a:pt x="80" y="2"/>
                    </a:lnTo>
                    <a:lnTo>
                      <a:pt x="76" y="3"/>
                    </a:lnTo>
                    <a:lnTo>
                      <a:pt x="69" y="4"/>
                    </a:lnTo>
                    <a:lnTo>
                      <a:pt x="62" y="4"/>
                    </a:lnTo>
                    <a:lnTo>
                      <a:pt x="53" y="5"/>
                    </a:lnTo>
                    <a:lnTo>
                      <a:pt x="43" y="6"/>
                    </a:lnTo>
                    <a:lnTo>
                      <a:pt x="34" y="6"/>
                    </a:lnTo>
                    <a:lnTo>
                      <a:pt x="22" y="6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38" name="Freeform 1934"/>
              <p:cNvSpPr>
                <a:spLocks/>
              </p:cNvSpPr>
              <p:nvPr/>
            </p:nvSpPr>
            <p:spPr bwMode="auto">
              <a:xfrm>
                <a:off x="4398" y="2486"/>
                <a:ext cx="87" cy="6"/>
              </a:xfrm>
              <a:custGeom>
                <a:avLst/>
                <a:gdLst>
                  <a:gd name="T0" fmla="*/ 0 w 87"/>
                  <a:gd name="T1" fmla="*/ 6 h 6"/>
                  <a:gd name="T2" fmla="*/ 12 w 87"/>
                  <a:gd name="T3" fmla="*/ 6 h 6"/>
                  <a:gd name="T4" fmla="*/ 22 w 87"/>
                  <a:gd name="T5" fmla="*/ 6 h 6"/>
                  <a:gd name="T6" fmla="*/ 34 w 87"/>
                  <a:gd name="T7" fmla="*/ 6 h 6"/>
                  <a:gd name="T8" fmla="*/ 43 w 87"/>
                  <a:gd name="T9" fmla="*/ 6 h 6"/>
                  <a:gd name="T10" fmla="*/ 53 w 87"/>
                  <a:gd name="T11" fmla="*/ 5 h 6"/>
                  <a:gd name="T12" fmla="*/ 62 w 87"/>
                  <a:gd name="T13" fmla="*/ 4 h 6"/>
                  <a:gd name="T14" fmla="*/ 69 w 87"/>
                  <a:gd name="T15" fmla="*/ 4 h 6"/>
                  <a:gd name="T16" fmla="*/ 76 w 87"/>
                  <a:gd name="T17" fmla="*/ 3 h 6"/>
                  <a:gd name="T18" fmla="*/ 80 w 87"/>
                  <a:gd name="T19" fmla="*/ 2 h 6"/>
                  <a:gd name="T20" fmla="*/ 85 w 87"/>
                  <a:gd name="T21" fmla="*/ 1 h 6"/>
                  <a:gd name="T22" fmla="*/ 86 w 87"/>
                  <a:gd name="T23" fmla="*/ 0 h 6"/>
                  <a:gd name="T24" fmla="*/ 87 w 87"/>
                  <a:gd name="T25" fmla="*/ 0 h 6"/>
                  <a:gd name="T26" fmla="*/ 85 w 87"/>
                  <a:gd name="T27" fmla="*/ 0 h 6"/>
                  <a:gd name="T28" fmla="*/ 84 w 87"/>
                  <a:gd name="T29" fmla="*/ 1 h 6"/>
                  <a:gd name="T30" fmla="*/ 81 w 87"/>
                  <a:gd name="T31" fmla="*/ 1 h 6"/>
                  <a:gd name="T32" fmla="*/ 77 w 87"/>
                  <a:gd name="T33" fmla="*/ 2 h 6"/>
                  <a:gd name="T34" fmla="*/ 72 w 87"/>
                  <a:gd name="T35" fmla="*/ 3 h 6"/>
                  <a:gd name="T36" fmla="*/ 64 w 87"/>
                  <a:gd name="T37" fmla="*/ 4 h 6"/>
                  <a:gd name="T38" fmla="*/ 56 w 87"/>
                  <a:gd name="T39" fmla="*/ 5 h 6"/>
                  <a:gd name="T40" fmla="*/ 46 w 87"/>
                  <a:gd name="T41" fmla="*/ 5 h 6"/>
                  <a:gd name="T42" fmla="*/ 36 w 87"/>
                  <a:gd name="T43" fmla="*/ 6 h 6"/>
                  <a:gd name="T44" fmla="*/ 24 w 87"/>
                  <a:gd name="T45" fmla="*/ 6 h 6"/>
                  <a:gd name="T46" fmla="*/ 12 w 87"/>
                  <a:gd name="T47" fmla="*/ 6 h 6"/>
                  <a:gd name="T48" fmla="*/ 0 w 87"/>
                  <a:gd name="T49" fmla="*/ 6 h 6"/>
                  <a:gd name="T50" fmla="*/ 0 w 87"/>
                  <a:gd name="T5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6">
                    <a:moveTo>
                      <a:pt x="0" y="6"/>
                    </a:moveTo>
                    <a:lnTo>
                      <a:pt x="12" y="6"/>
                    </a:lnTo>
                    <a:lnTo>
                      <a:pt x="22" y="6"/>
                    </a:lnTo>
                    <a:lnTo>
                      <a:pt x="34" y="6"/>
                    </a:lnTo>
                    <a:lnTo>
                      <a:pt x="43" y="6"/>
                    </a:lnTo>
                    <a:lnTo>
                      <a:pt x="53" y="5"/>
                    </a:lnTo>
                    <a:lnTo>
                      <a:pt x="62" y="4"/>
                    </a:lnTo>
                    <a:lnTo>
                      <a:pt x="69" y="4"/>
                    </a:lnTo>
                    <a:lnTo>
                      <a:pt x="76" y="3"/>
                    </a:lnTo>
                    <a:lnTo>
                      <a:pt x="80" y="2"/>
                    </a:lnTo>
                    <a:lnTo>
                      <a:pt x="85" y="1"/>
                    </a:lnTo>
                    <a:lnTo>
                      <a:pt x="86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4" y="1"/>
                    </a:lnTo>
                    <a:lnTo>
                      <a:pt x="81" y="1"/>
                    </a:lnTo>
                    <a:lnTo>
                      <a:pt x="77" y="2"/>
                    </a:lnTo>
                    <a:lnTo>
                      <a:pt x="72" y="3"/>
                    </a:lnTo>
                    <a:lnTo>
                      <a:pt x="64" y="4"/>
                    </a:lnTo>
                    <a:lnTo>
                      <a:pt x="56" y="5"/>
                    </a:lnTo>
                    <a:lnTo>
                      <a:pt x="46" y="5"/>
                    </a:lnTo>
                    <a:lnTo>
                      <a:pt x="36" y="6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39" name="Freeform 1935"/>
              <p:cNvSpPr>
                <a:spLocks/>
              </p:cNvSpPr>
              <p:nvPr/>
            </p:nvSpPr>
            <p:spPr bwMode="auto">
              <a:xfrm>
                <a:off x="4398" y="2486"/>
                <a:ext cx="85" cy="6"/>
              </a:xfrm>
              <a:custGeom>
                <a:avLst/>
                <a:gdLst>
                  <a:gd name="T0" fmla="*/ 0 w 85"/>
                  <a:gd name="T1" fmla="*/ 6 h 6"/>
                  <a:gd name="T2" fmla="*/ 12 w 85"/>
                  <a:gd name="T3" fmla="*/ 6 h 6"/>
                  <a:gd name="T4" fmla="*/ 24 w 85"/>
                  <a:gd name="T5" fmla="*/ 6 h 6"/>
                  <a:gd name="T6" fmla="*/ 36 w 85"/>
                  <a:gd name="T7" fmla="*/ 6 h 6"/>
                  <a:gd name="T8" fmla="*/ 46 w 85"/>
                  <a:gd name="T9" fmla="*/ 5 h 6"/>
                  <a:gd name="T10" fmla="*/ 56 w 85"/>
                  <a:gd name="T11" fmla="*/ 5 h 6"/>
                  <a:gd name="T12" fmla="*/ 64 w 85"/>
                  <a:gd name="T13" fmla="*/ 4 h 6"/>
                  <a:gd name="T14" fmla="*/ 72 w 85"/>
                  <a:gd name="T15" fmla="*/ 3 h 6"/>
                  <a:gd name="T16" fmla="*/ 77 w 85"/>
                  <a:gd name="T17" fmla="*/ 2 h 6"/>
                  <a:gd name="T18" fmla="*/ 81 w 85"/>
                  <a:gd name="T19" fmla="*/ 1 h 6"/>
                  <a:gd name="T20" fmla="*/ 84 w 85"/>
                  <a:gd name="T21" fmla="*/ 1 h 6"/>
                  <a:gd name="T22" fmla="*/ 85 w 85"/>
                  <a:gd name="T23" fmla="*/ 0 h 6"/>
                  <a:gd name="T24" fmla="*/ 82 w 85"/>
                  <a:gd name="T25" fmla="*/ 0 h 6"/>
                  <a:gd name="T26" fmla="*/ 81 w 85"/>
                  <a:gd name="T27" fmla="*/ 1 h 6"/>
                  <a:gd name="T28" fmla="*/ 79 w 85"/>
                  <a:gd name="T29" fmla="*/ 1 h 6"/>
                  <a:gd name="T30" fmla="*/ 75 w 85"/>
                  <a:gd name="T31" fmla="*/ 2 h 6"/>
                  <a:gd name="T32" fmla="*/ 69 w 85"/>
                  <a:gd name="T33" fmla="*/ 3 h 6"/>
                  <a:gd name="T34" fmla="*/ 62 w 85"/>
                  <a:gd name="T35" fmla="*/ 4 h 6"/>
                  <a:gd name="T36" fmla="*/ 54 w 85"/>
                  <a:gd name="T37" fmla="*/ 4 h 6"/>
                  <a:gd name="T38" fmla="*/ 44 w 85"/>
                  <a:gd name="T39" fmla="*/ 5 h 6"/>
                  <a:gd name="T40" fmla="*/ 34 w 85"/>
                  <a:gd name="T41" fmla="*/ 5 h 6"/>
                  <a:gd name="T42" fmla="*/ 23 w 85"/>
                  <a:gd name="T43" fmla="*/ 6 h 6"/>
                  <a:gd name="T44" fmla="*/ 12 w 85"/>
                  <a:gd name="T45" fmla="*/ 6 h 6"/>
                  <a:gd name="T46" fmla="*/ 0 w 85"/>
                  <a:gd name="T47" fmla="*/ 6 h 6"/>
                  <a:gd name="T48" fmla="*/ 0 w 85"/>
                  <a:gd name="T4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6">
                    <a:moveTo>
                      <a:pt x="0" y="6"/>
                    </a:move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6" y="5"/>
                    </a:lnTo>
                    <a:lnTo>
                      <a:pt x="56" y="5"/>
                    </a:lnTo>
                    <a:lnTo>
                      <a:pt x="64" y="4"/>
                    </a:lnTo>
                    <a:lnTo>
                      <a:pt x="72" y="3"/>
                    </a:lnTo>
                    <a:lnTo>
                      <a:pt x="77" y="2"/>
                    </a:lnTo>
                    <a:lnTo>
                      <a:pt x="81" y="1"/>
                    </a:lnTo>
                    <a:lnTo>
                      <a:pt x="84" y="1"/>
                    </a:lnTo>
                    <a:lnTo>
                      <a:pt x="85" y="0"/>
                    </a:lnTo>
                    <a:lnTo>
                      <a:pt x="82" y="0"/>
                    </a:lnTo>
                    <a:lnTo>
                      <a:pt x="81" y="1"/>
                    </a:lnTo>
                    <a:lnTo>
                      <a:pt x="79" y="1"/>
                    </a:lnTo>
                    <a:lnTo>
                      <a:pt x="75" y="2"/>
                    </a:lnTo>
                    <a:lnTo>
                      <a:pt x="69" y="3"/>
                    </a:lnTo>
                    <a:lnTo>
                      <a:pt x="62" y="4"/>
                    </a:lnTo>
                    <a:lnTo>
                      <a:pt x="54" y="4"/>
                    </a:lnTo>
                    <a:lnTo>
                      <a:pt x="44" y="5"/>
                    </a:lnTo>
                    <a:lnTo>
                      <a:pt x="34" y="5"/>
                    </a:lnTo>
                    <a:lnTo>
                      <a:pt x="23" y="6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40" name="Freeform 1936"/>
              <p:cNvSpPr>
                <a:spLocks/>
              </p:cNvSpPr>
              <p:nvPr/>
            </p:nvSpPr>
            <p:spPr bwMode="auto">
              <a:xfrm>
                <a:off x="4398" y="2486"/>
                <a:ext cx="82" cy="6"/>
              </a:xfrm>
              <a:custGeom>
                <a:avLst/>
                <a:gdLst>
                  <a:gd name="T0" fmla="*/ 0 w 82"/>
                  <a:gd name="T1" fmla="*/ 6 h 6"/>
                  <a:gd name="T2" fmla="*/ 12 w 82"/>
                  <a:gd name="T3" fmla="*/ 6 h 6"/>
                  <a:gd name="T4" fmla="*/ 23 w 82"/>
                  <a:gd name="T5" fmla="*/ 6 h 6"/>
                  <a:gd name="T6" fmla="*/ 34 w 82"/>
                  <a:gd name="T7" fmla="*/ 5 h 6"/>
                  <a:gd name="T8" fmla="*/ 44 w 82"/>
                  <a:gd name="T9" fmla="*/ 5 h 6"/>
                  <a:gd name="T10" fmla="*/ 54 w 82"/>
                  <a:gd name="T11" fmla="*/ 4 h 6"/>
                  <a:gd name="T12" fmla="*/ 62 w 82"/>
                  <a:gd name="T13" fmla="*/ 4 h 6"/>
                  <a:gd name="T14" fmla="*/ 69 w 82"/>
                  <a:gd name="T15" fmla="*/ 3 h 6"/>
                  <a:gd name="T16" fmla="*/ 75 w 82"/>
                  <a:gd name="T17" fmla="*/ 2 h 6"/>
                  <a:gd name="T18" fmla="*/ 79 w 82"/>
                  <a:gd name="T19" fmla="*/ 1 h 6"/>
                  <a:gd name="T20" fmla="*/ 81 w 82"/>
                  <a:gd name="T21" fmla="*/ 1 h 6"/>
                  <a:gd name="T22" fmla="*/ 82 w 82"/>
                  <a:gd name="T23" fmla="*/ 0 h 6"/>
                  <a:gd name="T24" fmla="*/ 79 w 82"/>
                  <a:gd name="T25" fmla="*/ 0 h 6"/>
                  <a:gd name="T26" fmla="*/ 79 w 82"/>
                  <a:gd name="T27" fmla="*/ 0 h 6"/>
                  <a:gd name="T28" fmla="*/ 76 w 82"/>
                  <a:gd name="T29" fmla="*/ 1 h 6"/>
                  <a:gd name="T30" fmla="*/ 72 w 82"/>
                  <a:gd name="T31" fmla="*/ 2 h 6"/>
                  <a:gd name="T32" fmla="*/ 67 w 82"/>
                  <a:gd name="T33" fmla="*/ 3 h 6"/>
                  <a:gd name="T34" fmla="*/ 60 w 82"/>
                  <a:gd name="T35" fmla="*/ 4 h 6"/>
                  <a:gd name="T36" fmla="*/ 52 w 82"/>
                  <a:gd name="T37" fmla="*/ 4 h 6"/>
                  <a:gd name="T38" fmla="*/ 43 w 82"/>
                  <a:gd name="T39" fmla="*/ 5 h 6"/>
                  <a:gd name="T40" fmla="*/ 33 w 82"/>
                  <a:gd name="T41" fmla="*/ 5 h 6"/>
                  <a:gd name="T42" fmla="*/ 22 w 82"/>
                  <a:gd name="T43" fmla="*/ 6 h 6"/>
                  <a:gd name="T44" fmla="*/ 12 w 82"/>
                  <a:gd name="T45" fmla="*/ 6 h 6"/>
                  <a:gd name="T46" fmla="*/ 0 w 82"/>
                  <a:gd name="T47" fmla="*/ 6 h 6"/>
                  <a:gd name="T48" fmla="*/ 0 w 82"/>
                  <a:gd name="T4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6">
                    <a:moveTo>
                      <a:pt x="0" y="6"/>
                    </a:moveTo>
                    <a:lnTo>
                      <a:pt x="12" y="6"/>
                    </a:lnTo>
                    <a:lnTo>
                      <a:pt x="23" y="6"/>
                    </a:lnTo>
                    <a:lnTo>
                      <a:pt x="34" y="5"/>
                    </a:lnTo>
                    <a:lnTo>
                      <a:pt x="44" y="5"/>
                    </a:lnTo>
                    <a:lnTo>
                      <a:pt x="54" y="4"/>
                    </a:lnTo>
                    <a:lnTo>
                      <a:pt x="62" y="4"/>
                    </a:lnTo>
                    <a:lnTo>
                      <a:pt x="69" y="3"/>
                    </a:lnTo>
                    <a:lnTo>
                      <a:pt x="75" y="2"/>
                    </a:lnTo>
                    <a:lnTo>
                      <a:pt x="79" y="1"/>
                    </a:lnTo>
                    <a:lnTo>
                      <a:pt x="81" y="1"/>
                    </a:lnTo>
                    <a:lnTo>
                      <a:pt x="82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76" y="1"/>
                    </a:lnTo>
                    <a:lnTo>
                      <a:pt x="72" y="2"/>
                    </a:lnTo>
                    <a:lnTo>
                      <a:pt x="67" y="3"/>
                    </a:lnTo>
                    <a:lnTo>
                      <a:pt x="60" y="4"/>
                    </a:lnTo>
                    <a:lnTo>
                      <a:pt x="52" y="4"/>
                    </a:lnTo>
                    <a:lnTo>
                      <a:pt x="43" y="5"/>
                    </a:lnTo>
                    <a:lnTo>
                      <a:pt x="33" y="5"/>
                    </a:lnTo>
                    <a:lnTo>
                      <a:pt x="22" y="6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41" name="Freeform 1937"/>
              <p:cNvSpPr>
                <a:spLocks/>
              </p:cNvSpPr>
              <p:nvPr/>
            </p:nvSpPr>
            <p:spPr bwMode="auto">
              <a:xfrm>
                <a:off x="4398" y="2486"/>
                <a:ext cx="79" cy="6"/>
              </a:xfrm>
              <a:custGeom>
                <a:avLst/>
                <a:gdLst>
                  <a:gd name="T0" fmla="*/ 0 w 79"/>
                  <a:gd name="T1" fmla="*/ 6 h 6"/>
                  <a:gd name="T2" fmla="*/ 12 w 79"/>
                  <a:gd name="T3" fmla="*/ 6 h 6"/>
                  <a:gd name="T4" fmla="*/ 22 w 79"/>
                  <a:gd name="T5" fmla="*/ 6 h 6"/>
                  <a:gd name="T6" fmla="*/ 33 w 79"/>
                  <a:gd name="T7" fmla="*/ 5 h 6"/>
                  <a:gd name="T8" fmla="*/ 43 w 79"/>
                  <a:gd name="T9" fmla="*/ 5 h 6"/>
                  <a:gd name="T10" fmla="*/ 52 w 79"/>
                  <a:gd name="T11" fmla="*/ 4 h 6"/>
                  <a:gd name="T12" fmla="*/ 60 w 79"/>
                  <a:gd name="T13" fmla="*/ 4 h 6"/>
                  <a:gd name="T14" fmla="*/ 67 w 79"/>
                  <a:gd name="T15" fmla="*/ 3 h 6"/>
                  <a:gd name="T16" fmla="*/ 72 w 79"/>
                  <a:gd name="T17" fmla="*/ 2 h 6"/>
                  <a:gd name="T18" fmla="*/ 76 w 79"/>
                  <a:gd name="T19" fmla="*/ 1 h 6"/>
                  <a:gd name="T20" fmla="*/ 79 w 79"/>
                  <a:gd name="T21" fmla="*/ 0 h 6"/>
                  <a:gd name="T22" fmla="*/ 79 w 79"/>
                  <a:gd name="T23" fmla="*/ 0 h 6"/>
                  <a:gd name="T24" fmla="*/ 77 w 79"/>
                  <a:gd name="T25" fmla="*/ 0 h 6"/>
                  <a:gd name="T26" fmla="*/ 76 w 79"/>
                  <a:gd name="T27" fmla="*/ 0 h 6"/>
                  <a:gd name="T28" fmla="*/ 73 w 79"/>
                  <a:gd name="T29" fmla="*/ 1 h 6"/>
                  <a:gd name="T30" fmla="*/ 70 w 79"/>
                  <a:gd name="T31" fmla="*/ 2 h 6"/>
                  <a:gd name="T32" fmla="*/ 64 w 79"/>
                  <a:gd name="T33" fmla="*/ 3 h 6"/>
                  <a:gd name="T34" fmla="*/ 58 w 79"/>
                  <a:gd name="T35" fmla="*/ 4 h 6"/>
                  <a:gd name="T36" fmla="*/ 50 w 79"/>
                  <a:gd name="T37" fmla="*/ 4 h 6"/>
                  <a:gd name="T38" fmla="*/ 42 w 79"/>
                  <a:gd name="T39" fmla="*/ 5 h 6"/>
                  <a:gd name="T40" fmla="*/ 32 w 79"/>
                  <a:gd name="T41" fmla="*/ 5 h 6"/>
                  <a:gd name="T42" fmla="*/ 21 w 79"/>
                  <a:gd name="T43" fmla="*/ 5 h 6"/>
                  <a:gd name="T44" fmla="*/ 11 w 79"/>
                  <a:gd name="T45" fmla="*/ 6 h 6"/>
                  <a:gd name="T46" fmla="*/ 0 w 79"/>
                  <a:gd name="T47" fmla="*/ 6 h 6"/>
                  <a:gd name="T48" fmla="*/ 0 w 79"/>
                  <a:gd name="T4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6">
                    <a:moveTo>
                      <a:pt x="0" y="6"/>
                    </a:moveTo>
                    <a:lnTo>
                      <a:pt x="12" y="6"/>
                    </a:lnTo>
                    <a:lnTo>
                      <a:pt x="22" y="6"/>
                    </a:lnTo>
                    <a:lnTo>
                      <a:pt x="33" y="5"/>
                    </a:lnTo>
                    <a:lnTo>
                      <a:pt x="43" y="5"/>
                    </a:lnTo>
                    <a:lnTo>
                      <a:pt x="52" y="4"/>
                    </a:lnTo>
                    <a:lnTo>
                      <a:pt x="60" y="4"/>
                    </a:lnTo>
                    <a:lnTo>
                      <a:pt x="67" y="3"/>
                    </a:lnTo>
                    <a:lnTo>
                      <a:pt x="72" y="2"/>
                    </a:lnTo>
                    <a:lnTo>
                      <a:pt x="76" y="1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77" y="0"/>
                    </a:lnTo>
                    <a:lnTo>
                      <a:pt x="76" y="0"/>
                    </a:lnTo>
                    <a:lnTo>
                      <a:pt x="73" y="1"/>
                    </a:lnTo>
                    <a:lnTo>
                      <a:pt x="70" y="2"/>
                    </a:lnTo>
                    <a:lnTo>
                      <a:pt x="64" y="3"/>
                    </a:lnTo>
                    <a:lnTo>
                      <a:pt x="58" y="4"/>
                    </a:lnTo>
                    <a:lnTo>
                      <a:pt x="50" y="4"/>
                    </a:lnTo>
                    <a:lnTo>
                      <a:pt x="42" y="5"/>
                    </a:lnTo>
                    <a:lnTo>
                      <a:pt x="32" y="5"/>
                    </a:lnTo>
                    <a:lnTo>
                      <a:pt x="21" y="5"/>
                    </a:lnTo>
                    <a:lnTo>
                      <a:pt x="11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42" name="Freeform 1938"/>
              <p:cNvSpPr>
                <a:spLocks/>
              </p:cNvSpPr>
              <p:nvPr/>
            </p:nvSpPr>
            <p:spPr bwMode="auto">
              <a:xfrm>
                <a:off x="4398" y="2486"/>
                <a:ext cx="77" cy="6"/>
              </a:xfrm>
              <a:custGeom>
                <a:avLst/>
                <a:gdLst>
                  <a:gd name="T0" fmla="*/ 0 w 77"/>
                  <a:gd name="T1" fmla="*/ 6 h 6"/>
                  <a:gd name="T2" fmla="*/ 11 w 77"/>
                  <a:gd name="T3" fmla="*/ 6 h 6"/>
                  <a:gd name="T4" fmla="*/ 21 w 77"/>
                  <a:gd name="T5" fmla="*/ 5 h 6"/>
                  <a:gd name="T6" fmla="*/ 32 w 77"/>
                  <a:gd name="T7" fmla="*/ 5 h 6"/>
                  <a:gd name="T8" fmla="*/ 42 w 77"/>
                  <a:gd name="T9" fmla="*/ 5 h 6"/>
                  <a:gd name="T10" fmla="*/ 50 w 77"/>
                  <a:gd name="T11" fmla="*/ 4 h 6"/>
                  <a:gd name="T12" fmla="*/ 58 w 77"/>
                  <a:gd name="T13" fmla="*/ 4 h 6"/>
                  <a:gd name="T14" fmla="*/ 64 w 77"/>
                  <a:gd name="T15" fmla="*/ 3 h 6"/>
                  <a:gd name="T16" fmla="*/ 70 w 77"/>
                  <a:gd name="T17" fmla="*/ 2 h 6"/>
                  <a:gd name="T18" fmla="*/ 73 w 77"/>
                  <a:gd name="T19" fmla="*/ 1 h 6"/>
                  <a:gd name="T20" fmla="*/ 76 w 77"/>
                  <a:gd name="T21" fmla="*/ 0 h 6"/>
                  <a:gd name="T22" fmla="*/ 77 w 77"/>
                  <a:gd name="T23" fmla="*/ 0 h 6"/>
                  <a:gd name="T24" fmla="*/ 74 w 77"/>
                  <a:gd name="T25" fmla="*/ 0 h 6"/>
                  <a:gd name="T26" fmla="*/ 73 w 77"/>
                  <a:gd name="T27" fmla="*/ 0 h 6"/>
                  <a:gd name="T28" fmla="*/ 72 w 77"/>
                  <a:gd name="T29" fmla="*/ 1 h 6"/>
                  <a:gd name="T30" fmla="*/ 67 w 77"/>
                  <a:gd name="T31" fmla="*/ 2 h 6"/>
                  <a:gd name="T32" fmla="*/ 63 w 77"/>
                  <a:gd name="T33" fmla="*/ 3 h 6"/>
                  <a:gd name="T34" fmla="*/ 56 w 77"/>
                  <a:gd name="T35" fmla="*/ 3 h 6"/>
                  <a:gd name="T36" fmla="*/ 49 w 77"/>
                  <a:gd name="T37" fmla="*/ 4 h 6"/>
                  <a:gd name="T38" fmla="*/ 40 w 77"/>
                  <a:gd name="T39" fmla="*/ 5 h 6"/>
                  <a:gd name="T40" fmla="*/ 31 w 77"/>
                  <a:gd name="T41" fmla="*/ 5 h 6"/>
                  <a:gd name="T42" fmla="*/ 21 w 77"/>
                  <a:gd name="T43" fmla="*/ 5 h 6"/>
                  <a:gd name="T44" fmla="*/ 11 w 77"/>
                  <a:gd name="T45" fmla="*/ 5 h 6"/>
                  <a:gd name="T46" fmla="*/ 0 w 77"/>
                  <a:gd name="T47" fmla="*/ 5 h 6"/>
                  <a:gd name="T48" fmla="*/ 0 w 77"/>
                  <a:gd name="T4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1" y="6"/>
                    </a:lnTo>
                    <a:lnTo>
                      <a:pt x="21" y="5"/>
                    </a:lnTo>
                    <a:lnTo>
                      <a:pt x="32" y="5"/>
                    </a:lnTo>
                    <a:lnTo>
                      <a:pt x="42" y="5"/>
                    </a:lnTo>
                    <a:lnTo>
                      <a:pt x="50" y="4"/>
                    </a:lnTo>
                    <a:lnTo>
                      <a:pt x="58" y="4"/>
                    </a:lnTo>
                    <a:lnTo>
                      <a:pt x="64" y="3"/>
                    </a:lnTo>
                    <a:lnTo>
                      <a:pt x="70" y="2"/>
                    </a:lnTo>
                    <a:lnTo>
                      <a:pt x="73" y="1"/>
                    </a:lnTo>
                    <a:lnTo>
                      <a:pt x="76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3" y="0"/>
                    </a:lnTo>
                    <a:lnTo>
                      <a:pt x="72" y="1"/>
                    </a:lnTo>
                    <a:lnTo>
                      <a:pt x="67" y="2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4"/>
                    </a:lnTo>
                    <a:lnTo>
                      <a:pt x="40" y="5"/>
                    </a:lnTo>
                    <a:lnTo>
                      <a:pt x="31" y="5"/>
                    </a:lnTo>
                    <a:lnTo>
                      <a:pt x="21" y="5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43" name="Freeform 1939"/>
              <p:cNvSpPr>
                <a:spLocks/>
              </p:cNvSpPr>
              <p:nvPr/>
            </p:nvSpPr>
            <p:spPr bwMode="auto">
              <a:xfrm>
                <a:off x="4398" y="2486"/>
                <a:ext cx="74" cy="5"/>
              </a:xfrm>
              <a:custGeom>
                <a:avLst/>
                <a:gdLst>
                  <a:gd name="T0" fmla="*/ 0 w 74"/>
                  <a:gd name="T1" fmla="*/ 5 h 5"/>
                  <a:gd name="T2" fmla="*/ 11 w 74"/>
                  <a:gd name="T3" fmla="*/ 5 h 5"/>
                  <a:gd name="T4" fmla="*/ 21 w 74"/>
                  <a:gd name="T5" fmla="*/ 5 h 5"/>
                  <a:gd name="T6" fmla="*/ 31 w 74"/>
                  <a:gd name="T7" fmla="*/ 5 h 5"/>
                  <a:gd name="T8" fmla="*/ 40 w 74"/>
                  <a:gd name="T9" fmla="*/ 5 h 5"/>
                  <a:gd name="T10" fmla="*/ 49 w 74"/>
                  <a:gd name="T11" fmla="*/ 4 h 5"/>
                  <a:gd name="T12" fmla="*/ 56 w 74"/>
                  <a:gd name="T13" fmla="*/ 3 h 5"/>
                  <a:gd name="T14" fmla="*/ 63 w 74"/>
                  <a:gd name="T15" fmla="*/ 3 h 5"/>
                  <a:gd name="T16" fmla="*/ 67 w 74"/>
                  <a:gd name="T17" fmla="*/ 2 h 5"/>
                  <a:gd name="T18" fmla="*/ 72 w 74"/>
                  <a:gd name="T19" fmla="*/ 1 h 5"/>
                  <a:gd name="T20" fmla="*/ 73 w 74"/>
                  <a:gd name="T21" fmla="*/ 0 h 5"/>
                  <a:gd name="T22" fmla="*/ 74 w 74"/>
                  <a:gd name="T23" fmla="*/ 0 h 5"/>
                  <a:gd name="T24" fmla="*/ 72 w 74"/>
                  <a:gd name="T25" fmla="*/ 0 h 5"/>
                  <a:gd name="T26" fmla="*/ 71 w 74"/>
                  <a:gd name="T27" fmla="*/ 0 h 5"/>
                  <a:gd name="T28" fmla="*/ 69 w 74"/>
                  <a:gd name="T29" fmla="*/ 1 h 5"/>
                  <a:gd name="T30" fmla="*/ 65 w 74"/>
                  <a:gd name="T31" fmla="*/ 2 h 5"/>
                  <a:gd name="T32" fmla="*/ 60 w 74"/>
                  <a:gd name="T33" fmla="*/ 3 h 5"/>
                  <a:gd name="T34" fmla="*/ 54 w 74"/>
                  <a:gd name="T35" fmla="*/ 3 h 5"/>
                  <a:gd name="T36" fmla="*/ 47 w 74"/>
                  <a:gd name="T37" fmla="*/ 4 h 5"/>
                  <a:gd name="T38" fmla="*/ 39 w 74"/>
                  <a:gd name="T39" fmla="*/ 4 h 5"/>
                  <a:gd name="T40" fmla="*/ 29 w 74"/>
                  <a:gd name="T41" fmla="*/ 5 h 5"/>
                  <a:gd name="T42" fmla="*/ 21 w 74"/>
                  <a:gd name="T43" fmla="*/ 5 h 5"/>
                  <a:gd name="T44" fmla="*/ 10 w 74"/>
                  <a:gd name="T45" fmla="*/ 5 h 5"/>
                  <a:gd name="T46" fmla="*/ 0 w 74"/>
                  <a:gd name="T47" fmla="*/ 5 h 5"/>
                  <a:gd name="T48" fmla="*/ 0 w 74"/>
                  <a:gd name="T4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5">
                    <a:moveTo>
                      <a:pt x="0" y="5"/>
                    </a:moveTo>
                    <a:lnTo>
                      <a:pt x="11" y="5"/>
                    </a:lnTo>
                    <a:lnTo>
                      <a:pt x="21" y="5"/>
                    </a:lnTo>
                    <a:lnTo>
                      <a:pt x="31" y="5"/>
                    </a:lnTo>
                    <a:lnTo>
                      <a:pt x="40" y="5"/>
                    </a:lnTo>
                    <a:lnTo>
                      <a:pt x="49" y="4"/>
                    </a:lnTo>
                    <a:lnTo>
                      <a:pt x="56" y="3"/>
                    </a:lnTo>
                    <a:lnTo>
                      <a:pt x="63" y="3"/>
                    </a:lnTo>
                    <a:lnTo>
                      <a:pt x="67" y="2"/>
                    </a:lnTo>
                    <a:lnTo>
                      <a:pt x="72" y="1"/>
                    </a:lnTo>
                    <a:lnTo>
                      <a:pt x="73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1"/>
                    </a:lnTo>
                    <a:lnTo>
                      <a:pt x="65" y="2"/>
                    </a:lnTo>
                    <a:lnTo>
                      <a:pt x="60" y="3"/>
                    </a:lnTo>
                    <a:lnTo>
                      <a:pt x="54" y="3"/>
                    </a:lnTo>
                    <a:lnTo>
                      <a:pt x="47" y="4"/>
                    </a:lnTo>
                    <a:lnTo>
                      <a:pt x="39" y="4"/>
                    </a:lnTo>
                    <a:lnTo>
                      <a:pt x="29" y="5"/>
                    </a:lnTo>
                    <a:lnTo>
                      <a:pt x="21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44" name="Freeform 1940"/>
              <p:cNvSpPr>
                <a:spLocks/>
              </p:cNvSpPr>
              <p:nvPr/>
            </p:nvSpPr>
            <p:spPr bwMode="auto">
              <a:xfrm>
                <a:off x="4398" y="2486"/>
                <a:ext cx="72" cy="5"/>
              </a:xfrm>
              <a:custGeom>
                <a:avLst/>
                <a:gdLst>
                  <a:gd name="T0" fmla="*/ 0 w 72"/>
                  <a:gd name="T1" fmla="*/ 5 h 5"/>
                  <a:gd name="T2" fmla="*/ 10 w 72"/>
                  <a:gd name="T3" fmla="*/ 5 h 5"/>
                  <a:gd name="T4" fmla="*/ 21 w 72"/>
                  <a:gd name="T5" fmla="*/ 5 h 5"/>
                  <a:gd name="T6" fmla="*/ 29 w 72"/>
                  <a:gd name="T7" fmla="*/ 5 h 5"/>
                  <a:gd name="T8" fmla="*/ 39 w 72"/>
                  <a:gd name="T9" fmla="*/ 4 h 5"/>
                  <a:gd name="T10" fmla="*/ 47 w 72"/>
                  <a:gd name="T11" fmla="*/ 4 h 5"/>
                  <a:gd name="T12" fmla="*/ 54 w 72"/>
                  <a:gd name="T13" fmla="*/ 3 h 5"/>
                  <a:gd name="T14" fmla="*/ 60 w 72"/>
                  <a:gd name="T15" fmla="*/ 3 h 5"/>
                  <a:gd name="T16" fmla="*/ 65 w 72"/>
                  <a:gd name="T17" fmla="*/ 2 h 5"/>
                  <a:gd name="T18" fmla="*/ 69 w 72"/>
                  <a:gd name="T19" fmla="*/ 1 h 5"/>
                  <a:gd name="T20" fmla="*/ 71 w 72"/>
                  <a:gd name="T21" fmla="*/ 0 h 5"/>
                  <a:gd name="T22" fmla="*/ 72 w 72"/>
                  <a:gd name="T23" fmla="*/ 0 h 5"/>
                  <a:gd name="T24" fmla="*/ 69 w 72"/>
                  <a:gd name="T25" fmla="*/ 0 h 5"/>
                  <a:gd name="T26" fmla="*/ 68 w 72"/>
                  <a:gd name="T27" fmla="*/ 0 h 5"/>
                  <a:gd name="T28" fmla="*/ 65 w 72"/>
                  <a:gd name="T29" fmla="*/ 1 h 5"/>
                  <a:gd name="T30" fmla="*/ 61 w 72"/>
                  <a:gd name="T31" fmla="*/ 2 h 5"/>
                  <a:gd name="T32" fmla="*/ 56 w 72"/>
                  <a:gd name="T33" fmla="*/ 3 h 5"/>
                  <a:gd name="T34" fmla="*/ 49 w 72"/>
                  <a:gd name="T35" fmla="*/ 3 h 5"/>
                  <a:gd name="T36" fmla="*/ 41 w 72"/>
                  <a:gd name="T37" fmla="*/ 4 h 5"/>
                  <a:gd name="T38" fmla="*/ 31 w 72"/>
                  <a:gd name="T39" fmla="*/ 4 h 5"/>
                  <a:gd name="T40" fmla="*/ 21 w 72"/>
                  <a:gd name="T41" fmla="*/ 5 h 5"/>
                  <a:gd name="T42" fmla="*/ 11 w 72"/>
                  <a:gd name="T43" fmla="*/ 5 h 5"/>
                  <a:gd name="T44" fmla="*/ 0 w 72"/>
                  <a:gd name="T45" fmla="*/ 5 h 5"/>
                  <a:gd name="T46" fmla="*/ 0 w 72"/>
                  <a:gd name="T4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5">
                    <a:moveTo>
                      <a:pt x="0" y="5"/>
                    </a:moveTo>
                    <a:lnTo>
                      <a:pt x="10" y="5"/>
                    </a:lnTo>
                    <a:lnTo>
                      <a:pt x="21" y="5"/>
                    </a:lnTo>
                    <a:lnTo>
                      <a:pt x="29" y="5"/>
                    </a:lnTo>
                    <a:lnTo>
                      <a:pt x="39" y="4"/>
                    </a:lnTo>
                    <a:lnTo>
                      <a:pt x="47" y="4"/>
                    </a:lnTo>
                    <a:lnTo>
                      <a:pt x="54" y="3"/>
                    </a:lnTo>
                    <a:lnTo>
                      <a:pt x="60" y="3"/>
                    </a:lnTo>
                    <a:lnTo>
                      <a:pt x="65" y="2"/>
                    </a:lnTo>
                    <a:lnTo>
                      <a:pt x="69" y="1"/>
                    </a:lnTo>
                    <a:lnTo>
                      <a:pt x="71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8" y="0"/>
                    </a:lnTo>
                    <a:lnTo>
                      <a:pt x="65" y="1"/>
                    </a:lnTo>
                    <a:lnTo>
                      <a:pt x="61" y="2"/>
                    </a:lnTo>
                    <a:lnTo>
                      <a:pt x="56" y="3"/>
                    </a:lnTo>
                    <a:lnTo>
                      <a:pt x="49" y="3"/>
                    </a:lnTo>
                    <a:lnTo>
                      <a:pt x="41" y="4"/>
                    </a:lnTo>
                    <a:lnTo>
                      <a:pt x="31" y="4"/>
                    </a:lnTo>
                    <a:lnTo>
                      <a:pt x="21" y="5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45" name="Freeform 1941"/>
              <p:cNvSpPr>
                <a:spLocks/>
              </p:cNvSpPr>
              <p:nvPr/>
            </p:nvSpPr>
            <p:spPr bwMode="auto">
              <a:xfrm>
                <a:off x="4398" y="2486"/>
                <a:ext cx="69" cy="5"/>
              </a:xfrm>
              <a:custGeom>
                <a:avLst/>
                <a:gdLst>
                  <a:gd name="T0" fmla="*/ 0 w 69"/>
                  <a:gd name="T1" fmla="*/ 5 h 5"/>
                  <a:gd name="T2" fmla="*/ 11 w 69"/>
                  <a:gd name="T3" fmla="*/ 5 h 5"/>
                  <a:gd name="T4" fmla="*/ 21 w 69"/>
                  <a:gd name="T5" fmla="*/ 5 h 5"/>
                  <a:gd name="T6" fmla="*/ 31 w 69"/>
                  <a:gd name="T7" fmla="*/ 4 h 5"/>
                  <a:gd name="T8" fmla="*/ 41 w 69"/>
                  <a:gd name="T9" fmla="*/ 4 h 5"/>
                  <a:gd name="T10" fmla="*/ 49 w 69"/>
                  <a:gd name="T11" fmla="*/ 3 h 5"/>
                  <a:gd name="T12" fmla="*/ 56 w 69"/>
                  <a:gd name="T13" fmla="*/ 3 h 5"/>
                  <a:gd name="T14" fmla="*/ 61 w 69"/>
                  <a:gd name="T15" fmla="*/ 2 h 5"/>
                  <a:gd name="T16" fmla="*/ 65 w 69"/>
                  <a:gd name="T17" fmla="*/ 1 h 5"/>
                  <a:gd name="T18" fmla="*/ 68 w 69"/>
                  <a:gd name="T19" fmla="*/ 0 h 5"/>
                  <a:gd name="T20" fmla="*/ 69 w 69"/>
                  <a:gd name="T21" fmla="*/ 0 h 5"/>
                  <a:gd name="T22" fmla="*/ 66 w 69"/>
                  <a:gd name="T23" fmla="*/ 0 h 5"/>
                  <a:gd name="T24" fmla="*/ 65 w 69"/>
                  <a:gd name="T25" fmla="*/ 0 h 5"/>
                  <a:gd name="T26" fmla="*/ 63 w 69"/>
                  <a:gd name="T27" fmla="*/ 1 h 5"/>
                  <a:gd name="T28" fmla="*/ 59 w 69"/>
                  <a:gd name="T29" fmla="*/ 2 h 5"/>
                  <a:gd name="T30" fmla="*/ 54 w 69"/>
                  <a:gd name="T31" fmla="*/ 3 h 5"/>
                  <a:gd name="T32" fmla="*/ 47 w 69"/>
                  <a:gd name="T33" fmla="*/ 3 h 5"/>
                  <a:gd name="T34" fmla="*/ 39 w 69"/>
                  <a:gd name="T35" fmla="*/ 4 h 5"/>
                  <a:gd name="T36" fmla="*/ 30 w 69"/>
                  <a:gd name="T37" fmla="*/ 4 h 5"/>
                  <a:gd name="T38" fmla="*/ 21 w 69"/>
                  <a:gd name="T39" fmla="*/ 5 h 5"/>
                  <a:gd name="T40" fmla="*/ 10 w 69"/>
                  <a:gd name="T41" fmla="*/ 5 h 5"/>
                  <a:gd name="T42" fmla="*/ 0 w 69"/>
                  <a:gd name="T43" fmla="*/ 5 h 5"/>
                  <a:gd name="T44" fmla="*/ 0 w 69"/>
                  <a:gd name="T4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9" h="5">
                    <a:moveTo>
                      <a:pt x="0" y="5"/>
                    </a:moveTo>
                    <a:lnTo>
                      <a:pt x="11" y="5"/>
                    </a:lnTo>
                    <a:lnTo>
                      <a:pt x="21" y="5"/>
                    </a:lnTo>
                    <a:lnTo>
                      <a:pt x="31" y="4"/>
                    </a:lnTo>
                    <a:lnTo>
                      <a:pt x="41" y="4"/>
                    </a:lnTo>
                    <a:lnTo>
                      <a:pt x="49" y="3"/>
                    </a:lnTo>
                    <a:lnTo>
                      <a:pt x="56" y="3"/>
                    </a:lnTo>
                    <a:lnTo>
                      <a:pt x="61" y="2"/>
                    </a:lnTo>
                    <a:lnTo>
                      <a:pt x="65" y="1"/>
                    </a:lnTo>
                    <a:lnTo>
                      <a:pt x="68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5" y="0"/>
                    </a:lnTo>
                    <a:lnTo>
                      <a:pt x="63" y="1"/>
                    </a:lnTo>
                    <a:lnTo>
                      <a:pt x="59" y="2"/>
                    </a:lnTo>
                    <a:lnTo>
                      <a:pt x="54" y="3"/>
                    </a:lnTo>
                    <a:lnTo>
                      <a:pt x="47" y="3"/>
                    </a:lnTo>
                    <a:lnTo>
                      <a:pt x="39" y="4"/>
                    </a:lnTo>
                    <a:lnTo>
                      <a:pt x="30" y="4"/>
                    </a:lnTo>
                    <a:lnTo>
                      <a:pt x="21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46" name="Freeform 1942"/>
              <p:cNvSpPr>
                <a:spLocks/>
              </p:cNvSpPr>
              <p:nvPr/>
            </p:nvSpPr>
            <p:spPr bwMode="auto">
              <a:xfrm>
                <a:off x="4398" y="2486"/>
                <a:ext cx="66" cy="5"/>
              </a:xfrm>
              <a:custGeom>
                <a:avLst/>
                <a:gdLst>
                  <a:gd name="T0" fmla="*/ 0 w 66"/>
                  <a:gd name="T1" fmla="*/ 5 h 5"/>
                  <a:gd name="T2" fmla="*/ 10 w 66"/>
                  <a:gd name="T3" fmla="*/ 5 h 5"/>
                  <a:gd name="T4" fmla="*/ 21 w 66"/>
                  <a:gd name="T5" fmla="*/ 5 h 5"/>
                  <a:gd name="T6" fmla="*/ 30 w 66"/>
                  <a:gd name="T7" fmla="*/ 4 h 5"/>
                  <a:gd name="T8" fmla="*/ 39 w 66"/>
                  <a:gd name="T9" fmla="*/ 4 h 5"/>
                  <a:gd name="T10" fmla="*/ 47 w 66"/>
                  <a:gd name="T11" fmla="*/ 3 h 5"/>
                  <a:gd name="T12" fmla="*/ 54 w 66"/>
                  <a:gd name="T13" fmla="*/ 3 h 5"/>
                  <a:gd name="T14" fmla="*/ 59 w 66"/>
                  <a:gd name="T15" fmla="*/ 2 h 5"/>
                  <a:gd name="T16" fmla="*/ 63 w 66"/>
                  <a:gd name="T17" fmla="*/ 1 h 5"/>
                  <a:gd name="T18" fmla="*/ 65 w 66"/>
                  <a:gd name="T19" fmla="*/ 0 h 5"/>
                  <a:gd name="T20" fmla="*/ 66 w 66"/>
                  <a:gd name="T21" fmla="*/ 0 h 5"/>
                  <a:gd name="T22" fmla="*/ 64 w 66"/>
                  <a:gd name="T23" fmla="*/ 0 h 5"/>
                  <a:gd name="T24" fmla="*/ 63 w 66"/>
                  <a:gd name="T25" fmla="*/ 0 h 5"/>
                  <a:gd name="T26" fmla="*/ 60 w 66"/>
                  <a:gd name="T27" fmla="*/ 1 h 5"/>
                  <a:gd name="T28" fmla="*/ 57 w 66"/>
                  <a:gd name="T29" fmla="*/ 2 h 5"/>
                  <a:gd name="T30" fmla="*/ 51 w 66"/>
                  <a:gd name="T31" fmla="*/ 3 h 5"/>
                  <a:gd name="T32" fmla="*/ 45 w 66"/>
                  <a:gd name="T33" fmla="*/ 3 h 5"/>
                  <a:gd name="T34" fmla="*/ 37 w 66"/>
                  <a:gd name="T35" fmla="*/ 4 h 5"/>
                  <a:gd name="T36" fmla="*/ 28 w 66"/>
                  <a:gd name="T37" fmla="*/ 4 h 5"/>
                  <a:gd name="T38" fmla="*/ 20 w 66"/>
                  <a:gd name="T39" fmla="*/ 4 h 5"/>
                  <a:gd name="T40" fmla="*/ 10 w 66"/>
                  <a:gd name="T41" fmla="*/ 5 h 5"/>
                  <a:gd name="T42" fmla="*/ 0 w 66"/>
                  <a:gd name="T43" fmla="*/ 5 h 5"/>
                  <a:gd name="T44" fmla="*/ 0 w 66"/>
                  <a:gd name="T4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5">
                    <a:moveTo>
                      <a:pt x="0" y="5"/>
                    </a:moveTo>
                    <a:lnTo>
                      <a:pt x="10" y="5"/>
                    </a:lnTo>
                    <a:lnTo>
                      <a:pt x="21" y="5"/>
                    </a:lnTo>
                    <a:lnTo>
                      <a:pt x="30" y="4"/>
                    </a:lnTo>
                    <a:lnTo>
                      <a:pt x="39" y="4"/>
                    </a:lnTo>
                    <a:lnTo>
                      <a:pt x="47" y="3"/>
                    </a:lnTo>
                    <a:lnTo>
                      <a:pt x="54" y="3"/>
                    </a:lnTo>
                    <a:lnTo>
                      <a:pt x="59" y="2"/>
                    </a:lnTo>
                    <a:lnTo>
                      <a:pt x="63" y="1"/>
                    </a:lnTo>
                    <a:lnTo>
                      <a:pt x="65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63" y="0"/>
                    </a:lnTo>
                    <a:lnTo>
                      <a:pt x="60" y="1"/>
                    </a:lnTo>
                    <a:lnTo>
                      <a:pt x="57" y="2"/>
                    </a:lnTo>
                    <a:lnTo>
                      <a:pt x="51" y="3"/>
                    </a:lnTo>
                    <a:lnTo>
                      <a:pt x="45" y="3"/>
                    </a:lnTo>
                    <a:lnTo>
                      <a:pt x="37" y="4"/>
                    </a:lnTo>
                    <a:lnTo>
                      <a:pt x="28" y="4"/>
                    </a:lnTo>
                    <a:lnTo>
                      <a:pt x="20" y="4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47" name="Freeform 1943"/>
              <p:cNvSpPr>
                <a:spLocks/>
              </p:cNvSpPr>
              <p:nvPr/>
            </p:nvSpPr>
            <p:spPr bwMode="auto">
              <a:xfrm>
                <a:off x="4398" y="2486"/>
                <a:ext cx="64" cy="5"/>
              </a:xfrm>
              <a:custGeom>
                <a:avLst/>
                <a:gdLst>
                  <a:gd name="T0" fmla="*/ 0 w 64"/>
                  <a:gd name="T1" fmla="*/ 5 h 5"/>
                  <a:gd name="T2" fmla="*/ 10 w 64"/>
                  <a:gd name="T3" fmla="*/ 5 h 5"/>
                  <a:gd name="T4" fmla="*/ 20 w 64"/>
                  <a:gd name="T5" fmla="*/ 4 h 5"/>
                  <a:gd name="T6" fmla="*/ 28 w 64"/>
                  <a:gd name="T7" fmla="*/ 4 h 5"/>
                  <a:gd name="T8" fmla="*/ 37 w 64"/>
                  <a:gd name="T9" fmla="*/ 4 h 5"/>
                  <a:gd name="T10" fmla="*/ 45 w 64"/>
                  <a:gd name="T11" fmla="*/ 3 h 5"/>
                  <a:gd name="T12" fmla="*/ 51 w 64"/>
                  <a:gd name="T13" fmla="*/ 3 h 5"/>
                  <a:gd name="T14" fmla="*/ 57 w 64"/>
                  <a:gd name="T15" fmla="*/ 2 h 5"/>
                  <a:gd name="T16" fmla="*/ 60 w 64"/>
                  <a:gd name="T17" fmla="*/ 1 h 5"/>
                  <a:gd name="T18" fmla="*/ 63 w 64"/>
                  <a:gd name="T19" fmla="*/ 0 h 5"/>
                  <a:gd name="T20" fmla="*/ 64 w 64"/>
                  <a:gd name="T21" fmla="*/ 0 h 5"/>
                  <a:gd name="T22" fmla="*/ 61 w 64"/>
                  <a:gd name="T23" fmla="*/ 0 h 5"/>
                  <a:gd name="T24" fmla="*/ 60 w 64"/>
                  <a:gd name="T25" fmla="*/ 0 h 5"/>
                  <a:gd name="T26" fmla="*/ 57 w 64"/>
                  <a:gd name="T27" fmla="*/ 1 h 5"/>
                  <a:gd name="T28" fmla="*/ 54 w 64"/>
                  <a:gd name="T29" fmla="*/ 2 h 5"/>
                  <a:gd name="T30" fmla="*/ 50 w 64"/>
                  <a:gd name="T31" fmla="*/ 2 h 5"/>
                  <a:gd name="T32" fmla="*/ 43 w 64"/>
                  <a:gd name="T33" fmla="*/ 3 h 5"/>
                  <a:gd name="T34" fmla="*/ 36 w 64"/>
                  <a:gd name="T35" fmla="*/ 3 h 5"/>
                  <a:gd name="T36" fmla="*/ 28 w 64"/>
                  <a:gd name="T37" fmla="*/ 4 h 5"/>
                  <a:gd name="T38" fmla="*/ 19 w 64"/>
                  <a:gd name="T39" fmla="*/ 4 h 5"/>
                  <a:gd name="T40" fmla="*/ 10 w 64"/>
                  <a:gd name="T41" fmla="*/ 4 h 5"/>
                  <a:gd name="T42" fmla="*/ 0 w 64"/>
                  <a:gd name="T43" fmla="*/ 4 h 5"/>
                  <a:gd name="T44" fmla="*/ 0 w 64"/>
                  <a:gd name="T4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5">
                    <a:moveTo>
                      <a:pt x="0" y="5"/>
                    </a:moveTo>
                    <a:lnTo>
                      <a:pt x="10" y="5"/>
                    </a:lnTo>
                    <a:lnTo>
                      <a:pt x="20" y="4"/>
                    </a:lnTo>
                    <a:lnTo>
                      <a:pt x="28" y="4"/>
                    </a:lnTo>
                    <a:lnTo>
                      <a:pt x="37" y="4"/>
                    </a:lnTo>
                    <a:lnTo>
                      <a:pt x="45" y="3"/>
                    </a:lnTo>
                    <a:lnTo>
                      <a:pt x="51" y="3"/>
                    </a:lnTo>
                    <a:lnTo>
                      <a:pt x="57" y="2"/>
                    </a:lnTo>
                    <a:lnTo>
                      <a:pt x="60" y="1"/>
                    </a:lnTo>
                    <a:lnTo>
                      <a:pt x="63" y="0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7" y="1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3" y="3"/>
                    </a:lnTo>
                    <a:lnTo>
                      <a:pt x="36" y="3"/>
                    </a:lnTo>
                    <a:lnTo>
                      <a:pt x="28" y="4"/>
                    </a:lnTo>
                    <a:lnTo>
                      <a:pt x="19" y="4"/>
                    </a:lnTo>
                    <a:lnTo>
                      <a:pt x="10" y="4"/>
                    </a:lnTo>
                    <a:lnTo>
                      <a:pt x="0" y="4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48" name="Freeform 1944"/>
              <p:cNvSpPr>
                <a:spLocks/>
              </p:cNvSpPr>
              <p:nvPr/>
            </p:nvSpPr>
            <p:spPr bwMode="auto">
              <a:xfrm>
                <a:off x="4398" y="2486"/>
                <a:ext cx="61" cy="4"/>
              </a:xfrm>
              <a:custGeom>
                <a:avLst/>
                <a:gdLst>
                  <a:gd name="T0" fmla="*/ 0 w 61"/>
                  <a:gd name="T1" fmla="*/ 4 h 4"/>
                  <a:gd name="T2" fmla="*/ 10 w 61"/>
                  <a:gd name="T3" fmla="*/ 4 h 4"/>
                  <a:gd name="T4" fmla="*/ 19 w 61"/>
                  <a:gd name="T5" fmla="*/ 4 h 4"/>
                  <a:gd name="T6" fmla="*/ 28 w 61"/>
                  <a:gd name="T7" fmla="*/ 4 h 4"/>
                  <a:gd name="T8" fmla="*/ 36 w 61"/>
                  <a:gd name="T9" fmla="*/ 3 h 4"/>
                  <a:gd name="T10" fmla="*/ 43 w 61"/>
                  <a:gd name="T11" fmla="*/ 3 h 4"/>
                  <a:gd name="T12" fmla="*/ 50 w 61"/>
                  <a:gd name="T13" fmla="*/ 2 h 4"/>
                  <a:gd name="T14" fmla="*/ 54 w 61"/>
                  <a:gd name="T15" fmla="*/ 2 h 4"/>
                  <a:gd name="T16" fmla="*/ 57 w 61"/>
                  <a:gd name="T17" fmla="*/ 1 h 4"/>
                  <a:gd name="T18" fmla="*/ 60 w 61"/>
                  <a:gd name="T19" fmla="*/ 0 h 4"/>
                  <a:gd name="T20" fmla="*/ 61 w 61"/>
                  <a:gd name="T21" fmla="*/ 0 h 4"/>
                  <a:gd name="T22" fmla="*/ 58 w 61"/>
                  <a:gd name="T23" fmla="*/ 0 h 4"/>
                  <a:gd name="T24" fmla="*/ 57 w 61"/>
                  <a:gd name="T25" fmla="*/ 0 h 4"/>
                  <a:gd name="T26" fmla="*/ 56 w 61"/>
                  <a:gd name="T27" fmla="*/ 1 h 4"/>
                  <a:gd name="T28" fmla="*/ 52 w 61"/>
                  <a:gd name="T29" fmla="*/ 2 h 4"/>
                  <a:gd name="T30" fmla="*/ 47 w 61"/>
                  <a:gd name="T31" fmla="*/ 2 h 4"/>
                  <a:gd name="T32" fmla="*/ 41 w 61"/>
                  <a:gd name="T33" fmla="*/ 3 h 4"/>
                  <a:gd name="T34" fmla="*/ 35 w 61"/>
                  <a:gd name="T35" fmla="*/ 3 h 4"/>
                  <a:gd name="T36" fmla="*/ 27 w 61"/>
                  <a:gd name="T37" fmla="*/ 4 h 4"/>
                  <a:gd name="T38" fmla="*/ 18 w 61"/>
                  <a:gd name="T39" fmla="*/ 4 h 4"/>
                  <a:gd name="T40" fmla="*/ 9 w 61"/>
                  <a:gd name="T41" fmla="*/ 4 h 4"/>
                  <a:gd name="T42" fmla="*/ 0 w 61"/>
                  <a:gd name="T43" fmla="*/ 4 h 4"/>
                  <a:gd name="T44" fmla="*/ 0 w 61"/>
                  <a:gd name="T4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1" h="4">
                    <a:moveTo>
                      <a:pt x="0" y="4"/>
                    </a:moveTo>
                    <a:lnTo>
                      <a:pt x="10" y="4"/>
                    </a:lnTo>
                    <a:lnTo>
                      <a:pt x="19" y="4"/>
                    </a:lnTo>
                    <a:lnTo>
                      <a:pt x="28" y="4"/>
                    </a:lnTo>
                    <a:lnTo>
                      <a:pt x="36" y="3"/>
                    </a:lnTo>
                    <a:lnTo>
                      <a:pt x="43" y="3"/>
                    </a:lnTo>
                    <a:lnTo>
                      <a:pt x="50" y="2"/>
                    </a:lnTo>
                    <a:lnTo>
                      <a:pt x="54" y="2"/>
                    </a:lnTo>
                    <a:lnTo>
                      <a:pt x="57" y="1"/>
                    </a:lnTo>
                    <a:lnTo>
                      <a:pt x="60" y="0"/>
                    </a:lnTo>
                    <a:lnTo>
                      <a:pt x="61" y="0"/>
                    </a:lnTo>
                    <a:lnTo>
                      <a:pt x="58" y="0"/>
                    </a:lnTo>
                    <a:lnTo>
                      <a:pt x="57" y="0"/>
                    </a:lnTo>
                    <a:lnTo>
                      <a:pt x="56" y="1"/>
                    </a:lnTo>
                    <a:lnTo>
                      <a:pt x="52" y="2"/>
                    </a:lnTo>
                    <a:lnTo>
                      <a:pt x="47" y="2"/>
                    </a:lnTo>
                    <a:lnTo>
                      <a:pt x="41" y="3"/>
                    </a:lnTo>
                    <a:lnTo>
                      <a:pt x="35" y="3"/>
                    </a:lnTo>
                    <a:lnTo>
                      <a:pt x="27" y="4"/>
                    </a:lnTo>
                    <a:lnTo>
                      <a:pt x="18" y="4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49" name="Freeform 1945"/>
              <p:cNvSpPr>
                <a:spLocks/>
              </p:cNvSpPr>
              <p:nvPr/>
            </p:nvSpPr>
            <p:spPr bwMode="auto">
              <a:xfrm>
                <a:off x="4398" y="2486"/>
                <a:ext cx="58" cy="4"/>
              </a:xfrm>
              <a:custGeom>
                <a:avLst/>
                <a:gdLst>
                  <a:gd name="T0" fmla="*/ 0 w 58"/>
                  <a:gd name="T1" fmla="*/ 4 h 4"/>
                  <a:gd name="T2" fmla="*/ 9 w 58"/>
                  <a:gd name="T3" fmla="*/ 4 h 4"/>
                  <a:gd name="T4" fmla="*/ 18 w 58"/>
                  <a:gd name="T5" fmla="*/ 4 h 4"/>
                  <a:gd name="T6" fmla="*/ 27 w 58"/>
                  <a:gd name="T7" fmla="*/ 4 h 4"/>
                  <a:gd name="T8" fmla="*/ 35 w 58"/>
                  <a:gd name="T9" fmla="*/ 3 h 4"/>
                  <a:gd name="T10" fmla="*/ 41 w 58"/>
                  <a:gd name="T11" fmla="*/ 3 h 4"/>
                  <a:gd name="T12" fmla="*/ 47 w 58"/>
                  <a:gd name="T13" fmla="*/ 2 h 4"/>
                  <a:gd name="T14" fmla="*/ 52 w 58"/>
                  <a:gd name="T15" fmla="*/ 2 h 4"/>
                  <a:gd name="T16" fmla="*/ 56 w 58"/>
                  <a:gd name="T17" fmla="*/ 1 h 4"/>
                  <a:gd name="T18" fmla="*/ 57 w 58"/>
                  <a:gd name="T19" fmla="*/ 0 h 4"/>
                  <a:gd name="T20" fmla="*/ 58 w 58"/>
                  <a:gd name="T21" fmla="*/ 0 h 4"/>
                  <a:gd name="T22" fmla="*/ 56 w 58"/>
                  <a:gd name="T23" fmla="*/ 0 h 4"/>
                  <a:gd name="T24" fmla="*/ 55 w 58"/>
                  <a:gd name="T25" fmla="*/ 0 h 4"/>
                  <a:gd name="T26" fmla="*/ 52 w 58"/>
                  <a:gd name="T27" fmla="*/ 1 h 4"/>
                  <a:gd name="T28" fmla="*/ 48 w 58"/>
                  <a:gd name="T29" fmla="*/ 2 h 4"/>
                  <a:gd name="T30" fmla="*/ 43 w 58"/>
                  <a:gd name="T31" fmla="*/ 2 h 4"/>
                  <a:gd name="T32" fmla="*/ 36 w 58"/>
                  <a:gd name="T33" fmla="*/ 3 h 4"/>
                  <a:gd name="T34" fmla="*/ 28 w 58"/>
                  <a:gd name="T35" fmla="*/ 3 h 4"/>
                  <a:gd name="T36" fmla="*/ 19 w 58"/>
                  <a:gd name="T37" fmla="*/ 4 h 4"/>
                  <a:gd name="T38" fmla="*/ 10 w 58"/>
                  <a:gd name="T39" fmla="*/ 4 h 4"/>
                  <a:gd name="T40" fmla="*/ 0 w 58"/>
                  <a:gd name="T41" fmla="*/ 4 h 4"/>
                  <a:gd name="T42" fmla="*/ 0 w 58"/>
                  <a:gd name="T4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4">
                    <a:moveTo>
                      <a:pt x="0" y="4"/>
                    </a:moveTo>
                    <a:lnTo>
                      <a:pt x="9" y="4"/>
                    </a:lnTo>
                    <a:lnTo>
                      <a:pt x="18" y="4"/>
                    </a:lnTo>
                    <a:lnTo>
                      <a:pt x="27" y="4"/>
                    </a:lnTo>
                    <a:lnTo>
                      <a:pt x="35" y="3"/>
                    </a:lnTo>
                    <a:lnTo>
                      <a:pt x="41" y="3"/>
                    </a:lnTo>
                    <a:lnTo>
                      <a:pt x="47" y="2"/>
                    </a:lnTo>
                    <a:lnTo>
                      <a:pt x="52" y="2"/>
                    </a:lnTo>
                    <a:lnTo>
                      <a:pt x="56" y="1"/>
                    </a:lnTo>
                    <a:lnTo>
                      <a:pt x="57" y="0"/>
                    </a:lnTo>
                    <a:lnTo>
                      <a:pt x="58" y="0"/>
                    </a:lnTo>
                    <a:lnTo>
                      <a:pt x="56" y="0"/>
                    </a:lnTo>
                    <a:lnTo>
                      <a:pt x="55" y="0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3" y="2"/>
                    </a:lnTo>
                    <a:lnTo>
                      <a:pt x="36" y="3"/>
                    </a:lnTo>
                    <a:lnTo>
                      <a:pt x="28" y="3"/>
                    </a:lnTo>
                    <a:lnTo>
                      <a:pt x="19" y="4"/>
                    </a:lnTo>
                    <a:lnTo>
                      <a:pt x="1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50" name="Freeform 1946"/>
              <p:cNvSpPr>
                <a:spLocks/>
              </p:cNvSpPr>
              <p:nvPr/>
            </p:nvSpPr>
            <p:spPr bwMode="auto">
              <a:xfrm>
                <a:off x="4398" y="2486"/>
                <a:ext cx="56" cy="4"/>
              </a:xfrm>
              <a:custGeom>
                <a:avLst/>
                <a:gdLst>
                  <a:gd name="T0" fmla="*/ 0 w 56"/>
                  <a:gd name="T1" fmla="*/ 4 h 4"/>
                  <a:gd name="T2" fmla="*/ 10 w 56"/>
                  <a:gd name="T3" fmla="*/ 4 h 4"/>
                  <a:gd name="T4" fmla="*/ 19 w 56"/>
                  <a:gd name="T5" fmla="*/ 4 h 4"/>
                  <a:gd name="T6" fmla="*/ 28 w 56"/>
                  <a:gd name="T7" fmla="*/ 3 h 4"/>
                  <a:gd name="T8" fmla="*/ 36 w 56"/>
                  <a:gd name="T9" fmla="*/ 3 h 4"/>
                  <a:gd name="T10" fmla="*/ 43 w 56"/>
                  <a:gd name="T11" fmla="*/ 2 h 4"/>
                  <a:gd name="T12" fmla="*/ 48 w 56"/>
                  <a:gd name="T13" fmla="*/ 2 h 4"/>
                  <a:gd name="T14" fmla="*/ 52 w 56"/>
                  <a:gd name="T15" fmla="*/ 1 h 4"/>
                  <a:gd name="T16" fmla="*/ 55 w 56"/>
                  <a:gd name="T17" fmla="*/ 0 h 4"/>
                  <a:gd name="T18" fmla="*/ 56 w 56"/>
                  <a:gd name="T19" fmla="*/ 0 h 4"/>
                  <a:gd name="T20" fmla="*/ 53 w 56"/>
                  <a:gd name="T21" fmla="*/ 0 h 4"/>
                  <a:gd name="T22" fmla="*/ 52 w 56"/>
                  <a:gd name="T23" fmla="*/ 0 h 4"/>
                  <a:gd name="T24" fmla="*/ 50 w 56"/>
                  <a:gd name="T25" fmla="*/ 1 h 4"/>
                  <a:gd name="T26" fmla="*/ 46 w 56"/>
                  <a:gd name="T27" fmla="*/ 2 h 4"/>
                  <a:gd name="T28" fmla="*/ 41 w 56"/>
                  <a:gd name="T29" fmla="*/ 2 h 4"/>
                  <a:gd name="T30" fmla="*/ 34 w 56"/>
                  <a:gd name="T31" fmla="*/ 3 h 4"/>
                  <a:gd name="T32" fmla="*/ 27 w 56"/>
                  <a:gd name="T33" fmla="*/ 3 h 4"/>
                  <a:gd name="T34" fmla="*/ 18 w 56"/>
                  <a:gd name="T35" fmla="*/ 4 h 4"/>
                  <a:gd name="T36" fmla="*/ 9 w 56"/>
                  <a:gd name="T37" fmla="*/ 4 h 4"/>
                  <a:gd name="T38" fmla="*/ 0 w 56"/>
                  <a:gd name="T39" fmla="*/ 4 h 4"/>
                  <a:gd name="T40" fmla="*/ 0 w 56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6" h="4">
                    <a:moveTo>
                      <a:pt x="0" y="4"/>
                    </a:moveTo>
                    <a:lnTo>
                      <a:pt x="10" y="4"/>
                    </a:lnTo>
                    <a:lnTo>
                      <a:pt x="19" y="4"/>
                    </a:lnTo>
                    <a:lnTo>
                      <a:pt x="28" y="3"/>
                    </a:lnTo>
                    <a:lnTo>
                      <a:pt x="36" y="3"/>
                    </a:lnTo>
                    <a:lnTo>
                      <a:pt x="43" y="2"/>
                    </a:lnTo>
                    <a:lnTo>
                      <a:pt x="48" y="2"/>
                    </a:lnTo>
                    <a:lnTo>
                      <a:pt x="52" y="1"/>
                    </a:lnTo>
                    <a:lnTo>
                      <a:pt x="55" y="0"/>
                    </a:lnTo>
                    <a:lnTo>
                      <a:pt x="56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1" y="2"/>
                    </a:lnTo>
                    <a:lnTo>
                      <a:pt x="34" y="3"/>
                    </a:lnTo>
                    <a:lnTo>
                      <a:pt x="27" y="3"/>
                    </a:lnTo>
                    <a:lnTo>
                      <a:pt x="18" y="4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51" name="Freeform 1947"/>
              <p:cNvSpPr>
                <a:spLocks/>
              </p:cNvSpPr>
              <p:nvPr/>
            </p:nvSpPr>
            <p:spPr bwMode="auto">
              <a:xfrm>
                <a:off x="4398" y="2486"/>
                <a:ext cx="53" cy="4"/>
              </a:xfrm>
              <a:custGeom>
                <a:avLst/>
                <a:gdLst>
                  <a:gd name="T0" fmla="*/ 0 w 53"/>
                  <a:gd name="T1" fmla="*/ 4 h 4"/>
                  <a:gd name="T2" fmla="*/ 9 w 53"/>
                  <a:gd name="T3" fmla="*/ 4 h 4"/>
                  <a:gd name="T4" fmla="*/ 18 w 53"/>
                  <a:gd name="T5" fmla="*/ 4 h 4"/>
                  <a:gd name="T6" fmla="*/ 27 w 53"/>
                  <a:gd name="T7" fmla="*/ 3 h 4"/>
                  <a:gd name="T8" fmla="*/ 34 w 53"/>
                  <a:gd name="T9" fmla="*/ 3 h 4"/>
                  <a:gd name="T10" fmla="*/ 41 w 53"/>
                  <a:gd name="T11" fmla="*/ 2 h 4"/>
                  <a:gd name="T12" fmla="*/ 46 w 53"/>
                  <a:gd name="T13" fmla="*/ 2 h 4"/>
                  <a:gd name="T14" fmla="*/ 50 w 53"/>
                  <a:gd name="T15" fmla="*/ 1 h 4"/>
                  <a:gd name="T16" fmla="*/ 52 w 53"/>
                  <a:gd name="T17" fmla="*/ 0 h 4"/>
                  <a:gd name="T18" fmla="*/ 53 w 53"/>
                  <a:gd name="T19" fmla="*/ 0 h 4"/>
                  <a:gd name="T20" fmla="*/ 50 w 53"/>
                  <a:gd name="T21" fmla="*/ 0 h 4"/>
                  <a:gd name="T22" fmla="*/ 50 w 53"/>
                  <a:gd name="T23" fmla="*/ 0 h 4"/>
                  <a:gd name="T24" fmla="*/ 47 w 53"/>
                  <a:gd name="T25" fmla="*/ 1 h 4"/>
                  <a:gd name="T26" fmla="*/ 43 w 53"/>
                  <a:gd name="T27" fmla="*/ 2 h 4"/>
                  <a:gd name="T28" fmla="*/ 38 w 53"/>
                  <a:gd name="T29" fmla="*/ 2 h 4"/>
                  <a:gd name="T30" fmla="*/ 32 w 53"/>
                  <a:gd name="T31" fmla="*/ 3 h 4"/>
                  <a:gd name="T32" fmla="*/ 25 w 53"/>
                  <a:gd name="T33" fmla="*/ 3 h 4"/>
                  <a:gd name="T34" fmla="*/ 17 w 53"/>
                  <a:gd name="T35" fmla="*/ 3 h 4"/>
                  <a:gd name="T36" fmla="*/ 9 w 53"/>
                  <a:gd name="T37" fmla="*/ 4 h 4"/>
                  <a:gd name="T38" fmla="*/ 0 w 53"/>
                  <a:gd name="T39" fmla="*/ 4 h 4"/>
                  <a:gd name="T40" fmla="*/ 0 w 53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3" h="4">
                    <a:moveTo>
                      <a:pt x="0" y="4"/>
                    </a:moveTo>
                    <a:lnTo>
                      <a:pt x="9" y="4"/>
                    </a:lnTo>
                    <a:lnTo>
                      <a:pt x="18" y="4"/>
                    </a:lnTo>
                    <a:lnTo>
                      <a:pt x="27" y="3"/>
                    </a:lnTo>
                    <a:lnTo>
                      <a:pt x="34" y="3"/>
                    </a:lnTo>
                    <a:lnTo>
                      <a:pt x="41" y="2"/>
                    </a:lnTo>
                    <a:lnTo>
                      <a:pt x="46" y="2"/>
                    </a:lnTo>
                    <a:lnTo>
                      <a:pt x="50" y="1"/>
                    </a:lnTo>
                    <a:lnTo>
                      <a:pt x="52" y="0"/>
                    </a:lnTo>
                    <a:lnTo>
                      <a:pt x="53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7" y="1"/>
                    </a:lnTo>
                    <a:lnTo>
                      <a:pt x="43" y="2"/>
                    </a:lnTo>
                    <a:lnTo>
                      <a:pt x="38" y="2"/>
                    </a:lnTo>
                    <a:lnTo>
                      <a:pt x="32" y="3"/>
                    </a:lnTo>
                    <a:lnTo>
                      <a:pt x="25" y="3"/>
                    </a:lnTo>
                    <a:lnTo>
                      <a:pt x="17" y="3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52" name="Freeform 1948"/>
              <p:cNvSpPr>
                <a:spLocks/>
              </p:cNvSpPr>
              <p:nvPr/>
            </p:nvSpPr>
            <p:spPr bwMode="auto">
              <a:xfrm>
                <a:off x="4398" y="2486"/>
                <a:ext cx="50" cy="4"/>
              </a:xfrm>
              <a:custGeom>
                <a:avLst/>
                <a:gdLst>
                  <a:gd name="T0" fmla="*/ 0 w 50"/>
                  <a:gd name="T1" fmla="*/ 4 h 4"/>
                  <a:gd name="T2" fmla="*/ 9 w 50"/>
                  <a:gd name="T3" fmla="*/ 4 h 4"/>
                  <a:gd name="T4" fmla="*/ 17 w 50"/>
                  <a:gd name="T5" fmla="*/ 3 h 4"/>
                  <a:gd name="T6" fmla="*/ 25 w 50"/>
                  <a:gd name="T7" fmla="*/ 3 h 4"/>
                  <a:gd name="T8" fmla="*/ 32 w 50"/>
                  <a:gd name="T9" fmla="*/ 3 h 4"/>
                  <a:gd name="T10" fmla="*/ 38 w 50"/>
                  <a:gd name="T11" fmla="*/ 2 h 4"/>
                  <a:gd name="T12" fmla="*/ 43 w 50"/>
                  <a:gd name="T13" fmla="*/ 2 h 4"/>
                  <a:gd name="T14" fmla="*/ 47 w 50"/>
                  <a:gd name="T15" fmla="*/ 1 h 4"/>
                  <a:gd name="T16" fmla="*/ 50 w 50"/>
                  <a:gd name="T17" fmla="*/ 0 h 4"/>
                  <a:gd name="T18" fmla="*/ 50 w 50"/>
                  <a:gd name="T19" fmla="*/ 0 h 4"/>
                  <a:gd name="T20" fmla="*/ 48 w 50"/>
                  <a:gd name="T21" fmla="*/ 0 h 4"/>
                  <a:gd name="T22" fmla="*/ 47 w 50"/>
                  <a:gd name="T23" fmla="*/ 0 h 4"/>
                  <a:gd name="T24" fmla="*/ 45 w 50"/>
                  <a:gd name="T25" fmla="*/ 1 h 4"/>
                  <a:gd name="T26" fmla="*/ 42 w 50"/>
                  <a:gd name="T27" fmla="*/ 1 h 4"/>
                  <a:gd name="T28" fmla="*/ 36 w 50"/>
                  <a:gd name="T29" fmla="*/ 2 h 4"/>
                  <a:gd name="T30" fmla="*/ 30 w 50"/>
                  <a:gd name="T31" fmla="*/ 2 h 4"/>
                  <a:gd name="T32" fmla="*/ 24 w 50"/>
                  <a:gd name="T33" fmla="*/ 3 h 4"/>
                  <a:gd name="T34" fmla="*/ 16 w 50"/>
                  <a:gd name="T35" fmla="*/ 3 h 4"/>
                  <a:gd name="T36" fmla="*/ 8 w 50"/>
                  <a:gd name="T37" fmla="*/ 3 h 4"/>
                  <a:gd name="T38" fmla="*/ 0 w 50"/>
                  <a:gd name="T39" fmla="*/ 3 h 4"/>
                  <a:gd name="T40" fmla="*/ 0 w 50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4">
                    <a:moveTo>
                      <a:pt x="0" y="4"/>
                    </a:moveTo>
                    <a:lnTo>
                      <a:pt x="9" y="4"/>
                    </a:lnTo>
                    <a:lnTo>
                      <a:pt x="17" y="3"/>
                    </a:lnTo>
                    <a:lnTo>
                      <a:pt x="25" y="3"/>
                    </a:lnTo>
                    <a:lnTo>
                      <a:pt x="32" y="3"/>
                    </a:lnTo>
                    <a:lnTo>
                      <a:pt x="38" y="2"/>
                    </a:lnTo>
                    <a:lnTo>
                      <a:pt x="43" y="2"/>
                    </a:lnTo>
                    <a:lnTo>
                      <a:pt x="47" y="1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7" y="0"/>
                    </a:lnTo>
                    <a:lnTo>
                      <a:pt x="45" y="1"/>
                    </a:lnTo>
                    <a:lnTo>
                      <a:pt x="42" y="1"/>
                    </a:lnTo>
                    <a:lnTo>
                      <a:pt x="36" y="2"/>
                    </a:lnTo>
                    <a:lnTo>
                      <a:pt x="30" y="2"/>
                    </a:lnTo>
                    <a:lnTo>
                      <a:pt x="24" y="3"/>
                    </a:lnTo>
                    <a:lnTo>
                      <a:pt x="16" y="3"/>
                    </a:lnTo>
                    <a:lnTo>
                      <a:pt x="8" y="3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53" name="Freeform 1949"/>
              <p:cNvSpPr>
                <a:spLocks/>
              </p:cNvSpPr>
              <p:nvPr/>
            </p:nvSpPr>
            <p:spPr bwMode="auto">
              <a:xfrm>
                <a:off x="4398" y="2486"/>
                <a:ext cx="48" cy="3"/>
              </a:xfrm>
              <a:custGeom>
                <a:avLst/>
                <a:gdLst>
                  <a:gd name="T0" fmla="*/ 0 w 48"/>
                  <a:gd name="T1" fmla="*/ 3 h 3"/>
                  <a:gd name="T2" fmla="*/ 8 w 48"/>
                  <a:gd name="T3" fmla="*/ 3 h 3"/>
                  <a:gd name="T4" fmla="*/ 16 w 48"/>
                  <a:gd name="T5" fmla="*/ 3 h 3"/>
                  <a:gd name="T6" fmla="*/ 24 w 48"/>
                  <a:gd name="T7" fmla="*/ 3 h 3"/>
                  <a:gd name="T8" fmla="*/ 30 w 48"/>
                  <a:gd name="T9" fmla="*/ 2 h 3"/>
                  <a:gd name="T10" fmla="*/ 36 w 48"/>
                  <a:gd name="T11" fmla="*/ 2 h 3"/>
                  <a:gd name="T12" fmla="*/ 42 w 48"/>
                  <a:gd name="T13" fmla="*/ 1 h 3"/>
                  <a:gd name="T14" fmla="*/ 45 w 48"/>
                  <a:gd name="T15" fmla="*/ 1 h 3"/>
                  <a:gd name="T16" fmla="*/ 47 w 48"/>
                  <a:gd name="T17" fmla="*/ 0 h 3"/>
                  <a:gd name="T18" fmla="*/ 48 w 48"/>
                  <a:gd name="T19" fmla="*/ 0 h 3"/>
                  <a:gd name="T20" fmla="*/ 45 w 48"/>
                  <a:gd name="T21" fmla="*/ 0 h 3"/>
                  <a:gd name="T22" fmla="*/ 44 w 48"/>
                  <a:gd name="T23" fmla="*/ 0 h 3"/>
                  <a:gd name="T24" fmla="*/ 42 w 48"/>
                  <a:gd name="T25" fmla="*/ 1 h 3"/>
                  <a:gd name="T26" fmla="*/ 37 w 48"/>
                  <a:gd name="T27" fmla="*/ 2 h 3"/>
                  <a:gd name="T28" fmla="*/ 32 w 48"/>
                  <a:gd name="T29" fmla="*/ 2 h 3"/>
                  <a:gd name="T30" fmla="*/ 25 w 48"/>
                  <a:gd name="T31" fmla="*/ 3 h 3"/>
                  <a:gd name="T32" fmla="*/ 17 w 48"/>
                  <a:gd name="T33" fmla="*/ 3 h 3"/>
                  <a:gd name="T34" fmla="*/ 9 w 48"/>
                  <a:gd name="T35" fmla="*/ 3 h 3"/>
                  <a:gd name="T36" fmla="*/ 0 w 48"/>
                  <a:gd name="T37" fmla="*/ 3 h 3"/>
                  <a:gd name="T38" fmla="*/ 0 w 48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3">
                    <a:moveTo>
                      <a:pt x="0" y="3"/>
                    </a:moveTo>
                    <a:lnTo>
                      <a:pt x="8" y="3"/>
                    </a:lnTo>
                    <a:lnTo>
                      <a:pt x="16" y="3"/>
                    </a:lnTo>
                    <a:lnTo>
                      <a:pt x="24" y="3"/>
                    </a:lnTo>
                    <a:lnTo>
                      <a:pt x="30" y="2"/>
                    </a:lnTo>
                    <a:lnTo>
                      <a:pt x="36" y="2"/>
                    </a:lnTo>
                    <a:lnTo>
                      <a:pt x="42" y="1"/>
                    </a:lnTo>
                    <a:lnTo>
                      <a:pt x="45" y="1"/>
                    </a:lnTo>
                    <a:lnTo>
                      <a:pt x="47" y="0"/>
                    </a:lnTo>
                    <a:lnTo>
                      <a:pt x="48" y="0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2" y="2"/>
                    </a:lnTo>
                    <a:lnTo>
                      <a:pt x="25" y="3"/>
                    </a:lnTo>
                    <a:lnTo>
                      <a:pt x="17" y="3"/>
                    </a:lnTo>
                    <a:lnTo>
                      <a:pt x="9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54" name="Freeform 1950"/>
              <p:cNvSpPr>
                <a:spLocks/>
              </p:cNvSpPr>
              <p:nvPr/>
            </p:nvSpPr>
            <p:spPr bwMode="auto">
              <a:xfrm>
                <a:off x="4398" y="2486"/>
                <a:ext cx="45" cy="3"/>
              </a:xfrm>
              <a:custGeom>
                <a:avLst/>
                <a:gdLst>
                  <a:gd name="T0" fmla="*/ 0 w 45"/>
                  <a:gd name="T1" fmla="*/ 3 h 3"/>
                  <a:gd name="T2" fmla="*/ 9 w 45"/>
                  <a:gd name="T3" fmla="*/ 3 h 3"/>
                  <a:gd name="T4" fmla="*/ 17 w 45"/>
                  <a:gd name="T5" fmla="*/ 3 h 3"/>
                  <a:gd name="T6" fmla="*/ 25 w 45"/>
                  <a:gd name="T7" fmla="*/ 3 h 3"/>
                  <a:gd name="T8" fmla="*/ 32 w 45"/>
                  <a:gd name="T9" fmla="*/ 2 h 3"/>
                  <a:gd name="T10" fmla="*/ 37 w 45"/>
                  <a:gd name="T11" fmla="*/ 2 h 3"/>
                  <a:gd name="T12" fmla="*/ 42 w 45"/>
                  <a:gd name="T13" fmla="*/ 1 h 3"/>
                  <a:gd name="T14" fmla="*/ 44 w 45"/>
                  <a:gd name="T15" fmla="*/ 0 h 3"/>
                  <a:gd name="T16" fmla="*/ 45 w 45"/>
                  <a:gd name="T17" fmla="*/ 0 h 3"/>
                  <a:gd name="T18" fmla="*/ 43 w 45"/>
                  <a:gd name="T19" fmla="*/ 0 h 3"/>
                  <a:gd name="T20" fmla="*/ 42 w 45"/>
                  <a:gd name="T21" fmla="*/ 0 h 3"/>
                  <a:gd name="T22" fmla="*/ 39 w 45"/>
                  <a:gd name="T23" fmla="*/ 1 h 3"/>
                  <a:gd name="T24" fmla="*/ 36 w 45"/>
                  <a:gd name="T25" fmla="*/ 1 h 3"/>
                  <a:gd name="T26" fmla="*/ 30 w 45"/>
                  <a:gd name="T27" fmla="*/ 2 h 3"/>
                  <a:gd name="T28" fmla="*/ 23 w 45"/>
                  <a:gd name="T29" fmla="*/ 2 h 3"/>
                  <a:gd name="T30" fmla="*/ 16 w 45"/>
                  <a:gd name="T31" fmla="*/ 3 h 3"/>
                  <a:gd name="T32" fmla="*/ 8 w 45"/>
                  <a:gd name="T33" fmla="*/ 3 h 3"/>
                  <a:gd name="T34" fmla="*/ 0 w 45"/>
                  <a:gd name="T35" fmla="*/ 3 h 3"/>
                  <a:gd name="T36" fmla="*/ 0 w 45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3">
                    <a:moveTo>
                      <a:pt x="0" y="3"/>
                    </a:moveTo>
                    <a:lnTo>
                      <a:pt x="9" y="3"/>
                    </a:lnTo>
                    <a:lnTo>
                      <a:pt x="17" y="3"/>
                    </a:lnTo>
                    <a:lnTo>
                      <a:pt x="25" y="3"/>
                    </a:lnTo>
                    <a:lnTo>
                      <a:pt x="32" y="2"/>
                    </a:lnTo>
                    <a:lnTo>
                      <a:pt x="37" y="2"/>
                    </a:lnTo>
                    <a:lnTo>
                      <a:pt x="42" y="1"/>
                    </a:lnTo>
                    <a:lnTo>
                      <a:pt x="44" y="0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2" y="0"/>
                    </a:lnTo>
                    <a:lnTo>
                      <a:pt x="39" y="1"/>
                    </a:lnTo>
                    <a:lnTo>
                      <a:pt x="36" y="1"/>
                    </a:lnTo>
                    <a:lnTo>
                      <a:pt x="30" y="2"/>
                    </a:lnTo>
                    <a:lnTo>
                      <a:pt x="23" y="2"/>
                    </a:lnTo>
                    <a:lnTo>
                      <a:pt x="16" y="3"/>
                    </a:lnTo>
                    <a:lnTo>
                      <a:pt x="8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55" name="Freeform 1951"/>
              <p:cNvSpPr>
                <a:spLocks/>
              </p:cNvSpPr>
              <p:nvPr/>
            </p:nvSpPr>
            <p:spPr bwMode="auto">
              <a:xfrm>
                <a:off x="4398" y="2486"/>
                <a:ext cx="43" cy="3"/>
              </a:xfrm>
              <a:custGeom>
                <a:avLst/>
                <a:gdLst>
                  <a:gd name="T0" fmla="*/ 0 w 43"/>
                  <a:gd name="T1" fmla="*/ 3 h 3"/>
                  <a:gd name="T2" fmla="*/ 8 w 43"/>
                  <a:gd name="T3" fmla="*/ 3 h 3"/>
                  <a:gd name="T4" fmla="*/ 16 w 43"/>
                  <a:gd name="T5" fmla="*/ 3 h 3"/>
                  <a:gd name="T6" fmla="*/ 23 w 43"/>
                  <a:gd name="T7" fmla="*/ 2 h 3"/>
                  <a:gd name="T8" fmla="*/ 30 w 43"/>
                  <a:gd name="T9" fmla="*/ 2 h 3"/>
                  <a:gd name="T10" fmla="*/ 36 w 43"/>
                  <a:gd name="T11" fmla="*/ 1 h 3"/>
                  <a:gd name="T12" fmla="*/ 39 w 43"/>
                  <a:gd name="T13" fmla="*/ 1 h 3"/>
                  <a:gd name="T14" fmla="*/ 42 w 43"/>
                  <a:gd name="T15" fmla="*/ 0 h 3"/>
                  <a:gd name="T16" fmla="*/ 43 w 43"/>
                  <a:gd name="T17" fmla="*/ 0 h 3"/>
                  <a:gd name="T18" fmla="*/ 40 w 43"/>
                  <a:gd name="T19" fmla="*/ 0 h 3"/>
                  <a:gd name="T20" fmla="*/ 39 w 43"/>
                  <a:gd name="T21" fmla="*/ 0 h 3"/>
                  <a:gd name="T22" fmla="*/ 36 w 43"/>
                  <a:gd name="T23" fmla="*/ 1 h 3"/>
                  <a:gd name="T24" fmla="*/ 33 w 43"/>
                  <a:gd name="T25" fmla="*/ 1 h 3"/>
                  <a:gd name="T26" fmla="*/ 28 w 43"/>
                  <a:gd name="T27" fmla="*/ 2 h 3"/>
                  <a:gd name="T28" fmla="*/ 22 w 43"/>
                  <a:gd name="T29" fmla="*/ 2 h 3"/>
                  <a:gd name="T30" fmla="*/ 15 w 43"/>
                  <a:gd name="T31" fmla="*/ 2 h 3"/>
                  <a:gd name="T32" fmla="*/ 7 w 43"/>
                  <a:gd name="T33" fmla="*/ 3 h 3"/>
                  <a:gd name="T34" fmla="*/ 0 w 43"/>
                  <a:gd name="T35" fmla="*/ 3 h 3"/>
                  <a:gd name="T36" fmla="*/ 0 w 43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" h="3">
                    <a:moveTo>
                      <a:pt x="0" y="3"/>
                    </a:moveTo>
                    <a:lnTo>
                      <a:pt x="8" y="3"/>
                    </a:lnTo>
                    <a:lnTo>
                      <a:pt x="16" y="3"/>
                    </a:lnTo>
                    <a:lnTo>
                      <a:pt x="23" y="2"/>
                    </a:lnTo>
                    <a:lnTo>
                      <a:pt x="30" y="2"/>
                    </a:lnTo>
                    <a:lnTo>
                      <a:pt x="36" y="1"/>
                    </a:lnTo>
                    <a:lnTo>
                      <a:pt x="39" y="1"/>
                    </a:lnTo>
                    <a:lnTo>
                      <a:pt x="42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6" y="1"/>
                    </a:lnTo>
                    <a:lnTo>
                      <a:pt x="33" y="1"/>
                    </a:lnTo>
                    <a:lnTo>
                      <a:pt x="28" y="2"/>
                    </a:lnTo>
                    <a:lnTo>
                      <a:pt x="22" y="2"/>
                    </a:lnTo>
                    <a:lnTo>
                      <a:pt x="15" y="2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56" name="Freeform 1952"/>
              <p:cNvSpPr>
                <a:spLocks/>
              </p:cNvSpPr>
              <p:nvPr/>
            </p:nvSpPr>
            <p:spPr bwMode="auto">
              <a:xfrm>
                <a:off x="4398" y="2486"/>
                <a:ext cx="40" cy="3"/>
              </a:xfrm>
              <a:custGeom>
                <a:avLst/>
                <a:gdLst>
                  <a:gd name="T0" fmla="*/ 0 w 40"/>
                  <a:gd name="T1" fmla="*/ 3 h 3"/>
                  <a:gd name="T2" fmla="*/ 7 w 40"/>
                  <a:gd name="T3" fmla="*/ 3 h 3"/>
                  <a:gd name="T4" fmla="*/ 15 w 40"/>
                  <a:gd name="T5" fmla="*/ 2 h 3"/>
                  <a:gd name="T6" fmla="*/ 22 w 40"/>
                  <a:gd name="T7" fmla="*/ 2 h 3"/>
                  <a:gd name="T8" fmla="*/ 28 w 40"/>
                  <a:gd name="T9" fmla="*/ 2 h 3"/>
                  <a:gd name="T10" fmla="*/ 33 w 40"/>
                  <a:gd name="T11" fmla="*/ 1 h 3"/>
                  <a:gd name="T12" fmla="*/ 36 w 40"/>
                  <a:gd name="T13" fmla="*/ 1 h 3"/>
                  <a:gd name="T14" fmla="*/ 39 w 40"/>
                  <a:gd name="T15" fmla="*/ 0 h 3"/>
                  <a:gd name="T16" fmla="*/ 40 w 40"/>
                  <a:gd name="T17" fmla="*/ 0 h 3"/>
                  <a:gd name="T18" fmla="*/ 37 w 40"/>
                  <a:gd name="T19" fmla="*/ 0 h 3"/>
                  <a:gd name="T20" fmla="*/ 36 w 40"/>
                  <a:gd name="T21" fmla="*/ 0 h 3"/>
                  <a:gd name="T22" fmla="*/ 35 w 40"/>
                  <a:gd name="T23" fmla="*/ 1 h 3"/>
                  <a:gd name="T24" fmla="*/ 31 w 40"/>
                  <a:gd name="T25" fmla="*/ 1 h 3"/>
                  <a:gd name="T26" fmla="*/ 26 w 40"/>
                  <a:gd name="T27" fmla="*/ 2 h 3"/>
                  <a:gd name="T28" fmla="*/ 21 w 40"/>
                  <a:gd name="T29" fmla="*/ 2 h 3"/>
                  <a:gd name="T30" fmla="*/ 14 w 40"/>
                  <a:gd name="T31" fmla="*/ 2 h 3"/>
                  <a:gd name="T32" fmla="*/ 7 w 40"/>
                  <a:gd name="T33" fmla="*/ 2 h 3"/>
                  <a:gd name="T34" fmla="*/ 0 w 40"/>
                  <a:gd name="T35" fmla="*/ 3 h 3"/>
                  <a:gd name="T36" fmla="*/ 0 w 40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3">
                    <a:moveTo>
                      <a:pt x="0" y="3"/>
                    </a:moveTo>
                    <a:lnTo>
                      <a:pt x="7" y="3"/>
                    </a:lnTo>
                    <a:lnTo>
                      <a:pt x="15" y="2"/>
                    </a:lnTo>
                    <a:lnTo>
                      <a:pt x="22" y="2"/>
                    </a:lnTo>
                    <a:lnTo>
                      <a:pt x="28" y="2"/>
                    </a:lnTo>
                    <a:lnTo>
                      <a:pt x="33" y="1"/>
                    </a:lnTo>
                    <a:lnTo>
                      <a:pt x="36" y="1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37" y="0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31" y="1"/>
                    </a:lnTo>
                    <a:lnTo>
                      <a:pt x="26" y="2"/>
                    </a:lnTo>
                    <a:lnTo>
                      <a:pt x="21" y="2"/>
                    </a:lnTo>
                    <a:lnTo>
                      <a:pt x="14" y="2"/>
                    </a:lnTo>
                    <a:lnTo>
                      <a:pt x="7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57" name="Freeform 1953"/>
              <p:cNvSpPr>
                <a:spLocks/>
              </p:cNvSpPr>
              <p:nvPr/>
            </p:nvSpPr>
            <p:spPr bwMode="auto">
              <a:xfrm>
                <a:off x="4398" y="2486"/>
                <a:ext cx="37" cy="3"/>
              </a:xfrm>
              <a:custGeom>
                <a:avLst/>
                <a:gdLst>
                  <a:gd name="T0" fmla="*/ 0 w 37"/>
                  <a:gd name="T1" fmla="*/ 3 h 3"/>
                  <a:gd name="T2" fmla="*/ 7 w 37"/>
                  <a:gd name="T3" fmla="*/ 2 h 3"/>
                  <a:gd name="T4" fmla="*/ 14 w 37"/>
                  <a:gd name="T5" fmla="*/ 2 h 3"/>
                  <a:gd name="T6" fmla="*/ 21 w 37"/>
                  <a:gd name="T7" fmla="*/ 2 h 3"/>
                  <a:gd name="T8" fmla="*/ 26 w 37"/>
                  <a:gd name="T9" fmla="*/ 2 h 3"/>
                  <a:gd name="T10" fmla="*/ 31 w 37"/>
                  <a:gd name="T11" fmla="*/ 1 h 3"/>
                  <a:gd name="T12" fmla="*/ 35 w 37"/>
                  <a:gd name="T13" fmla="*/ 1 h 3"/>
                  <a:gd name="T14" fmla="*/ 36 w 37"/>
                  <a:gd name="T15" fmla="*/ 0 h 3"/>
                  <a:gd name="T16" fmla="*/ 37 w 37"/>
                  <a:gd name="T17" fmla="*/ 0 h 3"/>
                  <a:gd name="T18" fmla="*/ 35 w 37"/>
                  <a:gd name="T19" fmla="*/ 0 h 3"/>
                  <a:gd name="T20" fmla="*/ 34 w 37"/>
                  <a:gd name="T21" fmla="*/ 0 h 3"/>
                  <a:gd name="T22" fmla="*/ 31 w 37"/>
                  <a:gd name="T23" fmla="*/ 1 h 3"/>
                  <a:gd name="T24" fmla="*/ 27 w 37"/>
                  <a:gd name="T25" fmla="*/ 1 h 3"/>
                  <a:gd name="T26" fmla="*/ 21 w 37"/>
                  <a:gd name="T27" fmla="*/ 2 h 3"/>
                  <a:gd name="T28" fmla="*/ 15 w 37"/>
                  <a:gd name="T29" fmla="*/ 2 h 3"/>
                  <a:gd name="T30" fmla="*/ 7 w 37"/>
                  <a:gd name="T31" fmla="*/ 2 h 3"/>
                  <a:gd name="T32" fmla="*/ 0 w 37"/>
                  <a:gd name="T33" fmla="*/ 2 h 3"/>
                  <a:gd name="T34" fmla="*/ 0 w 37"/>
                  <a:gd name="T3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3">
                    <a:moveTo>
                      <a:pt x="0" y="3"/>
                    </a:moveTo>
                    <a:lnTo>
                      <a:pt x="7" y="2"/>
                    </a:lnTo>
                    <a:lnTo>
                      <a:pt x="14" y="2"/>
                    </a:lnTo>
                    <a:lnTo>
                      <a:pt x="21" y="2"/>
                    </a:lnTo>
                    <a:lnTo>
                      <a:pt x="26" y="2"/>
                    </a:lnTo>
                    <a:lnTo>
                      <a:pt x="31" y="1"/>
                    </a:lnTo>
                    <a:lnTo>
                      <a:pt x="35" y="1"/>
                    </a:lnTo>
                    <a:lnTo>
                      <a:pt x="36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4" y="0"/>
                    </a:lnTo>
                    <a:lnTo>
                      <a:pt x="31" y="1"/>
                    </a:lnTo>
                    <a:lnTo>
                      <a:pt x="27" y="1"/>
                    </a:lnTo>
                    <a:lnTo>
                      <a:pt x="21" y="2"/>
                    </a:lnTo>
                    <a:lnTo>
                      <a:pt x="15" y="2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58" name="Freeform 1954"/>
              <p:cNvSpPr>
                <a:spLocks/>
              </p:cNvSpPr>
              <p:nvPr/>
            </p:nvSpPr>
            <p:spPr bwMode="auto">
              <a:xfrm>
                <a:off x="4398" y="2486"/>
                <a:ext cx="35" cy="2"/>
              </a:xfrm>
              <a:custGeom>
                <a:avLst/>
                <a:gdLst>
                  <a:gd name="T0" fmla="*/ 0 w 35"/>
                  <a:gd name="T1" fmla="*/ 2 h 2"/>
                  <a:gd name="T2" fmla="*/ 7 w 35"/>
                  <a:gd name="T3" fmla="*/ 2 h 2"/>
                  <a:gd name="T4" fmla="*/ 15 w 35"/>
                  <a:gd name="T5" fmla="*/ 2 h 2"/>
                  <a:gd name="T6" fmla="*/ 21 w 35"/>
                  <a:gd name="T7" fmla="*/ 2 h 2"/>
                  <a:gd name="T8" fmla="*/ 27 w 35"/>
                  <a:gd name="T9" fmla="*/ 1 h 2"/>
                  <a:gd name="T10" fmla="*/ 31 w 35"/>
                  <a:gd name="T11" fmla="*/ 1 h 2"/>
                  <a:gd name="T12" fmla="*/ 34 w 35"/>
                  <a:gd name="T13" fmla="*/ 0 h 2"/>
                  <a:gd name="T14" fmla="*/ 35 w 35"/>
                  <a:gd name="T15" fmla="*/ 0 h 2"/>
                  <a:gd name="T16" fmla="*/ 32 w 35"/>
                  <a:gd name="T17" fmla="*/ 0 h 2"/>
                  <a:gd name="T18" fmla="*/ 31 w 35"/>
                  <a:gd name="T19" fmla="*/ 0 h 2"/>
                  <a:gd name="T20" fmla="*/ 28 w 35"/>
                  <a:gd name="T21" fmla="*/ 1 h 2"/>
                  <a:gd name="T22" fmla="*/ 25 w 35"/>
                  <a:gd name="T23" fmla="*/ 1 h 2"/>
                  <a:gd name="T24" fmla="*/ 20 w 35"/>
                  <a:gd name="T25" fmla="*/ 2 h 2"/>
                  <a:gd name="T26" fmla="*/ 14 w 35"/>
                  <a:gd name="T27" fmla="*/ 2 h 2"/>
                  <a:gd name="T28" fmla="*/ 7 w 35"/>
                  <a:gd name="T29" fmla="*/ 2 h 2"/>
                  <a:gd name="T30" fmla="*/ 0 w 35"/>
                  <a:gd name="T31" fmla="*/ 2 h 2"/>
                  <a:gd name="T32" fmla="*/ 0 w 35"/>
                  <a:gd name="T3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2">
                    <a:moveTo>
                      <a:pt x="0" y="2"/>
                    </a:moveTo>
                    <a:lnTo>
                      <a:pt x="7" y="2"/>
                    </a:lnTo>
                    <a:lnTo>
                      <a:pt x="15" y="2"/>
                    </a:lnTo>
                    <a:lnTo>
                      <a:pt x="21" y="2"/>
                    </a:lnTo>
                    <a:lnTo>
                      <a:pt x="27" y="1"/>
                    </a:lnTo>
                    <a:lnTo>
                      <a:pt x="31" y="1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28" y="1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2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59" name="Freeform 1955"/>
              <p:cNvSpPr>
                <a:spLocks/>
              </p:cNvSpPr>
              <p:nvPr/>
            </p:nvSpPr>
            <p:spPr bwMode="auto">
              <a:xfrm>
                <a:off x="4398" y="2486"/>
                <a:ext cx="32" cy="2"/>
              </a:xfrm>
              <a:custGeom>
                <a:avLst/>
                <a:gdLst>
                  <a:gd name="T0" fmla="*/ 0 w 32"/>
                  <a:gd name="T1" fmla="*/ 2 h 2"/>
                  <a:gd name="T2" fmla="*/ 7 w 32"/>
                  <a:gd name="T3" fmla="*/ 2 h 2"/>
                  <a:gd name="T4" fmla="*/ 14 w 32"/>
                  <a:gd name="T5" fmla="*/ 2 h 2"/>
                  <a:gd name="T6" fmla="*/ 20 w 32"/>
                  <a:gd name="T7" fmla="*/ 2 h 2"/>
                  <a:gd name="T8" fmla="*/ 25 w 32"/>
                  <a:gd name="T9" fmla="*/ 1 h 2"/>
                  <a:gd name="T10" fmla="*/ 28 w 32"/>
                  <a:gd name="T11" fmla="*/ 1 h 2"/>
                  <a:gd name="T12" fmla="*/ 31 w 32"/>
                  <a:gd name="T13" fmla="*/ 0 h 2"/>
                  <a:gd name="T14" fmla="*/ 32 w 32"/>
                  <a:gd name="T15" fmla="*/ 0 h 2"/>
                  <a:gd name="T16" fmla="*/ 29 w 32"/>
                  <a:gd name="T17" fmla="*/ 0 h 2"/>
                  <a:gd name="T18" fmla="*/ 28 w 32"/>
                  <a:gd name="T19" fmla="*/ 0 h 2"/>
                  <a:gd name="T20" fmla="*/ 26 w 32"/>
                  <a:gd name="T21" fmla="*/ 1 h 2"/>
                  <a:gd name="T22" fmla="*/ 23 w 32"/>
                  <a:gd name="T23" fmla="*/ 1 h 2"/>
                  <a:gd name="T24" fmla="*/ 18 w 32"/>
                  <a:gd name="T25" fmla="*/ 1 h 2"/>
                  <a:gd name="T26" fmla="*/ 13 w 32"/>
                  <a:gd name="T27" fmla="*/ 2 h 2"/>
                  <a:gd name="T28" fmla="*/ 7 w 32"/>
                  <a:gd name="T29" fmla="*/ 2 h 2"/>
                  <a:gd name="T30" fmla="*/ 0 w 32"/>
                  <a:gd name="T31" fmla="*/ 2 h 2"/>
                  <a:gd name="T32" fmla="*/ 0 w 32"/>
                  <a:gd name="T3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2">
                    <a:moveTo>
                      <a:pt x="0" y="2"/>
                    </a:moveTo>
                    <a:lnTo>
                      <a:pt x="7" y="2"/>
                    </a:lnTo>
                    <a:lnTo>
                      <a:pt x="14" y="2"/>
                    </a:lnTo>
                    <a:lnTo>
                      <a:pt x="20" y="2"/>
                    </a:lnTo>
                    <a:lnTo>
                      <a:pt x="25" y="1"/>
                    </a:lnTo>
                    <a:lnTo>
                      <a:pt x="28" y="1"/>
                    </a:lnTo>
                    <a:lnTo>
                      <a:pt x="31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3" y="1"/>
                    </a:lnTo>
                    <a:lnTo>
                      <a:pt x="18" y="1"/>
                    </a:lnTo>
                    <a:lnTo>
                      <a:pt x="13" y="2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60" name="Freeform 1956"/>
              <p:cNvSpPr>
                <a:spLocks/>
              </p:cNvSpPr>
              <p:nvPr/>
            </p:nvSpPr>
            <p:spPr bwMode="auto">
              <a:xfrm>
                <a:off x="4398" y="2486"/>
                <a:ext cx="29" cy="2"/>
              </a:xfrm>
              <a:custGeom>
                <a:avLst/>
                <a:gdLst>
                  <a:gd name="T0" fmla="*/ 0 w 29"/>
                  <a:gd name="T1" fmla="*/ 2 h 2"/>
                  <a:gd name="T2" fmla="*/ 7 w 29"/>
                  <a:gd name="T3" fmla="*/ 2 h 2"/>
                  <a:gd name="T4" fmla="*/ 13 w 29"/>
                  <a:gd name="T5" fmla="*/ 2 h 2"/>
                  <a:gd name="T6" fmla="*/ 18 w 29"/>
                  <a:gd name="T7" fmla="*/ 1 h 2"/>
                  <a:gd name="T8" fmla="*/ 23 w 29"/>
                  <a:gd name="T9" fmla="*/ 1 h 2"/>
                  <a:gd name="T10" fmla="*/ 26 w 29"/>
                  <a:gd name="T11" fmla="*/ 1 h 2"/>
                  <a:gd name="T12" fmla="*/ 28 w 29"/>
                  <a:gd name="T13" fmla="*/ 0 h 2"/>
                  <a:gd name="T14" fmla="*/ 29 w 29"/>
                  <a:gd name="T15" fmla="*/ 0 h 2"/>
                  <a:gd name="T16" fmla="*/ 27 w 29"/>
                  <a:gd name="T17" fmla="*/ 0 h 2"/>
                  <a:gd name="T18" fmla="*/ 26 w 29"/>
                  <a:gd name="T19" fmla="*/ 0 h 2"/>
                  <a:gd name="T20" fmla="*/ 24 w 29"/>
                  <a:gd name="T21" fmla="*/ 0 h 2"/>
                  <a:gd name="T22" fmla="*/ 21 w 29"/>
                  <a:gd name="T23" fmla="*/ 1 h 2"/>
                  <a:gd name="T24" fmla="*/ 16 w 29"/>
                  <a:gd name="T25" fmla="*/ 1 h 2"/>
                  <a:gd name="T26" fmla="*/ 12 w 29"/>
                  <a:gd name="T27" fmla="*/ 1 h 2"/>
                  <a:gd name="T28" fmla="*/ 6 w 29"/>
                  <a:gd name="T29" fmla="*/ 2 h 2"/>
                  <a:gd name="T30" fmla="*/ 0 w 29"/>
                  <a:gd name="T31" fmla="*/ 2 h 2"/>
                  <a:gd name="T32" fmla="*/ 0 w 29"/>
                  <a:gd name="T3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7" y="2"/>
                    </a:lnTo>
                    <a:lnTo>
                      <a:pt x="13" y="2"/>
                    </a:lnTo>
                    <a:lnTo>
                      <a:pt x="18" y="1"/>
                    </a:lnTo>
                    <a:lnTo>
                      <a:pt x="23" y="1"/>
                    </a:lnTo>
                    <a:lnTo>
                      <a:pt x="26" y="1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1"/>
                    </a:lnTo>
                    <a:lnTo>
                      <a:pt x="16" y="1"/>
                    </a:lnTo>
                    <a:lnTo>
                      <a:pt x="12" y="1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61" name="Freeform 1957"/>
              <p:cNvSpPr>
                <a:spLocks/>
              </p:cNvSpPr>
              <p:nvPr/>
            </p:nvSpPr>
            <p:spPr bwMode="auto">
              <a:xfrm>
                <a:off x="4398" y="2486"/>
                <a:ext cx="27" cy="2"/>
              </a:xfrm>
              <a:custGeom>
                <a:avLst/>
                <a:gdLst>
                  <a:gd name="T0" fmla="*/ 0 w 27"/>
                  <a:gd name="T1" fmla="*/ 2 h 2"/>
                  <a:gd name="T2" fmla="*/ 6 w 27"/>
                  <a:gd name="T3" fmla="*/ 2 h 2"/>
                  <a:gd name="T4" fmla="*/ 12 w 27"/>
                  <a:gd name="T5" fmla="*/ 1 h 2"/>
                  <a:gd name="T6" fmla="*/ 16 w 27"/>
                  <a:gd name="T7" fmla="*/ 1 h 2"/>
                  <a:gd name="T8" fmla="*/ 21 w 27"/>
                  <a:gd name="T9" fmla="*/ 1 h 2"/>
                  <a:gd name="T10" fmla="*/ 24 w 27"/>
                  <a:gd name="T11" fmla="*/ 0 h 2"/>
                  <a:gd name="T12" fmla="*/ 26 w 27"/>
                  <a:gd name="T13" fmla="*/ 0 h 2"/>
                  <a:gd name="T14" fmla="*/ 27 w 27"/>
                  <a:gd name="T15" fmla="*/ 0 h 2"/>
                  <a:gd name="T16" fmla="*/ 24 w 27"/>
                  <a:gd name="T17" fmla="*/ 0 h 2"/>
                  <a:gd name="T18" fmla="*/ 23 w 27"/>
                  <a:gd name="T19" fmla="*/ 0 h 2"/>
                  <a:gd name="T20" fmla="*/ 21 w 27"/>
                  <a:gd name="T21" fmla="*/ 1 h 2"/>
                  <a:gd name="T22" fmla="*/ 17 w 27"/>
                  <a:gd name="T23" fmla="*/ 1 h 2"/>
                  <a:gd name="T24" fmla="*/ 12 w 27"/>
                  <a:gd name="T25" fmla="*/ 1 h 2"/>
                  <a:gd name="T26" fmla="*/ 7 w 27"/>
                  <a:gd name="T27" fmla="*/ 1 h 2"/>
                  <a:gd name="T28" fmla="*/ 0 w 27"/>
                  <a:gd name="T29" fmla="*/ 1 h 2"/>
                  <a:gd name="T30" fmla="*/ 0 w 27"/>
                  <a:gd name="T3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2">
                    <a:moveTo>
                      <a:pt x="0" y="2"/>
                    </a:moveTo>
                    <a:lnTo>
                      <a:pt x="6" y="2"/>
                    </a:lnTo>
                    <a:lnTo>
                      <a:pt x="12" y="1"/>
                    </a:lnTo>
                    <a:lnTo>
                      <a:pt x="16" y="1"/>
                    </a:lnTo>
                    <a:lnTo>
                      <a:pt x="21" y="1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17" y="1"/>
                    </a:lnTo>
                    <a:lnTo>
                      <a:pt x="12" y="1"/>
                    </a:lnTo>
                    <a:lnTo>
                      <a:pt x="7" y="1"/>
                    </a:lnTo>
                    <a:lnTo>
                      <a:pt x="0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62" name="Freeform 1958"/>
              <p:cNvSpPr>
                <a:spLocks/>
              </p:cNvSpPr>
              <p:nvPr/>
            </p:nvSpPr>
            <p:spPr bwMode="auto">
              <a:xfrm>
                <a:off x="4398" y="2486"/>
                <a:ext cx="24" cy="1"/>
              </a:xfrm>
              <a:custGeom>
                <a:avLst/>
                <a:gdLst>
                  <a:gd name="T0" fmla="*/ 0 w 24"/>
                  <a:gd name="T1" fmla="*/ 1 h 1"/>
                  <a:gd name="T2" fmla="*/ 7 w 24"/>
                  <a:gd name="T3" fmla="*/ 1 h 1"/>
                  <a:gd name="T4" fmla="*/ 12 w 24"/>
                  <a:gd name="T5" fmla="*/ 1 h 1"/>
                  <a:gd name="T6" fmla="*/ 17 w 24"/>
                  <a:gd name="T7" fmla="*/ 1 h 1"/>
                  <a:gd name="T8" fmla="*/ 21 w 24"/>
                  <a:gd name="T9" fmla="*/ 1 h 1"/>
                  <a:gd name="T10" fmla="*/ 23 w 24"/>
                  <a:gd name="T11" fmla="*/ 0 h 1"/>
                  <a:gd name="T12" fmla="*/ 24 w 24"/>
                  <a:gd name="T13" fmla="*/ 0 h 1"/>
                  <a:gd name="T14" fmla="*/ 21 w 24"/>
                  <a:gd name="T15" fmla="*/ 0 h 1"/>
                  <a:gd name="T16" fmla="*/ 21 w 24"/>
                  <a:gd name="T17" fmla="*/ 0 h 1"/>
                  <a:gd name="T18" fmla="*/ 19 w 24"/>
                  <a:gd name="T19" fmla="*/ 0 h 1"/>
                  <a:gd name="T20" fmla="*/ 15 w 24"/>
                  <a:gd name="T21" fmla="*/ 1 h 1"/>
                  <a:gd name="T22" fmla="*/ 11 w 24"/>
                  <a:gd name="T23" fmla="*/ 1 h 1"/>
                  <a:gd name="T24" fmla="*/ 6 w 24"/>
                  <a:gd name="T25" fmla="*/ 1 h 1"/>
                  <a:gd name="T26" fmla="*/ 0 w 24"/>
                  <a:gd name="T27" fmla="*/ 1 h 1"/>
                  <a:gd name="T28" fmla="*/ 0 w 24"/>
                  <a:gd name="T2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">
                    <a:moveTo>
                      <a:pt x="0" y="1"/>
                    </a:moveTo>
                    <a:lnTo>
                      <a:pt x="7" y="1"/>
                    </a:lnTo>
                    <a:lnTo>
                      <a:pt x="12" y="1"/>
                    </a:lnTo>
                    <a:lnTo>
                      <a:pt x="17" y="1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1" y="1"/>
                    </a:lnTo>
                    <a:lnTo>
                      <a:pt x="6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63" name="Freeform 1959"/>
              <p:cNvSpPr>
                <a:spLocks/>
              </p:cNvSpPr>
              <p:nvPr/>
            </p:nvSpPr>
            <p:spPr bwMode="auto">
              <a:xfrm>
                <a:off x="4398" y="2486"/>
                <a:ext cx="21" cy="1"/>
              </a:xfrm>
              <a:custGeom>
                <a:avLst/>
                <a:gdLst>
                  <a:gd name="T0" fmla="*/ 0 w 21"/>
                  <a:gd name="T1" fmla="*/ 1 h 1"/>
                  <a:gd name="T2" fmla="*/ 6 w 21"/>
                  <a:gd name="T3" fmla="*/ 1 h 1"/>
                  <a:gd name="T4" fmla="*/ 11 w 21"/>
                  <a:gd name="T5" fmla="*/ 1 h 1"/>
                  <a:gd name="T6" fmla="*/ 15 w 21"/>
                  <a:gd name="T7" fmla="*/ 1 h 1"/>
                  <a:gd name="T8" fmla="*/ 19 w 21"/>
                  <a:gd name="T9" fmla="*/ 0 h 1"/>
                  <a:gd name="T10" fmla="*/ 21 w 21"/>
                  <a:gd name="T11" fmla="*/ 0 h 1"/>
                  <a:gd name="T12" fmla="*/ 21 w 21"/>
                  <a:gd name="T13" fmla="*/ 0 h 1"/>
                  <a:gd name="T14" fmla="*/ 19 w 21"/>
                  <a:gd name="T15" fmla="*/ 0 h 1"/>
                  <a:gd name="T16" fmla="*/ 18 w 21"/>
                  <a:gd name="T17" fmla="*/ 0 h 1"/>
                  <a:gd name="T18" fmla="*/ 16 w 21"/>
                  <a:gd name="T19" fmla="*/ 0 h 1"/>
                  <a:gd name="T20" fmla="*/ 14 w 21"/>
                  <a:gd name="T21" fmla="*/ 1 h 1"/>
                  <a:gd name="T22" fmla="*/ 9 w 21"/>
                  <a:gd name="T23" fmla="*/ 1 h 1"/>
                  <a:gd name="T24" fmla="*/ 5 w 21"/>
                  <a:gd name="T25" fmla="*/ 1 h 1"/>
                  <a:gd name="T26" fmla="*/ 0 w 21"/>
                  <a:gd name="T27" fmla="*/ 1 h 1"/>
                  <a:gd name="T28" fmla="*/ 0 w 21"/>
                  <a:gd name="T2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1">
                    <a:moveTo>
                      <a:pt x="0" y="1"/>
                    </a:moveTo>
                    <a:lnTo>
                      <a:pt x="6" y="1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9" y="1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64" name="Freeform 1960"/>
              <p:cNvSpPr>
                <a:spLocks/>
              </p:cNvSpPr>
              <p:nvPr/>
            </p:nvSpPr>
            <p:spPr bwMode="auto">
              <a:xfrm>
                <a:off x="4398" y="2486"/>
                <a:ext cx="19" cy="1"/>
              </a:xfrm>
              <a:custGeom>
                <a:avLst/>
                <a:gdLst>
                  <a:gd name="T0" fmla="*/ 0 w 19"/>
                  <a:gd name="T1" fmla="*/ 1 h 1"/>
                  <a:gd name="T2" fmla="*/ 5 w 19"/>
                  <a:gd name="T3" fmla="*/ 1 h 1"/>
                  <a:gd name="T4" fmla="*/ 9 w 19"/>
                  <a:gd name="T5" fmla="*/ 1 h 1"/>
                  <a:gd name="T6" fmla="*/ 14 w 19"/>
                  <a:gd name="T7" fmla="*/ 1 h 1"/>
                  <a:gd name="T8" fmla="*/ 16 w 19"/>
                  <a:gd name="T9" fmla="*/ 0 h 1"/>
                  <a:gd name="T10" fmla="*/ 18 w 19"/>
                  <a:gd name="T11" fmla="*/ 0 h 1"/>
                  <a:gd name="T12" fmla="*/ 19 w 19"/>
                  <a:gd name="T13" fmla="*/ 0 h 1"/>
                  <a:gd name="T14" fmla="*/ 16 w 19"/>
                  <a:gd name="T15" fmla="*/ 0 h 1"/>
                  <a:gd name="T16" fmla="*/ 15 w 19"/>
                  <a:gd name="T17" fmla="*/ 0 h 1"/>
                  <a:gd name="T18" fmla="*/ 13 w 19"/>
                  <a:gd name="T19" fmla="*/ 0 h 1"/>
                  <a:gd name="T20" fmla="*/ 9 w 19"/>
                  <a:gd name="T21" fmla="*/ 1 h 1"/>
                  <a:gd name="T22" fmla="*/ 5 w 19"/>
                  <a:gd name="T23" fmla="*/ 1 h 1"/>
                  <a:gd name="T24" fmla="*/ 0 w 19"/>
                  <a:gd name="T25" fmla="*/ 1 h 1"/>
                  <a:gd name="T26" fmla="*/ 0 w 19"/>
                  <a:gd name="T2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">
                    <a:moveTo>
                      <a:pt x="0" y="1"/>
                    </a:moveTo>
                    <a:lnTo>
                      <a:pt x="5" y="1"/>
                    </a:lnTo>
                    <a:lnTo>
                      <a:pt x="9" y="1"/>
                    </a:lnTo>
                    <a:lnTo>
                      <a:pt x="14" y="1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65" name="Freeform 1961"/>
              <p:cNvSpPr>
                <a:spLocks/>
              </p:cNvSpPr>
              <p:nvPr/>
            </p:nvSpPr>
            <p:spPr bwMode="auto">
              <a:xfrm>
                <a:off x="4398" y="2486"/>
                <a:ext cx="16" cy="1"/>
              </a:xfrm>
              <a:custGeom>
                <a:avLst/>
                <a:gdLst>
                  <a:gd name="T0" fmla="*/ 0 w 16"/>
                  <a:gd name="T1" fmla="*/ 1 h 1"/>
                  <a:gd name="T2" fmla="*/ 5 w 16"/>
                  <a:gd name="T3" fmla="*/ 1 h 1"/>
                  <a:gd name="T4" fmla="*/ 9 w 16"/>
                  <a:gd name="T5" fmla="*/ 1 h 1"/>
                  <a:gd name="T6" fmla="*/ 13 w 16"/>
                  <a:gd name="T7" fmla="*/ 0 h 1"/>
                  <a:gd name="T8" fmla="*/ 15 w 16"/>
                  <a:gd name="T9" fmla="*/ 0 h 1"/>
                  <a:gd name="T10" fmla="*/ 16 w 16"/>
                  <a:gd name="T11" fmla="*/ 0 h 1"/>
                  <a:gd name="T12" fmla="*/ 14 w 16"/>
                  <a:gd name="T13" fmla="*/ 0 h 1"/>
                  <a:gd name="T14" fmla="*/ 13 w 16"/>
                  <a:gd name="T15" fmla="*/ 0 h 1"/>
                  <a:gd name="T16" fmla="*/ 11 w 16"/>
                  <a:gd name="T17" fmla="*/ 0 h 1"/>
                  <a:gd name="T18" fmla="*/ 8 w 16"/>
                  <a:gd name="T19" fmla="*/ 0 h 1"/>
                  <a:gd name="T20" fmla="*/ 4 w 16"/>
                  <a:gd name="T21" fmla="*/ 1 h 1"/>
                  <a:gd name="T22" fmla="*/ 0 w 16"/>
                  <a:gd name="T23" fmla="*/ 1 h 1"/>
                  <a:gd name="T24" fmla="*/ 0 w 16"/>
                  <a:gd name="T2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1">
                    <a:moveTo>
                      <a:pt x="0" y="1"/>
                    </a:moveTo>
                    <a:lnTo>
                      <a:pt x="5" y="1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66" name="Freeform 1962"/>
              <p:cNvSpPr>
                <a:spLocks/>
              </p:cNvSpPr>
              <p:nvPr/>
            </p:nvSpPr>
            <p:spPr bwMode="auto">
              <a:xfrm>
                <a:off x="4398" y="2486"/>
                <a:ext cx="14" cy="1"/>
              </a:xfrm>
              <a:custGeom>
                <a:avLst/>
                <a:gdLst>
                  <a:gd name="T0" fmla="*/ 0 w 14"/>
                  <a:gd name="T1" fmla="*/ 1 h 1"/>
                  <a:gd name="T2" fmla="*/ 4 w 14"/>
                  <a:gd name="T3" fmla="*/ 1 h 1"/>
                  <a:gd name="T4" fmla="*/ 8 w 14"/>
                  <a:gd name="T5" fmla="*/ 0 h 1"/>
                  <a:gd name="T6" fmla="*/ 11 w 14"/>
                  <a:gd name="T7" fmla="*/ 0 h 1"/>
                  <a:gd name="T8" fmla="*/ 13 w 14"/>
                  <a:gd name="T9" fmla="*/ 0 h 1"/>
                  <a:gd name="T10" fmla="*/ 14 w 14"/>
                  <a:gd name="T11" fmla="*/ 0 h 1"/>
                  <a:gd name="T12" fmla="*/ 11 w 14"/>
                  <a:gd name="T13" fmla="*/ 0 h 1"/>
                  <a:gd name="T14" fmla="*/ 10 w 14"/>
                  <a:gd name="T15" fmla="*/ 0 h 1"/>
                  <a:gd name="T16" fmla="*/ 7 w 14"/>
                  <a:gd name="T17" fmla="*/ 0 h 1"/>
                  <a:gd name="T18" fmla="*/ 4 w 14"/>
                  <a:gd name="T19" fmla="*/ 0 h 1"/>
                  <a:gd name="T20" fmla="*/ 0 w 14"/>
                  <a:gd name="T21" fmla="*/ 0 h 1"/>
                  <a:gd name="T22" fmla="*/ 0 w 14"/>
                  <a:gd name="T2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1">
                    <a:moveTo>
                      <a:pt x="0" y="1"/>
                    </a:moveTo>
                    <a:lnTo>
                      <a:pt x="4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67" name="Freeform 1963"/>
              <p:cNvSpPr>
                <a:spLocks/>
              </p:cNvSpPr>
              <p:nvPr/>
            </p:nvSpPr>
            <p:spPr bwMode="auto">
              <a:xfrm>
                <a:off x="4398" y="2486"/>
                <a:ext cx="11" cy="1"/>
              </a:xfrm>
              <a:custGeom>
                <a:avLst/>
                <a:gdLst>
                  <a:gd name="T0" fmla="*/ 0 w 11"/>
                  <a:gd name="T1" fmla="*/ 4 w 11"/>
                  <a:gd name="T2" fmla="*/ 7 w 11"/>
                  <a:gd name="T3" fmla="*/ 10 w 11"/>
                  <a:gd name="T4" fmla="*/ 11 w 11"/>
                  <a:gd name="T5" fmla="*/ 8 w 11"/>
                  <a:gd name="T6" fmla="*/ 7 w 11"/>
                  <a:gd name="T7" fmla="*/ 6 w 11"/>
                  <a:gd name="T8" fmla="*/ 3 w 11"/>
                  <a:gd name="T9" fmla="*/ 0 w 11"/>
                  <a:gd name="T10" fmla="*/ 0 w 1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11">
                    <a:moveTo>
                      <a:pt x="0" y="0"/>
                    </a:moveTo>
                    <a:lnTo>
                      <a:pt x="4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68" name="Freeform 1964"/>
              <p:cNvSpPr>
                <a:spLocks/>
              </p:cNvSpPr>
              <p:nvPr/>
            </p:nvSpPr>
            <p:spPr bwMode="auto">
              <a:xfrm>
                <a:off x="4398" y="2486"/>
                <a:ext cx="8" cy="1"/>
              </a:xfrm>
              <a:custGeom>
                <a:avLst/>
                <a:gdLst>
                  <a:gd name="T0" fmla="*/ 0 w 8"/>
                  <a:gd name="T1" fmla="*/ 3 w 8"/>
                  <a:gd name="T2" fmla="*/ 6 w 8"/>
                  <a:gd name="T3" fmla="*/ 7 w 8"/>
                  <a:gd name="T4" fmla="*/ 8 w 8"/>
                  <a:gd name="T5" fmla="*/ 6 w 8"/>
                  <a:gd name="T6" fmla="*/ 5 w 8"/>
                  <a:gd name="T7" fmla="*/ 3 w 8"/>
                  <a:gd name="T8" fmla="*/ 0 w 8"/>
                  <a:gd name="T9" fmla="*/ 0 w 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3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69" name="Freeform 1965"/>
              <p:cNvSpPr>
                <a:spLocks/>
              </p:cNvSpPr>
              <p:nvPr/>
            </p:nvSpPr>
            <p:spPr bwMode="auto">
              <a:xfrm>
                <a:off x="4398" y="2486"/>
                <a:ext cx="6" cy="1"/>
              </a:xfrm>
              <a:custGeom>
                <a:avLst/>
                <a:gdLst>
                  <a:gd name="T0" fmla="*/ 0 w 6"/>
                  <a:gd name="T1" fmla="*/ 3 w 6"/>
                  <a:gd name="T2" fmla="*/ 5 w 6"/>
                  <a:gd name="T3" fmla="*/ 6 w 6"/>
                  <a:gd name="T4" fmla="*/ 3 w 6"/>
                  <a:gd name="T5" fmla="*/ 2 w 6"/>
                  <a:gd name="T6" fmla="*/ 0 w 6"/>
                  <a:gd name="T7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70" name="Freeform 1966"/>
              <p:cNvSpPr>
                <a:spLocks/>
              </p:cNvSpPr>
              <p:nvPr/>
            </p:nvSpPr>
            <p:spPr bwMode="auto">
              <a:xfrm>
                <a:off x="4398" y="2486"/>
                <a:ext cx="3" cy="1"/>
              </a:xfrm>
              <a:custGeom>
                <a:avLst/>
                <a:gdLst>
                  <a:gd name="T0" fmla="*/ 0 w 3"/>
                  <a:gd name="T1" fmla="*/ 2 w 3"/>
                  <a:gd name="T2" fmla="*/ 3 w 3"/>
                  <a:gd name="T3" fmla="*/ 0 w 3"/>
                  <a:gd name="T4" fmla="*/ 0 w 3"/>
                  <a:gd name="T5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71" name="Rectangle 1967"/>
              <p:cNvSpPr>
                <a:spLocks noChangeArrowheads="1"/>
              </p:cNvSpPr>
              <p:nvPr/>
            </p:nvSpPr>
            <p:spPr bwMode="auto">
              <a:xfrm>
                <a:off x="4398" y="2486"/>
                <a:ext cx="1" cy="1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72" name="Freeform 1968"/>
              <p:cNvSpPr>
                <a:spLocks/>
              </p:cNvSpPr>
              <p:nvPr/>
            </p:nvSpPr>
            <p:spPr bwMode="auto">
              <a:xfrm>
                <a:off x="4577" y="2466"/>
                <a:ext cx="31" cy="116"/>
              </a:xfrm>
              <a:custGeom>
                <a:avLst/>
                <a:gdLst>
                  <a:gd name="T0" fmla="*/ 0 w 31"/>
                  <a:gd name="T1" fmla="*/ 32 h 116"/>
                  <a:gd name="T2" fmla="*/ 31 w 31"/>
                  <a:gd name="T3" fmla="*/ 0 h 116"/>
                  <a:gd name="T4" fmla="*/ 31 w 31"/>
                  <a:gd name="T5" fmla="*/ 86 h 116"/>
                  <a:gd name="T6" fmla="*/ 0 w 31"/>
                  <a:gd name="T7" fmla="*/ 116 h 116"/>
                  <a:gd name="T8" fmla="*/ 0 w 31"/>
                  <a:gd name="T9" fmla="*/ 3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6">
                    <a:moveTo>
                      <a:pt x="0" y="32"/>
                    </a:moveTo>
                    <a:lnTo>
                      <a:pt x="31" y="0"/>
                    </a:lnTo>
                    <a:lnTo>
                      <a:pt x="31" y="86"/>
                    </a:lnTo>
                    <a:lnTo>
                      <a:pt x="0" y="11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73" name="Rectangle 1969"/>
              <p:cNvSpPr>
                <a:spLocks noChangeArrowheads="1"/>
              </p:cNvSpPr>
              <p:nvPr/>
            </p:nvSpPr>
            <p:spPr bwMode="auto">
              <a:xfrm>
                <a:off x="4328" y="2498"/>
                <a:ext cx="249" cy="6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74" name="Rectangle 1970"/>
              <p:cNvSpPr>
                <a:spLocks noChangeArrowheads="1"/>
              </p:cNvSpPr>
              <p:nvPr/>
            </p:nvSpPr>
            <p:spPr bwMode="auto">
              <a:xfrm>
                <a:off x="4328" y="2498"/>
                <a:ext cx="249" cy="67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75" name="Freeform 1971"/>
              <p:cNvSpPr>
                <a:spLocks/>
              </p:cNvSpPr>
              <p:nvPr/>
            </p:nvSpPr>
            <p:spPr bwMode="auto">
              <a:xfrm>
                <a:off x="4406" y="2498"/>
                <a:ext cx="4" cy="67"/>
              </a:xfrm>
              <a:custGeom>
                <a:avLst/>
                <a:gdLst>
                  <a:gd name="T0" fmla="*/ 4 w 4"/>
                  <a:gd name="T1" fmla="*/ 0 h 67"/>
                  <a:gd name="T2" fmla="*/ 1 w 4"/>
                  <a:gd name="T3" fmla="*/ 16 h 67"/>
                  <a:gd name="T4" fmla="*/ 0 w 4"/>
                  <a:gd name="T5" fmla="*/ 34 h 67"/>
                  <a:gd name="T6" fmla="*/ 1 w 4"/>
                  <a:gd name="T7" fmla="*/ 50 h 67"/>
                  <a:gd name="T8" fmla="*/ 4 w 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7">
                    <a:moveTo>
                      <a:pt x="4" y="0"/>
                    </a:moveTo>
                    <a:lnTo>
                      <a:pt x="1" y="16"/>
                    </a:lnTo>
                    <a:lnTo>
                      <a:pt x="0" y="34"/>
                    </a:lnTo>
                    <a:lnTo>
                      <a:pt x="1" y="50"/>
                    </a:lnTo>
                    <a:lnTo>
                      <a:pt x="4" y="6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76" name="Rectangle 1972"/>
              <p:cNvSpPr>
                <a:spLocks noChangeArrowheads="1"/>
              </p:cNvSpPr>
              <p:nvPr/>
            </p:nvSpPr>
            <p:spPr bwMode="auto">
              <a:xfrm>
                <a:off x="4328" y="2565"/>
                <a:ext cx="249" cy="17"/>
              </a:xfrm>
              <a:prstGeom prst="rect">
                <a:avLst/>
              </a:prstGeom>
              <a:solidFill>
                <a:srgbClr val="9A9A9A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77" name="Rectangle 1973"/>
              <p:cNvSpPr>
                <a:spLocks noChangeArrowheads="1"/>
              </p:cNvSpPr>
              <p:nvPr/>
            </p:nvSpPr>
            <p:spPr bwMode="auto">
              <a:xfrm>
                <a:off x="4520" y="2519"/>
                <a:ext cx="9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78" name="Freeform 1974"/>
              <p:cNvSpPr>
                <a:spLocks noEditPoints="1"/>
              </p:cNvSpPr>
              <p:nvPr/>
            </p:nvSpPr>
            <p:spPr bwMode="auto">
              <a:xfrm>
                <a:off x="4418" y="2513"/>
                <a:ext cx="40" cy="4"/>
              </a:xfrm>
              <a:custGeom>
                <a:avLst/>
                <a:gdLst>
                  <a:gd name="T0" fmla="*/ 0 w 40"/>
                  <a:gd name="T1" fmla="*/ 4 h 4"/>
                  <a:gd name="T2" fmla="*/ 11 w 40"/>
                  <a:gd name="T3" fmla="*/ 4 h 4"/>
                  <a:gd name="T4" fmla="*/ 11 w 40"/>
                  <a:gd name="T5" fmla="*/ 0 h 4"/>
                  <a:gd name="T6" fmla="*/ 0 w 40"/>
                  <a:gd name="T7" fmla="*/ 0 h 4"/>
                  <a:gd name="T8" fmla="*/ 0 w 40"/>
                  <a:gd name="T9" fmla="*/ 4 h 4"/>
                  <a:gd name="T10" fmla="*/ 17 w 40"/>
                  <a:gd name="T11" fmla="*/ 4 h 4"/>
                  <a:gd name="T12" fmla="*/ 23 w 40"/>
                  <a:gd name="T13" fmla="*/ 4 h 4"/>
                  <a:gd name="T14" fmla="*/ 23 w 40"/>
                  <a:gd name="T15" fmla="*/ 0 h 4"/>
                  <a:gd name="T16" fmla="*/ 17 w 40"/>
                  <a:gd name="T17" fmla="*/ 0 h 4"/>
                  <a:gd name="T18" fmla="*/ 17 w 40"/>
                  <a:gd name="T19" fmla="*/ 4 h 4"/>
                  <a:gd name="T20" fmla="*/ 29 w 40"/>
                  <a:gd name="T21" fmla="*/ 4 h 4"/>
                  <a:gd name="T22" fmla="*/ 40 w 40"/>
                  <a:gd name="T23" fmla="*/ 4 h 4"/>
                  <a:gd name="T24" fmla="*/ 40 w 40"/>
                  <a:gd name="T25" fmla="*/ 0 h 4"/>
                  <a:gd name="T26" fmla="*/ 29 w 40"/>
                  <a:gd name="T27" fmla="*/ 0 h 4"/>
                  <a:gd name="T28" fmla="*/ 29 w 40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4">
                    <a:moveTo>
                      <a:pt x="0" y="4"/>
                    </a:moveTo>
                    <a:lnTo>
                      <a:pt x="11" y="4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  <a:moveTo>
                      <a:pt x="17" y="4"/>
                    </a:moveTo>
                    <a:lnTo>
                      <a:pt x="23" y="4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4"/>
                    </a:lnTo>
                    <a:close/>
                    <a:moveTo>
                      <a:pt x="29" y="4"/>
                    </a:moveTo>
                    <a:lnTo>
                      <a:pt x="40" y="4"/>
                    </a:lnTo>
                    <a:lnTo>
                      <a:pt x="40" y="0"/>
                    </a:lnTo>
                    <a:lnTo>
                      <a:pt x="29" y="0"/>
                    </a:lnTo>
                    <a:lnTo>
                      <a:pt x="29" y="4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79" name="Freeform 1975"/>
              <p:cNvSpPr>
                <a:spLocks noEditPoints="1"/>
              </p:cNvSpPr>
              <p:nvPr/>
            </p:nvSpPr>
            <p:spPr bwMode="auto">
              <a:xfrm>
                <a:off x="4336" y="2505"/>
                <a:ext cx="179" cy="26"/>
              </a:xfrm>
              <a:custGeom>
                <a:avLst/>
                <a:gdLst>
                  <a:gd name="T0" fmla="*/ 0 w 179"/>
                  <a:gd name="T1" fmla="*/ 26 h 26"/>
                  <a:gd name="T2" fmla="*/ 23 w 179"/>
                  <a:gd name="T3" fmla="*/ 26 h 26"/>
                  <a:gd name="T4" fmla="*/ 23 w 179"/>
                  <a:gd name="T5" fmla="*/ 0 h 26"/>
                  <a:gd name="T6" fmla="*/ 0 w 179"/>
                  <a:gd name="T7" fmla="*/ 0 h 26"/>
                  <a:gd name="T8" fmla="*/ 0 w 179"/>
                  <a:gd name="T9" fmla="*/ 26 h 26"/>
                  <a:gd name="T10" fmla="*/ 159 w 179"/>
                  <a:gd name="T11" fmla="*/ 19 h 26"/>
                  <a:gd name="T12" fmla="*/ 179 w 179"/>
                  <a:gd name="T13" fmla="*/ 19 h 26"/>
                  <a:gd name="T14" fmla="*/ 179 w 179"/>
                  <a:gd name="T15" fmla="*/ 6 h 26"/>
                  <a:gd name="T16" fmla="*/ 159 w 179"/>
                  <a:gd name="T17" fmla="*/ 6 h 26"/>
                  <a:gd name="T18" fmla="*/ 159 w 179"/>
                  <a:gd name="T19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9" h="26">
                    <a:moveTo>
                      <a:pt x="0" y="26"/>
                    </a:moveTo>
                    <a:lnTo>
                      <a:pt x="23" y="26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26"/>
                    </a:lnTo>
                    <a:close/>
                    <a:moveTo>
                      <a:pt x="159" y="19"/>
                    </a:moveTo>
                    <a:lnTo>
                      <a:pt x="179" y="19"/>
                    </a:lnTo>
                    <a:lnTo>
                      <a:pt x="179" y="6"/>
                    </a:lnTo>
                    <a:lnTo>
                      <a:pt x="159" y="6"/>
                    </a:lnTo>
                    <a:lnTo>
                      <a:pt x="159" y="1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80" name="Freeform 1976"/>
              <p:cNvSpPr>
                <a:spLocks noEditPoints="1"/>
              </p:cNvSpPr>
              <p:nvPr/>
            </p:nvSpPr>
            <p:spPr bwMode="auto">
              <a:xfrm>
                <a:off x="4330" y="2501"/>
                <a:ext cx="245" cy="77"/>
              </a:xfrm>
              <a:custGeom>
                <a:avLst/>
                <a:gdLst>
                  <a:gd name="T0" fmla="*/ 85 w 245"/>
                  <a:gd name="T1" fmla="*/ 61 h 77"/>
                  <a:gd name="T2" fmla="*/ 244 w 245"/>
                  <a:gd name="T3" fmla="*/ 61 h 77"/>
                  <a:gd name="T4" fmla="*/ 244 w 245"/>
                  <a:gd name="T5" fmla="*/ 0 h 77"/>
                  <a:gd name="T6" fmla="*/ 85 w 245"/>
                  <a:gd name="T7" fmla="*/ 0 h 77"/>
                  <a:gd name="T8" fmla="*/ 82 w 245"/>
                  <a:gd name="T9" fmla="*/ 15 h 77"/>
                  <a:gd name="T10" fmla="*/ 81 w 245"/>
                  <a:gd name="T11" fmla="*/ 31 h 77"/>
                  <a:gd name="T12" fmla="*/ 82 w 245"/>
                  <a:gd name="T13" fmla="*/ 46 h 77"/>
                  <a:gd name="T14" fmla="*/ 85 w 245"/>
                  <a:gd name="T15" fmla="*/ 61 h 77"/>
                  <a:gd name="T16" fmla="*/ 144 w 245"/>
                  <a:gd name="T17" fmla="*/ 53 h 77"/>
                  <a:gd name="T18" fmla="*/ 235 w 245"/>
                  <a:gd name="T19" fmla="*/ 53 h 77"/>
                  <a:gd name="T20" fmla="*/ 235 w 245"/>
                  <a:gd name="T21" fmla="*/ 8 h 77"/>
                  <a:gd name="T22" fmla="*/ 144 w 245"/>
                  <a:gd name="T23" fmla="*/ 8 h 77"/>
                  <a:gd name="T24" fmla="*/ 144 w 245"/>
                  <a:gd name="T25" fmla="*/ 53 h 77"/>
                  <a:gd name="T26" fmla="*/ 222 w 245"/>
                  <a:gd name="T27" fmla="*/ 77 h 77"/>
                  <a:gd name="T28" fmla="*/ 241 w 245"/>
                  <a:gd name="T29" fmla="*/ 77 h 77"/>
                  <a:gd name="T30" fmla="*/ 244 w 245"/>
                  <a:gd name="T31" fmla="*/ 76 h 77"/>
                  <a:gd name="T32" fmla="*/ 245 w 245"/>
                  <a:gd name="T33" fmla="*/ 73 h 77"/>
                  <a:gd name="T34" fmla="*/ 244 w 245"/>
                  <a:gd name="T35" fmla="*/ 70 h 77"/>
                  <a:gd name="T36" fmla="*/ 241 w 245"/>
                  <a:gd name="T37" fmla="*/ 69 h 77"/>
                  <a:gd name="T38" fmla="*/ 222 w 245"/>
                  <a:gd name="T39" fmla="*/ 69 h 77"/>
                  <a:gd name="T40" fmla="*/ 222 w 245"/>
                  <a:gd name="T41" fmla="*/ 77 h 77"/>
                  <a:gd name="T42" fmla="*/ 24 w 245"/>
                  <a:gd name="T43" fmla="*/ 77 h 77"/>
                  <a:gd name="T44" fmla="*/ 4 w 245"/>
                  <a:gd name="T45" fmla="*/ 77 h 77"/>
                  <a:gd name="T46" fmla="*/ 1 w 245"/>
                  <a:gd name="T47" fmla="*/ 76 h 77"/>
                  <a:gd name="T48" fmla="*/ 0 w 245"/>
                  <a:gd name="T49" fmla="*/ 73 h 77"/>
                  <a:gd name="T50" fmla="*/ 1 w 245"/>
                  <a:gd name="T51" fmla="*/ 70 h 77"/>
                  <a:gd name="T52" fmla="*/ 4 w 245"/>
                  <a:gd name="T53" fmla="*/ 69 h 77"/>
                  <a:gd name="T54" fmla="*/ 24 w 245"/>
                  <a:gd name="T55" fmla="*/ 69 h 77"/>
                  <a:gd name="T56" fmla="*/ 24 w 245"/>
                  <a:gd name="T57" fmla="*/ 77 h 77"/>
                  <a:gd name="T58" fmla="*/ 88 w 245"/>
                  <a:gd name="T59" fmla="*/ 16 h 77"/>
                  <a:gd name="T60" fmla="*/ 128 w 245"/>
                  <a:gd name="T61" fmla="*/ 16 h 77"/>
                  <a:gd name="T62" fmla="*/ 128 w 245"/>
                  <a:gd name="T63" fmla="*/ 12 h 77"/>
                  <a:gd name="T64" fmla="*/ 88 w 245"/>
                  <a:gd name="T65" fmla="*/ 12 h 77"/>
                  <a:gd name="T66" fmla="*/ 88 w 245"/>
                  <a:gd name="T67" fmla="*/ 1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5" h="77">
                    <a:moveTo>
                      <a:pt x="85" y="61"/>
                    </a:moveTo>
                    <a:lnTo>
                      <a:pt x="244" y="61"/>
                    </a:lnTo>
                    <a:lnTo>
                      <a:pt x="244" y="0"/>
                    </a:lnTo>
                    <a:lnTo>
                      <a:pt x="85" y="0"/>
                    </a:lnTo>
                    <a:lnTo>
                      <a:pt x="82" y="15"/>
                    </a:lnTo>
                    <a:lnTo>
                      <a:pt x="81" y="31"/>
                    </a:lnTo>
                    <a:lnTo>
                      <a:pt x="82" y="46"/>
                    </a:lnTo>
                    <a:lnTo>
                      <a:pt x="85" y="61"/>
                    </a:lnTo>
                    <a:close/>
                    <a:moveTo>
                      <a:pt x="144" y="53"/>
                    </a:moveTo>
                    <a:lnTo>
                      <a:pt x="235" y="53"/>
                    </a:lnTo>
                    <a:lnTo>
                      <a:pt x="235" y="8"/>
                    </a:lnTo>
                    <a:lnTo>
                      <a:pt x="144" y="8"/>
                    </a:lnTo>
                    <a:lnTo>
                      <a:pt x="144" y="53"/>
                    </a:lnTo>
                    <a:close/>
                    <a:moveTo>
                      <a:pt x="222" y="77"/>
                    </a:moveTo>
                    <a:lnTo>
                      <a:pt x="241" y="77"/>
                    </a:lnTo>
                    <a:lnTo>
                      <a:pt x="244" y="76"/>
                    </a:lnTo>
                    <a:lnTo>
                      <a:pt x="245" y="73"/>
                    </a:lnTo>
                    <a:lnTo>
                      <a:pt x="244" y="70"/>
                    </a:lnTo>
                    <a:lnTo>
                      <a:pt x="241" y="69"/>
                    </a:lnTo>
                    <a:lnTo>
                      <a:pt x="222" y="69"/>
                    </a:lnTo>
                    <a:lnTo>
                      <a:pt x="222" y="77"/>
                    </a:lnTo>
                    <a:close/>
                    <a:moveTo>
                      <a:pt x="24" y="77"/>
                    </a:moveTo>
                    <a:lnTo>
                      <a:pt x="4" y="77"/>
                    </a:lnTo>
                    <a:lnTo>
                      <a:pt x="1" y="76"/>
                    </a:lnTo>
                    <a:lnTo>
                      <a:pt x="0" y="73"/>
                    </a:lnTo>
                    <a:lnTo>
                      <a:pt x="1" y="70"/>
                    </a:lnTo>
                    <a:lnTo>
                      <a:pt x="4" y="69"/>
                    </a:lnTo>
                    <a:lnTo>
                      <a:pt x="24" y="69"/>
                    </a:lnTo>
                    <a:lnTo>
                      <a:pt x="24" y="77"/>
                    </a:lnTo>
                    <a:close/>
                    <a:moveTo>
                      <a:pt x="88" y="16"/>
                    </a:moveTo>
                    <a:lnTo>
                      <a:pt x="128" y="16"/>
                    </a:lnTo>
                    <a:lnTo>
                      <a:pt x="128" y="12"/>
                    </a:lnTo>
                    <a:lnTo>
                      <a:pt x="88" y="12"/>
                    </a:lnTo>
                    <a:lnTo>
                      <a:pt x="88" y="1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81" name="Freeform 1977"/>
              <p:cNvSpPr>
                <a:spLocks/>
              </p:cNvSpPr>
              <p:nvPr/>
            </p:nvSpPr>
            <p:spPr bwMode="auto">
              <a:xfrm>
                <a:off x="4411" y="2501"/>
                <a:ext cx="163" cy="61"/>
              </a:xfrm>
              <a:custGeom>
                <a:avLst/>
                <a:gdLst>
                  <a:gd name="T0" fmla="*/ 4 w 163"/>
                  <a:gd name="T1" fmla="*/ 61 h 61"/>
                  <a:gd name="T2" fmla="*/ 163 w 163"/>
                  <a:gd name="T3" fmla="*/ 61 h 61"/>
                  <a:gd name="T4" fmla="*/ 163 w 163"/>
                  <a:gd name="T5" fmla="*/ 0 h 61"/>
                  <a:gd name="T6" fmla="*/ 4 w 163"/>
                  <a:gd name="T7" fmla="*/ 0 h 61"/>
                  <a:gd name="T8" fmla="*/ 1 w 163"/>
                  <a:gd name="T9" fmla="*/ 15 h 61"/>
                  <a:gd name="T10" fmla="*/ 0 w 163"/>
                  <a:gd name="T11" fmla="*/ 31 h 61"/>
                  <a:gd name="T12" fmla="*/ 1 w 163"/>
                  <a:gd name="T13" fmla="*/ 46 h 61"/>
                  <a:gd name="T14" fmla="*/ 4 w 163"/>
                  <a:gd name="T1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61">
                    <a:moveTo>
                      <a:pt x="4" y="61"/>
                    </a:moveTo>
                    <a:lnTo>
                      <a:pt x="163" y="61"/>
                    </a:lnTo>
                    <a:lnTo>
                      <a:pt x="163" y="0"/>
                    </a:lnTo>
                    <a:lnTo>
                      <a:pt x="4" y="0"/>
                    </a:lnTo>
                    <a:lnTo>
                      <a:pt x="1" y="15"/>
                    </a:lnTo>
                    <a:lnTo>
                      <a:pt x="0" y="31"/>
                    </a:lnTo>
                    <a:lnTo>
                      <a:pt x="1" y="46"/>
                    </a:lnTo>
                    <a:lnTo>
                      <a:pt x="4" y="6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82" name="Line 1978"/>
              <p:cNvSpPr>
                <a:spLocks noChangeShapeType="1"/>
              </p:cNvSpPr>
              <p:nvPr/>
            </p:nvSpPr>
            <p:spPr bwMode="auto">
              <a:xfrm>
                <a:off x="4461" y="2501"/>
                <a:ext cx="1" cy="6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83" name="Line 1979"/>
              <p:cNvSpPr>
                <a:spLocks noChangeShapeType="1"/>
              </p:cNvSpPr>
              <p:nvPr/>
            </p:nvSpPr>
            <p:spPr bwMode="auto">
              <a:xfrm flipH="1">
                <a:off x="4412" y="2521"/>
                <a:ext cx="49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84" name="Line 1980"/>
              <p:cNvSpPr>
                <a:spLocks noChangeShapeType="1"/>
              </p:cNvSpPr>
              <p:nvPr/>
            </p:nvSpPr>
            <p:spPr bwMode="auto">
              <a:xfrm flipH="1">
                <a:off x="4412" y="2542"/>
                <a:ext cx="49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85" name="Rectangle 1981"/>
              <p:cNvSpPr>
                <a:spLocks noChangeArrowheads="1"/>
              </p:cNvSpPr>
              <p:nvPr/>
            </p:nvSpPr>
            <p:spPr bwMode="auto">
              <a:xfrm>
                <a:off x="4474" y="2509"/>
                <a:ext cx="91" cy="45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86" name="Line 1982"/>
              <p:cNvSpPr>
                <a:spLocks noChangeShapeType="1"/>
              </p:cNvSpPr>
              <p:nvPr/>
            </p:nvSpPr>
            <p:spPr bwMode="auto">
              <a:xfrm>
                <a:off x="4536" y="2509"/>
                <a:ext cx="1" cy="17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87" name="Line 1983"/>
              <p:cNvSpPr>
                <a:spLocks noChangeShapeType="1"/>
              </p:cNvSpPr>
              <p:nvPr/>
            </p:nvSpPr>
            <p:spPr bwMode="auto">
              <a:xfrm>
                <a:off x="4474" y="2526"/>
                <a:ext cx="9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88" name="Freeform 1984"/>
              <p:cNvSpPr>
                <a:spLocks/>
              </p:cNvSpPr>
              <p:nvPr/>
            </p:nvSpPr>
            <p:spPr bwMode="auto">
              <a:xfrm>
                <a:off x="4552" y="2570"/>
                <a:ext cx="23" cy="8"/>
              </a:xfrm>
              <a:custGeom>
                <a:avLst/>
                <a:gdLst>
                  <a:gd name="T0" fmla="*/ 0 w 23"/>
                  <a:gd name="T1" fmla="*/ 8 h 8"/>
                  <a:gd name="T2" fmla="*/ 19 w 23"/>
                  <a:gd name="T3" fmla="*/ 8 h 8"/>
                  <a:gd name="T4" fmla="*/ 22 w 23"/>
                  <a:gd name="T5" fmla="*/ 7 h 8"/>
                  <a:gd name="T6" fmla="*/ 23 w 23"/>
                  <a:gd name="T7" fmla="*/ 4 h 8"/>
                  <a:gd name="T8" fmla="*/ 22 w 23"/>
                  <a:gd name="T9" fmla="*/ 1 h 8"/>
                  <a:gd name="T10" fmla="*/ 19 w 23"/>
                  <a:gd name="T11" fmla="*/ 0 h 8"/>
                  <a:gd name="T12" fmla="*/ 0 w 23"/>
                  <a:gd name="T13" fmla="*/ 0 h 8"/>
                  <a:gd name="T14" fmla="*/ 0 w 23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8">
                    <a:moveTo>
                      <a:pt x="0" y="8"/>
                    </a:moveTo>
                    <a:lnTo>
                      <a:pt x="19" y="8"/>
                    </a:lnTo>
                    <a:lnTo>
                      <a:pt x="22" y="7"/>
                    </a:lnTo>
                    <a:lnTo>
                      <a:pt x="23" y="4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89" name="Freeform 1985"/>
              <p:cNvSpPr>
                <a:spLocks/>
              </p:cNvSpPr>
              <p:nvPr/>
            </p:nvSpPr>
            <p:spPr bwMode="auto">
              <a:xfrm>
                <a:off x="4330" y="2570"/>
                <a:ext cx="24" cy="8"/>
              </a:xfrm>
              <a:custGeom>
                <a:avLst/>
                <a:gdLst>
                  <a:gd name="T0" fmla="*/ 24 w 24"/>
                  <a:gd name="T1" fmla="*/ 8 h 8"/>
                  <a:gd name="T2" fmla="*/ 4 w 24"/>
                  <a:gd name="T3" fmla="*/ 8 h 8"/>
                  <a:gd name="T4" fmla="*/ 1 w 24"/>
                  <a:gd name="T5" fmla="*/ 7 h 8"/>
                  <a:gd name="T6" fmla="*/ 0 w 24"/>
                  <a:gd name="T7" fmla="*/ 4 h 8"/>
                  <a:gd name="T8" fmla="*/ 1 w 24"/>
                  <a:gd name="T9" fmla="*/ 1 h 8"/>
                  <a:gd name="T10" fmla="*/ 4 w 24"/>
                  <a:gd name="T11" fmla="*/ 0 h 8"/>
                  <a:gd name="T12" fmla="*/ 24 w 24"/>
                  <a:gd name="T13" fmla="*/ 0 h 8"/>
                  <a:gd name="T14" fmla="*/ 24 w 24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8">
                    <a:moveTo>
                      <a:pt x="24" y="8"/>
                    </a:moveTo>
                    <a:lnTo>
                      <a:pt x="4" y="8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24" y="0"/>
                    </a:lnTo>
                    <a:lnTo>
                      <a:pt x="24" y="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90" name="Rectangle 1986"/>
              <p:cNvSpPr>
                <a:spLocks noChangeArrowheads="1"/>
              </p:cNvSpPr>
              <p:nvPr/>
            </p:nvSpPr>
            <p:spPr bwMode="auto">
              <a:xfrm>
                <a:off x="4418" y="2513"/>
                <a:ext cx="40" cy="4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91" name="Line 1987"/>
              <p:cNvSpPr>
                <a:spLocks noChangeShapeType="1"/>
              </p:cNvSpPr>
              <p:nvPr/>
            </p:nvSpPr>
            <p:spPr bwMode="auto">
              <a:xfrm flipV="1">
                <a:off x="4418" y="2498"/>
                <a:ext cx="1" cy="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92" name="Line 1988"/>
              <p:cNvSpPr>
                <a:spLocks noChangeShapeType="1"/>
              </p:cNvSpPr>
              <p:nvPr/>
            </p:nvSpPr>
            <p:spPr bwMode="auto">
              <a:xfrm flipV="1">
                <a:off x="4418" y="2562"/>
                <a:ext cx="1" cy="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93" name="Line 1989"/>
              <p:cNvSpPr>
                <a:spLocks noChangeShapeType="1"/>
              </p:cNvSpPr>
              <p:nvPr/>
            </p:nvSpPr>
            <p:spPr bwMode="auto">
              <a:xfrm>
                <a:off x="4419" y="2532"/>
                <a:ext cx="4" cy="1"/>
              </a:xfrm>
              <a:prstGeom prst="line">
                <a:avLst/>
              </a:prstGeom>
              <a:noFill/>
              <a:ln w="31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94" name="Line 1990"/>
              <p:cNvSpPr>
                <a:spLocks noChangeShapeType="1"/>
              </p:cNvSpPr>
              <p:nvPr/>
            </p:nvSpPr>
            <p:spPr bwMode="auto">
              <a:xfrm>
                <a:off x="4419" y="2515"/>
                <a:ext cx="4" cy="1"/>
              </a:xfrm>
              <a:prstGeom prst="line">
                <a:avLst/>
              </a:prstGeom>
              <a:noFill/>
              <a:ln w="31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95" name="Line 1991"/>
              <p:cNvSpPr>
                <a:spLocks noChangeShapeType="1"/>
              </p:cNvSpPr>
              <p:nvPr/>
            </p:nvSpPr>
            <p:spPr bwMode="auto">
              <a:xfrm>
                <a:off x="4448" y="2515"/>
                <a:ext cx="4" cy="1"/>
              </a:xfrm>
              <a:prstGeom prst="line">
                <a:avLst/>
              </a:prstGeom>
              <a:noFill/>
              <a:ln w="31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96" name="Line 1992"/>
              <p:cNvSpPr>
                <a:spLocks noChangeShapeType="1"/>
              </p:cNvSpPr>
              <p:nvPr/>
            </p:nvSpPr>
            <p:spPr bwMode="auto">
              <a:xfrm>
                <a:off x="4485" y="2521"/>
                <a:ext cx="5" cy="1"/>
              </a:xfrm>
              <a:prstGeom prst="line">
                <a:avLst/>
              </a:prstGeom>
              <a:noFill/>
              <a:ln w="31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97" name="Freeform 1993"/>
              <p:cNvSpPr>
                <a:spLocks/>
              </p:cNvSpPr>
              <p:nvPr/>
            </p:nvSpPr>
            <p:spPr bwMode="auto">
              <a:xfrm>
                <a:off x="4546" y="2304"/>
                <a:ext cx="31" cy="182"/>
              </a:xfrm>
              <a:custGeom>
                <a:avLst/>
                <a:gdLst>
                  <a:gd name="T0" fmla="*/ 0 w 31"/>
                  <a:gd name="T1" fmla="*/ 182 h 182"/>
                  <a:gd name="T2" fmla="*/ 24 w 31"/>
                  <a:gd name="T3" fmla="*/ 159 h 182"/>
                  <a:gd name="T4" fmla="*/ 24 w 31"/>
                  <a:gd name="T5" fmla="*/ 116 h 182"/>
                  <a:gd name="T6" fmla="*/ 31 w 31"/>
                  <a:gd name="T7" fmla="*/ 94 h 182"/>
                  <a:gd name="T8" fmla="*/ 31 w 31"/>
                  <a:gd name="T9" fmla="*/ 0 h 182"/>
                  <a:gd name="T10" fmla="*/ 0 w 31"/>
                  <a:gd name="T11" fmla="*/ 32 h 182"/>
                  <a:gd name="T12" fmla="*/ 0 w 31"/>
                  <a:gd name="T13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82">
                    <a:moveTo>
                      <a:pt x="0" y="182"/>
                    </a:moveTo>
                    <a:lnTo>
                      <a:pt x="24" y="159"/>
                    </a:lnTo>
                    <a:lnTo>
                      <a:pt x="24" y="116"/>
                    </a:lnTo>
                    <a:lnTo>
                      <a:pt x="31" y="94"/>
                    </a:lnTo>
                    <a:lnTo>
                      <a:pt x="31" y="0"/>
                    </a:lnTo>
                    <a:lnTo>
                      <a:pt x="0" y="32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98" name="Freeform 1994"/>
              <p:cNvSpPr>
                <a:spLocks/>
              </p:cNvSpPr>
              <p:nvPr/>
            </p:nvSpPr>
            <p:spPr bwMode="auto">
              <a:xfrm>
                <a:off x="4359" y="2304"/>
                <a:ext cx="218" cy="32"/>
              </a:xfrm>
              <a:custGeom>
                <a:avLst/>
                <a:gdLst>
                  <a:gd name="T0" fmla="*/ 218 w 218"/>
                  <a:gd name="T1" fmla="*/ 0 h 32"/>
                  <a:gd name="T2" fmla="*/ 31 w 218"/>
                  <a:gd name="T3" fmla="*/ 0 h 32"/>
                  <a:gd name="T4" fmla="*/ 0 w 218"/>
                  <a:gd name="T5" fmla="*/ 32 h 32"/>
                  <a:gd name="T6" fmla="*/ 187 w 218"/>
                  <a:gd name="T7" fmla="*/ 32 h 32"/>
                  <a:gd name="T8" fmla="*/ 218 w 2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32">
                    <a:moveTo>
                      <a:pt x="218" y="0"/>
                    </a:moveTo>
                    <a:lnTo>
                      <a:pt x="31" y="0"/>
                    </a:lnTo>
                    <a:lnTo>
                      <a:pt x="0" y="32"/>
                    </a:lnTo>
                    <a:lnTo>
                      <a:pt x="187" y="3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699" name="Rectangle 1995"/>
              <p:cNvSpPr>
                <a:spLocks noChangeArrowheads="1"/>
              </p:cNvSpPr>
              <p:nvPr/>
            </p:nvSpPr>
            <p:spPr bwMode="auto">
              <a:xfrm>
                <a:off x="4359" y="2336"/>
                <a:ext cx="187" cy="15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00" name="Rectangle 1996"/>
              <p:cNvSpPr>
                <a:spLocks noChangeArrowheads="1"/>
              </p:cNvSpPr>
              <p:nvPr/>
            </p:nvSpPr>
            <p:spPr bwMode="auto">
              <a:xfrm>
                <a:off x="4527" y="2467"/>
                <a:ext cx="9" cy="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01" name="Freeform 1997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33" cy="94"/>
              </a:xfrm>
              <a:custGeom>
                <a:avLst/>
                <a:gdLst>
                  <a:gd name="T0" fmla="*/ 0 w 133"/>
                  <a:gd name="T1" fmla="*/ 0 h 94"/>
                  <a:gd name="T2" fmla="*/ 133 w 133"/>
                  <a:gd name="T3" fmla="*/ 0 h 94"/>
                  <a:gd name="T4" fmla="*/ 133 w 133"/>
                  <a:gd name="T5" fmla="*/ 94 h 94"/>
                  <a:gd name="T6" fmla="*/ 0 w 133"/>
                  <a:gd name="T7" fmla="*/ 94 h 94"/>
                  <a:gd name="T8" fmla="*/ 0 w 133"/>
                  <a:gd name="T9" fmla="*/ 0 h 94"/>
                  <a:gd name="T10" fmla="*/ 0 w 133"/>
                  <a:gd name="T11" fmla="*/ 0 h 94"/>
                  <a:gd name="T12" fmla="*/ 131 w 133"/>
                  <a:gd name="T13" fmla="*/ 0 h 94"/>
                  <a:gd name="T14" fmla="*/ 131 w 133"/>
                  <a:gd name="T15" fmla="*/ 92 h 94"/>
                  <a:gd name="T16" fmla="*/ 0 w 133"/>
                  <a:gd name="T17" fmla="*/ 92 h 94"/>
                  <a:gd name="T18" fmla="*/ 0 w 133"/>
                  <a:gd name="T1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94">
                    <a:moveTo>
                      <a:pt x="0" y="0"/>
                    </a:moveTo>
                    <a:lnTo>
                      <a:pt x="133" y="0"/>
                    </a:lnTo>
                    <a:lnTo>
                      <a:pt x="133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1" y="0"/>
                    </a:lnTo>
                    <a:lnTo>
                      <a:pt x="131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8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02" name="Freeform 1998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31" cy="92"/>
              </a:xfrm>
              <a:custGeom>
                <a:avLst/>
                <a:gdLst>
                  <a:gd name="T0" fmla="*/ 0 w 131"/>
                  <a:gd name="T1" fmla="*/ 0 h 92"/>
                  <a:gd name="T2" fmla="*/ 131 w 131"/>
                  <a:gd name="T3" fmla="*/ 0 h 92"/>
                  <a:gd name="T4" fmla="*/ 131 w 131"/>
                  <a:gd name="T5" fmla="*/ 92 h 92"/>
                  <a:gd name="T6" fmla="*/ 0 w 131"/>
                  <a:gd name="T7" fmla="*/ 92 h 92"/>
                  <a:gd name="T8" fmla="*/ 0 w 131"/>
                  <a:gd name="T9" fmla="*/ 0 h 92"/>
                  <a:gd name="T10" fmla="*/ 0 w 131"/>
                  <a:gd name="T11" fmla="*/ 0 h 92"/>
                  <a:gd name="T12" fmla="*/ 129 w 131"/>
                  <a:gd name="T13" fmla="*/ 0 h 92"/>
                  <a:gd name="T14" fmla="*/ 129 w 131"/>
                  <a:gd name="T15" fmla="*/ 91 h 92"/>
                  <a:gd name="T16" fmla="*/ 0 w 131"/>
                  <a:gd name="T17" fmla="*/ 91 h 92"/>
                  <a:gd name="T18" fmla="*/ 0 w 131"/>
                  <a:gd name="T1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2">
                    <a:moveTo>
                      <a:pt x="0" y="0"/>
                    </a:moveTo>
                    <a:lnTo>
                      <a:pt x="131" y="0"/>
                    </a:lnTo>
                    <a:lnTo>
                      <a:pt x="131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9" y="0"/>
                    </a:lnTo>
                    <a:lnTo>
                      <a:pt x="129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8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03" name="Freeform 1999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29" cy="91"/>
              </a:xfrm>
              <a:custGeom>
                <a:avLst/>
                <a:gdLst>
                  <a:gd name="T0" fmla="*/ 0 w 129"/>
                  <a:gd name="T1" fmla="*/ 0 h 91"/>
                  <a:gd name="T2" fmla="*/ 129 w 129"/>
                  <a:gd name="T3" fmla="*/ 0 h 91"/>
                  <a:gd name="T4" fmla="*/ 129 w 129"/>
                  <a:gd name="T5" fmla="*/ 91 h 91"/>
                  <a:gd name="T6" fmla="*/ 0 w 129"/>
                  <a:gd name="T7" fmla="*/ 91 h 91"/>
                  <a:gd name="T8" fmla="*/ 0 w 129"/>
                  <a:gd name="T9" fmla="*/ 0 h 91"/>
                  <a:gd name="T10" fmla="*/ 0 w 129"/>
                  <a:gd name="T11" fmla="*/ 0 h 91"/>
                  <a:gd name="T12" fmla="*/ 127 w 129"/>
                  <a:gd name="T13" fmla="*/ 0 h 91"/>
                  <a:gd name="T14" fmla="*/ 127 w 129"/>
                  <a:gd name="T15" fmla="*/ 89 h 91"/>
                  <a:gd name="T16" fmla="*/ 0 w 129"/>
                  <a:gd name="T17" fmla="*/ 89 h 91"/>
                  <a:gd name="T18" fmla="*/ 0 w 129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91">
                    <a:moveTo>
                      <a:pt x="0" y="0"/>
                    </a:moveTo>
                    <a:lnTo>
                      <a:pt x="129" y="0"/>
                    </a:lnTo>
                    <a:lnTo>
                      <a:pt x="129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7" y="0"/>
                    </a:lnTo>
                    <a:lnTo>
                      <a:pt x="127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8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04" name="Freeform 2000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27" cy="89"/>
              </a:xfrm>
              <a:custGeom>
                <a:avLst/>
                <a:gdLst>
                  <a:gd name="T0" fmla="*/ 0 w 127"/>
                  <a:gd name="T1" fmla="*/ 0 h 89"/>
                  <a:gd name="T2" fmla="*/ 127 w 127"/>
                  <a:gd name="T3" fmla="*/ 0 h 89"/>
                  <a:gd name="T4" fmla="*/ 127 w 127"/>
                  <a:gd name="T5" fmla="*/ 89 h 89"/>
                  <a:gd name="T6" fmla="*/ 0 w 127"/>
                  <a:gd name="T7" fmla="*/ 89 h 89"/>
                  <a:gd name="T8" fmla="*/ 0 w 127"/>
                  <a:gd name="T9" fmla="*/ 0 h 89"/>
                  <a:gd name="T10" fmla="*/ 0 w 127"/>
                  <a:gd name="T11" fmla="*/ 0 h 89"/>
                  <a:gd name="T12" fmla="*/ 126 w 127"/>
                  <a:gd name="T13" fmla="*/ 0 h 89"/>
                  <a:gd name="T14" fmla="*/ 126 w 127"/>
                  <a:gd name="T15" fmla="*/ 88 h 89"/>
                  <a:gd name="T16" fmla="*/ 0 w 127"/>
                  <a:gd name="T17" fmla="*/ 88 h 89"/>
                  <a:gd name="T18" fmla="*/ 0 w 127"/>
                  <a:gd name="T1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89">
                    <a:moveTo>
                      <a:pt x="0" y="0"/>
                    </a:moveTo>
                    <a:lnTo>
                      <a:pt x="127" y="0"/>
                    </a:lnTo>
                    <a:lnTo>
                      <a:pt x="127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6" y="0"/>
                    </a:lnTo>
                    <a:lnTo>
                      <a:pt x="126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05" name="Freeform 2001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26" cy="88"/>
              </a:xfrm>
              <a:custGeom>
                <a:avLst/>
                <a:gdLst>
                  <a:gd name="T0" fmla="*/ 0 w 126"/>
                  <a:gd name="T1" fmla="*/ 0 h 88"/>
                  <a:gd name="T2" fmla="*/ 126 w 126"/>
                  <a:gd name="T3" fmla="*/ 0 h 88"/>
                  <a:gd name="T4" fmla="*/ 126 w 126"/>
                  <a:gd name="T5" fmla="*/ 88 h 88"/>
                  <a:gd name="T6" fmla="*/ 0 w 126"/>
                  <a:gd name="T7" fmla="*/ 88 h 88"/>
                  <a:gd name="T8" fmla="*/ 0 w 126"/>
                  <a:gd name="T9" fmla="*/ 0 h 88"/>
                  <a:gd name="T10" fmla="*/ 0 w 126"/>
                  <a:gd name="T11" fmla="*/ 0 h 88"/>
                  <a:gd name="T12" fmla="*/ 124 w 126"/>
                  <a:gd name="T13" fmla="*/ 0 h 88"/>
                  <a:gd name="T14" fmla="*/ 124 w 126"/>
                  <a:gd name="T15" fmla="*/ 87 h 88"/>
                  <a:gd name="T16" fmla="*/ 0 w 126"/>
                  <a:gd name="T17" fmla="*/ 87 h 88"/>
                  <a:gd name="T18" fmla="*/ 0 w 126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88">
                    <a:moveTo>
                      <a:pt x="0" y="0"/>
                    </a:moveTo>
                    <a:lnTo>
                      <a:pt x="126" y="0"/>
                    </a:lnTo>
                    <a:lnTo>
                      <a:pt x="126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4" y="0"/>
                    </a:lnTo>
                    <a:lnTo>
                      <a:pt x="124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06" name="Freeform 2002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24" cy="87"/>
              </a:xfrm>
              <a:custGeom>
                <a:avLst/>
                <a:gdLst>
                  <a:gd name="T0" fmla="*/ 0 w 124"/>
                  <a:gd name="T1" fmla="*/ 0 h 87"/>
                  <a:gd name="T2" fmla="*/ 124 w 124"/>
                  <a:gd name="T3" fmla="*/ 0 h 87"/>
                  <a:gd name="T4" fmla="*/ 124 w 124"/>
                  <a:gd name="T5" fmla="*/ 87 h 87"/>
                  <a:gd name="T6" fmla="*/ 0 w 124"/>
                  <a:gd name="T7" fmla="*/ 87 h 87"/>
                  <a:gd name="T8" fmla="*/ 0 w 124"/>
                  <a:gd name="T9" fmla="*/ 0 h 87"/>
                  <a:gd name="T10" fmla="*/ 0 w 124"/>
                  <a:gd name="T11" fmla="*/ 0 h 87"/>
                  <a:gd name="T12" fmla="*/ 122 w 124"/>
                  <a:gd name="T13" fmla="*/ 0 h 87"/>
                  <a:gd name="T14" fmla="*/ 122 w 124"/>
                  <a:gd name="T15" fmla="*/ 86 h 87"/>
                  <a:gd name="T16" fmla="*/ 0 w 124"/>
                  <a:gd name="T17" fmla="*/ 86 h 87"/>
                  <a:gd name="T18" fmla="*/ 0 w 124"/>
                  <a:gd name="T1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87">
                    <a:moveTo>
                      <a:pt x="0" y="0"/>
                    </a:moveTo>
                    <a:lnTo>
                      <a:pt x="124" y="0"/>
                    </a:lnTo>
                    <a:lnTo>
                      <a:pt x="124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2" y="0"/>
                    </a:lnTo>
                    <a:lnTo>
                      <a:pt x="122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9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07" name="Freeform 2003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22" cy="86"/>
              </a:xfrm>
              <a:custGeom>
                <a:avLst/>
                <a:gdLst>
                  <a:gd name="T0" fmla="*/ 0 w 122"/>
                  <a:gd name="T1" fmla="*/ 0 h 86"/>
                  <a:gd name="T2" fmla="*/ 122 w 122"/>
                  <a:gd name="T3" fmla="*/ 0 h 86"/>
                  <a:gd name="T4" fmla="*/ 122 w 122"/>
                  <a:gd name="T5" fmla="*/ 86 h 86"/>
                  <a:gd name="T6" fmla="*/ 0 w 122"/>
                  <a:gd name="T7" fmla="*/ 86 h 86"/>
                  <a:gd name="T8" fmla="*/ 0 w 122"/>
                  <a:gd name="T9" fmla="*/ 0 h 86"/>
                  <a:gd name="T10" fmla="*/ 0 w 122"/>
                  <a:gd name="T11" fmla="*/ 0 h 86"/>
                  <a:gd name="T12" fmla="*/ 120 w 122"/>
                  <a:gd name="T13" fmla="*/ 0 h 86"/>
                  <a:gd name="T14" fmla="*/ 120 w 122"/>
                  <a:gd name="T15" fmla="*/ 85 h 86"/>
                  <a:gd name="T16" fmla="*/ 0 w 122"/>
                  <a:gd name="T17" fmla="*/ 85 h 86"/>
                  <a:gd name="T18" fmla="*/ 0 w 122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86">
                    <a:moveTo>
                      <a:pt x="0" y="0"/>
                    </a:moveTo>
                    <a:lnTo>
                      <a:pt x="122" y="0"/>
                    </a:lnTo>
                    <a:lnTo>
                      <a:pt x="122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0" y="0"/>
                    </a:lnTo>
                    <a:lnTo>
                      <a:pt x="120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9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08" name="Freeform 2004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20" cy="85"/>
              </a:xfrm>
              <a:custGeom>
                <a:avLst/>
                <a:gdLst>
                  <a:gd name="T0" fmla="*/ 0 w 120"/>
                  <a:gd name="T1" fmla="*/ 0 h 85"/>
                  <a:gd name="T2" fmla="*/ 120 w 120"/>
                  <a:gd name="T3" fmla="*/ 0 h 85"/>
                  <a:gd name="T4" fmla="*/ 120 w 120"/>
                  <a:gd name="T5" fmla="*/ 85 h 85"/>
                  <a:gd name="T6" fmla="*/ 0 w 120"/>
                  <a:gd name="T7" fmla="*/ 85 h 85"/>
                  <a:gd name="T8" fmla="*/ 0 w 120"/>
                  <a:gd name="T9" fmla="*/ 0 h 85"/>
                  <a:gd name="T10" fmla="*/ 0 w 120"/>
                  <a:gd name="T11" fmla="*/ 0 h 85"/>
                  <a:gd name="T12" fmla="*/ 119 w 120"/>
                  <a:gd name="T13" fmla="*/ 0 h 85"/>
                  <a:gd name="T14" fmla="*/ 119 w 120"/>
                  <a:gd name="T15" fmla="*/ 83 h 85"/>
                  <a:gd name="T16" fmla="*/ 0 w 120"/>
                  <a:gd name="T17" fmla="*/ 83 h 85"/>
                  <a:gd name="T18" fmla="*/ 0 w 120"/>
                  <a:gd name="T1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85">
                    <a:moveTo>
                      <a:pt x="0" y="0"/>
                    </a:moveTo>
                    <a:lnTo>
                      <a:pt x="120" y="0"/>
                    </a:lnTo>
                    <a:lnTo>
                      <a:pt x="120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9" y="0"/>
                    </a:lnTo>
                    <a:lnTo>
                      <a:pt x="119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09" name="Freeform 2005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19" cy="83"/>
              </a:xfrm>
              <a:custGeom>
                <a:avLst/>
                <a:gdLst>
                  <a:gd name="T0" fmla="*/ 0 w 119"/>
                  <a:gd name="T1" fmla="*/ 0 h 83"/>
                  <a:gd name="T2" fmla="*/ 119 w 119"/>
                  <a:gd name="T3" fmla="*/ 0 h 83"/>
                  <a:gd name="T4" fmla="*/ 119 w 119"/>
                  <a:gd name="T5" fmla="*/ 83 h 83"/>
                  <a:gd name="T6" fmla="*/ 0 w 119"/>
                  <a:gd name="T7" fmla="*/ 83 h 83"/>
                  <a:gd name="T8" fmla="*/ 0 w 119"/>
                  <a:gd name="T9" fmla="*/ 0 h 83"/>
                  <a:gd name="T10" fmla="*/ 0 w 119"/>
                  <a:gd name="T11" fmla="*/ 0 h 83"/>
                  <a:gd name="T12" fmla="*/ 117 w 119"/>
                  <a:gd name="T13" fmla="*/ 0 h 83"/>
                  <a:gd name="T14" fmla="*/ 117 w 119"/>
                  <a:gd name="T15" fmla="*/ 82 h 83"/>
                  <a:gd name="T16" fmla="*/ 0 w 119"/>
                  <a:gd name="T17" fmla="*/ 82 h 83"/>
                  <a:gd name="T18" fmla="*/ 0 w 119"/>
                  <a:gd name="T1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83">
                    <a:moveTo>
                      <a:pt x="0" y="0"/>
                    </a:moveTo>
                    <a:lnTo>
                      <a:pt x="119" y="0"/>
                    </a:lnTo>
                    <a:lnTo>
                      <a:pt x="119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7" y="0"/>
                    </a:lnTo>
                    <a:lnTo>
                      <a:pt x="117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10" name="Freeform 2006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17" cy="82"/>
              </a:xfrm>
              <a:custGeom>
                <a:avLst/>
                <a:gdLst>
                  <a:gd name="T0" fmla="*/ 0 w 117"/>
                  <a:gd name="T1" fmla="*/ 0 h 82"/>
                  <a:gd name="T2" fmla="*/ 117 w 117"/>
                  <a:gd name="T3" fmla="*/ 0 h 82"/>
                  <a:gd name="T4" fmla="*/ 117 w 117"/>
                  <a:gd name="T5" fmla="*/ 82 h 82"/>
                  <a:gd name="T6" fmla="*/ 0 w 117"/>
                  <a:gd name="T7" fmla="*/ 82 h 82"/>
                  <a:gd name="T8" fmla="*/ 0 w 117"/>
                  <a:gd name="T9" fmla="*/ 0 h 82"/>
                  <a:gd name="T10" fmla="*/ 0 w 117"/>
                  <a:gd name="T11" fmla="*/ 0 h 82"/>
                  <a:gd name="T12" fmla="*/ 115 w 117"/>
                  <a:gd name="T13" fmla="*/ 0 h 82"/>
                  <a:gd name="T14" fmla="*/ 115 w 117"/>
                  <a:gd name="T15" fmla="*/ 81 h 82"/>
                  <a:gd name="T16" fmla="*/ 0 w 117"/>
                  <a:gd name="T17" fmla="*/ 81 h 82"/>
                  <a:gd name="T18" fmla="*/ 0 w 117"/>
                  <a:gd name="T1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" h="82">
                    <a:moveTo>
                      <a:pt x="0" y="0"/>
                    </a:moveTo>
                    <a:lnTo>
                      <a:pt x="117" y="0"/>
                    </a:lnTo>
                    <a:lnTo>
                      <a:pt x="117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5" y="0"/>
                    </a:lnTo>
                    <a:lnTo>
                      <a:pt x="115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11" name="Freeform 2007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15" cy="81"/>
              </a:xfrm>
              <a:custGeom>
                <a:avLst/>
                <a:gdLst>
                  <a:gd name="T0" fmla="*/ 0 w 115"/>
                  <a:gd name="T1" fmla="*/ 0 h 81"/>
                  <a:gd name="T2" fmla="*/ 115 w 115"/>
                  <a:gd name="T3" fmla="*/ 0 h 81"/>
                  <a:gd name="T4" fmla="*/ 115 w 115"/>
                  <a:gd name="T5" fmla="*/ 81 h 81"/>
                  <a:gd name="T6" fmla="*/ 0 w 115"/>
                  <a:gd name="T7" fmla="*/ 81 h 81"/>
                  <a:gd name="T8" fmla="*/ 0 w 115"/>
                  <a:gd name="T9" fmla="*/ 0 h 81"/>
                  <a:gd name="T10" fmla="*/ 0 w 115"/>
                  <a:gd name="T11" fmla="*/ 0 h 81"/>
                  <a:gd name="T12" fmla="*/ 113 w 115"/>
                  <a:gd name="T13" fmla="*/ 0 h 81"/>
                  <a:gd name="T14" fmla="*/ 113 w 115"/>
                  <a:gd name="T15" fmla="*/ 80 h 81"/>
                  <a:gd name="T16" fmla="*/ 0 w 115"/>
                  <a:gd name="T17" fmla="*/ 80 h 81"/>
                  <a:gd name="T18" fmla="*/ 0 w 115"/>
                  <a:gd name="T1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8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3" y="0"/>
                    </a:lnTo>
                    <a:lnTo>
                      <a:pt x="113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12" name="Freeform 2008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13" cy="80"/>
              </a:xfrm>
              <a:custGeom>
                <a:avLst/>
                <a:gdLst>
                  <a:gd name="T0" fmla="*/ 0 w 113"/>
                  <a:gd name="T1" fmla="*/ 0 h 80"/>
                  <a:gd name="T2" fmla="*/ 113 w 113"/>
                  <a:gd name="T3" fmla="*/ 0 h 80"/>
                  <a:gd name="T4" fmla="*/ 113 w 113"/>
                  <a:gd name="T5" fmla="*/ 80 h 80"/>
                  <a:gd name="T6" fmla="*/ 0 w 113"/>
                  <a:gd name="T7" fmla="*/ 80 h 80"/>
                  <a:gd name="T8" fmla="*/ 0 w 113"/>
                  <a:gd name="T9" fmla="*/ 0 h 80"/>
                  <a:gd name="T10" fmla="*/ 0 w 113"/>
                  <a:gd name="T11" fmla="*/ 0 h 80"/>
                  <a:gd name="T12" fmla="*/ 112 w 113"/>
                  <a:gd name="T13" fmla="*/ 0 h 80"/>
                  <a:gd name="T14" fmla="*/ 112 w 113"/>
                  <a:gd name="T15" fmla="*/ 79 h 80"/>
                  <a:gd name="T16" fmla="*/ 0 w 113"/>
                  <a:gd name="T17" fmla="*/ 79 h 80"/>
                  <a:gd name="T18" fmla="*/ 0 w 113"/>
                  <a:gd name="T1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8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2" y="0"/>
                    </a:lnTo>
                    <a:lnTo>
                      <a:pt x="112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13" name="Freeform 2009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12" cy="79"/>
              </a:xfrm>
              <a:custGeom>
                <a:avLst/>
                <a:gdLst>
                  <a:gd name="T0" fmla="*/ 0 w 112"/>
                  <a:gd name="T1" fmla="*/ 0 h 79"/>
                  <a:gd name="T2" fmla="*/ 112 w 112"/>
                  <a:gd name="T3" fmla="*/ 0 h 79"/>
                  <a:gd name="T4" fmla="*/ 112 w 112"/>
                  <a:gd name="T5" fmla="*/ 79 h 79"/>
                  <a:gd name="T6" fmla="*/ 0 w 112"/>
                  <a:gd name="T7" fmla="*/ 79 h 79"/>
                  <a:gd name="T8" fmla="*/ 0 w 112"/>
                  <a:gd name="T9" fmla="*/ 0 h 79"/>
                  <a:gd name="T10" fmla="*/ 0 w 112"/>
                  <a:gd name="T11" fmla="*/ 0 h 79"/>
                  <a:gd name="T12" fmla="*/ 110 w 112"/>
                  <a:gd name="T13" fmla="*/ 0 h 79"/>
                  <a:gd name="T14" fmla="*/ 110 w 112"/>
                  <a:gd name="T15" fmla="*/ 77 h 79"/>
                  <a:gd name="T16" fmla="*/ 0 w 112"/>
                  <a:gd name="T17" fmla="*/ 77 h 79"/>
                  <a:gd name="T18" fmla="*/ 0 w 112"/>
                  <a:gd name="T1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79">
                    <a:moveTo>
                      <a:pt x="0" y="0"/>
                    </a:moveTo>
                    <a:lnTo>
                      <a:pt x="112" y="0"/>
                    </a:lnTo>
                    <a:lnTo>
                      <a:pt x="112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0" y="0"/>
                    </a:lnTo>
                    <a:lnTo>
                      <a:pt x="110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14" name="Freeform 2010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10" cy="77"/>
              </a:xfrm>
              <a:custGeom>
                <a:avLst/>
                <a:gdLst>
                  <a:gd name="T0" fmla="*/ 0 w 110"/>
                  <a:gd name="T1" fmla="*/ 0 h 77"/>
                  <a:gd name="T2" fmla="*/ 110 w 110"/>
                  <a:gd name="T3" fmla="*/ 0 h 77"/>
                  <a:gd name="T4" fmla="*/ 110 w 110"/>
                  <a:gd name="T5" fmla="*/ 77 h 77"/>
                  <a:gd name="T6" fmla="*/ 0 w 110"/>
                  <a:gd name="T7" fmla="*/ 77 h 77"/>
                  <a:gd name="T8" fmla="*/ 0 w 110"/>
                  <a:gd name="T9" fmla="*/ 0 h 77"/>
                  <a:gd name="T10" fmla="*/ 0 w 110"/>
                  <a:gd name="T11" fmla="*/ 0 h 77"/>
                  <a:gd name="T12" fmla="*/ 108 w 110"/>
                  <a:gd name="T13" fmla="*/ 0 h 77"/>
                  <a:gd name="T14" fmla="*/ 108 w 110"/>
                  <a:gd name="T15" fmla="*/ 76 h 77"/>
                  <a:gd name="T16" fmla="*/ 0 w 110"/>
                  <a:gd name="T17" fmla="*/ 76 h 77"/>
                  <a:gd name="T18" fmla="*/ 0 w 110"/>
                  <a:gd name="T1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77">
                    <a:moveTo>
                      <a:pt x="0" y="0"/>
                    </a:moveTo>
                    <a:lnTo>
                      <a:pt x="110" y="0"/>
                    </a:lnTo>
                    <a:lnTo>
                      <a:pt x="110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8" y="0"/>
                    </a:lnTo>
                    <a:lnTo>
                      <a:pt x="108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15" name="Freeform 2011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08" cy="76"/>
              </a:xfrm>
              <a:custGeom>
                <a:avLst/>
                <a:gdLst>
                  <a:gd name="T0" fmla="*/ 0 w 108"/>
                  <a:gd name="T1" fmla="*/ 0 h 76"/>
                  <a:gd name="T2" fmla="*/ 108 w 108"/>
                  <a:gd name="T3" fmla="*/ 0 h 76"/>
                  <a:gd name="T4" fmla="*/ 108 w 108"/>
                  <a:gd name="T5" fmla="*/ 76 h 76"/>
                  <a:gd name="T6" fmla="*/ 0 w 108"/>
                  <a:gd name="T7" fmla="*/ 76 h 76"/>
                  <a:gd name="T8" fmla="*/ 0 w 108"/>
                  <a:gd name="T9" fmla="*/ 0 h 76"/>
                  <a:gd name="T10" fmla="*/ 0 w 108"/>
                  <a:gd name="T11" fmla="*/ 0 h 76"/>
                  <a:gd name="T12" fmla="*/ 106 w 108"/>
                  <a:gd name="T13" fmla="*/ 0 h 76"/>
                  <a:gd name="T14" fmla="*/ 106 w 108"/>
                  <a:gd name="T15" fmla="*/ 74 h 76"/>
                  <a:gd name="T16" fmla="*/ 0 w 108"/>
                  <a:gd name="T17" fmla="*/ 74 h 76"/>
                  <a:gd name="T18" fmla="*/ 0 w 108"/>
                  <a:gd name="T1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76">
                    <a:moveTo>
                      <a:pt x="0" y="0"/>
                    </a:moveTo>
                    <a:lnTo>
                      <a:pt x="108" y="0"/>
                    </a:lnTo>
                    <a:lnTo>
                      <a:pt x="108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6" y="0"/>
                    </a:lnTo>
                    <a:lnTo>
                      <a:pt x="106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2A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16" name="Freeform 2012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06" cy="74"/>
              </a:xfrm>
              <a:custGeom>
                <a:avLst/>
                <a:gdLst>
                  <a:gd name="T0" fmla="*/ 0 w 106"/>
                  <a:gd name="T1" fmla="*/ 0 h 74"/>
                  <a:gd name="T2" fmla="*/ 106 w 106"/>
                  <a:gd name="T3" fmla="*/ 0 h 74"/>
                  <a:gd name="T4" fmla="*/ 106 w 106"/>
                  <a:gd name="T5" fmla="*/ 74 h 74"/>
                  <a:gd name="T6" fmla="*/ 0 w 106"/>
                  <a:gd name="T7" fmla="*/ 74 h 74"/>
                  <a:gd name="T8" fmla="*/ 0 w 106"/>
                  <a:gd name="T9" fmla="*/ 0 h 74"/>
                  <a:gd name="T10" fmla="*/ 0 w 106"/>
                  <a:gd name="T11" fmla="*/ 0 h 74"/>
                  <a:gd name="T12" fmla="*/ 105 w 106"/>
                  <a:gd name="T13" fmla="*/ 0 h 74"/>
                  <a:gd name="T14" fmla="*/ 105 w 106"/>
                  <a:gd name="T15" fmla="*/ 73 h 74"/>
                  <a:gd name="T16" fmla="*/ 0 w 106"/>
                  <a:gd name="T17" fmla="*/ 73 h 74"/>
                  <a:gd name="T18" fmla="*/ 0 w 106"/>
                  <a:gd name="T1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74">
                    <a:moveTo>
                      <a:pt x="0" y="0"/>
                    </a:moveTo>
                    <a:lnTo>
                      <a:pt x="106" y="0"/>
                    </a:lnTo>
                    <a:lnTo>
                      <a:pt x="106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5" y="0"/>
                    </a:lnTo>
                    <a:lnTo>
                      <a:pt x="105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17" name="Freeform 2013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05" cy="73"/>
              </a:xfrm>
              <a:custGeom>
                <a:avLst/>
                <a:gdLst>
                  <a:gd name="T0" fmla="*/ 0 w 105"/>
                  <a:gd name="T1" fmla="*/ 0 h 73"/>
                  <a:gd name="T2" fmla="*/ 105 w 105"/>
                  <a:gd name="T3" fmla="*/ 0 h 73"/>
                  <a:gd name="T4" fmla="*/ 105 w 105"/>
                  <a:gd name="T5" fmla="*/ 73 h 73"/>
                  <a:gd name="T6" fmla="*/ 0 w 105"/>
                  <a:gd name="T7" fmla="*/ 73 h 73"/>
                  <a:gd name="T8" fmla="*/ 0 w 105"/>
                  <a:gd name="T9" fmla="*/ 0 h 73"/>
                  <a:gd name="T10" fmla="*/ 0 w 105"/>
                  <a:gd name="T11" fmla="*/ 0 h 73"/>
                  <a:gd name="T12" fmla="*/ 103 w 105"/>
                  <a:gd name="T13" fmla="*/ 0 h 73"/>
                  <a:gd name="T14" fmla="*/ 103 w 105"/>
                  <a:gd name="T15" fmla="*/ 73 h 73"/>
                  <a:gd name="T16" fmla="*/ 0 w 105"/>
                  <a:gd name="T17" fmla="*/ 73 h 73"/>
                  <a:gd name="T18" fmla="*/ 0 w 105"/>
                  <a:gd name="T1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73">
                    <a:moveTo>
                      <a:pt x="0" y="0"/>
                    </a:moveTo>
                    <a:lnTo>
                      <a:pt x="105" y="0"/>
                    </a:lnTo>
                    <a:lnTo>
                      <a:pt x="105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3" y="0"/>
                    </a:lnTo>
                    <a:lnTo>
                      <a:pt x="103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18" name="Freeform 2014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03" cy="73"/>
              </a:xfrm>
              <a:custGeom>
                <a:avLst/>
                <a:gdLst>
                  <a:gd name="T0" fmla="*/ 0 w 103"/>
                  <a:gd name="T1" fmla="*/ 0 h 73"/>
                  <a:gd name="T2" fmla="*/ 103 w 103"/>
                  <a:gd name="T3" fmla="*/ 0 h 73"/>
                  <a:gd name="T4" fmla="*/ 103 w 103"/>
                  <a:gd name="T5" fmla="*/ 73 h 73"/>
                  <a:gd name="T6" fmla="*/ 0 w 103"/>
                  <a:gd name="T7" fmla="*/ 73 h 73"/>
                  <a:gd name="T8" fmla="*/ 0 w 103"/>
                  <a:gd name="T9" fmla="*/ 0 h 73"/>
                  <a:gd name="T10" fmla="*/ 0 w 103"/>
                  <a:gd name="T11" fmla="*/ 0 h 73"/>
                  <a:gd name="T12" fmla="*/ 101 w 103"/>
                  <a:gd name="T13" fmla="*/ 0 h 73"/>
                  <a:gd name="T14" fmla="*/ 101 w 103"/>
                  <a:gd name="T15" fmla="*/ 71 h 73"/>
                  <a:gd name="T16" fmla="*/ 0 w 103"/>
                  <a:gd name="T17" fmla="*/ 71 h 73"/>
                  <a:gd name="T18" fmla="*/ 0 w 103"/>
                  <a:gd name="T1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73">
                    <a:moveTo>
                      <a:pt x="0" y="0"/>
                    </a:moveTo>
                    <a:lnTo>
                      <a:pt x="103" y="0"/>
                    </a:lnTo>
                    <a:lnTo>
                      <a:pt x="103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1" y="0"/>
                    </a:lnTo>
                    <a:lnTo>
                      <a:pt x="101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19" name="Freeform 2015"/>
              <p:cNvSpPr>
                <a:spLocks noEditPoints="1"/>
              </p:cNvSpPr>
              <p:nvPr/>
            </p:nvSpPr>
            <p:spPr bwMode="auto">
              <a:xfrm>
                <a:off x="4386" y="2358"/>
                <a:ext cx="101" cy="71"/>
              </a:xfrm>
              <a:custGeom>
                <a:avLst/>
                <a:gdLst>
                  <a:gd name="T0" fmla="*/ 0 w 101"/>
                  <a:gd name="T1" fmla="*/ 0 h 71"/>
                  <a:gd name="T2" fmla="*/ 101 w 101"/>
                  <a:gd name="T3" fmla="*/ 0 h 71"/>
                  <a:gd name="T4" fmla="*/ 101 w 101"/>
                  <a:gd name="T5" fmla="*/ 71 h 71"/>
                  <a:gd name="T6" fmla="*/ 0 w 101"/>
                  <a:gd name="T7" fmla="*/ 71 h 71"/>
                  <a:gd name="T8" fmla="*/ 0 w 101"/>
                  <a:gd name="T9" fmla="*/ 0 h 71"/>
                  <a:gd name="T10" fmla="*/ 0 w 101"/>
                  <a:gd name="T11" fmla="*/ 0 h 71"/>
                  <a:gd name="T12" fmla="*/ 99 w 101"/>
                  <a:gd name="T13" fmla="*/ 0 h 71"/>
                  <a:gd name="T14" fmla="*/ 99 w 101"/>
                  <a:gd name="T15" fmla="*/ 70 h 71"/>
                  <a:gd name="T16" fmla="*/ 0 w 101"/>
                  <a:gd name="T17" fmla="*/ 70 h 71"/>
                  <a:gd name="T18" fmla="*/ 0 w 101"/>
                  <a:gd name="T1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71">
                    <a:moveTo>
                      <a:pt x="0" y="0"/>
                    </a:moveTo>
                    <a:lnTo>
                      <a:pt x="101" y="0"/>
                    </a:lnTo>
                    <a:lnTo>
                      <a:pt x="101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9" y="0"/>
                    </a:lnTo>
                    <a:lnTo>
                      <a:pt x="99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20" name="Freeform 2016"/>
              <p:cNvSpPr>
                <a:spLocks noEditPoints="1"/>
              </p:cNvSpPr>
              <p:nvPr/>
            </p:nvSpPr>
            <p:spPr bwMode="auto">
              <a:xfrm>
                <a:off x="4386" y="2358"/>
                <a:ext cx="99" cy="70"/>
              </a:xfrm>
              <a:custGeom>
                <a:avLst/>
                <a:gdLst>
                  <a:gd name="T0" fmla="*/ 0 w 99"/>
                  <a:gd name="T1" fmla="*/ 0 h 70"/>
                  <a:gd name="T2" fmla="*/ 99 w 99"/>
                  <a:gd name="T3" fmla="*/ 0 h 70"/>
                  <a:gd name="T4" fmla="*/ 99 w 99"/>
                  <a:gd name="T5" fmla="*/ 70 h 70"/>
                  <a:gd name="T6" fmla="*/ 0 w 99"/>
                  <a:gd name="T7" fmla="*/ 70 h 70"/>
                  <a:gd name="T8" fmla="*/ 0 w 99"/>
                  <a:gd name="T9" fmla="*/ 0 h 70"/>
                  <a:gd name="T10" fmla="*/ 0 w 99"/>
                  <a:gd name="T11" fmla="*/ 0 h 70"/>
                  <a:gd name="T12" fmla="*/ 98 w 99"/>
                  <a:gd name="T13" fmla="*/ 0 h 70"/>
                  <a:gd name="T14" fmla="*/ 98 w 99"/>
                  <a:gd name="T15" fmla="*/ 68 h 70"/>
                  <a:gd name="T16" fmla="*/ 0 w 99"/>
                  <a:gd name="T17" fmla="*/ 68 h 70"/>
                  <a:gd name="T18" fmla="*/ 0 w 99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70">
                    <a:moveTo>
                      <a:pt x="0" y="0"/>
                    </a:moveTo>
                    <a:lnTo>
                      <a:pt x="99" y="0"/>
                    </a:lnTo>
                    <a:lnTo>
                      <a:pt x="99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A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21" name="Freeform 2017"/>
              <p:cNvSpPr>
                <a:spLocks noEditPoints="1"/>
              </p:cNvSpPr>
              <p:nvPr/>
            </p:nvSpPr>
            <p:spPr bwMode="auto">
              <a:xfrm>
                <a:off x="4386" y="2358"/>
                <a:ext cx="98" cy="68"/>
              </a:xfrm>
              <a:custGeom>
                <a:avLst/>
                <a:gdLst>
                  <a:gd name="T0" fmla="*/ 0 w 98"/>
                  <a:gd name="T1" fmla="*/ 0 h 68"/>
                  <a:gd name="T2" fmla="*/ 98 w 98"/>
                  <a:gd name="T3" fmla="*/ 0 h 68"/>
                  <a:gd name="T4" fmla="*/ 98 w 98"/>
                  <a:gd name="T5" fmla="*/ 68 h 68"/>
                  <a:gd name="T6" fmla="*/ 0 w 98"/>
                  <a:gd name="T7" fmla="*/ 68 h 68"/>
                  <a:gd name="T8" fmla="*/ 0 w 98"/>
                  <a:gd name="T9" fmla="*/ 0 h 68"/>
                  <a:gd name="T10" fmla="*/ 0 w 98"/>
                  <a:gd name="T11" fmla="*/ 0 h 68"/>
                  <a:gd name="T12" fmla="*/ 96 w 98"/>
                  <a:gd name="T13" fmla="*/ 0 h 68"/>
                  <a:gd name="T14" fmla="*/ 96 w 98"/>
                  <a:gd name="T15" fmla="*/ 67 h 68"/>
                  <a:gd name="T16" fmla="*/ 0 w 98"/>
                  <a:gd name="T17" fmla="*/ 67 h 68"/>
                  <a:gd name="T18" fmla="*/ 0 w 98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68">
                    <a:moveTo>
                      <a:pt x="0" y="0"/>
                    </a:moveTo>
                    <a:lnTo>
                      <a:pt x="98" y="0"/>
                    </a:lnTo>
                    <a:lnTo>
                      <a:pt x="98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6" y="0"/>
                    </a:lnTo>
                    <a:lnTo>
                      <a:pt x="96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A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4722" name="Freeform 2018"/>
              <p:cNvSpPr>
                <a:spLocks noEditPoints="1"/>
              </p:cNvSpPr>
              <p:nvPr/>
            </p:nvSpPr>
            <p:spPr bwMode="auto">
              <a:xfrm>
                <a:off x="4386" y="2358"/>
                <a:ext cx="96" cy="67"/>
              </a:xfrm>
              <a:custGeom>
                <a:avLst/>
                <a:gdLst>
                  <a:gd name="T0" fmla="*/ 0 w 96"/>
                  <a:gd name="T1" fmla="*/ 0 h 67"/>
                  <a:gd name="T2" fmla="*/ 96 w 96"/>
                  <a:gd name="T3" fmla="*/ 0 h 67"/>
                  <a:gd name="T4" fmla="*/ 96 w 96"/>
                  <a:gd name="T5" fmla="*/ 67 h 67"/>
                  <a:gd name="T6" fmla="*/ 0 w 96"/>
                  <a:gd name="T7" fmla="*/ 67 h 67"/>
                  <a:gd name="T8" fmla="*/ 0 w 96"/>
                  <a:gd name="T9" fmla="*/ 0 h 67"/>
                  <a:gd name="T10" fmla="*/ 0 w 96"/>
                  <a:gd name="T11" fmla="*/ 0 h 67"/>
                  <a:gd name="T12" fmla="*/ 94 w 96"/>
                  <a:gd name="T13" fmla="*/ 0 h 67"/>
                  <a:gd name="T14" fmla="*/ 94 w 96"/>
                  <a:gd name="T15" fmla="*/ 67 h 67"/>
                  <a:gd name="T16" fmla="*/ 0 w 96"/>
                  <a:gd name="T17" fmla="*/ 67 h 67"/>
                  <a:gd name="T18" fmla="*/ 0 w 96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67">
                    <a:moveTo>
                      <a:pt x="0" y="0"/>
                    </a:moveTo>
                    <a:lnTo>
                      <a:pt x="96" y="0"/>
                    </a:lnTo>
                    <a:lnTo>
                      <a:pt x="96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4" y="0"/>
                    </a:lnTo>
                    <a:lnTo>
                      <a:pt x="9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B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714724" name="Freeform 2020"/>
            <p:cNvSpPr>
              <a:spLocks noEditPoints="1"/>
            </p:cNvSpPr>
            <p:nvPr/>
          </p:nvSpPr>
          <p:spPr bwMode="auto">
            <a:xfrm>
              <a:off x="1634" y="3623"/>
              <a:ext cx="138" cy="102"/>
            </a:xfrm>
            <a:custGeom>
              <a:avLst/>
              <a:gdLst>
                <a:gd name="T0" fmla="*/ 0 w 138"/>
                <a:gd name="T1" fmla="*/ 0 h 102"/>
                <a:gd name="T2" fmla="*/ 138 w 138"/>
                <a:gd name="T3" fmla="*/ 0 h 102"/>
                <a:gd name="T4" fmla="*/ 138 w 138"/>
                <a:gd name="T5" fmla="*/ 102 h 102"/>
                <a:gd name="T6" fmla="*/ 0 w 138"/>
                <a:gd name="T7" fmla="*/ 102 h 102"/>
                <a:gd name="T8" fmla="*/ 0 w 138"/>
                <a:gd name="T9" fmla="*/ 0 h 102"/>
                <a:gd name="T10" fmla="*/ 1 w 138"/>
                <a:gd name="T11" fmla="*/ 2 h 102"/>
                <a:gd name="T12" fmla="*/ 138 w 138"/>
                <a:gd name="T13" fmla="*/ 2 h 102"/>
                <a:gd name="T14" fmla="*/ 138 w 138"/>
                <a:gd name="T15" fmla="*/ 102 h 102"/>
                <a:gd name="T16" fmla="*/ 1 w 138"/>
                <a:gd name="T17" fmla="*/ 102 h 102"/>
                <a:gd name="T18" fmla="*/ 1 w 138"/>
                <a:gd name="T19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02">
                  <a:moveTo>
                    <a:pt x="0" y="0"/>
                  </a:moveTo>
                  <a:lnTo>
                    <a:pt x="138" y="0"/>
                  </a:lnTo>
                  <a:lnTo>
                    <a:pt x="138" y="102"/>
                  </a:lnTo>
                  <a:lnTo>
                    <a:pt x="0" y="102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38" y="2"/>
                  </a:lnTo>
                  <a:lnTo>
                    <a:pt x="138" y="102"/>
                  </a:lnTo>
                  <a:lnTo>
                    <a:pt x="1" y="10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25" name="Freeform 2021"/>
            <p:cNvSpPr>
              <a:spLocks noEditPoints="1"/>
            </p:cNvSpPr>
            <p:nvPr/>
          </p:nvSpPr>
          <p:spPr bwMode="auto">
            <a:xfrm>
              <a:off x="1635" y="3625"/>
              <a:ext cx="137" cy="100"/>
            </a:xfrm>
            <a:custGeom>
              <a:avLst/>
              <a:gdLst>
                <a:gd name="T0" fmla="*/ 0 w 137"/>
                <a:gd name="T1" fmla="*/ 0 h 100"/>
                <a:gd name="T2" fmla="*/ 137 w 137"/>
                <a:gd name="T3" fmla="*/ 0 h 100"/>
                <a:gd name="T4" fmla="*/ 137 w 137"/>
                <a:gd name="T5" fmla="*/ 100 h 100"/>
                <a:gd name="T6" fmla="*/ 0 w 137"/>
                <a:gd name="T7" fmla="*/ 100 h 100"/>
                <a:gd name="T8" fmla="*/ 0 w 137"/>
                <a:gd name="T9" fmla="*/ 0 h 100"/>
                <a:gd name="T10" fmla="*/ 3 w 137"/>
                <a:gd name="T11" fmla="*/ 1 h 100"/>
                <a:gd name="T12" fmla="*/ 137 w 137"/>
                <a:gd name="T13" fmla="*/ 1 h 100"/>
                <a:gd name="T14" fmla="*/ 137 w 137"/>
                <a:gd name="T15" fmla="*/ 100 h 100"/>
                <a:gd name="T16" fmla="*/ 3 w 137"/>
                <a:gd name="T17" fmla="*/ 100 h 100"/>
                <a:gd name="T18" fmla="*/ 3 w 137"/>
                <a:gd name="T19" fmla="*/ 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00">
                  <a:moveTo>
                    <a:pt x="0" y="0"/>
                  </a:moveTo>
                  <a:lnTo>
                    <a:pt x="137" y="0"/>
                  </a:lnTo>
                  <a:lnTo>
                    <a:pt x="137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37" y="1"/>
                  </a:lnTo>
                  <a:lnTo>
                    <a:pt x="137" y="100"/>
                  </a:lnTo>
                  <a:lnTo>
                    <a:pt x="3" y="10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26" name="Freeform 2022"/>
            <p:cNvSpPr>
              <a:spLocks noEditPoints="1"/>
            </p:cNvSpPr>
            <p:nvPr/>
          </p:nvSpPr>
          <p:spPr bwMode="auto">
            <a:xfrm>
              <a:off x="1638" y="3626"/>
              <a:ext cx="134" cy="99"/>
            </a:xfrm>
            <a:custGeom>
              <a:avLst/>
              <a:gdLst>
                <a:gd name="T0" fmla="*/ 0 w 134"/>
                <a:gd name="T1" fmla="*/ 0 h 99"/>
                <a:gd name="T2" fmla="*/ 134 w 134"/>
                <a:gd name="T3" fmla="*/ 0 h 99"/>
                <a:gd name="T4" fmla="*/ 134 w 134"/>
                <a:gd name="T5" fmla="*/ 99 h 99"/>
                <a:gd name="T6" fmla="*/ 0 w 134"/>
                <a:gd name="T7" fmla="*/ 99 h 99"/>
                <a:gd name="T8" fmla="*/ 0 w 134"/>
                <a:gd name="T9" fmla="*/ 0 h 99"/>
                <a:gd name="T10" fmla="*/ 2 w 134"/>
                <a:gd name="T11" fmla="*/ 2 h 99"/>
                <a:gd name="T12" fmla="*/ 134 w 134"/>
                <a:gd name="T13" fmla="*/ 2 h 99"/>
                <a:gd name="T14" fmla="*/ 134 w 134"/>
                <a:gd name="T15" fmla="*/ 99 h 99"/>
                <a:gd name="T16" fmla="*/ 2 w 134"/>
                <a:gd name="T17" fmla="*/ 99 h 99"/>
                <a:gd name="T18" fmla="*/ 2 w 134"/>
                <a:gd name="T19" fmla="*/ 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99">
                  <a:moveTo>
                    <a:pt x="0" y="0"/>
                  </a:moveTo>
                  <a:lnTo>
                    <a:pt x="134" y="0"/>
                  </a:lnTo>
                  <a:lnTo>
                    <a:pt x="134" y="99"/>
                  </a:lnTo>
                  <a:lnTo>
                    <a:pt x="0" y="99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34" y="2"/>
                  </a:lnTo>
                  <a:lnTo>
                    <a:pt x="134" y="99"/>
                  </a:lnTo>
                  <a:lnTo>
                    <a:pt x="2" y="99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27" name="Freeform 2023"/>
            <p:cNvSpPr>
              <a:spLocks noEditPoints="1"/>
            </p:cNvSpPr>
            <p:nvPr/>
          </p:nvSpPr>
          <p:spPr bwMode="auto">
            <a:xfrm>
              <a:off x="1640" y="3628"/>
              <a:ext cx="132" cy="97"/>
            </a:xfrm>
            <a:custGeom>
              <a:avLst/>
              <a:gdLst>
                <a:gd name="T0" fmla="*/ 0 w 132"/>
                <a:gd name="T1" fmla="*/ 0 h 97"/>
                <a:gd name="T2" fmla="*/ 132 w 132"/>
                <a:gd name="T3" fmla="*/ 0 h 97"/>
                <a:gd name="T4" fmla="*/ 132 w 132"/>
                <a:gd name="T5" fmla="*/ 97 h 97"/>
                <a:gd name="T6" fmla="*/ 0 w 132"/>
                <a:gd name="T7" fmla="*/ 97 h 97"/>
                <a:gd name="T8" fmla="*/ 0 w 132"/>
                <a:gd name="T9" fmla="*/ 0 h 97"/>
                <a:gd name="T10" fmla="*/ 3 w 132"/>
                <a:gd name="T11" fmla="*/ 2 h 97"/>
                <a:gd name="T12" fmla="*/ 132 w 132"/>
                <a:gd name="T13" fmla="*/ 2 h 97"/>
                <a:gd name="T14" fmla="*/ 132 w 132"/>
                <a:gd name="T15" fmla="*/ 97 h 97"/>
                <a:gd name="T16" fmla="*/ 3 w 132"/>
                <a:gd name="T17" fmla="*/ 97 h 97"/>
                <a:gd name="T18" fmla="*/ 3 w 132"/>
                <a:gd name="T19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97">
                  <a:moveTo>
                    <a:pt x="0" y="0"/>
                  </a:moveTo>
                  <a:lnTo>
                    <a:pt x="132" y="0"/>
                  </a:lnTo>
                  <a:lnTo>
                    <a:pt x="132" y="97"/>
                  </a:lnTo>
                  <a:lnTo>
                    <a:pt x="0" y="97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132" y="2"/>
                  </a:lnTo>
                  <a:lnTo>
                    <a:pt x="132" y="97"/>
                  </a:lnTo>
                  <a:lnTo>
                    <a:pt x="3" y="97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28" name="Freeform 2024"/>
            <p:cNvSpPr>
              <a:spLocks noEditPoints="1"/>
            </p:cNvSpPr>
            <p:nvPr/>
          </p:nvSpPr>
          <p:spPr bwMode="auto">
            <a:xfrm>
              <a:off x="1643" y="3630"/>
              <a:ext cx="129" cy="95"/>
            </a:xfrm>
            <a:custGeom>
              <a:avLst/>
              <a:gdLst>
                <a:gd name="T0" fmla="*/ 0 w 129"/>
                <a:gd name="T1" fmla="*/ 0 h 95"/>
                <a:gd name="T2" fmla="*/ 129 w 129"/>
                <a:gd name="T3" fmla="*/ 0 h 95"/>
                <a:gd name="T4" fmla="*/ 129 w 129"/>
                <a:gd name="T5" fmla="*/ 95 h 95"/>
                <a:gd name="T6" fmla="*/ 0 w 129"/>
                <a:gd name="T7" fmla="*/ 95 h 95"/>
                <a:gd name="T8" fmla="*/ 0 w 129"/>
                <a:gd name="T9" fmla="*/ 0 h 95"/>
                <a:gd name="T10" fmla="*/ 1 w 129"/>
                <a:gd name="T11" fmla="*/ 1 h 95"/>
                <a:gd name="T12" fmla="*/ 129 w 129"/>
                <a:gd name="T13" fmla="*/ 1 h 95"/>
                <a:gd name="T14" fmla="*/ 129 w 129"/>
                <a:gd name="T15" fmla="*/ 95 h 95"/>
                <a:gd name="T16" fmla="*/ 1 w 129"/>
                <a:gd name="T17" fmla="*/ 95 h 95"/>
                <a:gd name="T18" fmla="*/ 1 w 129"/>
                <a:gd name="T19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95">
                  <a:moveTo>
                    <a:pt x="0" y="0"/>
                  </a:moveTo>
                  <a:lnTo>
                    <a:pt x="129" y="0"/>
                  </a:lnTo>
                  <a:lnTo>
                    <a:pt x="129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129" y="1"/>
                  </a:lnTo>
                  <a:lnTo>
                    <a:pt x="129" y="95"/>
                  </a:lnTo>
                  <a:lnTo>
                    <a:pt x="1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29" name="Freeform 2025"/>
            <p:cNvSpPr>
              <a:spLocks noEditPoints="1"/>
            </p:cNvSpPr>
            <p:nvPr/>
          </p:nvSpPr>
          <p:spPr bwMode="auto">
            <a:xfrm>
              <a:off x="1644" y="3631"/>
              <a:ext cx="128" cy="94"/>
            </a:xfrm>
            <a:custGeom>
              <a:avLst/>
              <a:gdLst>
                <a:gd name="T0" fmla="*/ 0 w 128"/>
                <a:gd name="T1" fmla="*/ 0 h 94"/>
                <a:gd name="T2" fmla="*/ 128 w 128"/>
                <a:gd name="T3" fmla="*/ 0 h 94"/>
                <a:gd name="T4" fmla="*/ 128 w 128"/>
                <a:gd name="T5" fmla="*/ 94 h 94"/>
                <a:gd name="T6" fmla="*/ 0 w 128"/>
                <a:gd name="T7" fmla="*/ 94 h 94"/>
                <a:gd name="T8" fmla="*/ 0 w 128"/>
                <a:gd name="T9" fmla="*/ 0 h 94"/>
                <a:gd name="T10" fmla="*/ 3 w 128"/>
                <a:gd name="T11" fmla="*/ 2 h 94"/>
                <a:gd name="T12" fmla="*/ 128 w 128"/>
                <a:gd name="T13" fmla="*/ 2 h 94"/>
                <a:gd name="T14" fmla="*/ 128 w 128"/>
                <a:gd name="T15" fmla="*/ 94 h 94"/>
                <a:gd name="T16" fmla="*/ 3 w 128"/>
                <a:gd name="T17" fmla="*/ 94 h 94"/>
                <a:gd name="T18" fmla="*/ 3 w 128"/>
                <a:gd name="T19" fmla="*/ 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94">
                  <a:moveTo>
                    <a:pt x="0" y="0"/>
                  </a:moveTo>
                  <a:lnTo>
                    <a:pt x="128" y="0"/>
                  </a:lnTo>
                  <a:lnTo>
                    <a:pt x="128" y="94"/>
                  </a:lnTo>
                  <a:lnTo>
                    <a:pt x="0" y="94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128" y="2"/>
                  </a:lnTo>
                  <a:lnTo>
                    <a:pt x="128" y="94"/>
                  </a:lnTo>
                  <a:lnTo>
                    <a:pt x="3" y="9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30" name="Freeform 2026"/>
            <p:cNvSpPr>
              <a:spLocks noEditPoints="1"/>
            </p:cNvSpPr>
            <p:nvPr/>
          </p:nvSpPr>
          <p:spPr bwMode="auto">
            <a:xfrm>
              <a:off x="1647" y="3633"/>
              <a:ext cx="125" cy="92"/>
            </a:xfrm>
            <a:custGeom>
              <a:avLst/>
              <a:gdLst>
                <a:gd name="T0" fmla="*/ 0 w 125"/>
                <a:gd name="T1" fmla="*/ 0 h 92"/>
                <a:gd name="T2" fmla="*/ 125 w 125"/>
                <a:gd name="T3" fmla="*/ 0 h 92"/>
                <a:gd name="T4" fmla="*/ 125 w 125"/>
                <a:gd name="T5" fmla="*/ 92 h 92"/>
                <a:gd name="T6" fmla="*/ 0 w 125"/>
                <a:gd name="T7" fmla="*/ 92 h 92"/>
                <a:gd name="T8" fmla="*/ 0 w 125"/>
                <a:gd name="T9" fmla="*/ 0 h 92"/>
                <a:gd name="T10" fmla="*/ 2 w 125"/>
                <a:gd name="T11" fmla="*/ 1 h 92"/>
                <a:gd name="T12" fmla="*/ 125 w 125"/>
                <a:gd name="T13" fmla="*/ 1 h 92"/>
                <a:gd name="T14" fmla="*/ 125 w 125"/>
                <a:gd name="T15" fmla="*/ 92 h 92"/>
                <a:gd name="T16" fmla="*/ 2 w 125"/>
                <a:gd name="T17" fmla="*/ 92 h 92"/>
                <a:gd name="T18" fmla="*/ 2 w 125"/>
                <a:gd name="T19" fmla="*/ 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92">
                  <a:moveTo>
                    <a:pt x="0" y="0"/>
                  </a:moveTo>
                  <a:lnTo>
                    <a:pt x="125" y="0"/>
                  </a:lnTo>
                  <a:lnTo>
                    <a:pt x="125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25" y="1"/>
                  </a:lnTo>
                  <a:lnTo>
                    <a:pt x="125" y="92"/>
                  </a:lnTo>
                  <a:lnTo>
                    <a:pt x="2" y="9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31" name="Freeform 2027"/>
            <p:cNvSpPr>
              <a:spLocks noEditPoints="1"/>
            </p:cNvSpPr>
            <p:nvPr/>
          </p:nvSpPr>
          <p:spPr bwMode="auto">
            <a:xfrm>
              <a:off x="1649" y="3634"/>
              <a:ext cx="123" cy="91"/>
            </a:xfrm>
            <a:custGeom>
              <a:avLst/>
              <a:gdLst>
                <a:gd name="T0" fmla="*/ 0 w 123"/>
                <a:gd name="T1" fmla="*/ 0 h 91"/>
                <a:gd name="T2" fmla="*/ 123 w 123"/>
                <a:gd name="T3" fmla="*/ 0 h 91"/>
                <a:gd name="T4" fmla="*/ 123 w 123"/>
                <a:gd name="T5" fmla="*/ 91 h 91"/>
                <a:gd name="T6" fmla="*/ 0 w 123"/>
                <a:gd name="T7" fmla="*/ 91 h 91"/>
                <a:gd name="T8" fmla="*/ 0 w 123"/>
                <a:gd name="T9" fmla="*/ 0 h 91"/>
                <a:gd name="T10" fmla="*/ 2 w 123"/>
                <a:gd name="T11" fmla="*/ 2 h 91"/>
                <a:gd name="T12" fmla="*/ 123 w 123"/>
                <a:gd name="T13" fmla="*/ 2 h 91"/>
                <a:gd name="T14" fmla="*/ 123 w 123"/>
                <a:gd name="T15" fmla="*/ 91 h 91"/>
                <a:gd name="T16" fmla="*/ 2 w 123"/>
                <a:gd name="T17" fmla="*/ 91 h 91"/>
                <a:gd name="T18" fmla="*/ 2 w 123"/>
                <a:gd name="T19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1">
                  <a:moveTo>
                    <a:pt x="0" y="0"/>
                  </a:moveTo>
                  <a:lnTo>
                    <a:pt x="123" y="0"/>
                  </a:lnTo>
                  <a:lnTo>
                    <a:pt x="123" y="91"/>
                  </a:lnTo>
                  <a:lnTo>
                    <a:pt x="0" y="91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23" y="2"/>
                  </a:lnTo>
                  <a:lnTo>
                    <a:pt x="123" y="91"/>
                  </a:lnTo>
                  <a:lnTo>
                    <a:pt x="2" y="9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32" name="Freeform 2028"/>
            <p:cNvSpPr>
              <a:spLocks noEditPoints="1"/>
            </p:cNvSpPr>
            <p:nvPr/>
          </p:nvSpPr>
          <p:spPr bwMode="auto">
            <a:xfrm>
              <a:off x="1651" y="3636"/>
              <a:ext cx="121" cy="89"/>
            </a:xfrm>
            <a:custGeom>
              <a:avLst/>
              <a:gdLst>
                <a:gd name="T0" fmla="*/ 0 w 121"/>
                <a:gd name="T1" fmla="*/ 0 h 89"/>
                <a:gd name="T2" fmla="*/ 121 w 121"/>
                <a:gd name="T3" fmla="*/ 0 h 89"/>
                <a:gd name="T4" fmla="*/ 121 w 121"/>
                <a:gd name="T5" fmla="*/ 89 h 89"/>
                <a:gd name="T6" fmla="*/ 0 w 121"/>
                <a:gd name="T7" fmla="*/ 89 h 89"/>
                <a:gd name="T8" fmla="*/ 0 w 121"/>
                <a:gd name="T9" fmla="*/ 0 h 89"/>
                <a:gd name="T10" fmla="*/ 2 w 121"/>
                <a:gd name="T11" fmla="*/ 2 h 89"/>
                <a:gd name="T12" fmla="*/ 121 w 121"/>
                <a:gd name="T13" fmla="*/ 2 h 89"/>
                <a:gd name="T14" fmla="*/ 121 w 121"/>
                <a:gd name="T15" fmla="*/ 89 h 89"/>
                <a:gd name="T16" fmla="*/ 2 w 121"/>
                <a:gd name="T17" fmla="*/ 89 h 89"/>
                <a:gd name="T18" fmla="*/ 2 w 121"/>
                <a:gd name="T19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89">
                  <a:moveTo>
                    <a:pt x="0" y="0"/>
                  </a:moveTo>
                  <a:lnTo>
                    <a:pt x="121" y="0"/>
                  </a:lnTo>
                  <a:lnTo>
                    <a:pt x="121" y="89"/>
                  </a:lnTo>
                  <a:lnTo>
                    <a:pt x="0" y="89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21" y="2"/>
                  </a:lnTo>
                  <a:lnTo>
                    <a:pt x="121" y="89"/>
                  </a:lnTo>
                  <a:lnTo>
                    <a:pt x="2" y="89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33" name="Freeform 2029"/>
            <p:cNvSpPr>
              <a:spLocks noEditPoints="1"/>
            </p:cNvSpPr>
            <p:nvPr/>
          </p:nvSpPr>
          <p:spPr bwMode="auto">
            <a:xfrm>
              <a:off x="1653" y="3638"/>
              <a:ext cx="119" cy="87"/>
            </a:xfrm>
            <a:custGeom>
              <a:avLst/>
              <a:gdLst>
                <a:gd name="T0" fmla="*/ 0 w 119"/>
                <a:gd name="T1" fmla="*/ 0 h 87"/>
                <a:gd name="T2" fmla="*/ 119 w 119"/>
                <a:gd name="T3" fmla="*/ 0 h 87"/>
                <a:gd name="T4" fmla="*/ 119 w 119"/>
                <a:gd name="T5" fmla="*/ 87 h 87"/>
                <a:gd name="T6" fmla="*/ 0 w 119"/>
                <a:gd name="T7" fmla="*/ 87 h 87"/>
                <a:gd name="T8" fmla="*/ 0 w 119"/>
                <a:gd name="T9" fmla="*/ 0 h 87"/>
                <a:gd name="T10" fmla="*/ 3 w 119"/>
                <a:gd name="T11" fmla="*/ 1 h 87"/>
                <a:gd name="T12" fmla="*/ 119 w 119"/>
                <a:gd name="T13" fmla="*/ 1 h 87"/>
                <a:gd name="T14" fmla="*/ 119 w 119"/>
                <a:gd name="T15" fmla="*/ 87 h 87"/>
                <a:gd name="T16" fmla="*/ 3 w 119"/>
                <a:gd name="T17" fmla="*/ 87 h 87"/>
                <a:gd name="T18" fmla="*/ 3 w 119"/>
                <a:gd name="T1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87">
                  <a:moveTo>
                    <a:pt x="0" y="0"/>
                  </a:moveTo>
                  <a:lnTo>
                    <a:pt x="119" y="0"/>
                  </a:lnTo>
                  <a:lnTo>
                    <a:pt x="119" y="87"/>
                  </a:lnTo>
                  <a:lnTo>
                    <a:pt x="0" y="87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19" y="1"/>
                  </a:lnTo>
                  <a:lnTo>
                    <a:pt x="119" y="87"/>
                  </a:lnTo>
                  <a:lnTo>
                    <a:pt x="3" y="8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34" name="Freeform 2030"/>
            <p:cNvSpPr>
              <a:spLocks noEditPoints="1"/>
            </p:cNvSpPr>
            <p:nvPr/>
          </p:nvSpPr>
          <p:spPr bwMode="auto">
            <a:xfrm>
              <a:off x="1656" y="3639"/>
              <a:ext cx="116" cy="86"/>
            </a:xfrm>
            <a:custGeom>
              <a:avLst/>
              <a:gdLst>
                <a:gd name="T0" fmla="*/ 0 w 116"/>
                <a:gd name="T1" fmla="*/ 0 h 86"/>
                <a:gd name="T2" fmla="*/ 116 w 116"/>
                <a:gd name="T3" fmla="*/ 0 h 86"/>
                <a:gd name="T4" fmla="*/ 116 w 116"/>
                <a:gd name="T5" fmla="*/ 86 h 86"/>
                <a:gd name="T6" fmla="*/ 0 w 116"/>
                <a:gd name="T7" fmla="*/ 86 h 86"/>
                <a:gd name="T8" fmla="*/ 0 w 116"/>
                <a:gd name="T9" fmla="*/ 0 h 86"/>
                <a:gd name="T10" fmla="*/ 1 w 116"/>
                <a:gd name="T11" fmla="*/ 2 h 86"/>
                <a:gd name="T12" fmla="*/ 116 w 116"/>
                <a:gd name="T13" fmla="*/ 2 h 86"/>
                <a:gd name="T14" fmla="*/ 116 w 116"/>
                <a:gd name="T15" fmla="*/ 86 h 86"/>
                <a:gd name="T16" fmla="*/ 1 w 116"/>
                <a:gd name="T17" fmla="*/ 86 h 86"/>
                <a:gd name="T18" fmla="*/ 1 w 116"/>
                <a:gd name="T19" fmla="*/ 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86">
                  <a:moveTo>
                    <a:pt x="0" y="0"/>
                  </a:moveTo>
                  <a:lnTo>
                    <a:pt x="116" y="0"/>
                  </a:lnTo>
                  <a:lnTo>
                    <a:pt x="116" y="86"/>
                  </a:lnTo>
                  <a:lnTo>
                    <a:pt x="0" y="86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16" y="2"/>
                  </a:lnTo>
                  <a:lnTo>
                    <a:pt x="116" y="86"/>
                  </a:lnTo>
                  <a:lnTo>
                    <a:pt x="1" y="86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35" name="Freeform 2031"/>
            <p:cNvSpPr>
              <a:spLocks noEditPoints="1"/>
            </p:cNvSpPr>
            <p:nvPr/>
          </p:nvSpPr>
          <p:spPr bwMode="auto">
            <a:xfrm>
              <a:off x="1657" y="3641"/>
              <a:ext cx="115" cy="84"/>
            </a:xfrm>
            <a:custGeom>
              <a:avLst/>
              <a:gdLst>
                <a:gd name="T0" fmla="*/ 0 w 115"/>
                <a:gd name="T1" fmla="*/ 0 h 84"/>
                <a:gd name="T2" fmla="*/ 115 w 115"/>
                <a:gd name="T3" fmla="*/ 0 h 84"/>
                <a:gd name="T4" fmla="*/ 115 w 115"/>
                <a:gd name="T5" fmla="*/ 84 h 84"/>
                <a:gd name="T6" fmla="*/ 0 w 115"/>
                <a:gd name="T7" fmla="*/ 84 h 84"/>
                <a:gd name="T8" fmla="*/ 0 w 115"/>
                <a:gd name="T9" fmla="*/ 0 h 84"/>
                <a:gd name="T10" fmla="*/ 3 w 115"/>
                <a:gd name="T11" fmla="*/ 1 h 84"/>
                <a:gd name="T12" fmla="*/ 115 w 115"/>
                <a:gd name="T13" fmla="*/ 1 h 84"/>
                <a:gd name="T14" fmla="*/ 115 w 115"/>
                <a:gd name="T15" fmla="*/ 84 h 84"/>
                <a:gd name="T16" fmla="*/ 3 w 115"/>
                <a:gd name="T17" fmla="*/ 84 h 84"/>
                <a:gd name="T18" fmla="*/ 3 w 115"/>
                <a:gd name="T19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84">
                  <a:moveTo>
                    <a:pt x="0" y="0"/>
                  </a:moveTo>
                  <a:lnTo>
                    <a:pt x="115" y="0"/>
                  </a:lnTo>
                  <a:lnTo>
                    <a:pt x="115" y="84"/>
                  </a:ln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15" y="1"/>
                  </a:lnTo>
                  <a:lnTo>
                    <a:pt x="115" y="84"/>
                  </a:lnTo>
                  <a:lnTo>
                    <a:pt x="3" y="8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36" name="Freeform 2032"/>
            <p:cNvSpPr>
              <a:spLocks noEditPoints="1"/>
            </p:cNvSpPr>
            <p:nvPr/>
          </p:nvSpPr>
          <p:spPr bwMode="auto">
            <a:xfrm>
              <a:off x="1660" y="3642"/>
              <a:ext cx="112" cy="83"/>
            </a:xfrm>
            <a:custGeom>
              <a:avLst/>
              <a:gdLst>
                <a:gd name="T0" fmla="*/ 0 w 112"/>
                <a:gd name="T1" fmla="*/ 0 h 83"/>
                <a:gd name="T2" fmla="*/ 112 w 112"/>
                <a:gd name="T3" fmla="*/ 0 h 83"/>
                <a:gd name="T4" fmla="*/ 112 w 112"/>
                <a:gd name="T5" fmla="*/ 83 h 83"/>
                <a:gd name="T6" fmla="*/ 0 w 112"/>
                <a:gd name="T7" fmla="*/ 83 h 83"/>
                <a:gd name="T8" fmla="*/ 0 w 112"/>
                <a:gd name="T9" fmla="*/ 0 h 83"/>
                <a:gd name="T10" fmla="*/ 2 w 112"/>
                <a:gd name="T11" fmla="*/ 2 h 83"/>
                <a:gd name="T12" fmla="*/ 112 w 112"/>
                <a:gd name="T13" fmla="*/ 2 h 83"/>
                <a:gd name="T14" fmla="*/ 112 w 112"/>
                <a:gd name="T15" fmla="*/ 83 h 83"/>
                <a:gd name="T16" fmla="*/ 2 w 112"/>
                <a:gd name="T17" fmla="*/ 83 h 83"/>
                <a:gd name="T18" fmla="*/ 2 w 112"/>
                <a:gd name="T1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83">
                  <a:moveTo>
                    <a:pt x="0" y="0"/>
                  </a:moveTo>
                  <a:lnTo>
                    <a:pt x="112" y="0"/>
                  </a:lnTo>
                  <a:lnTo>
                    <a:pt x="112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12" y="2"/>
                  </a:lnTo>
                  <a:lnTo>
                    <a:pt x="112" y="83"/>
                  </a:lnTo>
                  <a:lnTo>
                    <a:pt x="2" y="83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37" name="Freeform 2033"/>
            <p:cNvSpPr>
              <a:spLocks noEditPoints="1"/>
            </p:cNvSpPr>
            <p:nvPr/>
          </p:nvSpPr>
          <p:spPr bwMode="auto">
            <a:xfrm>
              <a:off x="1662" y="3644"/>
              <a:ext cx="110" cy="81"/>
            </a:xfrm>
            <a:custGeom>
              <a:avLst/>
              <a:gdLst>
                <a:gd name="T0" fmla="*/ 0 w 110"/>
                <a:gd name="T1" fmla="*/ 0 h 81"/>
                <a:gd name="T2" fmla="*/ 110 w 110"/>
                <a:gd name="T3" fmla="*/ 0 h 81"/>
                <a:gd name="T4" fmla="*/ 110 w 110"/>
                <a:gd name="T5" fmla="*/ 81 h 81"/>
                <a:gd name="T6" fmla="*/ 0 w 110"/>
                <a:gd name="T7" fmla="*/ 81 h 81"/>
                <a:gd name="T8" fmla="*/ 0 w 110"/>
                <a:gd name="T9" fmla="*/ 0 h 81"/>
                <a:gd name="T10" fmla="*/ 2 w 110"/>
                <a:gd name="T11" fmla="*/ 2 h 81"/>
                <a:gd name="T12" fmla="*/ 110 w 110"/>
                <a:gd name="T13" fmla="*/ 2 h 81"/>
                <a:gd name="T14" fmla="*/ 110 w 110"/>
                <a:gd name="T15" fmla="*/ 81 h 81"/>
                <a:gd name="T16" fmla="*/ 2 w 110"/>
                <a:gd name="T17" fmla="*/ 81 h 81"/>
                <a:gd name="T18" fmla="*/ 2 w 110"/>
                <a:gd name="T19" fmla="*/ 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1">
                  <a:moveTo>
                    <a:pt x="0" y="0"/>
                  </a:moveTo>
                  <a:lnTo>
                    <a:pt x="110" y="0"/>
                  </a:lnTo>
                  <a:lnTo>
                    <a:pt x="110" y="81"/>
                  </a:lnTo>
                  <a:lnTo>
                    <a:pt x="0" y="81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10" y="2"/>
                  </a:lnTo>
                  <a:lnTo>
                    <a:pt x="110" y="81"/>
                  </a:lnTo>
                  <a:lnTo>
                    <a:pt x="2" y="8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38" name="Freeform 2034"/>
            <p:cNvSpPr>
              <a:spLocks noEditPoints="1"/>
            </p:cNvSpPr>
            <p:nvPr/>
          </p:nvSpPr>
          <p:spPr bwMode="auto">
            <a:xfrm>
              <a:off x="1664" y="3646"/>
              <a:ext cx="108" cy="79"/>
            </a:xfrm>
            <a:custGeom>
              <a:avLst/>
              <a:gdLst>
                <a:gd name="T0" fmla="*/ 0 w 108"/>
                <a:gd name="T1" fmla="*/ 0 h 79"/>
                <a:gd name="T2" fmla="*/ 108 w 108"/>
                <a:gd name="T3" fmla="*/ 0 h 79"/>
                <a:gd name="T4" fmla="*/ 108 w 108"/>
                <a:gd name="T5" fmla="*/ 79 h 79"/>
                <a:gd name="T6" fmla="*/ 0 w 108"/>
                <a:gd name="T7" fmla="*/ 79 h 79"/>
                <a:gd name="T8" fmla="*/ 0 w 108"/>
                <a:gd name="T9" fmla="*/ 0 h 79"/>
                <a:gd name="T10" fmla="*/ 2 w 108"/>
                <a:gd name="T11" fmla="*/ 1 h 79"/>
                <a:gd name="T12" fmla="*/ 108 w 108"/>
                <a:gd name="T13" fmla="*/ 1 h 79"/>
                <a:gd name="T14" fmla="*/ 108 w 108"/>
                <a:gd name="T15" fmla="*/ 79 h 79"/>
                <a:gd name="T16" fmla="*/ 2 w 108"/>
                <a:gd name="T17" fmla="*/ 79 h 79"/>
                <a:gd name="T18" fmla="*/ 2 w 108"/>
                <a:gd name="T19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79">
                  <a:moveTo>
                    <a:pt x="0" y="0"/>
                  </a:moveTo>
                  <a:lnTo>
                    <a:pt x="108" y="0"/>
                  </a:lnTo>
                  <a:lnTo>
                    <a:pt x="108" y="79"/>
                  </a:lnTo>
                  <a:lnTo>
                    <a:pt x="0" y="79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08" y="1"/>
                  </a:lnTo>
                  <a:lnTo>
                    <a:pt x="108" y="79"/>
                  </a:lnTo>
                  <a:lnTo>
                    <a:pt x="2" y="7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39" name="Freeform 2035"/>
            <p:cNvSpPr>
              <a:spLocks noEditPoints="1"/>
            </p:cNvSpPr>
            <p:nvPr/>
          </p:nvSpPr>
          <p:spPr bwMode="auto">
            <a:xfrm>
              <a:off x="1666" y="3647"/>
              <a:ext cx="106" cy="78"/>
            </a:xfrm>
            <a:custGeom>
              <a:avLst/>
              <a:gdLst>
                <a:gd name="T0" fmla="*/ 0 w 106"/>
                <a:gd name="T1" fmla="*/ 0 h 78"/>
                <a:gd name="T2" fmla="*/ 106 w 106"/>
                <a:gd name="T3" fmla="*/ 0 h 78"/>
                <a:gd name="T4" fmla="*/ 106 w 106"/>
                <a:gd name="T5" fmla="*/ 78 h 78"/>
                <a:gd name="T6" fmla="*/ 0 w 106"/>
                <a:gd name="T7" fmla="*/ 78 h 78"/>
                <a:gd name="T8" fmla="*/ 0 w 106"/>
                <a:gd name="T9" fmla="*/ 0 h 78"/>
                <a:gd name="T10" fmla="*/ 3 w 106"/>
                <a:gd name="T11" fmla="*/ 2 h 78"/>
                <a:gd name="T12" fmla="*/ 106 w 106"/>
                <a:gd name="T13" fmla="*/ 2 h 78"/>
                <a:gd name="T14" fmla="*/ 106 w 106"/>
                <a:gd name="T15" fmla="*/ 78 h 78"/>
                <a:gd name="T16" fmla="*/ 3 w 106"/>
                <a:gd name="T17" fmla="*/ 78 h 78"/>
                <a:gd name="T18" fmla="*/ 3 w 106"/>
                <a:gd name="T19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78">
                  <a:moveTo>
                    <a:pt x="0" y="0"/>
                  </a:moveTo>
                  <a:lnTo>
                    <a:pt x="106" y="0"/>
                  </a:lnTo>
                  <a:lnTo>
                    <a:pt x="106" y="78"/>
                  </a:lnTo>
                  <a:lnTo>
                    <a:pt x="0" y="78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106" y="2"/>
                  </a:lnTo>
                  <a:lnTo>
                    <a:pt x="106" y="78"/>
                  </a:lnTo>
                  <a:lnTo>
                    <a:pt x="3" y="78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40" name="Freeform 2036"/>
            <p:cNvSpPr>
              <a:spLocks noEditPoints="1"/>
            </p:cNvSpPr>
            <p:nvPr/>
          </p:nvSpPr>
          <p:spPr bwMode="auto">
            <a:xfrm>
              <a:off x="1669" y="3649"/>
              <a:ext cx="103" cy="76"/>
            </a:xfrm>
            <a:custGeom>
              <a:avLst/>
              <a:gdLst>
                <a:gd name="T0" fmla="*/ 0 w 103"/>
                <a:gd name="T1" fmla="*/ 0 h 76"/>
                <a:gd name="T2" fmla="*/ 103 w 103"/>
                <a:gd name="T3" fmla="*/ 0 h 76"/>
                <a:gd name="T4" fmla="*/ 103 w 103"/>
                <a:gd name="T5" fmla="*/ 76 h 76"/>
                <a:gd name="T6" fmla="*/ 0 w 103"/>
                <a:gd name="T7" fmla="*/ 76 h 76"/>
                <a:gd name="T8" fmla="*/ 0 w 103"/>
                <a:gd name="T9" fmla="*/ 0 h 76"/>
                <a:gd name="T10" fmla="*/ 2 w 103"/>
                <a:gd name="T11" fmla="*/ 2 h 76"/>
                <a:gd name="T12" fmla="*/ 103 w 103"/>
                <a:gd name="T13" fmla="*/ 2 h 76"/>
                <a:gd name="T14" fmla="*/ 103 w 103"/>
                <a:gd name="T15" fmla="*/ 76 h 76"/>
                <a:gd name="T16" fmla="*/ 2 w 103"/>
                <a:gd name="T17" fmla="*/ 76 h 76"/>
                <a:gd name="T18" fmla="*/ 2 w 103"/>
                <a:gd name="T19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76">
                  <a:moveTo>
                    <a:pt x="0" y="0"/>
                  </a:moveTo>
                  <a:lnTo>
                    <a:pt x="103" y="0"/>
                  </a:lnTo>
                  <a:lnTo>
                    <a:pt x="103" y="76"/>
                  </a:lnTo>
                  <a:lnTo>
                    <a:pt x="0" y="76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03" y="2"/>
                  </a:lnTo>
                  <a:lnTo>
                    <a:pt x="103" y="76"/>
                  </a:lnTo>
                  <a:lnTo>
                    <a:pt x="2" y="76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41" name="Freeform 2037"/>
            <p:cNvSpPr>
              <a:spLocks noEditPoints="1"/>
            </p:cNvSpPr>
            <p:nvPr/>
          </p:nvSpPr>
          <p:spPr bwMode="auto">
            <a:xfrm>
              <a:off x="1671" y="3651"/>
              <a:ext cx="101" cy="74"/>
            </a:xfrm>
            <a:custGeom>
              <a:avLst/>
              <a:gdLst>
                <a:gd name="T0" fmla="*/ 0 w 101"/>
                <a:gd name="T1" fmla="*/ 0 h 74"/>
                <a:gd name="T2" fmla="*/ 101 w 101"/>
                <a:gd name="T3" fmla="*/ 0 h 74"/>
                <a:gd name="T4" fmla="*/ 101 w 101"/>
                <a:gd name="T5" fmla="*/ 74 h 74"/>
                <a:gd name="T6" fmla="*/ 0 w 101"/>
                <a:gd name="T7" fmla="*/ 74 h 74"/>
                <a:gd name="T8" fmla="*/ 0 w 101"/>
                <a:gd name="T9" fmla="*/ 0 h 74"/>
                <a:gd name="T10" fmla="*/ 2 w 101"/>
                <a:gd name="T11" fmla="*/ 2 h 74"/>
                <a:gd name="T12" fmla="*/ 101 w 101"/>
                <a:gd name="T13" fmla="*/ 2 h 74"/>
                <a:gd name="T14" fmla="*/ 101 w 101"/>
                <a:gd name="T15" fmla="*/ 74 h 74"/>
                <a:gd name="T16" fmla="*/ 2 w 101"/>
                <a:gd name="T17" fmla="*/ 74 h 74"/>
                <a:gd name="T18" fmla="*/ 2 w 101"/>
                <a:gd name="T19" fmla="*/ 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74">
                  <a:moveTo>
                    <a:pt x="0" y="0"/>
                  </a:moveTo>
                  <a:lnTo>
                    <a:pt x="101" y="0"/>
                  </a:lnTo>
                  <a:lnTo>
                    <a:pt x="101" y="74"/>
                  </a:lnTo>
                  <a:lnTo>
                    <a:pt x="0" y="74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01" y="2"/>
                  </a:lnTo>
                  <a:lnTo>
                    <a:pt x="101" y="74"/>
                  </a:lnTo>
                  <a:lnTo>
                    <a:pt x="2" y="74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42" name="Freeform 2038"/>
            <p:cNvSpPr>
              <a:spLocks noEditPoints="1"/>
            </p:cNvSpPr>
            <p:nvPr/>
          </p:nvSpPr>
          <p:spPr bwMode="auto">
            <a:xfrm>
              <a:off x="1673" y="3653"/>
              <a:ext cx="99" cy="72"/>
            </a:xfrm>
            <a:custGeom>
              <a:avLst/>
              <a:gdLst>
                <a:gd name="T0" fmla="*/ 0 w 99"/>
                <a:gd name="T1" fmla="*/ 0 h 72"/>
                <a:gd name="T2" fmla="*/ 99 w 99"/>
                <a:gd name="T3" fmla="*/ 0 h 72"/>
                <a:gd name="T4" fmla="*/ 99 w 99"/>
                <a:gd name="T5" fmla="*/ 72 h 72"/>
                <a:gd name="T6" fmla="*/ 0 w 99"/>
                <a:gd name="T7" fmla="*/ 72 h 72"/>
                <a:gd name="T8" fmla="*/ 0 w 99"/>
                <a:gd name="T9" fmla="*/ 0 h 72"/>
                <a:gd name="T10" fmla="*/ 2 w 99"/>
                <a:gd name="T11" fmla="*/ 0 h 72"/>
                <a:gd name="T12" fmla="*/ 99 w 99"/>
                <a:gd name="T13" fmla="*/ 0 h 72"/>
                <a:gd name="T14" fmla="*/ 99 w 99"/>
                <a:gd name="T15" fmla="*/ 72 h 72"/>
                <a:gd name="T16" fmla="*/ 2 w 99"/>
                <a:gd name="T17" fmla="*/ 72 h 72"/>
                <a:gd name="T18" fmla="*/ 2 w 99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72">
                  <a:moveTo>
                    <a:pt x="0" y="0"/>
                  </a:moveTo>
                  <a:lnTo>
                    <a:pt x="99" y="0"/>
                  </a:lnTo>
                  <a:lnTo>
                    <a:pt x="99" y="72"/>
                  </a:lnTo>
                  <a:lnTo>
                    <a:pt x="0" y="72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99" y="0"/>
                  </a:lnTo>
                  <a:lnTo>
                    <a:pt x="99" y="72"/>
                  </a:lnTo>
                  <a:lnTo>
                    <a:pt x="2" y="7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43" name="Freeform 2039"/>
            <p:cNvSpPr>
              <a:spLocks noEditPoints="1"/>
            </p:cNvSpPr>
            <p:nvPr/>
          </p:nvSpPr>
          <p:spPr bwMode="auto">
            <a:xfrm>
              <a:off x="1675" y="3653"/>
              <a:ext cx="97" cy="72"/>
            </a:xfrm>
            <a:custGeom>
              <a:avLst/>
              <a:gdLst>
                <a:gd name="T0" fmla="*/ 0 w 97"/>
                <a:gd name="T1" fmla="*/ 0 h 72"/>
                <a:gd name="T2" fmla="*/ 97 w 97"/>
                <a:gd name="T3" fmla="*/ 0 h 72"/>
                <a:gd name="T4" fmla="*/ 97 w 97"/>
                <a:gd name="T5" fmla="*/ 72 h 72"/>
                <a:gd name="T6" fmla="*/ 0 w 97"/>
                <a:gd name="T7" fmla="*/ 72 h 72"/>
                <a:gd name="T8" fmla="*/ 0 w 97"/>
                <a:gd name="T9" fmla="*/ 0 h 72"/>
                <a:gd name="T10" fmla="*/ 3 w 97"/>
                <a:gd name="T11" fmla="*/ 2 h 72"/>
                <a:gd name="T12" fmla="*/ 97 w 97"/>
                <a:gd name="T13" fmla="*/ 2 h 72"/>
                <a:gd name="T14" fmla="*/ 97 w 97"/>
                <a:gd name="T15" fmla="*/ 72 h 72"/>
                <a:gd name="T16" fmla="*/ 3 w 97"/>
                <a:gd name="T17" fmla="*/ 72 h 72"/>
                <a:gd name="T18" fmla="*/ 3 w 97"/>
                <a:gd name="T19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2">
                  <a:moveTo>
                    <a:pt x="0" y="0"/>
                  </a:moveTo>
                  <a:lnTo>
                    <a:pt x="97" y="0"/>
                  </a:lnTo>
                  <a:lnTo>
                    <a:pt x="97" y="72"/>
                  </a:lnTo>
                  <a:lnTo>
                    <a:pt x="0" y="72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97" y="2"/>
                  </a:lnTo>
                  <a:lnTo>
                    <a:pt x="97" y="72"/>
                  </a:lnTo>
                  <a:lnTo>
                    <a:pt x="3" y="7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44" name="Freeform 2040"/>
            <p:cNvSpPr>
              <a:spLocks noEditPoints="1"/>
            </p:cNvSpPr>
            <p:nvPr/>
          </p:nvSpPr>
          <p:spPr bwMode="auto">
            <a:xfrm>
              <a:off x="1678" y="3655"/>
              <a:ext cx="94" cy="70"/>
            </a:xfrm>
            <a:custGeom>
              <a:avLst/>
              <a:gdLst>
                <a:gd name="T0" fmla="*/ 0 w 94"/>
                <a:gd name="T1" fmla="*/ 0 h 70"/>
                <a:gd name="T2" fmla="*/ 94 w 94"/>
                <a:gd name="T3" fmla="*/ 0 h 70"/>
                <a:gd name="T4" fmla="*/ 94 w 94"/>
                <a:gd name="T5" fmla="*/ 70 h 70"/>
                <a:gd name="T6" fmla="*/ 0 w 94"/>
                <a:gd name="T7" fmla="*/ 70 h 70"/>
                <a:gd name="T8" fmla="*/ 0 w 94"/>
                <a:gd name="T9" fmla="*/ 0 h 70"/>
                <a:gd name="T10" fmla="*/ 1 w 94"/>
                <a:gd name="T11" fmla="*/ 2 h 70"/>
                <a:gd name="T12" fmla="*/ 94 w 94"/>
                <a:gd name="T13" fmla="*/ 2 h 70"/>
                <a:gd name="T14" fmla="*/ 94 w 94"/>
                <a:gd name="T15" fmla="*/ 70 h 70"/>
                <a:gd name="T16" fmla="*/ 1 w 94"/>
                <a:gd name="T17" fmla="*/ 70 h 70"/>
                <a:gd name="T18" fmla="*/ 1 w 94"/>
                <a:gd name="T1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0">
                  <a:moveTo>
                    <a:pt x="0" y="0"/>
                  </a:moveTo>
                  <a:lnTo>
                    <a:pt x="94" y="0"/>
                  </a:lnTo>
                  <a:lnTo>
                    <a:pt x="94" y="70"/>
                  </a:lnTo>
                  <a:lnTo>
                    <a:pt x="0" y="70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94" y="2"/>
                  </a:lnTo>
                  <a:lnTo>
                    <a:pt x="94" y="70"/>
                  </a:lnTo>
                  <a:lnTo>
                    <a:pt x="1" y="7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45" name="Freeform 2041"/>
            <p:cNvSpPr>
              <a:spLocks noEditPoints="1"/>
            </p:cNvSpPr>
            <p:nvPr/>
          </p:nvSpPr>
          <p:spPr bwMode="auto">
            <a:xfrm>
              <a:off x="1679" y="3657"/>
              <a:ext cx="93" cy="68"/>
            </a:xfrm>
            <a:custGeom>
              <a:avLst/>
              <a:gdLst>
                <a:gd name="T0" fmla="*/ 0 w 93"/>
                <a:gd name="T1" fmla="*/ 0 h 68"/>
                <a:gd name="T2" fmla="*/ 93 w 93"/>
                <a:gd name="T3" fmla="*/ 0 h 68"/>
                <a:gd name="T4" fmla="*/ 93 w 93"/>
                <a:gd name="T5" fmla="*/ 68 h 68"/>
                <a:gd name="T6" fmla="*/ 0 w 93"/>
                <a:gd name="T7" fmla="*/ 68 h 68"/>
                <a:gd name="T8" fmla="*/ 0 w 93"/>
                <a:gd name="T9" fmla="*/ 0 h 68"/>
                <a:gd name="T10" fmla="*/ 3 w 93"/>
                <a:gd name="T11" fmla="*/ 2 h 68"/>
                <a:gd name="T12" fmla="*/ 93 w 93"/>
                <a:gd name="T13" fmla="*/ 2 h 68"/>
                <a:gd name="T14" fmla="*/ 93 w 93"/>
                <a:gd name="T15" fmla="*/ 68 h 68"/>
                <a:gd name="T16" fmla="*/ 3 w 93"/>
                <a:gd name="T17" fmla="*/ 68 h 68"/>
                <a:gd name="T18" fmla="*/ 3 w 93"/>
                <a:gd name="T19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68">
                  <a:moveTo>
                    <a:pt x="0" y="0"/>
                  </a:moveTo>
                  <a:lnTo>
                    <a:pt x="93" y="0"/>
                  </a:lnTo>
                  <a:lnTo>
                    <a:pt x="93" y="68"/>
                  </a:lnTo>
                  <a:lnTo>
                    <a:pt x="0" y="68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93" y="2"/>
                  </a:lnTo>
                  <a:lnTo>
                    <a:pt x="93" y="68"/>
                  </a:lnTo>
                  <a:lnTo>
                    <a:pt x="3" y="68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46" name="Freeform 2042"/>
            <p:cNvSpPr>
              <a:spLocks noEditPoints="1"/>
            </p:cNvSpPr>
            <p:nvPr/>
          </p:nvSpPr>
          <p:spPr bwMode="auto">
            <a:xfrm>
              <a:off x="1682" y="3659"/>
              <a:ext cx="90" cy="66"/>
            </a:xfrm>
            <a:custGeom>
              <a:avLst/>
              <a:gdLst>
                <a:gd name="T0" fmla="*/ 0 w 90"/>
                <a:gd name="T1" fmla="*/ 0 h 66"/>
                <a:gd name="T2" fmla="*/ 90 w 90"/>
                <a:gd name="T3" fmla="*/ 0 h 66"/>
                <a:gd name="T4" fmla="*/ 90 w 90"/>
                <a:gd name="T5" fmla="*/ 66 h 66"/>
                <a:gd name="T6" fmla="*/ 0 w 90"/>
                <a:gd name="T7" fmla="*/ 66 h 66"/>
                <a:gd name="T8" fmla="*/ 0 w 90"/>
                <a:gd name="T9" fmla="*/ 0 h 66"/>
                <a:gd name="T10" fmla="*/ 2 w 90"/>
                <a:gd name="T11" fmla="*/ 1 h 66"/>
                <a:gd name="T12" fmla="*/ 90 w 90"/>
                <a:gd name="T13" fmla="*/ 1 h 66"/>
                <a:gd name="T14" fmla="*/ 90 w 90"/>
                <a:gd name="T15" fmla="*/ 66 h 66"/>
                <a:gd name="T16" fmla="*/ 2 w 90"/>
                <a:gd name="T17" fmla="*/ 66 h 66"/>
                <a:gd name="T18" fmla="*/ 2 w 90"/>
                <a:gd name="T19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66">
                  <a:moveTo>
                    <a:pt x="0" y="0"/>
                  </a:moveTo>
                  <a:lnTo>
                    <a:pt x="90" y="0"/>
                  </a:lnTo>
                  <a:lnTo>
                    <a:pt x="90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90" y="1"/>
                  </a:lnTo>
                  <a:lnTo>
                    <a:pt x="90" y="66"/>
                  </a:lnTo>
                  <a:lnTo>
                    <a:pt x="2" y="6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47" name="Freeform 2043"/>
            <p:cNvSpPr>
              <a:spLocks noEditPoints="1"/>
            </p:cNvSpPr>
            <p:nvPr/>
          </p:nvSpPr>
          <p:spPr bwMode="auto">
            <a:xfrm>
              <a:off x="1684" y="3660"/>
              <a:ext cx="88" cy="65"/>
            </a:xfrm>
            <a:custGeom>
              <a:avLst/>
              <a:gdLst>
                <a:gd name="T0" fmla="*/ 0 w 88"/>
                <a:gd name="T1" fmla="*/ 0 h 65"/>
                <a:gd name="T2" fmla="*/ 88 w 88"/>
                <a:gd name="T3" fmla="*/ 0 h 65"/>
                <a:gd name="T4" fmla="*/ 88 w 88"/>
                <a:gd name="T5" fmla="*/ 65 h 65"/>
                <a:gd name="T6" fmla="*/ 0 w 88"/>
                <a:gd name="T7" fmla="*/ 65 h 65"/>
                <a:gd name="T8" fmla="*/ 0 w 88"/>
                <a:gd name="T9" fmla="*/ 0 h 65"/>
                <a:gd name="T10" fmla="*/ 2 w 88"/>
                <a:gd name="T11" fmla="*/ 2 h 65"/>
                <a:gd name="T12" fmla="*/ 88 w 88"/>
                <a:gd name="T13" fmla="*/ 2 h 65"/>
                <a:gd name="T14" fmla="*/ 88 w 88"/>
                <a:gd name="T15" fmla="*/ 65 h 65"/>
                <a:gd name="T16" fmla="*/ 2 w 88"/>
                <a:gd name="T17" fmla="*/ 65 h 65"/>
                <a:gd name="T18" fmla="*/ 2 w 88"/>
                <a:gd name="T19" fmla="*/ 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65">
                  <a:moveTo>
                    <a:pt x="0" y="0"/>
                  </a:moveTo>
                  <a:lnTo>
                    <a:pt x="88" y="0"/>
                  </a:lnTo>
                  <a:lnTo>
                    <a:pt x="88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88" y="2"/>
                  </a:lnTo>
                  <a:lnTo>
                    <a:pt x="88" y="65"/>
                  </a:lnTo>
                  <a:lnTo>
                    <a:pt x="2" y="65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48" name="Freeform 2044"/>
            <p:cNvSpPr>
              <a:spLocks noEditPoints="1"/>
            </p:cNvSpPr>
            <p:nvPr/>
          </p:nvSpPr>
          <p:spPr bwMode="auto">
            <a:xfrm>
              <a:off x="1686" y="3662"/>
              <a:ext cx="86" cy="63"/>
            </a:xfrm>
            <a:custGeom>
              <a:avLst/>
              <a:gdLst>
                <a:gd name="T0" fmla="*/ 0 w 86"/>
                <a:gd name="T1" fmla="*/ 0 h 63"/>
                <a:gd name="T2" fmla="*/ 86 w 86"/>
                <a:gd name="T3" fmla="*/ 0 h 63"/>
                <a:gd name="T4" fmla="*/ 86 w 86"/>
                <a:gd name="T5" fmla="*/ 63 h 63"/>
                <a:gd name="T6" fmla="*/ 0 w 86"/>
                <a:gd name="T7" fmla="*/ 63 h 63"/>
                <a:gd name="T8" fmla="*/ 0 w 86"/>
                <a:gd name="T9" fmla="*/ 0 h 63"/>
                <a:gd name="T10" fmla="*/ 2 w 86"/>
                <a:gd name="T11" fmla="*/ 2 h 63"/>
                <a:gd name="T12" fmla="*/ 86 w 86"/>
                <a:gd name="T13" fmla="*/ 2 h 63"/>
                <a:gd name="T14" fmla="*/ 86 w 86"/>
                <a:gd name="T15" fmla="*/ 63 h 63"/>
                <a:gd name="T16" fmla="*/ 2 w 86"/>
                <a:gd name="T17" fmla="*/ 63 h 63"/>
                <a:gd name="T18" fmla="*/ 2 w 86"/>
                <a:gd name="T1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63">
                  <a:moveTo>
                    <a:pt x="0" y="0"/>
                  </a:moveTo>
                  <a:lnTo>
                    <a:pt x="86" y="0"/>
                  </a:lnTo>
                  <a:lnTo>
                    <a:pt x="86" y="63"/>
                  </a:lnTo>
                  <a:lnTo>
                    <a:pt x="0" y="63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86" y="2"/>
                  </a:lnTo>
                  <a:lnTo>
                    <a:pt x="86" y="63"/>
                  </a:lnTo>
                  <a:lnTo>
                    <a:pt x="2" y="63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49" name="Freeform 2045"/>
            <p:cNvSpPr>
              <a:spLocks noEditPoints="1"/>
            </p:cNvSpPr>
            <p:nvPr/>
          </p:nvSpPr>
          <p:spPr bwMode="auto">
            <a:xfrm>
              <a:off x="1688" y="3664"/>
              <a:ext cx="84" cy="61"/>
            </a:xfrm>
            <a:custGeom>
              <a:avLst/>
              <a:gdLst>
                <a:gd name="T0" fmla="*/ 0 w 84"/>
                <a:gd name="T1" fmla="*/ 0 h 61"/>
                <a:gd name="T2" fmla="*/ 84 w 84"/>
                <a:gd name="T3" fmla="*/ 0 h 61"/>
                <a:gd name="T4" fmla="*/ 84 w 84"/>
                <a:gd name="T5" fmla="*/ 61 h 61"/>
                <a:gd name="T6" fmla="*/ 0 w 84"/>
                <a:gd name="T7" fmla="*/ 61 h 61"/>
                <a:gd name="T8" fmla="*/ 0 w 84"/>
                <a:gd name="T9" fmla="*/ 0 h 61"/>
                <a:gd name="T10" fmla="*/ 2 w 84"/>
                <a:gd name="T11" fmla="*/ 1 h 61"/>
                <a:gd name="T12" fmla="*/ 84 w 84"/>
                <a:gd name="T13" fmla="*/ 1 h 61"/>
                <a:gd name="T14" fmla="*/ 84 w 84"/>
                <a:gd name="T15" fmla="*/ 61 h 61"/>
                <a:gd name="T16" fmla="*/ 2 w 84"/>
                <a:gd name="T17" fmla="*/ 61 h 61"/>
                <a:gd name="T18" fmla="*/ 2 w 84"/>
                <a:gd name="T19" fmla="*/ 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61">
                  <a:moveTo>
                    <a:pt x="0" y="0"/>
                  </a:moveTo>
                  <a:lnTo>
                    <a:pt x="84" y="0"/>
                  </a:lnTo>
                  <a:lnTo>
                    <a:pt x="84" y="61"/>
                  </a:lnTo>
                  <a:lnTo>
                    <a:pt x="0" y="61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84" y="1"/>
                  </a:lnTo>
                  <a:lnTo>
                    <a:pt x="84" y="61"/>
                  </a:lnTo>
                  <a:lnTo>
                    <a:pt x="2" y="6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50" name="Freeform 2046"/>
            <p:cNvSpPr>
              <a:spLocks noEditPoints="1"/>
            </p:cNvSpPr>
            <p:nvPr/>
          </p:nvSpPr>
          <p:spPr bwMode="auto">
            <a:xfrm>
              <a:off x="1690" y="3665"/>
              <a:ext cx="82" cy="60"/>
            </a:xfrm>
            <a:custGeom>
              <a:avLst/>
              <a:gdLst>
                <a:gd name="T0" fmla="*/ 0 w 82"/>
                <a:gd name="T1" fmla="*/ 0 h 60"/>
                <a:gd name="T2" fmla="*/ 82 w 82"/>
                <a:gd name="T3" fmla="*/ 0 h 60"/>
                <a:gd name="T4" fmla="*/ 82 w 82"/>
                <a:gd name="T5" fmla="*/ 60 h 60"/>
                <a:gd name="T6" fmla="*/ 0 w 82"/>
                <a:gd name="T7" fmla="*/ 60 h 60"/>
                <a:gd name="T8" fmla="*/ 0 w 82"/>
                <a:gd name="T9" fmla="*/ 0 h 60"/>
                <a:gd name="T10" fmla="*/ 3 w 82"/>
                <a:gd name="T11" fmla="*/ 1 h 60"/>
                <a:gd name="T12" fmla="*/ 82 w 82"/>
                <a:gd name="T13" fmla="*/ 1 h 60"/>
                <a:gd name="T14" fmla="*/ 82 w 82"/>
                <a:gd name="T15" fmla="*/ 60 h 60"/>
                <a:gd name="T16" fmla="*/ 3 w 82"/>
                <a:gd name="T17" fmla="*/ 60 h 60"/>
                <a:gd name="T18" fmla="*/ 3 w 82"/>
                <a:gd name="T19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0">
                  <a:moveTo>
                    <a:pt x="0" y="0"/>
                  </a:moveTo>
                  <a:lnTo>
                    <a:pt x="82" y="0"/>
                  </a:lnTo>
                  <a:lnTo>
                    <a:pt x="82" y="60"/>
                  </a:lnTo>
                  <a:lnTo>
                    <a:pt x="0" y="60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82" y="1"/>
                  </a:lnTo>
                  <a:lnTo>
                    <a:pt x="82" y="60"/>
                  </a:lnTo>
                  <a:lnTo>
                    <a:pt x="3" y="6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51" name="Freeform 2047"/>
            <p:cNvSpPr>
              <a:spLocks noEditPoints="1"/>
            </p:cNvSpPr>
            <p:nvPr/>
          </p:nvSpPr>
          <p:spPr bwMode="auto">
            <a:xfrm>
              <a:off x="1693" y="3666"/>
              <a:ext cx="79" cy="59"/>
            </a:xfrm>
            <a:custGeom>
              <a:avLst/>
              <a:gdLst>
                <a:gd name="T0" fmla="*/ 0 w 79"/>
                <a:gd name="T1" fmla="*/ 0 h 59"/>
                <a:gd name="T2" fmla="*/ 79 w 79"/>
                <a:gd name="T3" fmla="*/ 0 h 59"/>
                <a:gd name="T4" fmla="*/ 79 w 79"/>
                <a:gd name="T5" fmla="*/ 59 h 59"/>
                <a:gd name="T6" fmla="*/ 0 w 79"/>
                <a:gd name="T7" fmla="*/ 59 h 59"/>
                <a:gd name="T8" fmla="*/ 0 w 79"/>
                <a:gd name="T9" fmla="*/ 0 h 59"/>
                <a:gd name="T10" fmla="*/ 1 w 79"/>
                <a:gd name="T11" fmla="*/ 2 h 59"/>
                <a:gd name="T12" fmla="*/ 79 w 79"/>
                <a:gd name="T13" fmla="*/ 2 h 59"/>
                <a:gd name="T14" fmla="*/ 79 w 79"/>
                <a:gd name="T15" fmla="*/ 59 h 59"/>
                <a:gd name="T16" fmla="*/ 1 w 79"/>
                <a:gd name="T17" fmla="*/ 59 h 59"/>
                <a:gd name="T18" fmla="*/ 1 w 79"/>
                <a:gd name="T19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59">
                  <a:moveTo>
                    <a:pt x="0" y="0"/>
                  </a:moveTo>
                  <a:lnTo>
                    <a:pt x="79" y="0"/>
                  </a:lnTo>
                  <a:lnTo>
                    <a:pt x="79" y="59"/>
                  </a:lnTo>
                  <a:lnTo>
                    <a:pt x="0" y="59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79" y="2"/>
                  </a:lnTo>
                  <a:lnTo>
                    <a:pt x="79" y="59"/>
                  </a:lnTo>
                  <a:lnTo>
                    <a:pt x="1" y="59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52" name="Freeform 2048"/>
            <p:cNvSpPr>
              <a:spLocks noEditPoints="1"/>
            </p:cNvSpPr>
            <p:nvPr/>
          </p:nvSpPr>
          <p:spPr bwMode="auto">
            <a:xfrm>
              <a:off x="1694" y="3668"/>
              <a:ext cx="78" cy="57"/>
            </a:xfrm>
            <a:custGeom>
              <a:avLst/>
              <a:gdLst>
                <a:gd name="T0" fmla="*/ 0 w 78"/>
                <a:gd name="T1" fmla="*/ 0 h 57"/>
                <a:gd name="T2" fmla="*/ 78 w 78"/>
                <a:gd name="T3" fmla="*/ 0 h 57"/>
                <a:gd name="T4" fmla="*/ 78 w 78"/>
                <a:gd name="T5" fmla="*/ 57 h 57"/>
                <a:gd name="T6" fmla="*/ 0 w 78"/>
                <a:gd name="T7" fmla="*/ 57 h 57"/>
                <a:gd name="T8" fmla="*/ 0 w 78"/>
                <a:gd name="T9" fmla="*/ 0 h 57"/>
                <a:gd name="T10" fmla="*/ 3 w 78"/>
                <a:gd name="T11" fmla="*/ 2 h 57"/>
                <a:gd name="T12" fmla="*/ 78 w 78"/>
                <a:gd name="T13" fmla="*/ 2 h 57"/>
                <a:gd name="T14" fmla="*/ 78 w 78"/>
                <a:gd name="T15" fmla="*/ 57 h 57"/>
                <a:gd name="T16" fmla="*/ 3 w 78"/>
                <a:gd name="T17" fmla="*/ 57 h 57"/>
                <a:gd name="T18" fmla="*/ 3 w 78"/>
                <a:gd name="T19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57">
                  <a:moveTo>
                    <a:pt x="0" y="0"/>
                  </a:moveTo>
                  <a:lnTo>
                    <a:pt x="78" y="0"/>
                  </a:lnTo>
                  <a:lnTo>
                    <a:pt x="78" y="57"/>
                  </a:lnTo>
                  <a:lnTo>
                    <a:pt x="0" y="57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78" y="2"/>
                  </a:lnTo>
                  <a:lnTo>
                    <a:pt x="78" y="57"/>
                  </a:lnTo>
                  <a:lnTo>
                    <a:pt x="3" y="57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53" name="Freeform 2049"/>
            <p:cNvSpPr>
              <a:spLocks noEditPoints="1"/>
            </p:cNvSpPr>
            <p:nvPr/>
          </p:nvSpPr>
          <p:spPr bwMode="auto">
            <a:xfrm>
              <a:off x="1697" y="3670"/>
              <a:ext cx="75" cy="55"/>
            </a:xfrm>
            <a:custGeom>
              <a:avLst/>
              <a:gdLst>
                <a:gd name="T0" fmla="*/ 0 w 75"/>
                <a:gd name="T1" fmla="*/ 0 h 55"/>
                <a:gd name="T2" fmla="*/ 75 w 75"/>
                <a:gd name="T3" fmla="*/ 0 h 55"/>
                <a:gd name="T4" fmla="*/ 75 w 75"/>
                <a:gd name="T5" fmla="*/ 55 h 55"/>
                <a:gd name="T6" fmla="*/ 0 w 75"/>
                <a:gd name="T7" fmla="*/ 55 h 55"/>
                <a:gd name="T8" fmla="*/ 0 w 75"/>
                <a:gd name="T9" fmla="*/ 0 h 55"/>
                <a:gd name="T10" fmla="*/ 2 w 75"/>
                <a:gd name="T11" fmla="*/ 2 h 55"/>
                <a:gd name="T12" fmla="*/ 75 w 75"/>
                <a:gd name="T13" fmla="*/ 2 h 55"/>
                <a:gd name="T14" fmla="*/ 75 w 75"/>
                <a:gd name="T15" fmla="*/ 55 h 55"/>
                <a:gd name="T16" fmla="*/ 2 w 75"/>
                <a:gd name="T17" fmla="*/ 55 h 55"/>
                <a:gd name="T18" fmla="*/ 2 w 75"/>
                <a:gd name="T19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5">
                  <a:moveTo>
                    <a:pt x="0" y="0"/>
                  </a:moveTo>
                  <a:lnTo>
                    <a:pt x="75" y="0"/>
                  </a:lnTo>
                  <a:lnTo>
                    <a:pt x="75" y="55"/>
                  </a:lnTo>
                  <a:lnTo>
                    <a:pt x="0" y="55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75" y="2"/>
                  </a:lnTo>
                  <a:lnTo>
                    <a:pt x="75" y="55"/>
                  </a:lnTo>
                  <a:lnTo>
                    <a:pt x="2" y="55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54" name="Freeform 2050"/>
            <p:cNvSpPr>
              <a:spLocks noEditPoints="1"/>
            </p:cNvSpPr>
            <p:nvPr/>
          </p:nvSpPr>
          <p:spPr bwMode="auto">
            <a:xfrm>
              <a:off x="1699" y="3672"/>
              <a:ext cx="73" cy="53"/>
            </a:xfrm>
            <a:custGeom>
              <a:avLst/>
              <a:gdLst>
                <a:gd name="T0" fmla="*/ 0 w 73"/>
                <a:gd name="T1" fmla="*/ 0 h 53"/>
                <a:gd name="T2" fmla="*/ 73 w 73"/>
                <a:gd name="T3" fmla="*/ 0 h 53"/>
                <a:gd name="T4" fmla="*/ 73 w 73"/>
                <a:gd name="T5" fmla="*/ 53 h 53"/>
                <a:gd name="T6" fmla="*/ 0 w 73"/>
                <a:gd name="T7" fmla="*/ 53 h 53"/>
                <a:gd name="T8" fmla="*/ 0 w 73"/>
                <a:gd name="T9" fmla="*/ 0 h 53"/>
                <a:gd name="T10" fmla="*/ 2 w 73"/>
                <a:gd name="T11" fmla="*/ 1 h 53"/>
                <a:gd name="T12" fmla="*/ 73 w 73"/>
                <a:gd name="T13" fmla="*/ 1 h 53"/>
                <a:gd name="T14" fmla="*/ 73 w 73"/>
                <a:gd name="T15" fmla="*/ 53 h 53"/>
                <a:gd name="T16" fmla="*/ 2 w 73"/>
                <a:gd name="T17" fmla="*/ 53 h 53"/>
                <a:gd name="T18" fmla="*/ 2 w 73"/>
                <a:gd name="T1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53">
                  <a:moveTo>
                    <a:pt x="0" y="0"/>
                  </a:moveTo>
                  <a:lnTo>
                    <a:pt x="73" y="0"/>
                  </a:lnTo>
                  <a:lnTo>
                    <a:pt x="73" y="53"/>
                  </a:lnTo>
                  <a:lnTo>
                    <a:pt x="0" y="53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73" y="1"/>
                  </a:lnTo>
                  <a:lnTo>
                    <a:pt x="73" y="53"/>
                  </a:lnTo>
                  <a:lnTo>
                    <a:pt x="2" y="5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55" name="Freeform 2051"/>
            <p:cNvSpPr>
              <a:spLocks noEditPoints="1"/>
            </p:cNvSpPr>
            <p:nvPr/>
          </p:nvSpPr>
          <p:spPr bwMode="auto">
            <a:xfrm>
              <a:off x="1701" y="3673"/>
              <a:ext cx="71" cy="52"/>
            </a:xfrm>
            <a:custGeom>
              <a:avLst/>
              <a:gdLst>
                <a:gd name="T0" fmla="*/ 0 w 71"/>
                <a:gd name="T1" fmla="*/ 0 h 52"/>
                <a:gd name="T2" fmla="*/ 71 w 71"/>
                <a:gd name="T3" fmla="*/ 0 h 52"/>
                <a:gd name="T4" fmla="*/ 71 w 71"/>
                <a:gd name="T5" fmla="*/ 52 h 52"/>
                <a:gd name="T6" fmla="*/ 0 w 71"/>
                <a:gd name="T7" fmla="*/ 52 h 52"/>
                <a:gd name="T8" fmla="*/ 0 w 71"/>
                <a:gd name="T9" fmla="*/ 0 h 52"/>
                <a:gd name="T10" fmla="*/ 2 w 71"/>
                <a:gd name="T11" fmla="*/ 1 h 52"/>
                <a:gd name="T12" fmla="*/ 71 w 71"/>
                <a:gd name="T13" fmla="*/ 1 h 52"/>
                <a:gd name="T14" fmla="*/ 71 w 71"/>
                <a:gd name="T15" fmla="*/ 52 h 52"/>
                <a:gd name="T16" fmla="*/ 2 w 71"/>
                <a:gd name="T17" fmla="*/ 52 h 52"/>
                <a:gd name="T18" fmla="*/ 2 w 71"/>
                <a:gd name="T19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52">
                  <a:moveTo>
                    <a:pt x="0" y="0"/>
                  </a:moveTo>
                  <a:lnTo>
                    <a:pt x="71" y="0"/>
                  </a:lnTo>
                  <a:lnTo>
                    <a:pt x="71" y="52"/>
                  </a:lnTo>
                  <a:lnTo>
                    <a:pt x="0" y="52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71" y="1"/>
                  </a:lnTo>
                  <a:lnTo>
                    <a:pt x="71" y="52"/>
                  </a:lnTo>
                  <a:lnTo>
                    <a:pt x="2" y="5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56" name="Freeform 2052"/>
            <p:cNvSpPr>
              <a:spLocks noEditPoints="1"/>
            </p:cNvSpPr>
            <p:nvPr/>
          </p:nvSpPr>
          <p:spPr bwMode="auto">
            <a:xfrm>
              <a:off x="1703" y="3674"/>
              <a:ext cx="69" cy="51"/>
            </a:xfrm>
            <a:custGeom>
              <a:avLst/>
              <a:gdLst>
                <a:gd name="T0" fmla="*/ 0 w 69"/>
                <a:gd name="T1" fmla="*/ 0 h 51"/>
                <a:gd name="T2" fmla="*/ 69 w 69"/>
                <a:gd name="T3" fmla="*/ 0 h 51"/>
                <a:gd name="T4" fmla="*/ 69 w 69"/>
                <a:gd name="T5" fmla="*/ 51 h 51"/>
                <a:gd name="T6" fmla="*/ 0 w 69"/>
                <a:gd name="T7" fmla="*/ 51 h 51"/>
                <a:gd name="T8" fmla="*/ 0 w 69"/>
                <a:gd name="T9" fmla="*/ 0 h 51"/>
                <a:gd name="T10" fmla="*/ 3 w 69"/>
                <a:gd name="T11" fmla="*/ 2 h 51"/>
                <a:gd name="T12" fmla="*/ 69 w 69"/>
                <a:gd name="T13" fmla="*/ 2 h 51"/>
                <a:gd name="T14" fmla="*/ 69 w 69"/>
                <a:gd name="T15" fmla="*/ 51 h 51"/>
                <a:gd name="T16" fmla="*/ 3 w 69"/>
                <a:gd name="T17" fmla="*/ 51 h 51"/>
                <a:gd name="T18" fmla="*/ 3 w 69"/>
                <a:gd name="T1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51">
                  <a:moveTo>
                    <a:pt x="0" y="0"/>
                  </a:moveTo>
                  <a:lnTo>
                    <a:pt x="69" y="0"/>
                  </a:lnTo>
                  <a:lnTo>
                    <a:pt x="69" y="51"/>
                  </a:lnTo>
                  <a:lnTo>
                    <a:pt x="0" y="51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69" y="2"/>
                  </a:lnTo>
                  <a:lnTo>
                    <a:pt x="69" y="51"/>
                  </a:lnTo>
                  <a:lnTo>
                    <a:pt x="3" y="51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57" name="Freeform 2053"/>
            <p:cNvSpPr>
              <a:spLocks noEditPoints="1"/>
            </p:cNvSpPr>
            <p:nvPr/>
          </p:nvSpPr>
          <p:spPr bwMode="auto">
            <a:xfrm>
              <a:off x="1706" y="3676"/>
              <a:ext cx="66" cy="49"/>
            </a:xfrm>
            <a:custGeom>
              <a:avLst/>
              <a:gdLst>
                <a:gd name="T0" fmla="*/ 0 w 66"/>
                <a:gd name="T1" fmla="*/ 0 h 49"/>
                <a:gd name="T2" fmla="*/ 66 w 66"/>
                <a:gd name="T3" fmla="*/ 0 h 49"/>
                <a:gd name="T4" fmla="*/ 66 w 66"/>
                <a:gd name="T5" fmla="*/ 49 h 49"/>
                <a:gd name="T6" fmla="*/ 0 w 66"/>
                <a:gd name="T7" fmla="*/ 49 h 49"/>
                <a:gd name="T8" fmla="*/ 0 w 66"/>
                <a:gd name="T9" fmla="*/ 0 h 49"/>
                <a:gd name="T10" fmla="*/ 1 w 66"/>
                <a:gd name="T11" fmla="*/ 2 h 49"/>
                <a:gd name="T12" fmla="*/ 66 w 66"/>
                <a:gd name="T13" fmla="*/ 2 h 49"/>
                <a:gd name="T14" fmla="*/ 66 w 66"/>
                <a:gd name="T15" fmla="*/ 49 h 49"/>
                <a:gd name="T16" fmla="*/ 1 w 66"/>
                <a:gd name="T17" fmla="*/ 49 h 49"/>
                <a:gd name="T18" fmla="*/ 1 w 66"/>
                <a:gd name="T1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0" y="0"/>
                  </a:moveTo>
                  <a:lnTo>
                    <a:pt x="66" y="0"/>
                  </a:lnTo>
                  <a:lnTo>
                    <a:pt x="66" y="49"/>
                  </a:lnTo>
                  <a:lnTo>
                    <a:pt x="0" y="49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66" y="2"/>
                  </a:lnTo>
                  <a:lnTo>
                    <a:pt x="66" y="49"/>
                  </a:lnTo>
                  <a:lnTo>
                    <a:pt x="1" y="49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58" name="Freeform 2054"/>
            <p:cNvSpPr>
              <a:spLocks noEditPoints="1"/>
            </p:cNvSpPr>
            <p:nvPr/>
          </p:nvSpPr>
          <p:spPr bwMode="auto">
            <a:xfrm>
              <a:off x="1707" y="3678"/>
              <a:ext cx="65" cy="47"/>
            </a:xfrm>
            <a:custGeom>
              <a:avLst/>
              <a:gdLst>
                <a:gd name="T0" fmla="*/ 0 w 65"/>
                <a:gd name="T1" fmla="*/ 0 h 47"/>
                <a:gd name="T2" fmla="*/ 65 w 65"/>
                <a:gd name="T3" fmla="*/ 0 h 47"/>
                <a:gd name="T4" fmla="*/ 65 w 65"/>
                <a:gd name="T5" fmla="*/ 47 h 47"/>
                <a:gd name="T6" fmla="*/ 0 w 65"/>
                <a:gd name="T7" fmla="*/ 47 h 47"/>
                <a:gd name="T8" fmla="*/ 0 w 65"/>
                <a:gd name="T9" fmla="*/ 0 h 47"/>
                <a:gd name="T10" fmla="*/ 3 w 65"/>
                <a:gd name="T11" fmla="*/ 2 h 47"/>
                <a:gd name="T12" fmla="*/ 65 w 65"/>
                <a:gd name="T13" fmla="*/ 2 h 47"/>
                <a:gd name="T14" fmla="*/ 65 w 65"/>
                <a:gd name="T15" fmla="*/ 47 h 47"/>
                <a:gd name="T16" fmla="*/ 3 w 65"/>
                <a:gd name="T17" fmla="*/ 47 h 47"/>
                <a:gd name="T18" fmla="*/ 3 w 65"/>
                <a:gd name="T19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47">
                  <a:moveTo>
                    <a:pt x="0" y="0"/>
                  </a:moveTo>
                  <a:lnTo>
                    <a:pt x="65" y="0"/>
                  </a:lnTo>
                  <a:lnTo>
                    <a:pt x="65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65" y="2"/>
                  </a:lnTo>
                  <a:lnTo>
                    <a:pt x="65" y="47"/>
                  </a:lnTo>
                  <a:lnTo>
                    <a:pt x="3" y="47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59" name="Freeform 2055"/>
            <p:cNvSpPr>
              <a:spLocks noEditPoints="1"/>
            </p:cNvSpPr>
            <p:nvPr/>
          </p:nvSpPr>
          <p:spPr bwMode="auto">
            <a:xfrm>
              <a:off x="1710" y="3680"/>
              <a:ext cx="62" cy="45"/>
            </a:xfrm>
            <a:custGeom>
              <a:avLst/>
              <a:gdLst>
                <a:gd name="T0" fmla="*/ 0 w 62"/>
                <a:gd name="T1" fmla="*/ 0 h 45"/>
                <a:gd name="T2" fmla="*/ 62 w 62"/>
                <a:gd name="T3" fmla="*/ 0 h 45"/>
                <a:gd name="T4" fmla="*/ 62 w 62"/>
                <a:gd name="T5" fmla="*/ 45 h 45"/>
                <a:gd name="T6" fmla="*/ 0 w 62"/>
                <a:gd name="T7" fmla="*/ 45 h 45"/>
                <a:gd name="T8" fmla="*/ 0 w 62"/>
                <a:gd name="T9" fmla="*/ 0 h 45"/>
                <a:gd name="T10" fmla="*/ 2 w 62"/>
                <a:gd name="T11" fmla="*/ 1 h 45"/>
                <a:gd name="T12" fmla="*/ 62 w 62"/>
                <a:gd name="T13" fmla="*/ 1 h 45"/>
                <a:gd name="T14" fmla="*/ 62 w 62"/>
                <a:gd name="T15" fmla="*/ 45 h 45"/>
                <a:gd name="T16" fmla="*/ 2 w 62"/>
                <a:gd name="T17" fmla="*/ 45 h 45"/>
                <a:gd name="T18" fmla="*/ 2 w 62"/>
                <a:gd name="T1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45">
                  <a:moveTo>
                    <a:pt x="0" y="0"/>
                  </a:moveTo>
                  <a:lnTo>
                    <a:pt x="62" y="0"/>
                  </a:lnTo>
                  <a:lnTo>
                    <a:pt x="62" y="45"/>
                  </a:lnTo>
                  <a:lnTo>
                    <a:pt x="0" y="45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62" y="1"/>
                  </a:lnTo>
                  <a:lnTo>
                    <a:pt x="62" y="45"/>
                  </a:lnTo>
                  <a:lnTo>
                    <a:pt x="2" y="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60" name="Freeform 2056"/>
            <p:cNvSpPr>
              <a:spLocks noEditPoints="1"/>
            </p:cNvSpPr>
            <p:nvPr/>
          </p:nvSpPr>
          <p:spPr bwMode="auto">
            <a:xfrm>
              <a:off x="1712" y="3681"/>
              <a:ext cx="60" cy="44"/>
            </a:xfrm>
            <a:custGeom>
              <a:avLst/>
              <a:gdLst>
                <a:gd name="T0" fmla="*/ 0 w 60"/>
                <a:gd name="T1" fmla="*/ 0 h 44"/>
                <a:gd name="T2" fmla="*/ 60 w 60"/>
                <a:gd name="T3" fmla="*/ 0 h 44"/>
                <a:gd name="T4" fmla="*/ 60 w 60"/>
                <a:gd name="T5" fmla="*/ 44 h 44"/>
                <a:gd name="T6" fmla="*/ 0 w 60"/>
                <a:gd name="T7" fmla="*/ 44 h 44"/>
                <a:gd name="T8" fmla="*/ 0 w 60"/>
                <a:gd name="T9" fmla="*/ 0 h 44"/>
                <a:gd name="T10" fmla="*/ 3 w 60"/>
                <a:gd name="T11" fmla="*/ 2 h 44"/>
                <a:gd name="T12" fmla="*/ 60 w 60"/>
                <a:gd name="T13" fmla="*/ 2 h 44"/>
                <a:gd name="T14" fmla="*/ 60 w 60"/>
                <a:gd name="T15" fmla="*/ 44 h 44"/>
                <a:gd name="T16" fmla="*/ 3 w 60"/>
                <a:gd name="T17" fmla="*/ 44 h 44"/>
                <a:gd name="T18" fmla="*/ 3 w 60"/>
                <a:gd name="T19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4">
                  <a:moveTo>
                    <a:pt x="0" y="0"/>
                  </a:moveTo>
                  <a:lnTo>
                    <a:pt x="60" y="0"/>
                  </a:lnTo>
                  <a:lnTo>
                    <a:pt x="60" y="44"/>
                  </a:lnTo>
                  <a:lnTo>
                    <a:pt x="0" y="44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60" y="2"/>
                  </a:lnTo>
                  <a:lnTo>
                    <a:pt x="60" y="44"/>
                  </a:lnTo>
                  <a:lnTo>
                    <a:pt x="3" y="4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61" name="Freeform 2057"/>
            <p:cNvSpPr>
              <a:spLocks noEditPoints="1"/>
            </p:cNvSpPr>
            <p:nvPr/>
          </p:nvSpPr>
          <p:spPr bwMode="auto">
            <a:xfrm>
              <a:off x="1715" y="3683"/>
              <a:ext cx="57" cy="42"/>
            </a:xfrm>
            <a:custGeom>
              <a:avLst/>
              <a:gdLst>
                <a:gd name="T0" fmla="*/ 0 w 57"/>
                <a:gd name="T1" fmla="*/ 0 h 42"/>
                <a:gd name="T2" fmla="*/ 57 w 57"/>
                <a:gd name="T3" fmla="*/ 0 h 42"/>
                <a:gd name="T4" fmla="*/ 57 w 57"/>
                <a:gd name="T5" fmla="*/ 42 h 42"/>
                <a:gd name="T6" fmla="*/ 0 w 57"/>
                <a:gd name="T7" fmla="*/ 42 h 42"/>
                <a:gd name="T8" fmla="*/ 0 w 57"/>
                <a:gd name="T9" fmla="*/ 0 h 42"/>
                <a:gd name="T10" fmla="*/ 1 w 57"/>
                <a:gd name="T11" fmla="*/ 2 h 42"/>
                <a:gd name="T12" fmla="*/ 57 w 57"/>
                <a:gd name="T13" fmla="*/ 2 h 42"/>
                <a:gd name="T14" fmla="*/ 57 w 57"/>
                <a:gd name="T15" fmla="*/ 42 h 42"/>
                <a:gd name="T16" fmla="*/ 1 w 57"/>
                <a:gd name="T17" fmla="*/ 42 h 42"/>
                <a:gd name="T18" fmla="*/ 1 w 57"/>
                <a:gd name="T1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2">
                  <a:moveTo>
                    <a:pt x="0" y="0"/>
                  </a:moveTo>
                  <a:lnTo>
                    <a:pt x="57" y="0"/>
                  </a:lnTo>
                  <a:lnTo>
                    <a:pt x="57" y="42"/>
                  </a:lnTo>
                  <a:lnTo>
                    <a:pt x="0" y="42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57" y="2"/>
                  </a:lnTo>
                  <a:lnTo>
                    <a:pt x="57" y="42"/>
                  </a:lnTo>
                  <a:lnTo>
                    <a:pt x="1" y="4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62" name="Freeform 2058"/>
            <p:cNvSpPr>
              <a:spLocks noEditPoints="1"/>
            </p:cNvSpPr>
            <p:nvPr/>
          </p:nvSpPr>
          <p:spPr bwMode="auto">
            <a:xfrm>
              <a:off x="1716" y="3685"/>
              <a:ext cx="56" cy="40"/>
            </a:xfrm>
            <a:custGeom>
              <a:avLst/>
              <a:gdLst>
                <a:gd name="T0" fmla="*/ 0 w 56"/>
                <a:gd name="T1" fmla="*/ 0 h 40"/>
                <a:gd name="T2" fmla="*/ 56 w 56"/>
                <a:gd name="T3" fmla="*/ 0 h 40"/>
                <a:gd name="T4" fmla="*/ 56 w 56"/>
                <a:gd name="T5" fmla="*/ 40 h 40"/>
                <a:gd name="T6" fmla="*/ 0 w 56"/>
                <a:gd name="T7" fmla="*/ 40 h 40"/>
                <a:gd name="T8" fmla="*/ 0 w 56"/>
                <a:gd name="T9" fmla="*/ 0 h 40"/>
                <a:gd name="T10" fmla="*/ 3 w 56"/>
                <a:gd name="T11" fmla="*/ 1 h 40"/>
                <a:gd name="T12" fmla="*/ 56 w 56"/>
                <a:gd name="T13" fmla="*/ 1 h 40"/>
                <a:gd name="T14" fmla="*/ 56 w 56"/>
                <a:gd name="T15" fmla="*/ 40 h 40"/>
                <a:gd name="T16" fmla="*/ 3 w 56"/>
                <a:gd name="T17" fmla="*/ 40 h 40"/>
                <a:gd name="T18" fmla="*/ 3 w 56"/>
                <a:gd name="T19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40">
                  <a:moveTo>
                    <a:pt x="0" y="0"/>
                  </a:moveTo>
                  <a:lnTo>
                    <a:pt x="56" y="0"/>
                  </a:lnTo>
                  <a:lnTo>
                    <a:pt x="56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56" y="1"/>
                  </a:lnTo>
                  <a:lnTo>
                    <a:pt x="56" y="40"/>
                  </a:lnTo>
                  <a:lnTo>
                    <a:pt x="3" y="4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63" name="Freeform 2059"/>
            <p:cNvSpPr>
              <a:spLocks noEditPoints="1"/>
            </p:cNvSpPr>
            <p:nvPr/>
          </p:nvSpPr>
          <p:spPr bwMode="auto">
            <a:xfrm>
              <a:off x="1719" y="3686"/>
              <a:ext cx="53" cy="39"/>
            </a:xfrm>
            <a:custGeom>
              <a:avLst/>
              <a:gdLst>
                <a:gd name="T0" fmla="*/ 0 w 53"/>
                <a:gd name="T1" fmla="*/ 0 h 39"/>
                <a:gd name="T2" fmla="*/ 53 w 53"/>
                <a:gd name="T3" fmla="*/ 0 h 39"/>
                <a:gd name="T4" fmla="*/ 53 w 53"/>
                <a:gd name="T5" fmla="*/ 39 h 39"/>
                <a:gd name="T6" fmla="*/ 0 w 53"/>
                <a:gd name="T7" fmla="*/ 39 h 39"/>
                <a:gd name="T8" fmla="*/ 0 w 53"/>
                <a:gd name="T9" fmla="*/ 0 h 39"/>
                <a:gd name="T10" fmla="*/ 2 w 53"/>
                <a:gd name="T11" fmla="*/ 1 h 39"/>
                <a:gd name="T12" fmla="*/ 53 w 53"/>
                <a:gd name="T13" fmla="*/ 1 h 39"/>
                <a:gd name="T14" fmla="*/ 53 w 53"/>
                <a:gd name="T15" fmla="*/ 39 h 39"/>
                <a:gd name="T16" fmla="*/ 2 w 53"/>
                <a:gd name="T17" fmla="*/ 39 h 39"/>
                <a:gd name="T18" fmla="*/ 2 w 53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9">
                  <a:moveTo>
                    <a:pt x="0" y="0"/>
                  </a:moveTo>
                  <a:lnTo>
                    <a:pt x="53" y="0"/>
                  </a:lnTo>
                  <a:lnTo>
                    <a:pt x="53" y="39"/>
                  </a:lnTo>
                  <a:lnTo>
                    <a:pt x="0" y="39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53" y="1"/>
                  </a:lnTo>
                  <a:lnTo>
                    <a:pt x="53" y="39"/>
                  </a:lnTo>
                  <a:lnTo>
                    <a:pt x="2" y="3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64" name="Freeform 2060"/>
            <p:cNvSpPr>
              <a:spLocks noEditPoints="1"/>
            </p:cNvSpPr>
            <p:nvPr/>
          </p:nvSpPr>
          <p:spPr bwMode="auto">
            <a:xfrm>
              <a:off x="1721" y="3687"/>
              <a:ext cx="51" cy="38"/>
            </a:xfrm>
            <a:custGeom>
              <a:avLst/>
              <a:gdLst>
                <a:gd name="T0" fmla="*/ 0 w 51"/>
                <a:gd name="T1" fmla="*/ 0 h 38"/>
                <a:gd name="T2" fmla="*/ 51 w 51"/>
                <a:gd name="T3" fmla="*/ 0 h 38"/>
                <a:gd name="T4" fmla="*/ 51 w 51"/>
                <a:gd name="T5" fmla="*/ 38 h 38"/>
                <a:gd name="T6" fmla="*/ 0 w 51"/>
                <a:gd name="T7" fmla="*/ 38 h 38"/>
                <a:gd name="T8" fmla="*/ 0 w 51"/>
                <a:gd name="T9" fmla="*/ 0 h 38"/>
                <a:gd name="T10" fmla="*/ 2 w 51"/>
                <a:gd name="T11" fmla="*/ 2 h 38"/>
                <a:gd name="T12" fmla="*/ 51 w 51"/>
                <a:gd name="T13" fmla="*/ 2 h 38"/>
                <a:gd name="T14" fmla="*/ 51 w 51"/>
                <a:gd name="T15" fmla="*/ 38 h 38"/>
                <a:gd name="T16" fmla="*/ 2 w 51"/>
                <a:gd name="T17" fmla="*/ 38 h 38"/>
                <a:gd name="T18" fmla="*/ 2 w 51"/>
                <a:gd name="T1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8">
                  <a:moveTo>
                    <a:pt x="0" y="0"/>
                  </a:moveTo>
                  <a:lnTo>
                    <a:pt x="51" y="0"/>
                  </a:lnTo>
                  <a:lnTo>
                    <a:pt x="51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51" y="2"/>
                  </a:lnTo>
                  <a:lnTo>
                    <a:pt x="51" y="38"/>
                  </a:lnTo>
                  <a:lnTo>
                    <a:pt x="2" y="38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65" name="Freeform 2061"/>
            <p:cNvSpPr>
              <a:spLocks noEditPoints="1"/>
            </p:cNvSpPr>
            <p:nvPr/>
          </p:nvSpPr>
          <p:spPr bwMode="auto">
            <a:xfrm>
              <a:off x="1723" y="3689"/>
              <a:ext cx="49" cy="36"/>
            </a:xfrm>
            <a:custGeom>
              <a:avLst/>
              <a:gdLst>
                <a:gd name="T0" fmla="*/ 0 w 49"/>
                <a:gd name="T1" fmla="*/ 0 h 36"/>
                <a:gd name="T2" fmla="*/ 49 w 49"/>
                <a:gd name="T3" fmla="*/ 0 h 36"/>
                <a:gd name="T4" fmla="*/ 49 w 49"/>
                <a:gd name="T5" fmla="*/ 36 h 36"/>
                <a:gd name="T6" fmla="*/ 0 w 49"/>
                <a:gd name="T7" fmla="*/ 36 h 36"/>
                <a:gd name="T8" fmla="*/ 0 w 49"/>
                <a:gd name="T9" fmla="*/ 0 h 36"/>
                <a:gd name="T10" fmla="*/ 2 w 49"/>
                <a:gd name="T11" fmla="*/ 2 h 36"/>
                <a:gd name="T12" fmla="*/ 49 w 49"/>
                <a:gd name="T13" fmla="*/ 2 h 36"/>
                <a:gd name="T14" fmla="*/ 49 w 49"/>
                <a:gd name="T15" fmla="*/ 36 h 36"/>
                <a:gd name="T16" fmla="*/ 2 w 49"/>
                <a:gd name="T17" fmla="*/ 36 h 36"/>
                <a:gd name="T18" fmla="*/ 2 w 49"/>
                <a:gd name="T1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36">
                  <a:moveTo>
                    <a:pt x="0" y="0"/>
                  </a:moveTo>
                  <a:lnTo>
                    <a:pt x="49" y="0"/>
                  </a:lnTo>
                  <a:lnTo>
                    <a:pt x="49" y="36"/>
                  </a:lnTo>
                  <a:lnTo>
                    <a:pt x="0" y="36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49" y="2"/>
                  </a:lnTo>
                  <a:lnTo>
                    <a:pt x="49" y="36"/>
                  </a:lnTo>
                  <a:lnTo>
                    <a:pt x="2" y="36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66" name="Freeform 2062"/>
            <p:cNvSpPr>
              <a:spLocks noEditPoints="1"/>
            </p:cNvSpPr>
            <p:nvPr/>
          </p:nvSpPr>
          <p:spPr bwMode="auto">
            <a:xfrm>
              <a:off x="1725" y="3691"/>
              <a:ext cx="47" cy="34"/>
            </a:xfrm>
            <a:custGeom>
              <a:avLst/>
              <a:gdLst>
                <a:gd name="T0" fmla="*/ 0 w 47"/>
                <a:gd name="T1" fmla="*/ 0 h 34"/>
                <a:gd name="T2" fmla="*/ 47 w 47"/>
                <a:gd name="T3" fmla="*/ 0 h 34"/>
                <a:gd name="T4" fmla="*/ 47 w 47"/>
                <a:gd name="T5" fmla="*/ 34 h 34"/>
                <a:gd name="T6" fmla="*/ 0 w 47"/>
                <a:gd name="T7" fmla="*/ 34 h 34"/>
                <a:gd name="T8" fmla="*/ 0 w 47"/>
                <a:gd name="T9" fmla="*/ 0 h 34"/>
                <a:gd name="T10" fmla="*/ 3 w 47"/>
                <a:gd name="T11" fmla="*/ 2 h 34"/>
                <a:gd name="T12" fmla="*/ 47 w 47"/>
                <a:gd name="T13" fmla="*/ 2 h 34"/>
                <a:gd name="T14" fmla="*/ 47 w 47"/>
                <a:gd name="T15" fmla="*/ 34 h 34"/>
                <a:gd name="T16" fmla="*/ 3 w 47"/>
                <a:gd name="T17" fmla="*/ 34 h 34"/>
                <a:gd name="T18" fmla="*/ 3 w 47"/>
                <a:gd name="T1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34">
                  <a:moveTo>
                    <a:pt x="0" y="0"/>
                  </a:moveTo>
                  <a:lnTo>
                    <a:pt x="47" y="0"/>
                  </a:lnTo>
                  <a:lnTo>
                    <a:pt x="47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47" y="2"/>
                  </a:lnTo>
                  <a:lnTo>
                    <a:pt x="47" y="34"/>
                  </a:lnTo>
                  <a:lnTo>
                    <a:pt x="3" y="3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67" name="Freeform 2063"/>
            <p:cNvSpPr>
              <a:spLocks noEditPoints="1"/>
            </p:cNvSpPr>
            <p:nvPr/>
          </p:nvSpPr>
          <p:spPr bwMode="auto">
            <a:xfrm>
              <a:off x="1728" y="3693"/>
              <a:ext cx="44" cy="32"/>
            </a:xfrm>
            <a:custGeom>
              <a:avLst/>
              <a:gdLst>
                <a:gd name="T0" fmla="*/ 0 w 44"/>
                <a:gd name="T1" fmla="*/ 0 h 32"/>
                <a:gd name="T2" fmla="*/ 44 w 44"/>
                <a:gd name="T3" fmla="*/ 0 h 32"/>
                <a:gd name="T4" fmla="*/ 44 w 44"/>
                <a:gd name="T5" fmla="*/ 32 h 32"/>
                <a:gd name="T6" fmla="*/ 0 w 44"/>
                <a:gd name="T7" fmla="*/ 32 h 32"/>
                <a:gd name="T8" fmla="*/ 0 w 44"/>
                <a:gd name="T9" fmla="*/ 0 h 32"/>
                <a:gd name="T10" fmla="*/ 1 w 44"/>
                <a:gd name="T11" fmla="*/ 1 h 32"/>
                <a:gd name="T12" fmla="*/ 44 w 44"/>
                <a:gd name="T13" fmla="*/ 1 h 32"/>
                <a:gd name="T14" fmla="*/ 44 w 44"/>
                <a:gd name="T15" fmla="*/ 32 h 32"/>
                <a:gd name="T16" fmla="*/ 1 w 44"/>
                <a:gd name="T17" fmla="*/ 32 h 32"/>
                <a:gd name="T18" fmla="*/ 1 w 44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2">
                  <a:moveTo>
                    <a:pt x="0" y="0"/>
                  </a:moveTo>
                  <a:lnTo>
                    <a:pt x="44" y="0"/>
                  </a:lnTo>
                  <a:lnTo>
                    <a:pt x="44" y="32"/>
                  </a:lnTo>
                  <a:lnTo>
                    <a:pt x="0" y="32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44" y="1"/>
                  </a:lnTo>
                  <a:lnTo>
                    <a:pt x="44" y="32"/>
                  </a:lnTo>
                  <a:lnTo>
                    <a:pt x="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68" name="Freeform 2064"/>
            <p:cNvSpPr>
              <a:spLocks noEditPoints="1"/>
            </p:cNvSpPr>
            <p:nvPr/>
          </p:nvSpPr>
          <p:spPr bwMode="auto">
            <a:xfrm>
              <a:off x="1729" y="3694"/>
              <a:ext cx="43" cy="31"/>
            </a:xfrm>
            <a:custGeom>
              <a:avLst/>
              <a:gdLst>
                <a:gd name="T0" fmla="*/ 0 w 43"/>
                <a:gd name="T1" fmla="*/ 0 h 31"/>
                <a:gd name="T2" fmla="*/ 43 w 43"/>
                <a:gd name="T3" fmla="*/ 0 h 31"/>
                <a:gd name="T4" fmla="*/ 43 w 43"/>
                <a:gd name="T5" fmla="*/ 31 h 31"/>
                <a:gd name="T6" fmla="*/ 0 w 43"/>
                <a:gd name="T7" fmla="*/ 31 h 31"/>
                <a:gd name="T8" fmla="*/ 0 w 43"/>
                <a:gd name="T9" fmla="*/ 0 h 31"/>
                <a:gd name="T10" fmla="*/ 3 w 43"/>
                <a:gd name="T11" fmla="*/ 2 h 31"/>
                <a:gd name="T12" fmla="*/ 43 w 43"/>
                <a:gd name="T13" fmla="*/ 2 h 31"/>
                <a:gd name="T14" fmla="*/ 43 w 43"/>
                <a:gd name="T15" fmla="*/ 31 h 31"/>
                <a:gd name="T16" fmla="*/ 3 w 43"/>
                <a:gd name="T17" fmla="*/ 31 h 31"/>
                <a:gd name="T18" fmla="*/ 3 w 43"/>
                <a:gd name="T1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31">
                  <a:moveTo>
                    <a:pt x="0" y="0"/>
                  </a:moveTo>
                  <a:lnTo>
                    <a:pt x="43" y="0"/>
                  </a:lnTo>
                  <a:lnTo>
                    <a:pt x="43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43" y="2"/>
                  </a:lnTo>
                  <a:lnTo>
                    <a:pt x="43" y="31"/>
                  </a:lnTo>
                  <a:lnTo>
                    <a:pt x="3" y="31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69" name="Freeform 2065"/>
            <p:cNvSpPr>
              <a:spLocks noEditPoints="1"/>
            </p:cNvSpPr>
            <p:nvPr/>
          </p:nvSpPr>
          <p:spPr bwMode="auto">
            <a:xfrm>
              <a:off x="1732" y="3696"/>
              <a:ext cx="40" cy="29"/>
            </a:xfrm>
            <a:custGeom>
              <a:avLst/>
              <a:gdLst>
                <a:gd name="T0" fmla="*/ 0 w 40"/>
                <a:gd name="T1" fmla="*/ 0 h 29"/>
                <a:gd name="T2" fmla="*/ 40 w 40"/>
                <a:gd name="T3" fmla="*/ 0 h 29"/>
                <a:gd name="T4" fmla="*/ 40 w 40"/>
                <a:gd name="T5" fmla="*/ 29 h 29"/>
                <a:gd name="T6" fmla="*/ 0 w 40"/>
                <a:gd name="T7" fmla="*/ 29 h 29"/>
                <a:gd name="T8" fmla="*/ 0 w 40"/>
                <a:gd name="T9" fmla="*/ 0 h 29"/>
                <a:gd name="T10" fmla="*/ 2 w 40"/>
                <a:gd name="T11" fmla="*/ 1 h 29"/>
                <a:gd name="T12" fmla="*/ 40 w 40"/>
                <a:gd name="T13" fmla="*/ 1 h 29"/>
                <a:gd name="T14" fmla="*/ 40 w 40"/>
                <a:gd name="T15" fmla="*/ 29 h 29"/>
                <a:gd name="T16" fmla="*/ 2 w 40"/>
                <a:gd name="T17" fmla="*/ 29 h 29"/>
                <a:gd name="T18" fmla="*/ 2 w 40"/>
                <a:gd name="T1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9">
                  <a:moveTo>
                    <a:pt x="0" y="0"/>
                  </a:moveTo>
                  <a:lnTo>
                    <a:pt x="40" y="0"/>
                  </a:lnTo>
                  <a:lnTo>
                    <a:pt x="40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40" y="1"/>
                  </a:lnTo>
                  <a:lnTo>
                    <a:pt x="40" y="29"/>
                  </a:lnTo>
                  <a:lnTo>
                    <a:pt x="2" y="2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70" name="Freeform 2066"/>
            <p:cNvSpPr>
              <a:spLocks noEditPoints="1"/>
            </p:cNvSpPr>
            <p:nvPr/>
          </p:nvSpPr>
          <p:spPr bwMode="auto">
            <a:xfrm>
              <a:off x="1734" y="3697"/>
              <a:ext cx="38" cy="28"/>
            </a:xfrm>
            <a:custGeom>
              <a:avLst/>
              <a:gdLst>
                <a:gd name="T0" fmla="*/ 0 w 38"/>
                <a:gd name="T1" fmla="*/ 0 h 28"/>
                <a:gd name="T2" fmla="*/ 38 w 38"/>
                <a:gd name="T3" fmla="*/ 0 h 28"/>
                <a:gd name="T4" fmla="*/ 38 w 38"/>
                <a:gd name="T5" fmla="*/ 28 h 28"/>
                <a:gd name="T6" fmla="*/ 0 w 38"/>
                <a:gd name="T7" fmla="*/ 28 h 28"/>
                <a:gd name="T8" fmla="*/ 0 w 38"/>
                <a:gd name="T9" fmla="*/ 0 h 28"/>
                <a:gd name="T10" fmla="*/ 2 w 38"/>
                <a:gd name="T11" fmla="*/ 2 h 28"/>
                <a:gd name="T12" fmla="*/ 38 w 38"/>
                <a:gd name="T13" fmla="*/ 2 h 28"/>
                <a:gd name="T14" fmla="*/ 38 w 38"/>
                <a:gd name="T15" fmla="*/ 28 h 28"/>
                <a:gd name="T16" fmla="*/ 2 w 38"/>
                <a:gd name="T17" fmla="*/ 28 h 28"/>
                <a:gd name="T18" fmla="*/ 2 w 38"/>
                <a:gd name="T1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8">
                  <a:moveTo>
                    <a:pt x="0" y="0"/>
                  </a:moveTo>
                  <a:lnTo>
                    <a:pt x="38" y="0"/>
                  </a:lnTo>
                  <a:lnTo>
                    <a:pt x="38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38" y="2"/>
                  </a:lnTo>
                  <a:lnTo>
                    <a:pt x="38" y="28"/>
                  </a:lnTo>
                  <a:lnTo>
                    <a:pt x="2" y="28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71" name="Freeform 2067"/>
            <p:cNvSpPr>
              <a:spLocks noEditPoints="1"/>
            </p:cNvSpPr>
            <p:nvPr/>
          </p:nvSpPr>
          <p:spPr bwMode="auto">
            <a:xfrm>
              <a:off x="1736" y="3699"/>
              <a:ext cx="36" cy="26"/>
            </a:xfrm>
            <a:custGeom>
              <a:avLst/>
              <a:gdLst>
                <a:gd name="T0" fmla="*/ 0 w 36"/>
                <a:gd name="T1" fmla="*/ 0 h 26"/>
                <a:gd name="T2" fmla="*/ 36 w 36"/>
                <a:gd name="T3" fmla="*/ 0 h 26"/>
                <a:gd name="T4" fmla="*/ 36 w 36"/>
                <a:gd name="T5" fmla="*/ 26 h 26"/>
                <a:gd name="T6" fmla="*/ 0 w 36"/>
                <a:gd name="T7" fmla="*/ 26 h 26"/>
                <a:gd name="T8" fmla="*/ 0 w 36"/>
                <a:gd name="T9" fmla="*/ 0 h 26"/>
                <a:gd name="T10" fmla="*/ 2 w 36"/>
                <a:gd name="T11" fmla="*/ 1 h 26"/>
                <a:gd name="T12" fmla="*/ 36 w 36"/>
                <a:gd name="T13" fmla="*/ 1 h 26"/>
                <a:gd name="T14" fmla="*/ 36 w 36"/>
                <a:gd name="T15" fmla="*/ 26 h 26"/>
                <a:gd name="T16" fmla="*/ 2 w 36"/>
                <a:gd name="T17" fmla="*/ 26 h 26"/>
                <a:gd name="T18" fmla="*/ 2 w 36"/>
                <a:gd name="T1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6">
                  <a:moveTo>
                    <a:pt x="0" y="0"/>
                  </a:moveTo>
                  <a:lnTo>
                    <a:pt x="36" y="0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36" y="1"/>
                  </a:lnTo>
                  <a:lnTo>
                    <a:pt x="36" y="26"/>
                  </a:lnTo>
                  <a:lnTo>
                    <a:pt x="2" y="2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72" name="Freeform 2068"/>
            <p:cNvSpPr>
              <a:spLocks noEditPoints="1"/>
            </p:cNvSpPr>
            <p:nvPr/>
          </p:nvSpPr>
          <p:spPr bwMode="auto">
            <a:xfrm>
              <a:off x="1738" y="3700"/>
              <a:ext cx="34" cy="25"/>
            </a:xfrm>
            <a:custGeom>
              <a:avLst/>
              <a:gdLst>
                <a:gd name="T0" fmla="*/ 0 w 34"/>
                <a:gd name="T1" fmla="*/ 0 h 25"/>
                <a:gd name="T2" fmla="*/ 34 w 34"/>
                <a:gd name="T3" fmla="*/ 0 h 25"/>
                <a:gd name="T4" fmla="*/ 34 w 34"/>
                <a:gd name="T5" fmla="*/ 25 h 25"/>
                <a:gd name="T6" fmla="*/ 0 w 34"/>
                <a:gd name="T7" fmla="*/ 25 h 25"/>
                <a:gd name="T8" fmla="*/ 0 w 34"/>
                <a:gd name="T9" fmla="*/ 0 h 25"/>
                <a:gd name="T10" fmla="*/ 3 w 34"/>
                <a:gd name="T11" fmla="*/ 2 h 25"/>
                <a:gd name="T12" fmla="*/ 34 w 34"/>
                <a:gd name="T13" fmla="*/ 2 h 25"/>
                <a:gd name="T14" fmla="*/ 34 w 34"/>
                <a:gd name="T15" fmla="*/ 25 h 25"/>
                <a:gd name="T16" fmla="*/ 3 w 34"/>
                <a:gd name="T17" fmla="*/ 25 h 25"/>
                <a:gd name="T18" fmla="*/ 3 w 34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lnTo>
                    <a:pt x="34" y="0"/>
                  </a:lnTo>
                  <a:lnTo>
                    <a:pt x="3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34" y="2"/>
                  </a:lnTo>
                  <a:lnTo>
                    <a:pt x="34" y="25"/>
                  </a:lnTo>
                  <a:lnTo>
                    <a:pt x="3" y="25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73" name="Freeform 2069"/>
            <p:cNvSpPr>
              <a:spLocks noEditPoints="1"/>
            </p:cNvSpPr>
            <p:nvPr/>
          </p:nvSpPr>
          <p:spPr bwMode="auto">
            <a:xfrm>
              <a:off x="1741" y="3702"/>
              <a:ext cx="31" cy="23"/>
            </a:xfrm>
            <a:custGeom>
              <a:avLst/>
              <a:gdLst>
                <a:gd name="T0" fmla="*/ 0 w 31"/>
                <a:gd name="T1" fmla="*/ 0 h 23"/>
                <a:gd name="T2" fmla="*/ 31 w 31"/>
                <a:gd name="T3" fmla="*/ 0 h 23"/>
                <a:gd name="T4" fmla="*/ 31 w 31"/>
                <a:gd name="T5" fmla="*/ 23 h 23"/>
                <a:gd name="T6" fmla="*/ 0 w 31"/>
                <a:gd name="T7" fmla="*/ 23 h 23"/>
                <a:gd name="T8" fmla="*/ 0 w 31"/>
                <a:gd name="T9" fmla="*/ 0 h 23"/>
                <a:gd name="T10" fmla="*/ 2 w 31"/>
                <a:gd name="T11" fmla="*/ 2 h 23"/>
                <a:gd name="T12" fmla="*/ 31 w 31"/>
                <a:gd name="T13" fmla="*/ 2 h 23"/>
                <a:gd name="T14" fmla="*/ 31 w 31"/>
                <a:gd name="T15" fmla="*/ 23 h 23"/>
                <a:gd name="T16" fmla="*/ 2 w 31"/>
                <a:gd name="T17" fmla="*/ 23 h 23"/>
                <a:gd name="T18" fmla="*/ 2 w 31"/>
                <a:gd name="T1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3">
                  <a:moveTo>
                    <a:pt x="0" y="0"/>
                  </a:moveTo>
                  <a:lnTo>
                    <a:pt x="31" y="0"/>
                  </a:lnTo>
                  <a:lnTo>
                    <a:pt x="31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31" y="2"/>
                  </a:lnTo>
                  <a:lnTo>
                    <a:pt x="31" y="23"/>
                  </a:lnTo>
                  <a:lnTo>
                    <a:pt x="2" y="23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74" name="Freeform 2070"/>
            <p:cNvSpPr>
              <a:spLocks noEditPoints="1"/>
            </p:cNvSpPr>
            <p:nvPr/>
          </p:nvSpPr>
          <p:spPr bwMode="auto">
            <a:xfrm>
              <a:off x="1743" y="3704"/>
              <a:ext cx="29" cy="21"/>
            </a:xfrm>
            <a:custGeom>
              <a:avLst/>
              <a:gdLst>
                <a:gd name="T0" fmla="*/ 0 w 29"/>
                <a:gd name="T1" fmla="*/ 0 h 21"/>
                <a:gd name="T2" fmla="*/ 29 w 29"/>
                <a:gd name="T3" fmla="*/ 0 h 21"/>
                <a:gd name="T4" fmla="*/ 29 w 29"/>
                <a:gd name="T5" fmla="*/ 21 h 21"/>
                <a:gd name="T6" fmla="*/ 0 w 29"/>
                <a:gd name="T7" fmla="*/ 21 h 21"/>
                <a:gd name="T8" fmla="*/ 0 w 29"/>
                <a:gd name="T9" fmla="*/ 0 h 21"/>
                <a:gd name="T10" fmla="*/ 2 w 29"/>
                <a:gd name="T11" fmla="*/ 2 h 21"/>
                <a:gd name="T12" fmla="*/ 29 w 29"/>
                <a:gd name="T13" fmla="*/ 2 h 21"/>
                <a:gd name="T14" fmla="*/ 29 w 29"/>
                <a:gd name="T15" fmla="*/ 21 h 21"/>
                <a:gd name="T16" fmla="*/ 2 w 29"/>
                <a:gd name="T17" fmla="*/ 21 h 21"/>
                <a:gd name="T18" fmla="*/ 2 w 29"/>
                <a:gd name="T1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1">
                  <a:moveTo>
                    <a:pt x="0" y="0"/>
                  </a:moveTo>
                  <a:lnTo>
                    <a:pt x="29" y="0"/>
                  </a:lnTo>
                  <a:lnTo>
                    <a:pt x="2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29" y="2"/>
                  </a:lnTo>
                  <a:lnTo>
                    <a:pt x="29" y="21"/>
                  </a:lnTo>
                  <a:lnTo>
                    <a:pt x="2" y="2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75" name="Freeform 2071"/>
            <p:cNvSpPr>
              <a:spLocks noEditPoints="1"/>
            </p:cNvSpPr>
            <p:nvPr/>
          </p:nvSpPr>
          <p:spPr bwMode="auto">
            <a:xfrm>
              <a:off x="1745" y="3706"/>
              <a:ext cx="27" cy="19"/>
            </a:xfrm>
            <a:custGeom>
              <a:avLst/>
              <a:gdLst>
                <a:gd name="T0" fmla="*/ 0 w 27"/>
                <a:gd name="T1" fmla="*/ 0 h 19"/>
                <a:gd name="T2" fmla="*/ 27 w 27"/>
                <a:gd name="T3" fmla="*/ 0 h 19"/>
                <a:gd name="T4" fmla="*/ 27 w 27"/>
                <a:gd name="T5" fmla="*/ 19 h 19"/>
                <a:gd name="T6" fmla="*/ 0 w 27"/>
                <a:gd name="T7" fmla="*/ 19 h 19"/>
                <a:gd name="T8" fmla="*/ 0 w 27"/>
                <a:gd name="T9" fmla="*/ 0 h 19"/>
                <a:gd name="T10" fmla="*/ 2 w 27"/>
                <a:gd name="T11" fmla="*/ 1 h 19"/>
                <a:gd name="T12" fmla="*/ 27 w 27"/>
                <a:gd name="T13" fmla="*/ 1 h 19"/>
                <a:gd name="T14" fmla="*/ 27 w 27"/>
                <a:gd name="T15" fmla="*/ 19 h 19"/>
                <a:gd name="T16" fmla="*/ 2 w 27"/>
                <a:gd name="T17" fmla="*/ 19 h 19"/>
                <a:gd name="T18" fmla="*/ 2 w 27"/>
                <a:gd name="T1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9">
                  <a:moveTo>
                    <a:pt x="0" y="0"/>
                  </a:moveTo>
                  <a:lnTo>
                    <a:pt x="27" y="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27" y="1"/>
                  </a:lnTo>
                  <a:lnTo>
                    <a:pt x="27" y="19"/>
                  </a:lnTo>
                  <a:lnTo>
                    <a:pt x="2" y="1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76" name="Freeform 2072"/>
            <p:cNvSpPr>
              <a:spLocks noEditPoints="1"/>
            </p:cNvSpPr>
            <p:nvPr/>
          </p:nvSpPr>
          <p:spPr bwMode="auto">
            <a:xfrm>
              <a:off x="1747" y="3707"/>
              <a:ext cx="25" cy="18"/>
            </a:xfrm>
            <a:custGeom>
              <a:avLst/>
              <a:gdLst>
                <a:gd name="T0" fmla="*/ 0 w 25"/>
                <a:gd name="T1" fmla="*/ 0 h 18"/>
                <a:gd name="T2" fmla="*/ 25 w 25"/>
                <a:gd name="T3" fmla="*/ 0 h 18"/>
                <a:gd name="T4" fmla="*/ 25 w 25"/>
                <a:gd name="T5" fmla="*/ 18 h 18"/>
                <a:gd name="T6" fmla="*/ 0 w 25"/>
                <a:gd name="T7" fmla="*/ 18 h 18"/>
                <a:gd name="T8" fmla="*/ 0 w 25"/>
                <a:gd name="T9" fmla="*/ 0 h 18"/>
                <a:gd name="T10" fmla="*/ 3 w 25"/>
                <a:gd name="T11" fmla="*/ 1 h 18"/>
                <a:gd name="T12" fmla="*/ 25 w 25"/>
                <a:gd name="T13" fmla="*/ 1 h 18"/>
                <a:gd name="T14" fmla="*/ 25 w 25"/>
                <a:gd name="T15" fmla="*/ 18 h 18"/>
                <a:gd name="T16" fmla="*/ 3 w 25"/>
                <a:gd name="T17" fmla="*/ 18 h 18"/>
                <a:gd name="T18" fmla="*/ 3 w 25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8">
                  <a:moveTo>
                    <a:pt x="0" y="0"/>
                  </a:moveTo>
                  <a:lnTo>
                    <a:pt x="25" y="0"/>
                  </a:lnTo>
                  <a:lnTo>
                    <a:pt x="25" y="18"/>
                  </a:lnTo>
                  <a:lnTo>
                    <a:pt x="0" y="18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25" y="1"/>
                  </a:lnTo>
                  <a:lnTo>
                    <a:pt x="25" y="18"/>
                  </a:lnTo>
                  <a:lnTo>
                    <a:pt x="3" y="18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77" name="Freeform 2073"/>
            <p:cNvSpPr>
              <a:spLocks noEditPoints="1"/>
            </p:cNvSpPr>
            <p:nvPr/>
          </p:nvSpPr>
          <p:spPr bwMode="auto">
            <a:xfrm>
              <a:off x="1750" y="3708"/>
              <a:ext cx="22" cy="17"/>
            </a:xfrm>
            <a:custGeom>
              <a:avLst/>
              <a:gdLst>
                <a:gd name="T0" fmla="*/ 0 w 22"/>
                <a:gd name="T1" fmla="*/ 0 h 17"/>
                <a:gd name="T2" fmla="*/ 22 w 22"/>
                <a:gd name="T3" fmla="*/ 0 h 17"/>
                <a:gd name="T4" fmla="*/ 22 w 22"/>
                <a:gd name="T5" fmla="*/ 17 h 17"/>
                <a:gd name="T6" fmla="*/ 0 w 22"/>
                <a:gd name="T7" fmla="*/ 17 h 17"/>
                <a:gd name="T8" fmla="*/ 0 w 22"/>
                <a:gd name="T9" fmla="*/ 0 h 17"/>
                <a:gd name="T10" fmla="*/ 1 w 22"/>
                <a:gd name="T11" fmla="*/ 2 h 17"/>
                <a:gd name="T12" fmla="*/ 22 w 22"/>
                <a:gd name="T13" fmla="*/ 2 h 17"/>
                <a:gd name="T14" fmla="*/ 22 w 22"/>
                <a:gd name="T15" fmla="*/ 17 h 17"/>
                <a:gd name="T16" fmla="*/ 1 w 22"/>
                <a:gd name="T17" fmla="*/ 17 h 17"/>
                <a:gd name="T18" fmla="*/ 1 w 22"/>
                <a:gd name="T1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7">
                  <a:moveTo>
                    <a:pt x="0" y="0"/>
                  </a:moveTo>
                  <a:lnTo>
                    <a:pt x="22" y="0"/>
                  </a:lnTo>
                  <a:lnTo>
                    <a:pt x="22" y="17"/>
                  </a:lnTo>
                  <a:lnTo>
                    <a:pt x="0" y="17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22" y="2"/>
                  </a:lnTo>
                  <a:lnTo>
                    <a:pt x="22" y="17"/>
                  </a:lnTo>
                  <a:lnTo>
                    <a:pt x="1" y="17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78" name="Freeform 2074"/>
            <p:cNvSpPr>
              <a:spLocks noEditPoints="1"/>
            </p:cNvSpPr>
            <p:nvPr/>
          </p:nvSpPr>
          <p:spPr bwMode="auto">
            <a:xfrm>
              <a:off x="1751" y="3710"/>
              <a:ext cx="21" cy="15"/>
            </a:xfrm>
            <a:custGeom>
              <a:avLst/>
              <a:gdLst>
                <a:gd name="T0" fmla="*/ 0 w 21"/>
                <a:gd name="T1" fmla="*/ 0 h 15"/>
                <a:gd name="T2" fmla="*/ 21 w 21"/>
                <a:gd name="T3" fmla="*/ 0 h 15"/>
                <a:gd name="T4" fmla="*/ 21 w 21"/>
                <a:gd name="T5" fmla="*/ 15 h 15"/>
                <a:gd name="T6" fmla="*/ 0 w 21"/>
                <a:gd name="T7" fmla="*/ 15 h 15"/>
                <a:gd name="T8" fmla="*/ 0 w 21"/>
                <a:gd name="T9" fmla="*/ 0 h 15"/>
                <a:gd name="T10" fmla="*/ 3 w 21"/>
                <a:gd name="T11" fmla="*/ 2 h 15"/>
                <a:gd name="T12" fmla="*/ 21 w 21"/>
                <a:gd name="T13" fmla="*/ 2 h 15"/>
                <a:gd name="T14" fmla="*/ 21 w 21"/>
                <a:gd name="T15" fmla="*/ 15 h 15"/>
                <a:gd name="T16" fmla="*/ 3 w 21"/>
                <a:gd name="T17" fmla="*/ 15 h 15"/>
                <a:gd name="T18" fmla="*/ 3 w 21"/>
                <a:gd name="T1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21" y="0"/>
                  </a:lnTo>
                  <a:lnTo>
                    <a:pt x="21" y="15"/>
                  </a:lnTo>
                  <a:lnTo>
                    <a:pt x="0" y="15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21" y="2"/>
                  </a:lnTo>
                  <a:lnTo>
                    <a:pt x="21" y="15"/>
                  </a:lnTo>
                  <a:lnTo>
                    <a:pt x="3" y="15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79" name="Freeform 2075"/>
            <p:cNvSpPr>
              <a:spLocks noEditPoints="1"/>
            </p:cNvSpPr>
            <p:nvPr/>
          </p:nvSpPr>
          <p:spPr bwMode="auto">
            <a:xfrm>
              <a:off x="1754" y="3712"/>
              <a:ext cx="18" cy="13"/>
            </a:xfrm>
            <a:custGeom>
              <a:avLst/>
              <a:gdLst>
                <a:gd name="T0" fmla="*/ 0 w 18"/>
                <a:gd name="T1" fmla="*/ 0 h 13"/>
                <a:gd name="T2" fmla="*/ 18 w 18"/>
                <a:gd name="T3" fmla="*/ 0 h 13"/>
                <a:gd name="T4" fmla="*/ 18 w 18"/>
                <a:gd name="T5" fmla="*/ 13 h 13"/>
                <a:gd name="T6" fmla="*/ 0 w 18"/>
                <a:gd name="T7" fmla="*/ 13 h 13"/>
                <a:gd name="T8" fmla="*/ 0 w 18"/>
                <a:gd name="T9" fmla="*/ 0 h 13"/>
                <a:gd name="T10" fmla="*/ 2 w 18"/>
                <a:gd name="T11" fmla="*/ 2 h 13"/>
                <a:gd name="T12" fmla="*/ 18 w 18"/>
                <a:gd name="T13" fmla="*/ 2 h 13"/>
                <a:gd name="T14" fmla="*/ 18 w 18"/>
                <a:gd name="T15" fmla="*/ 13 h 13"/>
                <a:gd name="T16" fmla="*/ 2 w 18"/>
                <a:gd name="T17" fmla="*/ 13 h 13"/>
                <a:gd name="T18" fmla="*/ 2 w 18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0" y="0"/>
                  </a:moveTo>
                  <a:lnTo>
                    <a:pt x="18" y="0"/>
                  </a:lnTo>
                  <a:lnTo>
                    <a:pt x="18" y="13"/>
                  </a:lnTo>
                  <a:lnTo>
                    <a:pt x="0" y="13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8" y="2"/>
                  </a:lnTo>
                  <a:lnTo>
                    <a:pt x="18" y="13"/>
                  </a:lnTo>
                  <a:lnTo>
                    <a:pt x="2" y="13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80" name="Freeform 2076"/>
            <p:cNvSpPr>
              <a:spLocks noEditPoints="1"/>
            </p:cNvSpPr>
            <p:nvPr/>
          </p:nvSpPr>
          <p:spPr bwMode="auto">
            <a:xfrm>
              <a:off x="1756" y="3714"/>
              <a:ext cx="16" cy="11"/>
            </a:xfrm>
            <a:custGeom>
              <a:avLst/>
              <a:gdLst>
                <a:gd name="T0" fmla="*/ 0 w 16"/>
                <a:gd name="T1" fmla="*/ 0 h 11"/>
                <a:gd name="T2" fmla="*/ 16 w 16"/>
                <a:gd name="T3" fmla="*/ 0 h 11"/>
                <a:gd name="T4" fmla="*/ 16 w 16"/>
                <a:gd name="T5" fmla="*/ 11 h 11"/>
                <a:gd name="T6" fmla="*/ 0 w 16"/>
                <a:gd name="T7" fmla="*/ 11 h 11"/>
                <a:gd name="T8" fmla="*/ 0 w 16"/>
                <a:gd name="T9" fmla="*/ 0 h 11"/>
                <a:gd name="T10" fmla="*/ 2 w 16"/>
                <a:gd name="T11" fmla="*/ 1 h 11"/>
                <a:gd name="T12" fmla="*/ 16 w 16"/>
                <a:gd name="T13" fmla="*/ 1 h 11"/>
                <a:gd name="T14" fmla="*/ 16 w 16"/>
                <a:gd name="T15" fmla="*/ 11 h 11"/>
                <a:gd name="T16" fmla="*/ 2 w 16"/>
                <a:gd name="T17" fmla="*/ 11 h 11"/>
                <a:gd name="T18" fmla="*/ 2 w 16"/>
                <a:gd name="T1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16" y="0"/>
                  </a:lnTo>
                  <a:lnTo>
                    <a:pt x="16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6" y="1"/>
                  </a:lnTo>
                  <a:lnTo>
                    <a:pt x="16" y="11"/>
                  </a:lnTo>
                  <a:lnTo>
                    <a:pt x="2" y="1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81" name="Freeform 2077"/>
            <p:cNvSpPr>
              <a:spLocks noEditPoints="1"/>
            </p:cNvSpPr>
            <p:nvPr/>
          </p:nvSpPr>
          <p:spPr bwMode="auto">
            <a:xfrm>
              <a:off x="1758" y="3715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14 w 14"/>
                <a:gd name="T3" fmla="*/ 0 h 10"/>
                <a:gd name="T4" fmla="*/ 14 w 14"/>
                <a:gd name="T5" fmla="*/ 10 h 10"/>
                <a:gd name="T6" fmla="*/ 0 w 14"/>
                <a:gd name="T7" fmla="*/ 10 h 10"/>
                <a:gd name="T8" fmla="*/ 0 w 14"/>
                <a:gd name="T9" fmla="*/ 0 h 10"/>
                <a:gd name="T10" fmla="*/ 2 w 14"/>
                <a:gd name="T11" fmla="*/ 2 h 10"/>
                <a:gd name="T12" fmla="*/ 14 w 14"/>
                <a:gd name="T13" fmla="*/ 2 h 10"/>
                <a:gd name="T14" fmla="*/ 14 w 14"/>
                <a:gd name="T15" fmla="*/ 10 h 10"/>
                <a:gd name="T16" fmla="*/ 2 w 14"/>
                <a:gd name="T17" fmla="*/ 10 h 10"/>
                <a:gd name="T18" fmla="*/ 2 w 14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14" y="0"/>
                  </a:lnTo>
                  <a:lnTo>
                    <a:pt x="14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4" y="2"/>
                  </a:lnTo>
                  <a:lnTo>
                    <a:pt x="14" y="10"/>
                  </a:lnTo>
                  <a:lnTo>
                    <a:pt x="2" y="1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82" name="Freeform 2078"/>
            <p:cNvSpPr>
              <a:spLocks noEditPoints="1"/>
            </p:cNvSpPr>
            <p:nvPr/>
          </p:nvSpPr>
          <p:spPr bwMode="auto">
            <a:xfrm>
              <a:off x="1760" y="3717"/>
              <a:ext cx="12" cy="8"/>
            </a:xfrm>
            <a:custGeom>
              <a:avLst/>
              <a:gdLst>
                <a:gd name="T0" fmla="*/ 0 w 12"/>
                <a:gd name="T1" fmla="*/ 0 h 8"/>
                <a:gd name="T2" fmla="*/ 12 w 12"/>
                <a:gd name="T3" fmla="*/ 0 h 8"/>
                <a:gd name="T4" fmla="*/ 12 w 12"/>
                <a:gd name="T5" fmla="*/ 8 h 8"/>
                <a:gd name="T6" fmla="*/ 0 w 12"/>
                <a:gd name="T7" fmla="*/ 8 h 8"/>
                <a:gd name="T8" fmla="*/ 0 w 12"/>
                <a:gd name="T9" fmla="*/ 0 h 8"/>
                <a:gd name="T10" fmla="*/ 3 w 12"/>
                <a:gd name="T11" fmla="*/ 2 h 8"/>
                <a:gd name="T12" fmla="*/ 12 w 12"/>
                <a:gd name="T13" fmla="*/ 2 h 8"/>
                <a:gd name="T14" fmla="*/ 12 w 12"/>
                <a:gd name="T15" fmla="*/ 8 h 8"/>
                <a:gd name="T16" fmla="*/ 3 w 12"/>
                <a:gd name="T17" fmla="*/ 8 h 8"/>
                <a:gd name="T18" fmla="*/ 3 w 12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12" y="0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12" y="2"/>
                  </a:lnTo>
                  <a:lnTo>
                    <a:pt x="12" y="8"/>
                  </a:lnTo>
                  <a:lnTo>
                    <a:pt x="3" y="8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83" name="Freeform 2079"/>
            <p:cNvSpPr>
              <a:spLocks noEditPoints="1"/>
            </p:cNvSpPr>
            <p:nvPr/>
          </p:nvSpPr>
          <p:spPr bwMode="auto">
            <a:xfrm>
              <a:off x="1763" y="3719"/>
              <a:ext cx="9" cy="6"/>
            </a:xfrm>
            <a:custGeom>
              <a:avLst/>
              <a:gdLst>
                <a:gd name="T0" fmla="*/ 0 w 9"/>
                <a:gd name="T1" fmla="*/ 0 h 6"/>
                <a:gd name="T2" fmla="*/ 9 w 9"/>
                <a:gd name="T3" fmla="*/ 0 h 6"/>
                <a:gd name="T4" fmla="*/ 9 w 9"/>
                <a:gd name="T5" fmla="*/ 6 h 6"/>
                <a:gd name="T6" fmla="*/ 0 w 9"/>
                <a:gd name="T7" fmla="*/ 6 h 6"/>
                <a:gd name="T8" fmla="*/ 0 w 9"/>
                <a:gd name="T9" fmla="*/ 0 h 6"/>
                <a:gd name="T10" fmla="*/ 2 w 9"/>
                <a:gd name="T11" fmla="*/ 1 h 6"/>
                <a:gd name="T12" fmla="*/ 9 w 9"/>
                <a:gd name="T13" fmla="*/ 1 h 6"/>
                <a:gd name="T14" fmla="*/ 9 w 9"/>
                <a:gd name="T15" fmla="*/ 6 h 6"/>
                <a:gd name="T16" fmla="*/ 2 w 9"/>
                <a:gd name="T17" fmla="*/ 6 h 6"/>
                <a:gd name="T18" fmla="*/ 2 w 9"/>
                <a:gd name="T1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9" y="0"/>
                  </a:lnTo>
                  <a:lnTo>
                    <a:pt x="9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2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84" name="Freeform 2080"/>
            <p:cNvSpPr>
              <a:spLocks noEditPoints="1"/>
            </p:cNvSpPr>
            <p:nvPr/>
          </p:nvSpPr>
          <p:spPr bwMode="auto">
            <a:xfrm>
              <a:off x="1765" y="3720"/>
              <a:ext cx="7" cy="5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0 h 5"/>
                <a:gd name="T4" fmla="*/ 7 w 7"/>
                <a:gd name="T5" fmla="*/ 5 h 5"/>
                <a:gd name="T6" fmla="*/ 0 w 7"/>
                <a:gd name="T7" fmla="*/ 5 h 5"/>
                <a:gd name="T8" fmla="*/ 0 w 7"/>
                <a:gd name="T9" fmla="*/ 0 h 5"/>
                <a:gd name="T10" fmla="*/ 2 w 7"/>
                <a:gd name="T11" fmla="*/ 1 h 5"/>
                <a:gd name="T12" fmla="*/ 7 w 7"/>
                <a:gd name="T13" fmla="*/ 1 h 5"/>
                <a:gd name="T14" fmla="*/ 7 w 7"/>
                <a:gd name="T15" fmla="*/ 5 h 5"/>
                <a:gd name="T16" fmla="*/ 2 w 7"/>
                <a:gd name="T17" fmla="*/ 5 h 5"/>
                <a:gd name="T18" fmla="*/ 2 w 7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7" y="1"/>
                  </a:lnTo>
                  <a:lnTo>
                    <a:pt x="7" y="5"/>
                  </a:lnTo>
                  <a:lnTo>
                    <a:pt x="2" y="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85" name="Freeform 2081"/>
            <p:cNvSpPr>
              <a:spLocks noEditPoints="1"/>
            </p:cNvSpPr>
            <p:nvPr/>
          </p:nvSpPr>
          <p:spPr bwMode="auto">
            <a:xfrm>
              <a:off x="1767" y="3721"/>
              <a:ext cx="5" cy="4"/>
            </a:xfrm>
            <a:custGeom>
              <a:avLst/>
              <a:gdLst>
                <a:gd name="T0" fmla="*/ 0 w 5"/>
                <a:gd name="T1" fmla="*/ 0 h 4"/>
                <a:gd name="T2" fmla="*/ 5 w 5"/>
                <a:gd name="T3" fmla="*/ 0 h 4"/>
                <a:gd name="T4" fmla="*/ 5 w 5"/>
                <a:gd name="T5" fmla="*/ 4 h 4"/>
                <a:gd name="T6" fmla="*/ 0 w 5"/>
                <a:gd name="T7" fmla="*/ 4 h 4"/>
                <a:gd name="T8" fmla="*/ 0 w 5"/>
                <a:gd name="T9" fmla="*/ 0 h 4"/>
                <a:gd name="T10" fmla="*/ 2 w 5"/>
                <a:gd name="T11" fmla="*/ 2 h 4"/>
                <a:gd name="T12" fmla="*/ 5 w 5"/>
                <a:gd name="T13" fmla="*/ 2 h 4"/>
                <a:gd name="T14" fmla="*/ 5 w 5"/>
                <a:gd name="T15" fmla="*/ 4 h 4"/>
                <a:gd name="T16" fmla="*/ 2 w 5"/>
                <a:gd name="T17" fmla="*/ 4 h 4"/>
                <a:gd name="T18" fmla="*/ 2 w 5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86" name="Freeform 2082"/>
            <p:cNvSpPr>
              <a:spLocks noEditPoints="1"/>
            </p:cNvSpPr>
            <p:nvPr/>
          </p:nvSpPr>
          <p:spPr bwMode="auto">
            <a:xfrm>
              <a:off x="1769" y="3723"/>
              <a:ext cx="3" cy="2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0 h 2"/>
                <a:gd name="T4" fmla="*/ 3 w 3"/>
                <a:gd name="T5" fmla="*/ 2 h 2"/>
                <a:gd name="T6" fmla="*/ 0 w 3"/>
                <a:gd name="T7" fmla="*/ 2 h 2"/>
                <a:gd name="T8" fmla="*/ 0 w 3"/>
                <a:gd name="T9" fmla="*/ 0 h 2"/>
                <a:gd name="T10" fmla="*/ 3 w 3"/>
                <a:gd name="T11" fmla="*/ 2 h 2"/>
                <a:gd name="T12" fmla="*/ 3 w 3"/>
                <a:gd name="T13" fmla="*/ 2 h 2"/>
                <a:gd name="T14" fmla="*/ 3 w 3"/>
                <a:gd name="T15" fmla="*/ 2 h 2"/>
                <a:gd name="T16" fmla="*/ 3 w 3"/>
                <a:gd name="T17" fmla="*/ 2 h 2"/>
                <a:gd name="T18" fmla="*/ 3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87" name="Line 2083"/>
            <p:cNvSpPr>
              <a:spLocks noChangeShapeType="1"/>
            </p:cNvSpPr>
            <p:nvPr/>
          </p:nvSpPr>
          <p:spPr bwMode="auto">
            <a:xfrm>
              <a:off x="1643" y="3741"/>
              <a:ext cx="1" cy="1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88" name="Line 2084"/>
            <p:cNvSpPr>
              <a:spLocks noChangeShapeType="1"/>
            </p:cNvSpPr>
            <p:nvPr/>
          </p:nvSpPr>
          <p:spPr bwMode="auto">
            <a:xfrm>
              <a:off x="1616" y="3741"/>
              <a:ext cx="1" cy="1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89" name="Line 2085"/>
            <p:cNvSpPr>
              <a:spLocks noChangeShapeType="1"/>
            </p:cNvSpPr>
            <p:nvPr/>
          </p:nvSpPr>
          <p:spPr bwMode="auto">
            <a:xfrm>
              <a:off x="1586" y="3741"/>
              <a:ext cx="205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90" name="Freeform 2086"/>
            <p:cNvSpPr>
              <a:spLocks/>
            </p:cNvSpPr>
            <p:nvPr/>
          </p:nvSpPr>
          <p:spPr bwMode="auto">
            <a:xfrm>
              <a:off x="1579" y="3552"/>
              <a:ext cx="245" cy="250"/>
            </a:xfrm>
            <a:custGeom>
              <a:avLst/>
              <a:gdLst>
                <a:gd name="T0" fmla="*/ 0 w 245"/>
                <a:gd name="T1" fmla="*/ 250 h 250"/>
                <a:gd name="T2" fmla="*/ 0 w 245"/>
                <a:gd name="T3" fmla="*/ 209 h 250"/>
                <a:gd name="T4" fmla="*/ 10 w 245"/>
                <a:gd name="T5" fmla="*/ 199 h 250"/>
                <a:gd name="T6" fmla="*/ 7 w 245"/>
                <a:gd name="T7" fmla="*/ 199 h 250"/>
                <a:gd name="T8" fmla="*/ 7 w 245"/>
                <a:gd name="T9" fmla="*/ 34 h 250"/>
                <a:gd name="T10" fmla="*/ 41 w 245"/>
                <a:gd name="T11" fmla="*/ 0 h 250"/>
                <a:gd name="T12" fmla="*/ 245 w 245"/>
                <a:gd name="T13" fmla="*/ 0 h 250"/>
                <a:gd name="T14" fmla="*/ 245 w 245"/>
                <a:gd name="T15" fmla="*/ 103 h 250"/>
                <a:gd name="T16" fmla="*/ 236 w 245"/>
                <a:gd name="T17" fmla="*/ 127 h 250"/>
                <a:gd name="T18" fmla="*/ 236 w 245"/>
                <a:gd name="T19" fmla="*/ 172 h 250"/>
                <a:gd name="T20" fmla="*/ 228 w 245"/>
                <a:gd name="T21" fmla="*/ 182 h 250"/>
                <a:gd name="T22" fmla="*/ 245 w 245"/>
                <a:gd name="T23" fmla="*/ 182 h 250"/>
                <a:gd name="T24" fmla="*/ 245 w 245"/>
                <a:gd name="T25" fmla="*/ 223 h 250"/>
                <a:gd name="T26" fmla="*/ 218 w 245"/>
                <a:gd name="T27" fmla="*/ 250 h 250"/>
                <a:gd name="T28" fmla="*/ 0 w 245"/>
                <a:gd name="T2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50">
                  <a:moveTo>
                    <a:pt x="0" y="250"/>
                  </a:moveTo>
                  <a:lnTo>
                    <a:pt x="0" y="209"/>
                  </a:lnTo>
                  <a:lnTo>
                    <a:pt x="10" y="199"/>
                  </a:lnTo>
                  <a:lnTo>
                    <a:pt x="7" y="199"/>
                  </a:lnTo>
                  <a:lnTo>
                    <a:pt x="7" y="34"/>
                  </a:lnTo>
                  <a:lnTo>
                    <a:pt x="41" y="0"/>
                  </a:lnTo>
                  <a:lnTo>
                    <a:pt x="245" y="0"/>
                  </a:lnTo>
                  <a:lnTo>
                    <a:pt x="245" y="103"/>
                  </a:lnTo>
                  <a:lnTo>
                    <a:pt x="236" y="127"/>
                  </a:lnTo>
                  <a:lnTo>
                    <a:pt x="236" y="172"/>
                  </a:lnTo>
                  <a:lnTo>
                    <a:pt x="228" y="182"/>
                  </a:lnTo>
                  <a:lnTo>
                    <a:pt x="245" y="182"/>
                  </a:lnTo>
                  <a:lnTo>
                    <a:pt x="245" y="223"/>
                  </a:lnTo>
                  <a:lnTo>
                    <a:pt x="218" y="250"/>
                  </a:lnTo>
                  <a:lnTo>
                    <a:pt x="0" y="25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714823" name="Group 2119"/>
          <p:cNvGrpSpPr>
            <a:grpSpLocks/>
          </p:cNvGrpSpPr>
          <p:nvPr/>
        </p:nvGrpSpPr>
        <p:grpSpPr bwMode="auto">
          <a:xfrm>
            <a:off x="1812925" y="2667000"/>
            <a:ext cx="7254875" cy="1766888"/>
            <a:chOff x="1142" y="1680"/>
            <a:chExt cx="4570" cy="1113"/>
          </a:xfrm>
        </p:grpSpPr>
        <p:sp>
          <p:nvSpPr>
            <p:cNvPr id="714792" name="Rectangle 2088"/>
            <p:cNvSpPr>
              <a:spLocks noChangeArrowheads="1"/>
            </p:cNvSpPr>
            <p:nvPr/>
          </p:nvSpPr>
          <p:spPr bwMode="auto">
            <a:xfrm>
              <a:off x="2313" y="1680"/>
              <a:ext cx="1297" cy="20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93" name="Rectangle 2089"/>
            <p:cNvSpPr>
              <a:spLocks noChangeArrowheads="1"/>
            </p:cNvSpPr>
            <p:nvPr/>
          </p:nvSpPr>
          <p:spPr bwMode="auto">
            <a:xfrm>
              <a:off x="2605" y="1728"/>
              <a:ext cx="75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Intermediate code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94" name="Line 2090"/>
            <p:cNvSpPr>
              <a:spLocks noChangeShapeType="1"/>
            </p:cNvSpPr>
            <p:nvPr/>
          </p:nvSpPr>
          <p:spPr bwMode="auto">
            <a:xfrm flipH="1">
              <a:off x="1207" y="1945"/>
              <a:ext cx="1196" cy="8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95" name="Freeform 2091"/>
            <p:cNvSpPr>
              <a:spLocks/>
            </p:cNvSpPr>
            <p:nvPr/>
          </p:nvSpPr>
          <p:spPr bwMode="auto">
            <a:xfrm>
              <a:off x="1142" y="2706"/>
              <a:ext cx="99" cy="87"/>
            </a:xfrm>
            <a:custGeom>
              <a:avLst/>
              <a:gdLst>
                <a:gd name="T0" fmla="*/ 99 w 99"/>
                <a:gd name="T1" fmla="*/ 74 h 87"/>
                <a:gd name="T2" fmla="*/ 0 w 99"/>
                <a:gd name="T3" fmla="*/ 87 h 87"/>
                <a:gd name="T4" fmla="*/ 49 w 99"/>
                <a:gd name="T5" fmla="*/ 0 h 87"/>
                <a:gd name="T6" fmla="*/ 99 w 99"/>
                <a:gd name="T7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87">
                  <a:moveTo>
                    <a:pt x="99" y="74"/>
                  </a:moveTo>
                  <a:lnTo>
                    <a:pt x="0" y="87"/>
                  </a:lnTo>
                  <a:lnTo>
                    <a:pt x="49" y="0"/>
                  </a:lnTo>
                  <a:lnTo>
                    <a:pt x="9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96" name="Freeform 2092"/>
            <p:cNvSpPr>
              <a:spLocks/>
            </p:cNvSpPr>
            <p:nvPr/>
          </p:nvSpPr>
          <p:spPr bwMode="auto">
            <a:xfrm>
              <a:off x="1328" y="1990"/>
              <a:ext cx="664" cy="535"/>
            </a:xfrm>
            <a:custGeom>
              <a:avLst/>
              <a:gdLst>
                <a:gd name="T0" fmla="*/ 107 w 664"/>
                <a:gd name="T1" fmla="*/ 422 h 535"/>
                <a:gd name="T2" fmla="*/ 129 w 664"/>
                <a:gd name="T3" fmla="*/ 466 h 535"/>
                <a:gd name="T4" fmla="*/ 157 w 664"/>
                <a:gd name="T5" fmla="*/ 500 h 535"/>
                <a:gd name="T6" fmla="*/ 188 w 664"/>
                <a:gd name="T7" fmla="*/ 523 h 535"/>
                <a:gd name="T8" fmla="*/ 221 w 664"/>
                <a:gd name="T9" fmla="*/ 535 h 535"/>
                <a:gd name="T10" fmla="*/ 254 w 664"/>
                <a:gd name="T11" fmla="*/ 533 h 535"/>
                <a:gd name="T12" fmla="*/ 288 w 664"/>
                <a:gd name="T13" fmla="*/ 519 h 535"/>
                <a:gd name="T14" fmla="*/ 319 w 664"/>
                <a:gd name="T15" fmla="*/ 494 h 535"/>
                <a:gd name="T16" fmla="*/ 346 w 664"/>
                <a:gd name="T17" fmla="*/ 494 h 535"/>
                <a:gd name="T18" fmla="*/ 376 w 664"/>
                <a:gd name="T19" fmla="*/ 519 h 535"/>
                <a:gd name="T20" fmla="*/ 409 w 664"/>
                <a:gd name="T21" fmla="*/ 533 h 535"/>
                <a:gd name="T22" fmla="*/ 443 w 664"/>
                <a:gd name="T23" fmla="*/ 535 h 535"/>
                <a:gd name="T24" fmla="*/ 477 w 664"/>
                <a:gd name="T25" fmla="*/ 523 h 535"/>
                <a:gd name="T26" fmla="*/ 507 w 664"/>
                <a:gd name="T27" fmla="*/ 500 h 535"/>
                <a:gd name="T28" fmla="*/ 535 w 664"/>
                <a:gd name="T29" fmla="*/ 466 h 535"/>
                <a:gd name="T30" fmla="*/ 557 w 664"/>
                <a:gd name="T31" fmla="*/ 422 h 535"/>
                <a:gd name="T32" fmla="*/ 578 w 664"/>
                <a:gd name="T33" fmla="*/ 400 h 535"/>
                <a:gd name="T34" fmla="*/ 601 w 664"/>
                <a:gd name="T35" fmla="*/ 399 h 535"/>
                <a:gd name="T36" fmla="*/ 624 w 664"/>
                <a:gd name="T37" fmla="*/ 385 h 535"/>
                <a:gd name="T38" fmla="*/ 643 w 664"/>
                <a:gd name="T39" fmla="*/ 359 h 535"/>
                <a:gd name="T40" fmla="*/ 656 w 664"/>
                <a:gd name="T41" fmla="*/ 326 h 535"/>
                <a:gd name="T42" fmla="*/ 663 w 664"/>
                <a:gd name="T43" fmla="*/ 288 h 535"/>
                <a:gd name="T44" fmla="*/ 663 w 664"/>
                <a:gd name="T45" fmla="*/ 247 h 535"/>
                <a:gd name="T46" fmla="*/ 656 w 664"/>
                <a:gd name="T47" fmla="*/ 209 h 535"/>
                <a:gd name="T48" fmla="*/ 643 w 664"/>
                <a:gd name="T49" fmla="*/ 176 h 535"/>
                <a:gd name="T50" fmla="*/ 624 w 664"/>
                <a:gd name="T51" fmla="*/ 150 h 535"/>
                <a:gd name="T52" fmla="*/ 601 w 664"/>
                <a:gd name="T53" fmla="*/ 136 h 535"/>
                <a:gd name="T54" fmla="*/ 578 w 664"/>
                <a:gd name="T55" fmla="*/ 135 h 535"/>
                <a:gd name="T56" fmla="*/ 557 w 664"/>
                <a:gd name="T57" fmla="*/ 114 h 535"/>
                <a:gd name="T58" fmla="*/ 535 w 664"/>
                <a:gd name="T59" fmla="*/ 70 h 535"/>
                <a:gd name="T60" fmla="*/ 507 w 664"/>
                <a:gd name="T61" fmla="*/ 35 h 535"/>
                <a:gd name="T62" fmla="*/ 477 w 664"/>
                <a:gd name="T63" fmla="*/ 13 h 535"/>
                <a:gd name="T64" fmla="*/ 443 w 664"/>
                <a:gd name="T65" fmla="*/ 1 h 535"/>
                <a:gd name="T66" fmla="*/ 409 w 664"/>
                <a:gd name="T67" fmla="*/ 2 h 535"/>
                <a:gd name="T68" fmla="*/ 376 w 664"/>
                <a:gd name="T69" fmla="*/ 16 h 535"/>
                <a:gd name="T70" fmla="*/ 346 w 664"/>
                <a:gd name="T71" fmla="*/ 42 h 535"/>
                <a:gd name="T72" fmla="*/ 319 w 664"/>
                <a:gd name="T73" fmla="*/ 42 h 535"/>
                <a:gd name="T74" fmla="*/ 288 w 664"/>
                <a:gd name="T75" fmla="*/ 16 h 535"/>
                <a:gd name="T76" fmla="*/ 254 w 664"/>
                <a:gd name="T77" fmla="*/ 2 h 535"/>
                <a:gd name="T78" fmla="*/ 221 w 664"/>
                <a:gd name="T79" fmla="*/ 1 h 535"/>
                <a:gd name="T80" fmla="*/ 188 w 664"/>
                <a:gd name="T81" fmla="*/ 13 h 535"/>
                <a:gd name="T82" fmla="*/ 157 w 664"/>
                <a:gd name="T83" fmla="*/ 35 h 535"/>
                <a:gd name="T84" fmla="*/ 129 w 664"/>
                <a:gd name="T85" fmla="*/ 70 h 535"/>
                <a:gd name="T86" fmla="*/ 107 w 664"/>
                <a:gd name="T87" fmla="*/ 114 h 535"/>
                <a:gd name="T88" fmla="*/ 86 w 664"/>
                <a:gd name="T89" fmla="*/ 135 h 535"/>
                <a:gd name="T90" fmla="*/ 62 w 664"/>
                <a:gd name="T91" fmla="*/ 136 h 535"/>
                <a:gd name="T92" fmla="*/ 40 w 664"/>
                <a:gd name="T93" fmla="*/ 150 h 535"/>
                <a:gd name="T94" fmla="*/ 22 w 664"/>
                <a:gd name="T95" fmla="*/ 176 h 535"/>
                <a:gd name="T96" fmla="*/ 8 w 664"/>
                <a:gd name="T97" fmla="*/ 209 h 535"/>
                <a:gd name="T98" fmla="*/ 1 w 664"/>
                <a:gd name="T99" fmla="*/ 247 h 535"/>
                <a:gd name="T100" fmla="*/ 1 w 664"/>
                <a:gd name="T101" fmla="*/ 288 h 535"/>
                <a:gd name="T102" fmla="*/ 8 w 664"/>
                <a:gd name="T103" fmla="*/ 326 h 535"/>
                <a:gd name="T104" fmla="*/ 22 w 664"/>
                <a:gd name="T105" fmla="*/ 359 h 535"/>
                <a:gd name="T106" fmla="*/ 40 w 664"/>
                <a:gd name="T107" fmla="*/ 385 h 535"/>
                <a:gd name="T108" fmla="*/ 62 w 664"/>
                <a:gd name="T109" fmla="*/ 399 h 535"/>
                <a:gd name="T110" fmla="*/ 86 w 664"/>
                <a:gd name="T111" fmla="*/ 40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64" h="535">
                  <a:moveTo>
                    <a:pt x="98" y="397"/>
                  </a:moveTo>
                  <a:lnTo>
                    <a:pt x="107" y="422"/>
                  </a:lnTo>
                  <a:lnTo>
                    <a:pt x="117" y="445"/>
                  </a:lnTo>
                  <a:lnTo>
                    <a:pt x="129" y="466"/>
                  </a:lnTo>
                  <a:lnTo>
                    <a:pt x="142" y="484"/>
                  </a:lnTo>
                  <a:lnTo>
                    <a:pt x="157" y="500"/>
                  </a:lnTo>
                  <a:lnTo>
                    <a:pt x="172" y="513"/>
                  </a:lnTo>
                  <a:lnTo>
                    <a:pt x="188" y="523"/>
                  </a:lnTo>
                  <a:lnTo>
                    <a:pt x="204" y="530"/>
                  </a:lnTo>
                  <a:lnTo>
                    <a:pt x="221" y="535"/>
                  </a:lnTo>
                  <a:lnTo>
                    <a:pt x="238" y="535"/>
                  </a:lnTo>
                  <a:lnTo>
                    <a:pt x="254" y="533"/>
                  </a:lnTo>
                  <a:lnTo>
                    <a:pt x="271" y="528"/>
                  </a:lnTo>
                  <a:lnTo>
                    <a:pt x="288" y="519"/>
                  </a:lnTo>
                  <a:lnTo>
                    <a:pt x="304" y="508"/>
                  </a:lnTo>
                  <a:lnTo>
                    <a:pt x="319" y="494"/>
                  </a:lnTo>
                  <a:lnTo>
                    <a:pt x="332" y="476"/>
                  </a:lnTo>
                  <a:lnTo>
                    <a:pt x="346" y="494"/>
                  </a:lnTo>
                  <a:lnTo>
                    <a:pt x="361" y="508"/>
                  </a:lnTo>
                  <a:lnTo>
                    <a:pt x="376" y="519"/>
                  </a:lnTo>
                  <a:lnTo>
                    <a:pt x="392" y="528"/>
                  </a:lnTo>
                  <a:lnTo>
                    <a:pt x="409" y="533"/>
                  </a:lnTo>
                  <a:lnTo>
                    <a:pt x="426" y="535"/>
                  </a:lnTo>
                  <a:lnTo>
                    <a:pt x="443" y="535"/>
                  </a:lnTo>
                  <a:lnTo>
                    <a:pt x="460" y="530"/>
                  </a:lnTo>
                  <a:lnTo>
                    <a:pt x="477" y="523"/>
                  </a:lnTo>
                  <a:lnTo>
                    <a:pt x="492" y="513"/>
                  </a:lnTo>
                  <a:lnTo>
                    <a:pt x="507" y="500"/>
                  </a:lnTo>
                  <a:lnTo>
                    <a:pt x="521" y="484"/>
                  </a:lnTo>
                  <a:lnTo>
                    <a:pt x="535" y="466"/>
                  </a:lnTo>
                  <a:lnTo>
                    <a:pt x="547" y="445"/>
                  </a:lnTo>
                  <a:lnTo>
                    <a:pt x="557" y="422"/>
                  </a:lnTo>
                  <a:lnTo>
                    <a:pt x="566" y="397"/>
                  </a:lnTo>
                  <a:lnTo>
                    <a:pt x="578" y="400"/>
                  </a:lnTo>
                  <a:lnTo>
                    <a:pt x="590" y="401"/>
                  </a:lnTo>
                  <a:lnTo>
                    <a:pt x="601" y="399"/>
                  </a:lnTo>
                  <a:lnTo>
                    <a:pt x="613" y="393"/>
                  </a:lnTo>
                  <a:lnTo>
                    <a:pt x="624" y="385"/>
                  </a:lnTo>
                  <a:lnTo>
                    <a:pt x="634" y="373"/>
                  </a:lnTo>
                  <a:lnTo>
                    <a:pt x="643" y="359"/>
                  </a:lnTo>
                  <a:lnTo>
                    <a:pt x="650" y="344"/>
                  </a:lnTo>
                  <a:lnTo>
                    <a:pt x="656" y="326"/>
                  </a:lnTo>
                  <a:lnTo>
                    <a:pt x="660" y="308"/>
                  </a:lnTo>
                  <a:lnTo>
                    <a:pt x="663" y="288"/>
                  </a:lnTo>
                  <a:lnTo>
                    <a:pt x="664" y="268"/>
                  </a:lnTo>
                  <a:lnTo>
                    <a:pt x="663" y="247"/>
                  </a:lnTo>
                  <a:lnTo>
                    <a:pt x="660" y="228"/>
                  </a:lnTo>
                  <a:lnTo>
                    <a:pt x="656" y="209"/>
                  </a:lnTo>
                  <a:lnTo>
                    <a:pt x="650" y="191"/>
                  </a:lnTo>
                  <a:lnTo>
                    <a:pt x="643" y="176"/>
                  </a:lnTo>
                  <a:lnTo>
                    <a:pt x="634" y="162"/>
                  </a:lnTo>
                  <a:lnTo>
                    <a:pt x="624" y="150"/>
                  </a:lnTo>
                  <a:lnTo>
                    <a:pt x="613" y="142"/>
                  </a:lnTo>
                  <a:lnTo>
                    <a:pt x="601" y="136"/>
                  </a:lnTo>
                  <a:lnTo>
                    <a:pt x="590" y="134"/>
                  </a:lnTo>
                  <a:lnTo>
                    <a:pt x="578" y="135"/>
                  </a:lnTo>
                  <a:lnTo>
                    <a:pt x="566" y="138"/>
                  </a:lnTo>
                  <a:lnTo>
                    <a:pt x="557" y="114"/>
                  </a:lnTo>
                  <a:lnTo>
                    <a:pt x="547" y="91"/>
                  </a:lnTo>
                  <a:lnTo>
                    <a:pt x="535" y="70"/>
                  </a:lnTo>
                  <a:lnTo>
                    <a:pt x="521" y="52"/>
                  </a:lnTo>
                  <a:lnTo>
                    <a:pt x="507" y="35"/>
                  </a:lnTo>
                  <a:lnTo>
                    <a:pt x="492" y="22"/>
                  </a:lnTo>
                  <a:lnTo>
                    <a:pt x="477" y="13"/>
                  </a:lnTo>
                  <a:lnTo>
                    <a:pt x="460" y="5"/>
                  </a:lnTo>
                  <a:lnTo>
                    <a:pt x="443" y="1"/>
                  </a:lnTo>
                  <a:lnTo>
                    <a:pt x="426" y="0"/>
                  </a:lnTo>
                  <a:lnTo>
                    <a:pt x="409" y="2"/>
                  </a:lnTo>
                  <a:lnTo>
                    <a:pt x="392" y="7"/>
                  </a:lnTo>
                  <a:lnTo>
                    <a:pt x="376" y="16"/>
                  </a:lnTo>
                  <a:lnTo>
                    <a:pt x="361" y="27"/>
                  </a:lnTo>
                  <a:lnTo>
                    <a:pt x="346" y="42"/>
                  </a:lnTo>
                  <a:lnTo>
                    <a:pt x="332" y="59"/>
                  </a:lnTo>
                  <a:lnTo>
                    <a:pt x="319" y="42"/>
                  </a:lnTo>
                  <a:lnTo>
                    <a:pt x="304" y="27"/>
                  </a:lnTo>
                  <a:lnTo>
                    <a:pt x="288" y="16"/>
                  </a:lnTo>
                  <a:lnTo>
                    <a:pt x="271" y="7"/>
                  </a:lnTo>
                  <a:lnTo>
                    <a:pt x="254" y="2"/>
                  </a:lnTo>
                  <a:lnTo>
                    <a:pt x="238" y="0"/>
                  </a:lnTo>
                  <a:lnTo>
                    <a:pt x="221" y="1"/>
                  </a:lnTo>
                  <a:lnTo>
                    <a:pt x="204" y="5"/>
                  </a:lnTo>
                  <a:lnTo>
                    <a:pt x="188" y="13"/>
                  </a:lnTo>
                  <a:lnTo>
                    <a:pt x="172" y="22"/>
                  </a:lnTo>
                  <a:lnTo>
                    <a:pt x="157" y="35"/>
                  </a:lnTo>
                  <a:lnTo>
                    <a:pt x="142" y="52"/>
                  </a:lnTo>
                  <a:lnTo>
                    <a:pt x="129" y="70"/>
                  </a:lnTo>
                  <a:lnTo>
                    <a:pt x="117" y="91"/>
                  </a:lnTo>
                  <a:lnTo>
                    <a:pt x="107" y="114"/>
                  </a:lnTo>
                  <a:lnTo>
                    <a:pt x="98" y="138"/>
                  </a:lnTo>
                  <a:lnTo>
                    <a:pt x="86" y="135"/>
                  </a:lnTo>
                  <a:lnTo>
                    <a:pt x="74" y="134"/>
                  </a:lnTo>
                  <a:lnTo>
                    <a:pt x="62" y="136"/>
                  </a:lnTo>
                  <a:lnTo>
                    <a:pt x="51" y="142"/>
                  </a:lnTo>
                  <a:lnTo>
                    <a:pt x="40" y="150"/>
                  </a:lnTo>
                  <a:lnTo>
                    <a:pt x="31" y="162"/>
                  </a:lnTo>
                  <a:lnTo>
                    <a:pt x="22" y="176"/>
                  </a:lnTo>
                  <a:lnTo>
                    <a:pt x="14" y="191"/>
                  </a:lnTo>
                  <a:lnTo>
                    <a:pt x="8" y="209"/>
                  </a:lnTo>
                  <a:lnTo>
                    <a:pt x="3" y="228"/>
                  </a:lnTo>
                  <a:lnTo>
                    <a:pt x="1" y="247"/>
                  </a:lnTo>
                  <a:lnTo>
                    <a:pt x="0" y="268"/>
                  </a:lnTo>
                  <a:lnTo>
                    <a:pt x="1" y="288"/>
                  </a:lnTo>
                  <a:lnTo>
                    <a:pt x="3" y="308"/>
                  </a:lnTo>
                  <a:lnTo>
                    <a:pt x="8" y="326"/>
                  </a:lnTo>
                  <a:lnTo>
                    <a:pt x="14" y="344"/>
                  </a:lnTo>
                  <a:lnTo>
                    <a:pt x="22" y="359"/>
                  </a:lnTo>
                  <a:lnTo>
                    <a:pt x="31" y="373"/>
                  </a:lnTo>
                  <a:lnTo>
                    <a:pt x="40" y="385"/>
                  </a:lnTo>
                  <a:lnTo>
                    <a:pt x="51" y="393"/>
                  </a:lnTo>
                  <a:lnTo>
                    <a:pt x="62" y="399"/>
                  </a:lnTo>
                  <a:lnTo>
                    <a:pt x="74" y="401"/>
                  </a:lnTo>
                  <a:lnTo>
                    <a:pt x="86" y="400"/>
                  </a:lnTo>
                  <a:lnTo>
                    <a:pt x="98" y="397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97" name="Rectangle 2093"/>
            <p:cNvSpPr>
              <a:spLocks noChangeArrowheads="1"/>
            </p:cNvSpPr>
            <p:nvPr/>
          </p:nvSpPr>
          <p:spPr bwMode="auto">
            <a:xfrm>
              <a:off x="1623" y="2055"/>
              <a:ext cx="13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VM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98" name="Rectangle 2094"/>
            <p:cNvSpPr>
              <a:spLocks noChangeArrowheads="1"/>
            </p:cNvSpPr>
            <p:nvPr/>
          </p:nvSpPr>
          <p:spPr bwMode="auto">
            <a:xfrm>
              <a:off x="1391" y="2160"/>
              <a:ext cx="59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implementation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799" name="Rectangle 2095"/>
            <p:cNvSpPr>
              <a:spLocks noChangeArrowheads="1"/>
            </p:cNvSpPr>
            <p:nvPr/>
          </p:nvSpPr>
          <p:spPr bwMode="auto">
            <a:xfrm>
              <a:off x="1486" y="2264"/>
              <a:ext cx="4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over CISC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00" name="Rectangle 2096"/>
            <p:cNvSpPr>
              <a:spLocks noChangeArrowheads="1"/>
            </p:cNvSpPr>
            <p:nvPr/>
          </p:nvSpPr>
          <p:spPr bwMode="auto">
            <a:xfrm>
              <a:off x="1508" y="2369"/>
              <a:ext cx="36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platforms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01" name="Line 2097"/>
            <p:cNvSpPr>
              <a:spLocks noChangeShapeType="1"/>
            </p:cNvSpPr>
            <p:nvPr/>
          </p:nvSpPr>
          <p:spPr bwMode="auto">
            <a:xfrm flipH="1">
              <a:off x="2104" y="1958"/>
              <a:ext cx="638" cy="7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02" name="Freeform 2098"/>
            <p:cNvSpPr>
              <a:spLocks/>
            </p:cNvSpPr>
            <p:nvPr/>
          </p:nvSpPr>
          <p:spPr bwMode="auto">
            <a:xfrm>
              <a:off x="2054" y="2696"/>
              <a:ext cx="91" cy="97"/>
            </a:xfrm>
            <a:custGeom>
              <a:avLst/>
              <a:gdLst>
                <a:gd name="T0" fmla="*/ 91 w 91"/>
                <a:gd name="T1" fmla="*/ 56 h 97"/>
                <a:gd name="T2" fmla="*/ 0 w 91"/>
                <a:gd name="T3" fmla="*/ 97 h 97"/>
                <a:gd name="T4" fmla="*/ 22 w 91"/>
                <a:gd name="T5" fmla="*/ 0 h 97"/>
                <a:gd name="T6" fmla="*/ 91 w 91"/>
                <a:gd name="T7" fmla="*/ 5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97">
                  <a:moveTo>
                    <a:pt x="91" y="56"/>
                  </a:moveTo>
                  <a:lnTo>
                    <a:pt x="0" y="97"/>
                  </a:lnTo>
                  <a:lnTo>
                    <a:pt x="22" y="0"/>
                  </a:lnTo>
                  <a:lnTo>
                    <a:pt x="9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03" name="Line 2099"/>
            <p:cNvSpPr>
              <a:spLocks noChangeShapeType="1"/>
            </p:cNvSpPr>
            <p:nvPr/>
          </p:nvSpPr>
          <p:spPr bwMode="auto">
            <a:xfrm>
              <a:off x="3168" y="1954"/>
              <a:ext cx="661" cy="7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04" name="Freeform 2100"/>
            <p:cNvSpPr>
              <a:spLocks/>
            </p:cNvSpPr>
            <p:nvPr/>
          </p:nvSpPr>
          <p:spPr bwMode="auto">
            <a:xfrm>
              <a:off x="3787" y="2696"/>
              <a:ext cx="92" cy="97"/>
            </a:xfrm>
            <a:custGeom>
              <a:avLst/>
              <a:gdLst>
                <a:gd name="T0" fmla="*/ 69 w 92"/>
                <a:gd name="T1" fmla="*/ 0 h 97"/>
                <a:gd name="T2" fmla="*/ 92 w 92"/>
                <a:gd name="T3" fmla="*/ 97 h 97"/>
                <a:gd name="T4" fmla="*/ 0 w 92"/>
                <a:gd name="T5" fmla="*/ 58 h 97"/>
                <a:gd name="T6" fmla="*/ 69 w 92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97">
                  <a:moveTo>
                    <a:pt x="69" y="0"/>
                  </a:moveTo>
                  <a:lnTo>
                    <a:pt x="92" y="97"/>
                  </a:lnTo>
                  <a:lnTo>
                    <a:pt x="0" y="5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05" name="Line 2101"/>
            <p:cNvSpPr>
              <a:spLocks noChangeShapeType="1"/>
            </p:cNvSpPr>
            <p:nvPr/>
          </p:nvSpPr>
          <p:spPr bwMode="auto">
            <a:xfrm>
              <a:off x="3500" y="1943"/>
              <a:ext cx="1105" cy="8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06" name="Freeform 2102"/>
            <p:cNvSpPr>
              <a:spLocks/>
            </p:cNvSpPr>
            <p:nvPr/>
          </p:nvSpPr>
          <p:spPr bwMode="auto">
            <a:xfrm>
              <a:off x="4569" y="2704"/>
              <a:ext cx="99" cy="89"/>
            </a:xfrm>
            <a:custGeom>
              <a:avLst/>
              <a:gdLst>
                <a:gd name="T0" fmla="*/ 53 w 99"/>
                <a:gd name="T1" fmla="*/ 0 h 89"/>
                <a:gd name="T2" fmla="*/ 99 w 99"/>
                <a:gd name="T3" fmla="*/ 89 h 89"/>
                <a:gd name="T4" fmla="*/ 0 w 99"/>
                <a:gd name="T5" fmla="*/ 72 h 89"/>
                <a:gd name="T6" fmla="*/ 53 w 99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89">
                  <a:moveTo>
                    <a:pt x="53" y="0"/>
                  </a:moveTo>
                  <a:lnTo>
                    <a:pt x="99" y="89"/>
                  </a:lnTo>
                  <a:lnTo>
                    <a:pt x="0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07" name="Freeform 2103"/>
            <p:cNvSpPr>
              <a:spLocks/>
            </p:cNvSpPr>
            <p:nvPr/>
          </p:nvSpPr>
          <p:spPr bwMode="auto">
            <a:xfrm>
              <a:off x="2168" y="2096"/>
              <a:ext cx="695" cy="429"/>
            </a:xfrm>
            <a:custGeom>
              <a:avLst/>
              <a:gdLst>
                <a:gd name="T0" fmla="*/ 113 w 695"/>
                <a:gd name="T1" fmla="*/ 341 h 429"/>
                <a:gd name="T2" fmla="*/ 141 w 695"/>
                <a:gd name="T3" fmla="*/ 380 h 429"/>
                <a:gd name="T4" fmla="*/ 175 w 695"/>
                <a:gd name="T5" fmla="*/ 409 h 429"/>
                <a:gd name="T6" fmla="*/ 213 w 695"/>
                <a:gd name="T7" fmla="*/ 425 h 429"/>
                <a:gd name="T8" fmla="*/ 254 w 695"/>
                <a:gd name="T9" fmla="*/ 429 h 429"/>
                <a:gd name="T10" fmla="*/ 294 w 695"/>
                <a:gd name="T11" fmla="*/ 420 h 429"/>
                <a:gd name="T12" fmla="*/ 331 w 695"/>
                <a:gd name="T13" fmla="*/ 397 h 429"/>
                <a:gd name="T14" fmla="*/ 364 w 695"/>
                <a:gd name="T15" fmla="*/ 397 h 429"/>
                <a:gd name="T16" fmla="*/ 401 w 695"/>
                <a:gd name="T17" fmla="*/ 420 h 429"/>
                <a:gd name="T18" fmla="*/ 441 w 695"/>
                <a:gd name="T19" fmla="*/ 429 h 429"/>
                <a:gd name="T20" fmla="*/ 481 w 695"/>
                <a:gd name="T21" fmla="*/ 425 h 429"/>
                <a:gd name="T22" fmla="*/ 520 w 695"/>
                <a:gd name="T23" fmla="*/ 409 h 429"/>
                <a:gd name="T24" fmla="*/ 554 w 695"/>
                <a:gd name="T25" fmla="*/ 380 h 429"/>
                <a:gd name="T26" fmla="*/ 582 w 695"/>
                <a:gd name="T27" fmla="*/ 341 h 429"/>
                <a:gd name="T28" fmla="*/ 606 w 695"/>
                <a:gd name="T29" fmla="*/ 321 h 429"/>
                <a:gd name="T30" fmla="*/ 633 w 695"/>
                <a:gd name="T31" fmla="*/ 319 h 429"/>
                <a:gd name="T32" fmla="*/ 658 w 695"/>
                <a:gd name="T33" fmla="*/ 305 h 429"/>
                <a:gd name="T34" fmla="*/ 678 w 695"/>
                <a:gd name="T35" fmla="*/ 280 h 429"/>
                <a:gd name="T36" fmla="*/ 690 w 695"/>
                <a:gd name="T37" fmla="*/ 249 h 429"/>
                <a:gd name="T38" fmla="*/ 695 w 695"/>
                <a:gd name="T39" fmla="*/ 214 h 429"/>
                <a:gd name="T40" fmla="*/ 690 w 695"/>
                <a:gd name="T41" fmla="*/ 179 h 429"/>
                <a:gd name="T42" fmla="*/ 678 w 695"/>
                <a:gd name="T43" fmla="*/ 148 h 429"/>
                <a:gd name="T44" fmla="*/ 658 w 695"/>
                <a:gd name="T45" fmla="*/ 124 h 429"/>
                <a:gd name="T46" fmla="*/ 633 w 695"/>
                <a:gd name="T47" fmla="*/ 111 h 429"/>
                <a:gd name="T48" fmla="*/ 606 w 695"/>
                <a:gd name="T49" fmla="*/ 107 h 429"/>
                <a:gd name="T50" fmla="*/ 582 w 695"/>
                <a:gd name="T51" fmla="*/ 88 h 429"/>
                <a:gd name="T52" fmla="*/ 554 w 695"/>
                <a:gd name="T53" fmla="*/ 49 h 429"/>
                <a:gd name="T54" fmla="*/ 520 w 695"/>
                <a:gd name="T55" fmla="*/ 21 h 429"/>
                <a:gd name="T56" fmla="*/ 481 w 695"/>
                <a:gd name="T57" fmla="*/ 3 h 429"/>
                <a:gd name="T58" fmla="*/ 441 w 695"/>
                <a:gd name="T59" fmla="*/ 0 h 429"/>
                <a:gd name="T60" fmla="*/ 401 w 695"/>
                <a:gd name="T61" fmla="*/ 9 h 429"/>
                <a:gd name="T62" fmla="*/ 364 w 695"/>
                <a:gd name="T63" fmla="*/ 31 h 429"/>
                <a:gd name="T64" fmla="*/ 331 w 695"/>
                <a:gd name="T65" fmla="*/ 31 h 429"/>
                <a:gd name="T66" fmla="*/ 294 w 695"/>
                <a:gd name="T67" fmla="*/ 9 h 429"/>
                <a:gd name="T68" fmla="*/ 254 w 695"/>
                <a:gd name="T69" fmla="*/ 0 h 429"/>
                <a:gd name="T70" fmla="*/ 213 w 695"/>
                <a:gd name="T71" fmla="*/ 3 h 429"/>
                <a:gd name="T72" fmla="*/ 175 w 695"/>
                <a:gd name="T73" fmla="*/ 21 h 429"/>
                <a:gd name="T74" fmla="*/ 141 w 695"/>
                <a:gd name="T75" fmla="*/ 49 h 429"/>
                <a:gd name="T76" fmla="*/ 113 w 695"/>
                <a:gd name="T77" fmla="*/ 88 h 429"/>
                <a:gd name="T78" fmla="*/ 89 w 695"/>
                <a:gd name="T79" fmla="*/ 107 h 429"/>
                <a:gd name="T80" fmla="*/ 62 w 695"/>
                <a:gd name="T81" fmla="*/ 111 h 429"/>
                <a:gd name="T82" fmla="*/ 37 w 695"/>
                <a:gd name="T83" fmla="*/ 124 h 429"/>
                <a:gd name="T84" fmla="*/ 17 w 695"/>
                <a:gd name="T85" fmla="*/ 148 h 429"/>
                <a:gd name="T86" fmla="*/ 4 w 695"/>
                <a:gd name="T87" fmla="*/ 179 h 429"/>
                <a:gd name="T88" fmla="*/ 0 w 695"/>
                <a:gd name="T89" fmla="*/ 214 h 429"/>
                <a:gd name="T90" fmla="*/ 4 w 695"/>
                <a:gd name="T91" fmla="*/ 249 h 429"/>
                <a:gd name="T92" fmla="*/ 17 w 695"/>
                <a:gd name="T93" fmla="*/ 280 h 429"/>
                <a:gd name="T94" fmla="*/ 37 w 695"/>
                <a:gd name="T95" fmla="*/ 305 h 429"/>
                <a:gd name="T96" fmla="*/ 62 w 695"/>
                <a:gd name="T97" fmla="*/ 319 h 429"/>
                <a:gd name="T98" fmla="*/ 89 w 695"/>
                <a:gd name="T99" fmla="*/ 321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5" h="429">
                  <a:moveTo>
                    <a:pt x="102" y="319"/>
                  </a:moveTo>
                  <a:lnTo>
                    <a:pt x="113" y="341"/>
                  </a:lnTo>
                  <a:lnTo>
                    <a:pt x="126" y="361"/>
                  </a:lnTo>
                  <a:lnTo>
                    <a:pt x="141" y="380"/>
                  </a:lnTo>
                  <a:lnTo>
                    <a:pt x="157" y="395"/>
                  </a:lnTo>
                  <a:lnTo>
                    <a:pt x="175" y="409"/>
                  </a:lnTo>
                  <a:lnTo>
                    <a:pt x="194" y="418"/>
                  </a:lnTo>
                  <a:lnTo>
                    <a:pt x="213" y="425"/>
                  </a:lnTo>
                  <a:lnTo>
                    <a:pt x="234" y="429"/>
                  </a:lnTo>
                  <a:lnTo>
                    <a:pt x="254" y="429"/>
                  </a:lnTo>
                  <a:lnTo>
                    <a:pt x="274" y="426"/>
                  </a:lnTo>
                  <a:lnTo>
                    <a:pt x="294" y="420"/>
                  </a:lnTo>
                  <a:lnTo>
                    <a:pt x="313" y="410"/>
                  </a:lnTo>
                  <a:lnTo>
                    <a:pt x="331" y="397"/>
                  </a:lnTo>
                  <a:lnTo>
                    <a:pt x="348" y="382"/>
                  </a:lnTo>
                  <a:lnTo>
                    <a:pt x="364" y="397"/>
                  </a:lnTo>
                  <a:lnTo>
                    <a:pt x="382" y="410"/>
                  </a:lnTo>
                  <a:lnTo>
                    <a:pt x="401" y="420"/>
                  </a:lnTo>
                  <a:lnTo>
                    <a:pt x="421" y="426"/>
                  </a:lnTo>
                  <a:lnTo>
                    <a:pt x="441" y="429"/>
                  </a:lnTo>
                  <a:lnTo>
                    <a:pt x="461" y="429"/>
                  </a:lnTo>
                  <a:lnTo>
                    <a:pt x="481" y="425"/>
                  </a:lnTo>
                  <a:lnTo>
                    <a:pt x="501" y="418"/>
                  </a:lnTo>
                  <a:lnTo>
                    <a:pt x="520" y="409"/>
                  </a:lnTo>
                  <a:lnTo>
                    <a:pt x="537" y="395"/>
                  </a:lnTo>
                  <a:lnTo>
                    <a:pt x="554" y="380"/>
                  </a:lnTo>
                  <a:lnTo>
                    <a:pt x="569" y="361"/>
                  </a:lnTo>
                  <a:lnTo>
                    <a:pt x="582" y="341"/>
                  </a:lnTo>
                  <a:lnTo>
                    <a:pt x="593" y="319"/>
                  </a:lnTo>
                  <a:lnTo>
                    <a:pt x="606" y="321"/>
                  </a:lnTo>
                  <a:lnTo>
                    <a:pt x="620" y="321"/>
                  </a:lnTo>
                  <a:lnTo>
                    <a:pt x="633" y="319"/>
                  </a:lnTo>
                  <a:lnTo>
                    <a:pt x="645" y="313"/>
                  </a:lnTo>
                  <a:lnTo>
                    <a:pt x="658" y="305"/>
                  </a:lnTo>
                  <a:lnTo>
                    <a:pt x="668" y="293"/>
                  </a:lnTo>
                  <a:lnTo>
                    <a:pt x="678" y="280"/>
                  </a:lnTo>
                  <a:lnTo>
                    <a:pt x="685" y="266"/>
                  </a:lnTo>
                  <a:lnTo>
                    <a:pt x="690" y="249"/>
                  </a:lnTo>
                  <a:lnTo>
                    <a:pt x="694" y="233"/>
                  </a:lnTo>
                  <a:lnTo>
                    <a:pt x="695" y="214"/>
                  </a:lnTo>
                  <a:lnTo>
                    <a:pt x="694" y="197"/>
                  </a:lnTo>
                  <a:lnTo>
                    <a:pt x="690" y="179"/>
                  </a:lnTo>
                  <a:lnTo>
                    <a:pt x="685" y="163"/>
                  </a:lnTo>
                  <a:lnTo>
                    <a:pt x="678" y="148"/>
                  </a:lnTo>
                  <a:lnTo>
                    <a:pt x="668" y="135"/>
                  </a:lnTo>
                  <a:lnTo>
                    <a:pt x="658" y="124"/>
                  </a:lnTo>
                  <a:lnTo>
                    <a:pt x="645" y="116"/>
                  </a:lnTo>
                  <a:lnTo>
                    <a:pt x="633" y="111"/>
                  </a:lnTo>
                  <a:lnTo>
                    <a:pt x="620" y="107"/>
                  </a:lnTo>
                  <a:lnTo>
                    <a:pt x="606" y="107"/>
                  </a:lnTo>
                  <a:lnTo>
                    <a:pt x="593" y="111"/>
                  </a:lnTo>
                  <a:lnTo>
                    <a:pt x="582" y="88"/>
                  </a:lnTo>
                  <a:lnTo>
                    <a:pt x="569" y="67"/>
                  </a:lnTo>
                  <a:lnTo>
                    <a:pt x="554" y="49"/>
                  </a:lnTo>
                  <a:lnTo>
                    <a:pt x="537" y="33"/>
                  </a:lnTo>
                  <a:lnTo>
                    <a:pt x="520" y="21"/>
                  </a:lnTo>
                  <a:lnTo>
                    <a:pt x="501" y="10"/>
                  </a:lnTo>
                  <a:lnTo>
                    <a:pt x="481" y="3"/>
                  </a:lnTo>
                  <a:lnTo>
                    <a:pt x="461" y="0"/>
                  </a:lnTo>
                  <a:lnTo>
                    <a:pt x="441" y="0"/>
                  </a:lnTo>
                  <a:lnTo>
                    <a:pt x="421" y="3"/>
                  </a:lnTo>
                  <a:lnTo>
                    <a:pt x="401" y="9"/>
                  </a:lnTo>
                  <a:lnTo>
                    <a:pt x="382" y="19"/>
                  </a:lnTo>
                  <a:lnTo>
                    <a:pt x="364" y="31"/>
                  </a:lnTo>
                  <a:lnTo>
                    <a:pt x="348" y="47"/>
                  </a:lnTo>
                  <a:lnTo>
                    <a:pt x="331" y="31"/>
                  </a:lnTo>
                  <a:lnTo>
                    <a:pt x="313" y="19"/>
                  </a:lnTo>
                  <a:lnTo>
                    <a:pt x="294" y="9"/>
                  </a:lnTo>
                  <a:lnTo>
                    <a:pt x="274" y="3"/>
                  </a:lnTo>
                  <a:lnTo>
                    <a:pt x="254" y="0"/>
                  </a:lnTo>
                  <a:lnTo>
                    <a:pt x="234" y="0"/>
                  </a:lnTo>
                  <a:lnTo>
                    <a:pt x="213" y="3"/>
                  </a:lnTo>
                  <a:lnTo>
                    <a:pt x="194" y="10"/>
                  </a:lnTo>
                  <a:lnTo>
                    <a:pt x="175" y="21"/>
                  </a:lnTo>
                  <a:lnTo>
                    <a:pt x="157" y="33"/>
                  </a:lnTo>
                  <a:lnTo>
                    <a:pt x="141" y="49"/>
                  </a:lnTo>
                  <a:lnTo>
                    <a:pt x="126" y="67"/>
                  </a:lnTo>
                  <a:lnTo>
                    <a:pt x="113" y="88"/>
                  </a:lnTo>
                  <a:lnTo>
                    <a:pt x="102" y="111"/>
                  </a:lnTo>
                  <a:lnTo>
                    <a:pt x="89" y="107"/>
                  </a:lnTo>
                  <a:lnTo>
                    <a:pt x="75" y="107"/>
                  </a:lnTo>
                  <a:lnTo>
                    <a:pt x="62" y="111"/>
                  </a:lnTo>
                  <a:lnTo>
                    <a:pt x="49" y="116"/>
                  </a:lnTo>
                  <a:lnTo>
                    <a:pt x="37" y="124"/>
                  </a:lnTo>
                  <a:lnTo>
                    <a:pt x="26" y="135"/>
                  </a:lnTo>
                  <a:lnTo>
                    <a:pt x="17" y="148"/>
                  </a:lnTo>
                  <a:lnTo>
                    <a:pt x="10" y="163"/>
                  </a:lnTo>
                  <a:lnTo>
                    <a:pt x="4" y="179"/>
                  </a:lnTo>
                  <a:lnTo>
                    <a:pt x="1" y="197"/>
                  </a:lnTo>
                  <a:lnTo>
                    <a:pt x="0" y="214"/>
                  </a:lnTo>
                  <a:lnTo>
                    <a:pt x="1" y="233"/>
                  </a:lnTo>
                  <a:lnTo>
                    <a:pt x="4" y="249"/>
                  </a:lnTo>
                  <a:lnTo>
                    <a:pt x="10" y="266"/>
                  </a:lnTo>
                  <a:lnTo>
                    <a:pt x="17" y="280"/>
                  </a:lnTo>
                  <a:lnTo>
                    <a:pt x="26" y="293"/>
                  </a:lnTo>
                  <a:lnTo>
                    <a:pt x="37" y="305"/>
                  </a:lnTo>
                  <a:lnTo>
                    <a:pt x="49" y="313"/>
                  </a:lnTo>
                  <a:lnTo>
                    <a:pt x="62" y="319"/>
                  </a:lnTo>
                  <a:lnTo>
                    <a:pt x="75" y="321"/>
                  </a:lnTo>
                  <a:lnTo>
                    <a:pt x="89" y="321"/>
                  </a:lnTo>
                  <a:lnTo>
                    <a:pt x="102" y="319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08" name="Rectangle 2104"/>
            <p:cNvSpPr>
              <a:spLocks noChangeArrowheads="1"/>
            </p:cNvSpPr>
            <p:nvPr/>
          </p:nvSpPr>
          <p:spPr bwMode="auto">
            <a:xfrm>
              <a:off x="2385" y="2160"/>
              <a:ext cx="3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VM imp.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09" name="Rectangle 2105"/>
            <p:cNvSpPr>
              <a:spLocks noChangeArrowheads="1"/>
            </p:cNvSpPr>
            <p:nvPr/>
          </p:nvSpPr>
          <p:spPr bwMode="auto">
            <a:xfrm>
              <a:off x="2342" y="2264"/>
              <a:ext cx="4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over RISC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10" name="Rectangle 2106"/>
            <p:cNvSpPr>
              <a:spLocks noChangeArrowheads="1"/>
            </p:cNvSpPr>
            <p:nvPr/>
          </p:nvSpPr>
          <p:spPr bwMode="auto">
            <a:xfrm>
              <a:off x="2365" y="2369"/>
              <a:ext cx="36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platforms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11" name="Freeform 2107"/>
            <p:cNvSpPr>
              <a:spLocks/>
            </p:cNvSpPr>
            <p:nvPr/>
          </p:nvSpPr>
          <p:spPr bwMode="auto">
            <a:xfrm>
              <a:off x="3828" y="2052"/>
              <a:ext cx="767" cy="471"/>
            </a:xfrm>
            <a:custGeom>
              <a:avLst/>
              <a:gdLst>
                <a:gd name="T0" fmla="*/ 123 w 767"/>
                <a:gd name="T1" fmla="*/ 372 h 471"/>
                <a:gd name="T2" fmla="*/ 152 w 767"/>
                <a:gd name="T3" fmla="*/ 412 h 471"/>
                <a:gd name="T4" fmla="*/ 187 w 767"/>
                <a:gd name="T5" fmla="*/ 444 h 471"/>
                <a:gd name="T6" fmla="*/ 225 w 767"/>
                <a:gd name="T7" fmla="*/ 463 h 471"/>
                <a:gd name="T8" fmla="*/ 267 w 767"/>
                <a:gd name="T9" fmla="*/ 471 h 471"/>
                <a:gd name="T10" fmla="*/ 309 w 767"/>
                <a:gd name="T11" fmla="*/ 466 h 471"/>
                <a:gd name="T12" fmla="*/ 348 w 767"/>
                <a:gd name="T13" fmla="*/ 448 h 471"/>
                <a:gd name="T14" fmla="*/ 383 w 767"/>
                <a:gd name="T15" fmla="*/ 419 h 471"/>
                <a:gd name="T16" fmla="*/ 418 w 767"/>
                <a:gd name="T17" fmla="*/ 448 h 471"/>
                <a:gd name="T18" fmla="*/ 458 w 767"/>
                <a:gd name="T19" fmla="*/ 466 h 471"/>
                <a:gd name="T20" fmla="*/ 500 w 767"/>
                <a:gd name="T21" fmla="*/ 471 h 471"/>
                <a:gd name="T22" fmla="*/ 541 w 767"/>
                <a:gd name="T23" fmla="*/ 463 h 471"/>
                <a:gd name="T24" fmla="*/ 580 w 767"/>
                <a:gd name="T25" fmla="*/ 444 h 471"/>
                <a:gd name="T26" fmla="*/ 615 w 767"/>
                <a:gd name="T27" fmla="*/ 412 h 471"/>
                <a:gd name="T28" fmla="*/ 643 w 767"/>
                <a:gd name="T29" fmla="*/ 372 h 471"/>
                <a:gd name="T30" fmla="*/ 669 w 767"/>
                <a:gd name="T31" fmla="*/ 352 h 471"/>
                <a:gd name="T32" fmla="*/ 699 w 767"/>
                <a:gd name="T33" fmla="*/ 350 h 471"/>
                <a:gd name="T34" fmla="*/ 726 w 767"/>
                <a:gd name="T35" fmla="*/ 334 h 471"/>
                <a:gd name="T36" fmla="*/ 748 w 767"/>
                <a:gd name="T37" fmla="*/ 308 h 471"/>
                <a:gd name="T38" fmla="*/ 762 w 767"/>
                <a:gd name="T39" fmla="*/ 274 h 471"/>
                <a:gd name="T40" fmla="*/ 767 w 767"/>
                <a:gd name="T41" fmla="*/ 236 h 471"/>
                <a:gd name="T42" fmla="*/ 762 w 767"/>
                <a:gd name="T43" fmla="*/ 197 h 471"/>
                <a:gd name="T44" fmla="*/ 748 w 767"/>
                <a:gd name="T45" fmla="*/ 162 h 471"/>
                <a:gd name="T46" fmla="*/ 726 w 767"/>
                <a:gd name="T47" fmla="*/ 136 h 471"/>
                <a:gd name="T48" fmla="*/ 699 w 767"/>
                <a:gd name="T49" fmla="*/ 121 h 471"/>
                <a:gd name="T50" fmla="*/ 669 w 767"/>
                <a:gd name="T51" fmla="*/ 118 h 471"/>
                <a:gd name="T52" fmla="*/ 643 w 767"/>
                <a:gd name="T53" fmla="*/ 98 h 471"/>
                <a:gd name="T54" fmla="*/ 615 w 767"/>
                <a:gd name="T55" fmla="*/ 58 h 471"/>
                <a:gd name="T56" fmla="*/ 580 w 767"/>
                <a:gd name="T57" fmla="*/ 27 h 471"/>
                <a:gd name="T58" fmla="*/ 541 w 767"/>
                <a:gd name="T59" fmla="*/ 7 h 471"/>
                <a:gd name="T60" fmla="*/ 500 w 767"/>
                <a:gd name="T61" fmla="*/ 0 h 471"/>
                <a:gd name="T62" fmla="*/ 458 w 767"/>
                <a:gd name="T63" fmla="*/ 5 h 471"/>
                <a:gd name="T64" fmla="*/ 418 w 767"/>
                <a:gd name="T65" fmla="*/ 23 h 471"/>
                <a:gd name="T66" fmla="*/ 383 w 767"/>
                <a:gd name="T67" fmla="*/ 52 h 471"/>
                <a:gd name="T68" fmla="*/ 348 w 767"/>
                <a:gd name="T69" fmla="*/ 23 h 471"/>
                <a:gd name="T70" fmla="*/ 309 w 767"/>
                <a:gd name="T71" fmla="*/ 5 h 471"/>
                <a:gd name="T72" fmla="*/ 267 w 767"/>
                <a:gd name="T73" fmla="*/ 0 h 471"/>
                <a:gd name="T74" fmla="*/ 225 w 767"/>
                <a:gd name="T75" fmla="*/ 7 h 471"/>
                <a:gd name="T76" fmla="*/ 187 w 767"/>
                <a:gd name="T77" fmla="*/ 27 h 471"/>
                <a:gd name="T78" fmla="*/ 152 w 767"/>
                <a:gd name="T79" fmla="*/ 58 h 471"/>
                <a:gd name="T80" fmla="*/ 123 w 767"/>
                <a:gd name="T81" fmla="*/ 98 h 471"/>
                <a:gd name="T82" fmla="*/ 98 w 767"/>
                <a:gd name="T83" fmla="*/ 118 h 471"/>
                <a:gd name="T84" fmla="*/ 68 w 767"/>
                <a:gd name="T85" fmla="*/ 121 h 471"/>
                <a:gd name="T86" fmla="*/ 41 w 767"/>
                <a:gd name="T87" fmla="*/ 136 h 471"/>
                <a:gd name="T88" fmla="*/ 19 w 767"/>
                <a:gd name="T89" fmla="*/ 162 h 471"/>
                <a:gd name="T90" fmla="*/ 5 w 767"/>
                <a:gd name="T91" fmla="*/ 197 h 471"/>
                <a:gd name="T92" fmla="*/ 0 w 767"/>
                <a:gd name="T93" fmla="*/ 236 h 471"/>
                <a:gd name="T94" fmla="*/ 5 w 767"/>
                <a:gd name="T95" fmla="*/ 274 h 471"/>
                <a:gd name="T96" fmla="*/ 19 w 767"/>
                <a:gd name="T97" fmla="*/ 308 h 471"/>
                <a:gd name="T98" fmla="*/ 41 w 767"/>
                <a:gd name="T99" fmla="*/ 334 h 471"/>
                <a:gd name="T100" fmla="*/ 68 w 767"/>
                <a:gd name="T101" fmla="*/ 350 h 471"/>
                <a:gd name="T102" fmla="*/ 98 w 767"/>
                <a:gd name="T103" fmla="*/ 35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67" h="471">
                  <a:moveTo>
                    <a:pt x="113" y="349"/>
                  </a:moveTo>
                  <a:lnTo>
                    <a:pt x="123" y="372"/>
                  </a:lnTo>
                  <a:lnTo>
                    <a:pt x="137" y="393"/>
                  </a:lnTo>
                  <a:lnTo>
                    <a:pt x="152" y="412"/>
                  </a:lnTo>
                  <a:lnTo>
                    <a:pt x="168" y="429"/>
                  </a:lnTo>
                  <a:lnTo>
                    <a:pt x="187" y="444"/>
                  </a:lnTo>
                  <a:lnTo>
                    <a:pt x="205" y="455"/>
                  </a:lnTo>
                  <a:lnTo>
                    <a:pt x="225" y="463"/>
                  </a:lnTo>
                  <a:lnTo>
                    <a:pt x="245" y="468"/>
                  </a:lnTo>
                  <a:lnTo>
                    <a:pt x="267" y="471"/>
                  </a:lnTo>
                  <a:lnTo>
                    <a:pt x="288" y="470"/>
                  </a:lnTo>
                  <a:lnTo>
                    <a:pt x="309" y="466"/>
                  </a:lnTo>
                  <a:lnTo>
                    <a:pt x="329" y="459"/>
                  </a:lnTo>
                  <a:lnTo>
                    <a:pt x="348" y="448"/>
                  </a:lnTo>
                  <a:lnTo>
                    <a:pt x="367" y="435"/>
                  </a:lnTo>
                  <a:lnTo>
                    <a:pt x="383" y="419"/>
                  </a:lnTo>
                  <a:lnTo>
                    <a:pt x="400" y="435"/>
                  </a:lnTo>
                  <a:lnTo>
                    <a:pt x="418" y="448"/>
                  </a:lnTo>
                  <a:lnTo>
                    <a:pt x="438" y="459"/>
                  </a:lnTo>
                  <a:lnTo>
                    <a:pt x="458" y="466"/>
                  </a:lnTo>
                  <a:lnTo>
                    <a:pt x="479" y="470"/>
                  </a:lnTo>
                  <a:lnTo>
                    <a:pt x="500" y="471"/>
                  </a:lnTo>
                  <a:lnTo>
                    <a:pt x="521" y="468"/>
                  </a:lnTo>
                  <a:lnTo>
                    <a:pt x="541" y="463"/>
                  </a:lnTo>
                  <a:lnTo>
                    <a:pt x="562" y="455"/>
                  </a:lnTo>
                  <a:lnTo>
                    <a:pt x="580" y="444"/>
                  </a:lnTo>
                  <a:lnTo>
                    <a:pt x="598" y="429"/>
                  </a:lnTo>
                  <a:lnTo>
                    <a:pt x="615" y="412"/>
                  </a:lnTo>
                  <a:lnTo>
                    <a:pt x="630" y="393"/>
                  </a:lnTo>
                  <a:lnTo>
                    <a:pt x="643" y="372"/>
                  </a:lnTo>
                  <a:lnTo>
                    <a:pt x="654" y="349"/>
                  </a:lnTo>
                  <a:lnTo>
                    <a:pt x="669" y="352"/>
                  </a:lnTo>
                  <a:lnTo>
                    <a:pt x="684" y="352"/>
                  </a:lnTo>
                  <a:lnTo>
                    <a:pt x="699" y="350"/>
                  </a:lnTo>
                  <a:lnTo>
                    <a:pt x="713" y="344"/>
                  </a:lnTo>
                  <a:lnTo>
                    <a:pt x="726" y="334"/>
                  </a:lnTo>
                  <a:lnTo>
                    <a:pt x="738" y="322"/>
                  </a:lnTo>
                  <a:lnTo>
                    <a:pt x="748" y="308"/>
                  </a:lnTo>
                  <a:lnTo>
                    <a:pt x="757" y="291"/>
                  </a:lnTo>
                  <a:lnTo>
                    <a:pt x="762" y="274"/>
                  </a:lnTo>
                  <a:lnTo>
                    <a:pt x="766" y="255"/>
                  </a:lnTo>
                  <a:lnTo>
                    <a:pt x="767" y="236"/>
                  </a:lnTo>
                  <a:lnTo>
                    <a:pt x="766" y="216"/>
                  </a:lnTo>
                  <a:lnTo>
                    <a:pt x="762" y="197"/>
                  </a:lnTo>
                  <a:lnTo>
                    <a:pt x="757" y="179"/>
                  </a:lnTo>
                  <a:lnTo>
                    <a:pt x="748" y="162"/>
                  </a:lnTo>
                  <a:lnTo>
                    <a:pt x="738" y="148"/>
                  </a:lnTo>
                  <a:lnTo>
                    <a:pt x="726" y="136"/>
                  </a:lnTo>
                  <a:lnTo>
                    <a:pt x="713" y="128"/>
                  </a:lnTo>
                  <a:lnTo>
                    <a:pt x="699" y="121"/>
                  </a:lnTo>
                  <a:lnTo>
                    <a:pt x="684" y="118"/>
                  </a:lnTo>
                  <a:lnTo>
                    <a:pt x="669" y="118"/>
                  </a:lnTo>
                  <a:lnTo>
                    <a:pt x="654" y="121"/>
                  </a:lnTo>
                  <a:lnTo>
                    <a:pt x="643" y="98"/>
                  </a:lnTo>
                  <a:lnTo>
                    <a:pt x="630" y="77"/>
                  </a:lnTo>
                  <a:lnTo>
                    <a:pt x="615" y="58"/>
                  </a:lnTo>
                  <a:lnTo>
                    <a:pt x="598" y="41"/>
                  </a:lnTo>
                  <a:lnTo>
                    <a:pt x="580" y="27"/>
                  </a:lnTo>
                  <a:lnTo>
                    <a:pt x="562" y="16"/>
                  </a:lnTo>
                  <a:lnTo>
                    <a:pt x="541" y="7"/>
                  </a:lnTo>
                  <a:lnTo>
                    <a:pt x="521" y="2"/>
                  </a:lnTo>
                  <a:lnTo>
                    <a:pt x="500" y="0"/>
                  </a:lnTo>
                  <a:lnTo>
                    <a:pt x="479" y="1"/>
                  </a:lnTo>
                  <a:lnTo>
                    <a:pt x="458" y="5"/>
                  </a:lnTo>
                  <a:lnTo>
                    <a:pt x="438" y="12"/>
                  </a:lnTo>
                  <a:lnTo>
                    <a:pt x="418" y="23"/>
                  </a:lnTo>
                  <a:lnTo>
                    <a:pt x="400" y="36"/>
                  </a:lnTo>
                  <a:lnTo>
                    <a:pt x="383" y="52"/>
                  </a:lnTo>
                  <a:lnTo>
                    <a:pt x="367" y="36"/>
                  </a:lnTo>
                  <a:lnTo>
                    <a:pt x="348" y="23"/>
                  </a:lnTo>
                  <a:lnTo>
                    <a:pt x="329" y="12"/>
                  </a:lnTo>
                  <a:lnTo>
                    <a:pt x="309" y="5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2"/>
                  </a:lnTo>
                  <a:lnTo>
                    <a:pt x="225" y="7"/>
                  </a:lnTo>
                  <a:lnTo>
                    <a:pt x="205" y="16"/>
                  </a:lnTo>
                  <a:lnTo>
                    <a:pt x="187" y="27"/>
                  </a:lnTo>
                  <a:lnTo>
                    <a:pt x="168" y="41"/>
                  </a:lnTo>
                  <a:lnTo>
                    <a:pt x="152" y="58"/>
                  </a:lnTo>
                  <a:lnTo>
                    <a:pt x="137" y="77"/>
                  </a:lnTo>
                  <a:lnTo>
                    <a:pt x="123" y="98"/>
                  </a:lnTo>
                  <a:lnTo>
                    <a:pt x="113" y="121"/>
                  </a:lnTo>
                  <a:lnTo>
                    <a:pt x="98" y="118"/>
                  </a:lnTo>
                  <a:lnTo>
                    <a:pt x="83" y="118"/>
                  </a:lnTo>
                  <a:lnTo>
                    <a:pt x="68" y="121"/>
                  </a:lnTo>
                  <a:lnTo>
                    <a:pt x="54" y="128"/>
                  </a:lnTo>
                  <a:lnTo>
                    <a:pt x="41" y="136"/>
                  </a:lnTo>
                  <a:lnTo>
                    <a:pt x="29" y="148"/>
                  </a:lnTo>
                  <a:lnTo>
                    <a:pt x="19" y="162"/>
                  </a:lnTo>
                  <a:lnTo>
                    <a:pt x="10" y="179"/>
                  </a:lnTo>
                  <a:lnTo>
                    <a:pt x="5" y="197"/>
                  </a:lnTo>
                  <a:lnTo>
                    <a:pt x="1" y="216"/>
                  </a:lnTo>
                  <a:lnTo>
                    <a:pt x="0" y="236"/>
                  </a:lnTo>
                  <a:lnTo>
                    <a:pt x="1" y="255"/>
                  </a:lnTo>
                  <a:lnTo>
                    <a:pt x="5" y="274"/>
                  </a:lnTo>
                  <a:lnTo>
                    <a:pt x="10" y="291"/>
                  </a:lnTo>
                  <a:lnTo>
                    <a:pt x="19" y="308"/>
                  </a:lnTo>
                  <a:lnTo>
                    <a:pt x="29" y="322"/>
                  </a:lnTo>
                  <a:lnTo>
                    <a:pt x="41" y="334"/>
                  </a:lnTo>
                  <a:lnTo>
                    <a:pt x="54" y="344"/>
                  </a:lnTo>
                  <a:lnTo>
                    <a:pt x="68" y="350"/>
                  </a:lnTo>
                  <a:lnTo>
                    <a:pt x="83" y="352"/>
                  </a:lnTo>
                  <a:lnTo>
                    <a:pt x="98" y="352"/>
                  </a:lnTo>
                  <a:lnTo>
                    <a:pt x="113" y="349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12" name="Rectangle 2108"/>
            <p:cNvSpPr>
              <a:spLocks noChangeArrowheads="1"/>
            </p:cNvSpPr>
            <p:nvPr/>
          </p:nvSpPr>
          <p:spPr bwMode="auto">
            <a:xfrm>
              <a:off x="4038" y="2116"/>
              <a:ext cx="3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VM imp.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13" name="Rectangle 2109"/>
            <p:cNvSpPr>
              <a:spLocks noChangeArrowheads="1"/>
            </p:cNvSpPr>
            <p:nvPr/>
          </p:nvSpPr>
          <p:spPr bwMode="auto">
            <a:xfrm>
              <a:off x="3899" y="2218"/>
              <a:ext cx="68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over the Hack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14" name="Rectangle 2110"/>
            <p:cNvSpPr>
              <a:spLocks noChangeArrowheads="1"/>
            </p:cNvSpPr>
            <p:nvPr/>
          </p:nvSpPr>
          <p:spPr bwMode="auto">
            <a:xfrm>
              <a:off x="4031" y="2319"/>
              <a:ext cx="41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platform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15" name="Freeform 2111"/>
            <p:cNvSpPr>
              <a:spLocks/>
            </p:cNvSpPr>
            <p:nvPr/>
          </p:nvSpPr>
          <p:spPr bwMode="auto">
            <a:xfrm>
              <a:off x="3039" y="2093"/>
              <a:ext cx="696" cy="429"/>
            </a:xfrm>
            <a:custGeom>
              <a:avLst/>
              <a:gdLst>
                <a:gd name="T0" fmla="*/ 113 w 696"/>
                <a:gd name="T1" fmla="*/ 341 h 429"/>
                <a:gd name="T2" fmla="*/ 141 w 696"/>
                <a:gd name="T3" fmla="*/ 380 h 429"/>
                <a:gd name="T4" fmla="*/ 175 w 696"/>
                <a:gd name="T5" fmla="*/ 409 h 429"/>
                <a:gd name="T6" fmla="*/ 214 w 696"/>
                <a:gd name="T7" fmla="*/ 425 h 429"/>
                <a:gd name="T8" fmla="*/ 254 w 696"/>
                <a:gd name="T9" fmla="*/ 429 h 429"/>
                <a:gd name="T10" fmla="*/ 294 w 696"/>
                <a:gd name="T11" fmla="*/ 420 h 429"/>
                <a:gd name="T12" fmla="*/ 331 w 696"/>
                <a:gd name="T13" fmla="*/ 398 h 429"/>
                <a:gd name="T14" fmla="*/ 365 w 696"/>
                <a:gd name="T15" fmla="*/ 398 h 429"/>
                <a:gd name="T16" fmla="*/ 401 w 696"/>
                <a:gd name="T17" fmla="*/ 420 h 429"/>
                <a:gd name="T18" fmla="*/ 441 w 696"/>
                <a:gd name="T19" fmla="*/ 429 h 429"/>
                <a:gd name="T20" fmla="*/ 481 w 696"/>
                <a:gd name="T21" fmla="*/ 425 h 429"/>
                <a:gd name="T22" fmla="*/ 520 w 696"/>
                <a:gd name="T23" fmla="*/ 409 h 429"/>
                <a:gd name="T24" fmla="*/ 554 w 696"/>
                <a:gd name="T25" fmla="*/ 380 h 429"/>
                <a:gd name="T26" fmla="*/ 582 w 696"/>
                <a:gd name="T27" fmla="*/ 341 h 429"/>
                <a:gd name="T28" fmla="*/ 606 w 696"/>
                <a:gd name="T29" fmla="*/ 322 h 429"/>
                <a:gd name="T30" fmla="*/ 633 w 696"/>
                <a:gd name="T31" fmla="*/ 319 h 429"/>
                <a:gd name="T32" fmla="*/ 658 w 696"/>
                <a:gd name="T33" fmla="*/ 305 h 429"/>
                <a:gd name="T34" fmla="*/ 678 w 696"/>
                <a:gd name="T35" fmla="*/ 281 h 429"/>
                <a:gd name="T36" fmla="*/ 691 w 696"/>
                <a:gd name="T37" fmla="*/ 249 h 429"/>
                <a:gd name="T38" fmla="*/ 696 w 696"/>
                <a:gd name="T39" fmla="*/ 215 h 429"/>
                <a:gd name="T40" fmla="*/ 691 w 696"/>
                <a:gd name="T41" fmla="*/ 180 h 429"/>
                <a:gd name="T42" fmla="*/ 678 w 696"/>
                <a:gd name="T43" fmla="*/ 148 h 429"/>
                <a:gd name="T44" fmla="*/ 658 w 696"/>
                <a:gd name="T45" fmla="*/ 125 h 429"/>
                <a:gd name="T46" fmla="*/ 633 w 696"/>
                <a:gd name="T47" fmla="*/ 111 h 429"/>
                <a:gd name="T48" fmla="*/ 606 w 696"/>
                <a:gd name="T49" fmla="*/ 107 h 429"/>
                <a:gd name="T50" fmla="*/ 582 w 696"/>
                <a:gd name="T51" fmla="*/ 88 h 429"/>
                <a:gd name="T52" fmla="*/ 554 w 696"/>
                <a:gd name="T53" fmla="*/ 49 h 429"/>
                <a:gd name="T54" fmla="*/ 520 w 696"/>
                <a:gd name="T55" fmla="*/ 21 h 429"/>
                <a:gd name="T56" fmla="*/ 481 w 696"/>
                <a:gd name="T57" fmla="*/ 4 h 429"/>
                <a:gd name="T58" fmla="*/ 441 w 696"/>
                <a:gd name="T59" fmla="*/ 0 h 429"/>
                <a:gd name="T60" fmla="*/ 401 w 696"/>
                <a:gd name="T61" fmla="*/ 10 h 429"/>
                <a:gd name="T62" fmla="*/ 365 w 696"/>
                <a:gd name="T63" fmla="*/ 32 h 429"/>
                <a:gd name="T64" fmla="*/ 331 w 696"/>
                <a:gd name="T65" fmla="*/ 32 h 429"/>
                <a:gd name="T66" fmla="*/ 294 w 696"/>
                <a:gd name="T67" fmla="*/ 10 h 429"/>
                <a:gd name="T68" fmla="*/ 254 w 696"/>
                <a:gd name="T69" fmla="*/ 0 h 429"/>
                <a:gd name="T70" fmla="*/ 214 w 696"/>
                <a:gd name="T71" fmla="*/ 4 h 429"/>
                <a:gd name="T72" fmla="*/ 175 w 696"/>
                <a:gd name="T73" fmla="*/ 21 h 429"/>
                <a:gd name="T74" fmla="*/ 141 w 696"/>
                <a:gd name="T75" fmla="*/ 49 h 429"/>
                <a:gd name="T76" fmla="*/ 113 w 696"/>
                <a:gd name="T77" fmla="*/ 88 h 429"/>
                <a:gd name="T78" fmla="*/ 89 w 696"/>
                <a:gd name="T79" fmla="*/ 107 h 429"/>
                <a:gd name="T80" fmla="*/ 62 w 696"/>
                <a:gd name="T81" fmla="*/ 111 h 429"/>
                <a:gd name="T82" fmla="*/ 37 w 696"/>
                <a:gd name="T83" fmla="*/ 125 h 429"/>
                <a:gd name="T84" fmla="*/ 18 w 696"/>
                <a:gd name="T85" fmla="*/ 148 h 429"/>
                <a:gd name="T86" fmla="*/ 5 w 696"/>
                <a:gd name="T87" fmla="*/ 180 h 429"/>
                <a:gd name="T88" fmla="*/ 0 w 696"/>
                <a:gd name="T89" fmla="*/ 215 h 429"/>
                <a:gd name="T90" fmla="*/ 5 w 696"/>
                <a:gd name="T91" fmla="*/ 249 h 429"/>
                <a:gd name="T92" fmla="*/ 18 w 696"/>
                <a:gd name="T93" fmla="*/ 281 h 429"/>
                <a:gd name="T94" fmla="*/ 37 w 696"/>
                <a:gd name="T95" fmla="*/ 305 h 429"/>
                <a:gd name="T96" fmla="*/ 62 w 696"/>
                <a:gd name="T97" fmla="*/ 319 h 429"/>
                <a:gd name="T98" fmla="*/ 89 w 696"/>
                <a:gd name="T99" fmla="*/ 322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6" h="429">
                  <a:moveTo>
                    <a:pt x="102" y="319"/>
                  </a:moveTo>
                  <a:lnTo>
                    <a:pt x="113" y="341"/>
                  </a:lnTo>
                  <a:lnTo>
                    <a:pt x="127" y="362"/>
                  </a:lnTo>
                  <a:lnTo>
                    <a:pt x="141" y="380"/>
                  </a:lnTo>
                  <a:lnTo>
                    <a:pt x="157" y="396"/>
                  </a:lnTo>
                  <a:lnTo>
                    <a:pt x="175" y="409"/>
                  </a:lnTo>
                  <a:lnTo>
                    <a:pt x="194" y="418"/>
                  </a:lnTo>
                  <a:lnTo>
                    <a:pt x="214" y="425"/>
                  </a:lnTo>
                  <a:lnTo>
                    <a:pt x="234" y="429"/>
                  </a:lnTo>
                  <a:lnTo>
                    <a:pt x="254" y="429"/>
                  </a:lnTo>
                  <a:lnTo>
                    <a:pt x="274" y="426"/>
                  </a:lnTo>
                  <a:lnTo>
                    <a:pt x="294" y="420"/>
                  </a:lnTo>
                  <a:lnTo>
                    <a:pt x="313" y="411"/>
                  </a:lnTo>
                  <a:lnTo>
                    <a:pt x="331" y="398"/>
                  </a:lnTo>
                  <a:lnTo>
                    <a:pt x="348" y="383"/>
                  </a:lnTo>
                  <a:lnTo>
                    <a:pt x="365" y="398"/>
                  </a:lnTo>
                  <a:lnTo>
                    <a:pt x="382" y="411"/>
                  </a:lnTo>
                  <a:lnTo>
                    <a:pt x="401" y="420"/>
                  </a:lnTo>
                  <a:lnTo>
                    <a:pt x="421" y="426"/>
                  </a:lnTo>
                  <a:lnTo>
                    <a:pt x="441" y="429"/>
                  </a:lnTo>
                  <a:lnTo>
                    <a:pt x="461" y="429"/>
                  </a:lnTo>
                  <a:lnTo>
                    <a:pt x="481" y="425"/>
                  </a:lnTo>
                  <a:lnTo>
                    <a:pt x="502" y="418"/>
                  </a:lnTo>
                  <a:lnTo>
                    <a:pt x="520" y="409"/>
                  </a:lnTo>
                  <a:lnTo>
                    <a:pt x="538" y="396"/>
                  </a:lnTo>
                  <a:lnTo>
                    <a:pt x="554" y="380"/>
                  </a:lnTo>
                  <a:lnTo>
                    <a:pt x="569" y="362"/>
                  </a:lnTo>
                  <a:lnTo>
                    <a:pt x="582" y="341"/>
                  </a:lnTo>
                  <a:lnTo>
                    <a:pt x="593" y="319"/>
                  </a:lnTo>
                  <a:lnTo>
                    <a:pt x="606" y="322"/>
                  </a:lnTo>
                  <a:lnTo>
                    <a:pt x="620" y="322"/>
                  </a:lnTo>
                  <a:lnTo>
                    <a:pt x="633" y="319"/>
                  </a:lnTo>
                  <a:lnTo>
                    <a:pt x="646" y="313"/>
                  </a:lnTo>
                  <a:lnTo>
                    <a:pt x="658" y="305"/>
                  </a:lnTo>
                  <a:lnTo>
                    <a:pt x="668" y="294"/>
                  </a:lnTo>
                  <a:lnTo>
                    <a:pt x="678" y="281"/>
                  </a:lnTo>
                  <a:lnTo>
                    <a:pt x="685" y="266"/>
                  </a:lnTo>
                  <a:lnTo>
                    <a:pt x="691" y="249"/>
                  </a:lnTo>
                  <a:lnTo>
                    <a:pt x="694" y="233"/>
                  </a:lnTo>
                  <a:lnTo>
                    <a:pt x="696" y="215"/>
                  </a:lnTo>
                  <a:lnTo>
                    <a:pt x="694" y="197"/>
                  </a:lnTo>
                  <a:lnTo>
                    <a:pt x="691" y="180"/>
                  </a:lnTo>
                  <a:lnTo>
                    <a:pt x="685" y="163"/>
                  </a:lnTo>
                  <a:lnTo>
                    <a:pt x="678" y="148"/>
                  </a:lnTo>
                  <a:lnTo>
                    <a:pt x="668" y="135"/>
                  </a:lnTo>
                  <a:lnTo>
                    <a:pt x="658" y="125"/>
                  </a:lnTo>
                  <a:lnTo>
                    <a:pt x="646" y="116"/>
                  </a:lnTo>
                  <a:lnTo>
                    <a:pt x="633" y="111"/>
                  </a:lnTo>
                  <a:lnTo>
                    <a:pt x="620" y="107"/>
                  </a:lnTo>
                  <a:lnTo>
                    <a:pt x="606" y="107"/>
                  </a:lnTo>
                  <a:lnTo>
                    <a:pt x="593" y="111"/>
                  </a:lnTo>
                  <a:lnTo>
                    <a:pt x="582" y="88"/>
                  </a:lnTo>
                  <a:lnTo>
                    <a:pt x="569" y="67"/>
                  </a:lnTo>
                  <a:lnTo>
                    <a:pt x="554" y="49"/>
                  </a:lnTo>
                  <a:lnTo>
                    <a:pt x="538" y="33"/>
                  </a:lnTo>
                  <a:lnTo>
                    <a:pt x="520" y="21"/>
                  </a:lnTo>
                  <a:lnTo>
                    <a:pt x="502" y="11"/>
                  </a:lnTo>
                  <a:lnTo>
                    <a:pt x="481" y="4"/>
                  </a:lnTo>
                  <a:lnTo>
                    <a:pt x="461" y="0"/>
                  </a:lnTo>
                  <a:lnTo>
                    <a:pt x="441" y="0"/>
                  </a:lnTo>
                  <a:lnTo>
                    <a:pt x="421" y="4"/>
                  </a:lnTo>
                  <a:lnTo>
                    <a:pt x="401" y="10"/>
                  </a:lnTo>
                  <a:lnTo>
                    <a:pt x="382" y="19"/>
                  </a:lnTo>
                  <a:lnTo>
                    <a:pt x="365" y="32"/>
                  </a:lnTo>
                  <a:lnTo>
                    <a:pt x="348" y="47"/>
                  </a:lnTo>
                  <a:lnTo>
                    <a:pt x="331" y="32"/>
                  </a:lnTo>
                  <a:lnTo>
                    <a:pt x="313" y="19"/>
                  </a:lnTo>
                  <a:lnTo>
                    <a:pt x="294" y="10"/>
                  </a:lnTo>
                  <a:lnTo>
                    <a:pt x="274" y="4"/>
                  </a:lnTo>
                  <a:lnTo>
                    <a:pt x="254" y="0"/>
                  </a:lnTo>
                  <a:lnTo>
                    <a:pt x="234" y="0"/>
                  </a:lnTo>
                  <a:lnTo>
                    <a:pt x="214" y="4"/>
                  </a:lnTo>
                  <a:lnTo>
                    <a:pt x="194" y="11"/>
                  </a:lnTo>
                  <a:lnTo>
                    <a:pt x="175" y="21"/>
                  </a:lnTo>
                  <a:lnTo>
                    <a:pt x="157" y="33"/>
                  </a:lnTo>
                  <a:lnTo>
                    <a:pt x="141" y="49"/>
                  </a:lnTo>
                  <a:lnTo>
                    <a:pt x="127" y="67"/>
                  </a:lnTo>
                  <a:lnTo>
                    <a:pt x="113" y="88"/>
                  </a:lnTo>
                  <a:lnTo>
                    <a:pt x="102" y="111"/>
                  </a:lnTo>
                  <a:lnTo>
                    <a:pt x="89" y="107"/>
                  </a:lnTo>
                  <a:lnTo>
                    <a:pt x="76" y="107"/>
                  </a:lnTo>
                  <a:lnTo>
                    <a:pt x="62" y="111"/>
                  </a:lnTo>
                  <a:lnTo>
                    <a:pt x="49" y="116"/>
                  </a:lnTo>
                  <a:lnTo>
                    <a:pt x="37" y="125"/>
                  </a:lnTo>
                  <a:lnTo>
                    <a:pt x="26" y="135"/>
                  </a:lnTo>
                  <a:lnTo>
                    <a:pt x="18" y="148"/>
                  </a:lnTo>
                  <a:lnTo>
                    <a:pt x="10" y="163"/>
                  </a:lnTo>
                  <a:lnTo>
                    <a:pt x="5" y="180"/>
                  </a:lnTo>
                  <a:lnTo>
                    <a:pt x="1" y="197"/>
                  </a:lnTo>
                  <a:lnTo>
                    <a:pt x="0" y="215"/>
                  </a:lnTo>
                  <a:lnTo>
                    <a:pt x="1" y="233"/>
                  </a:lnTo>
                  <a:lnTo>
                    <a:pt x="5" y="249"/>
                  </a:lnTo>
                  <a:lnTo>
                    <a:pt x="10" y="266"/>
                  </a:lnTo>
                  <a:lnTo>
                    <a:pt x="18" y="281"/>
                  </a:lnTo>
                  <a:lnTo>
                    <a:pt x="26" y="294"/>
                  </a:lnTo>
                  <a:lnTo>
                    <a:pt x="37" y="305"/>
                  </a:lnTo>
                  <a:lnTo>
                    <a:pt x="49" y="313"/>
                  </a:lnTo>
                  <a:lnTo>
                    <a:pt x="62" y="319"/>
                  </a:lnTo>
                  <a:lnTo>
                    <a:pt x="76" y="322"/>
                  </a:lnTo>
                  <a:lnTo>
                    <a:pt x="89" y="322"/>
                  </a:lnTo>
                  <a:lnTo>
                    <a:pt x="102" y="319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16" name="Rectangle 2112"/>
            <p:cNvSpPr>
              <a:spLocks noChangeArrowheads="1"/>
            </p:cNvSpPr>
            <p:nvPr/>
          </p:nvSpPr>
          <p:spPr bwMode="auto">
            <a:xfrm>
              <a:off x="3351" y="2210"/>
              <a:ext cx="13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VM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17" name="Rectangle 2113"/>
            <p:cNvSpPr>
              <a:spLocks noChangeArrowheads="1"/>
            </p:cNvSpPr>
            <p:nvPr/>
          </p:nvSpPr>
          <p:spPr bwMode="auto">
            <a:xfrm>
              <a:off x="3245" y="2314"/>
              <a:ext cx="34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emulator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18" name="Freeform 2114"/>
            <p:cNvSpPr>
              <a:spLocks/>
            </p:cNvSpPr>
            <p:nvPr/>
          </p:nvSpPr>
          <p:spPr bwMode="auto">
            <a:xfrm>
              <a:off x="5164" y="1805"/>
              <a:ext cx="116" cy="988"/>
            </a:xfrm>
            <a:custGeom>
              <a:avLst/>
              <a:gdLst>
                <a:gd name="T0" fmla="*/ 0 w 116"/>
                <a:gd name="T1" fmla="*/ 988 h 988"/>
                <a:gd name="T2" fmla="*/ 50 w 116"/>
                <a:gd name="T3" fmla="*/ 988 h 988"/>
                <a:gd name="T4" fmla="*/ 60 w 116"/>
                <a:gd name="T5" fmla="*/ 986 h 988"/>
                <a:gd name="T6" fmla="*/ 69 w 116"/>
                <a:gd name="T7" fmla="*/ 982 h 988"/>
                <a:gd name="T8" fmla="*/ 77 w 116"/>
                <a:gd name="T9" fmla="*/ 974 h 988"/>
                <a:gd name="T10" fmla="*/ 81 w 116"/>
                <a:gd name="T11" fmla="*/ 965 h 988"/>
                <a:gd name="T12" fmla="*/ 83 w 116"/>
                <a:gd name="T13" fmla="*/ 955 h 988"/>
                <a:gd name="T14" fmla="*/ 83 w 116"/>
                <a:gd name="T15" fmla="*/ 537 h 988"/>
                <a:gd name="T16" fmla="*/ 85 w 116"/>
                <a:gd name="T17" fmla="*/ 527 h 988"/>
                <a:gd name="T18" fmla="*/ 89 w 116"/>
                <a:gd name="T19" fmla="*/ 517 h 988"/>
                <a:gd name="T20" fmla="*/ 97 w 116"/>
                <a:gd name="T21" fmla="*/ 510 h 988"/>
                <a:gd name="T22" fmla="*/ 106 w 116"/>
                <a:gd name="T23" fmla="*/ 506 h 988"/>
                <a:gd name="T24" fmla="*/ 116 w 116"/>
                <a:gd name="T25" fmla="*/ 504 h 988"/>
                <a:gd name="T26" fmla="*/ 106 w 116"/>
                <a:gd name="T27" fmla="*/ 503 h 988"/>
                <a:gd name="T28" fmla="*/ 97 w 116"/>
                <a:gd name="T29" fmla="*/ 498 h 988"/>
                <a:gd name="T30" fmla="*/ 89 w 116"/>
                <a:gd name="T31" fmla="*/ 490 h 988"/>
                <a:gd name="T32" fmla="*/ 85 w 116"/>
                <a:gd name="T33" fmla="*/ 482 h 988"/>
                <a:gd name="T34" fmla="*/ 83 w 116"/>
                <a:gd name="T35" fmla="*/ 471 h 988"/>
                <a:gd name="T36" fmla="*/ 83 w 116"/>
                <a:gd name="T37" fmla="*/ 33 h 988"/>
                <a:gd name="T38" fmla="*/ 81 w 116"/>
                <a:gd name="T39" fmla="*/ 22 h 988"/>
                <a:gd name="T40" fmla="*/ 77 w 116"/>
                <a:gd name="T41" fmla="*/ 14 h 988"/>
                <a:gd name="T42" fmla="*/ 69 w 116"/>
                <a:gd name="T43" fmla="*/ 6 h 988"/>
                <a:gd name="T44" fmla="*/ 60 w 116"/>
                <a:gd name="T45" fmla="*/ 2 h 988"/>
                <a:gd name="T46" fmla="*/ 50 w 116"/>
                <a:gd name="T47" fmla="*/ 0 h 988"/>
                <a:gd name="T48" fmla="*/ 0 w 116"/>
                <a:gd name="T49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988">
                  <a:moveTo>
                    <a:pt x="0" y="988"/>
                  </a:moveTo>
                  <a:lnTo>
                    <a:pt x="50" y="988"/>
                  </a:lnTo>
                  <a:lnTo>
                    <a:pt x="60" y="986"/>
                  </a:lnTo>
                  <a:lnTo>
                    <a:pt x="69" y="982"/>
                  </a:lnTo>
                  <a:lnTo>
                    <a:pt x="77" y="974"/>
                  </a:lnTo>
                  <a:lnTo>
                    <a:pt x="81" y="965"/>
                  </a:lnTo>
                  <a:lnTo>
                    <a:pt x="83" y="955"/>
                  </a:lnTo>
                  <a:lnTo>
                    <a:pt x="83" y="537"/>
                  </a:lnTo>
                  <a:lnTo>
                    <a:pt x="85" y="527"/>
                  </a:lnTo>
                  <a:lnTo>
                    <a:pt x="89" y="517"/>
                  </a:lnTo>
                  <a:lnTo>
                    <a:pt x="97" y="510"/>
                  </a:lnTo>
                  <a:lnTo>
                    <a:pt x="106" y="506"/>
                  </a:lnTo>
                  <a:lnTo>
                    <a:pt x="116" y="504"/>
                  </a:lnTo>
                  <a:lnTo>
                    <a:pt x="106" y="503"/>
                  </a:lnTo>
                  <a:lnTo>
                    <a:pt x="97" y="498"/>
                  </a:lnTo>
                  <a:lnTo>
                    <a:pt x="89" y="490"/>
                  </a:lnTo>
                  <a:lnTo>
                    <a:pt x="85" y="482"/>
                  </a:lnTo>
                  <a:lnTo>
                    <a:pt x="83" y="471"/>
                  </a:lnTo>
                  <a:lnTo>
                    <a:pt x="83" y="33"/>
                  </a:lnTo>
                  <a:lnTo>
                    <a:pt x="81" y="22"/>
                  </a:lnTo>
                  <a:lnTo>
                    <a:pt x="77" y="14"/>
                  </a:lnTo>
                  <a:lnTo>
                    <a:pt x="69" y="6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19" name="Rectangle 2115"/>
            <p:cNvSpPr>
              <a:spLocks noChangeArrowheads="1"/>
            </p:cNvSpPr>
            <p:nvPr/>
          </p:nvSpPr>
          <p:spPr bwMode="auto">
            <a:xfrm>
              <a:off x="5272" y="2076"/>
              <a:ext cx="426" cy="1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20" name="Rectangle 2116"/>
            <p:cNvSpPr>
              <a:spLocks noChangeArrowheads="1"/>
            </p:cNvSpPr>
            <p:nvPr/>
          </p:nvSpPr>
          <p:spPr bwMode="auto">
            <a:xfrm>
              <a:off x="5323" y="2021"/>
              <a:ext cx="13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VM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21" name="Rectangle 2117"/>
            <p:cNvSpPr>
              <a:spLocks noChangeArrowheads="1"/>
            </p:cNvSpPr>
            <p:nvPr/>
          </p:nvSpPr>
          <p:spPr bwMode="auto">
            <a:xfrm>
              <a:off x="5344" y="2125"/>
              <a:ext cx="33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lectures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22" name="Rectangle 2118"/>
            <p:cNvSpPr>
              <a:spLocks noChangeArrowheads="1"/>
            </p:cNvSpPr>
            <p:nvPr/>
          </p:nvSpPr>
          <p:spPr bwMode="auto">
            <a:xfrm>
              <a:off x="5336" y="2332"/>
              <a:ext cx="3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(Projects</a:t>
              </a:r>
              <a:br>
                <a:rPr lang="en-US" sz="11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1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7-8)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714857" name="Group 2153"/>
          <p:cNvGrpSpPr>
            <a:grpSpLocks/>
          </p:cNvGrpSpPr>
          <p:nvPr/>
        </p:nvGrpSpPr>
        <p:grpSpPr bwMode="auto">
          <a:xfrm>
            <a:off x="2597150" y="738188"/>
            <a:ext cx="6546850" cy="1995487"/>
            <a:chOff x="1636" y="465"/>
            <a:chExt cx="4124" cy="1257"/>
          </a:xfrm>
        </p:grpSpPr>
        <p:sp>
          <p:nvSpPr>
            <p:cNvPr id="714824" name="Freeform 2120"/>
            <p:cNvSpPr>
              <a:spLocks/>
            </p:cNvSpPr>
            <p:nvPr/>
          </p:nvSpPr>
          <p:spPr bwMode="auto">
            <a:xfrm>
              <a:off x="2660" y="518"/>
              <a:ext cx="572" cy="309"/>
            </a:xfrm>
            <a:custGeom>
              <a:avLst/>
              <a:gdLst>
                <a:gd name="T0" fmla="*/ 132 w 572"/>
                <a:gd name="T1" fmla="*/ 309 h 309"/>
                <a:gd name="T2" fmla="*/ 441 w 572"/>
                <a:gd name="T3" fmla="*/ 309 h 309"/>
                <a:gd name="T4" fmla="*/ 462 w 572"/>
                <a:gd name="T5" fmla="*/ 307 h 309"/>
                <a:gd name="T6" fmla="*/ 482 w 572"/>
                <a:gd name="T7" fmla="*/ 303 h 309"/>
                <a:gd name="T8" fmla="*/ 500 w 572"/>
                <a:gd name="T9" fmla="*/ 295 h 309"/>
                <a:gd name="T10" fmla="*/ 518 w 572"/>
                <a:gd name="T11" fmla="*/ 285 h 309"/>
                <a:gd name="T12" fmla="*/ 534 w 572"/>
                <a:gd name="T13" fmla="*/ 271 h 309"/>
                <a:gd name="T14" fmla="*/ 548 w 572"/>
                <a:gd name="T15" fmla="*/ 255 h 309"/>
                <a:gd name="T16" fmla="*/ 558 w 572"/>
                <a:gd name="T17" fmla="*/ 238 h 309"/>
                <a:gd name="T18" fmla="*/ 566 w 572"/>
                <a:gd name="T19" fmla="*/ 219 h 309"/>
                <a:gd name="T20" fmla="*/ 571 w 572"/>
                <a:gd name="T21" fmla="*/ 199 h 309"/>
                <a:gd name="T22" fmla="*/ 572 w 572"/>
                <a:gd name="T23" fmla="*/ 179 h 309"/>
                <a:gd name="T24" fmla="*/ 572 w 572"/>
                <a:gd name="T25" fmla="*/ 131 h 309"/>
                <a:gd name="T26" fmla="*/ 571 w 572"/>
                <a:gd name="T27" fmla="*/ 111 h 309"/>
                <a:gd name="T28" fmla="*/ 566 w 572"/>
                <a:gd name="T29" fmla="*/ 90 h 309"/>
                <a:gd name="T30" fmla="*/ 558 w 572"/>
                <a:gd name="T31" fmla="*/ 71 h 309"/>
                <a:gd name="T32" fmla="*/ 548 w 572"/>
                <a:gd name="T33" fmla="*/ 54 h 309"/>
                <a:gd name="T34" fmla="*/ 534 w 572"/>
                <a:gd name="T35" fmla="*/ 38 h 309"/>
                <a:gd name="T36" fmla="*/ 518 w 572"/>
                <a:gd name="T37" fmla="*/ 25 h 309"/>
                <a:gd name="T38" fmla="*/ 500 w 572"/>
                <a:gd name="T39" fmla="*/ 14 h 309"/>
                <a:gd name="T40" fmla="*/ 482 w 572"/>
                <a:gd name="T41" fmla="*/ 6 h 309"/>
                <a:gd name="T42" fmla="*/ 462 w 572"/>
                <a:gd name="T43" fmla="*/ 2 h 309"/>
                <a:gd name="T44" fmla="*/ 441 w 572"/>
                <a:gd name="T45" fmla="*/ 0 h 309"/>
                <a:gd name="T46" fmla="*/ 132 w 572"/>
                <a:gd name="T47" fmla="*/ 0 h 309"/>
                <a:gd name="T48" fmla="*/ 110 w 572"/>
                <a:gd name="T49" fmla="*/ 2 h 309"/>
                <a:gd name="T50" fmla="*/ 90 w 572"/>
                <a:gd name="T51" fmla="*/ 6 h 309"/>
                <a:gd name="T52" fmla="*/ 72 w 572"/>
                <a:gd name="T53" fmla="*/ 14 h 309"/>
                <a:gd name="T54" fmla="*/ 54 w 572"/>
                <a:gd name="T55" fmla="*/ 25 h 309"/>
                <a:gd name="T56" fmla="*/ 38 w 572"/>
                <a:gd name="T57" fmla="*/ 38 h 309"/>
                <a:gd name="T58" fmla="*/ 24 w 572"/>
                <a:gd name="T59" fmla="*/ 54 h 309"/>
                <a:gd name="T60" fmla="*/ 14 w 572"/>
                <a:gd name="T61" fmla="*/ 71 h 309"/>
                <a:gd name="T62" fmla="*/ 6 w 572"/>
                <a:gd name="T63" fmla="*/ 90 h 309"/>
                <a:gd name="T64" fmla="*/ 2 w 572"/>
                <a:gd name="T65" fmla="*/ 111 h 309"/>
                <a:gd name="T66" fmla="*/ 0 w 572"/>
                <a:gd name="T67" fmla="*/ 131 h 309"/>
                <a:gd name="T68" fmla="*/ 0 w 572"/>
                <a:gd name="T69" fmla="*/ 179 h 309"/>
                <a:gd name="T70" fmla="*/ 2 w 572"/>
                <a:gd name="T71" fmla="*/ 199 h 309"/>
                <a:gd name="T72" fmla="*/ 6 w 572"/>
                <a:gd name="T73" fmla="*/ 219 h 309"/>
                <a:gd name="T74" fmla="*/ 14 w 572"/>
                <a:gd name="T75" fmla="*/ 238 h 309"/>
                <a:gd name="T76" fmla="*/ 24 w 572"/>
                <a:gd name="T77" fmla="*/ 255 h 309"/>
                <a:gd name="T78" fmla="*/ 38 w 572"/>
                <a:gd name="T79" fmla="*/ 271 h 309"/>
                <a:gd name="T80" fmla="*/ 54 w 572"/>
                <a:gd name="T81" fmla="*/ 285 h 309"/>
                <a:gd name="T82" fmla="*/ 72 w 572"/>
                <a:gd name="T83" fmla="*/ 295 h 309"/>
                <a:gd name="T84" fmla="*/ 90 w 572"/>
                <a:gd name="T85" fmla="*/ 303 h 309"/>
                <a:gd name="T86" fmla="*/ 110 w 572"/>
                <a:gd name="T87" fmla="*/ 307 h 309"/>
                <a:gd name="T88" fmla="*/ 132 w 572"/>
                <a:gd name="T8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2" h="309">
                  <a:moveTo>
                    <a:pt x="132" y="309"/>
                  </a:moveTo>
                  <a:lnTo>
                    <a:pt x="441" y="309"/>
                  </a:lnTo>
                  <a:lnTo>
                    <a:pt x="462" y="307"/>
                  </a:lnTo>
                  <a:lnTo>
                    <a:pt x="482" y="303"/>
                  </a:lnTo>
                  <a:lnTo>
                    <a:pt x="500" y="295"/>
                  </a:lnTo>
                  <a:lnTo>
                    <a:pt x="518" y="285"/>
                  </a:lnTo>
                  <a:lnTo>
                    <a:pt x="534" y="271"/>
                  </a:lnTo>
                  <a:lnTo>
                    <a:pt x="548" y="255"/>
                  </a:lnTo>
                  <a:lnTo>
                    <a:pt x="558" y="238"/>
                  </a:lnTo>
                  <a:lnTo>
                    <a:pt x="566" y="219"/>
                  </a:lnTo>
                  <a:lnTo>
                    <a:pt x="571" y="199"/>
                  </a:lnTo>
                  <a:lnTo>
                    <a:pt x="572" y="179"/>
                  </a:lnTo>
                  <a:lnTo>
                    <a:pt x="572" y="131"/>
                  </a:lnTo>
                  <a:lnTo>
                    <a:pt x="571" y="111"/>
                  </a:lnTo>
                  <a:lnTo>
                    <a:pt x="566" y="90"/>
                  </a:lnTo>
                  <a:lnTo>
                    <a:pt x="558" y="71"/>
                  </a:lnTo>
                  <a:lnTo>
                    <a:pt x="548" y="54"/>
                  </a:lnTo>
                  <a:lnTo>
                    <a:pt x="534" y="38"/>
                  </a:lnTo>
                  <a:lnTo>
                    <a:pt x="518" y="25"/>
                  </a:lnTo>
                  <a:lnTo>
                    <a:pt x="500" y="14"/>
                  </a:lnTo>
                  <a:lnTo>
                    <a:pt x="482" y="6"/>
                  </a:lnTo>
                  <a:lnTo>
                    <a:pt x="462" y="2"/>
                  </a:lnTo>
                  <a:lnTo>
                    <a:pt x="441" y="0"/>
                  </a:lnTo>
                  <a:lnTo>
                    <a:pt x="132" y="0"/>
                  </a:lnTo>
                  <a:lnTo>
                    <a:pt x="110" y="2"/>
                  </a:lnTo>
                  <a:lnTo>
                    <a:pt x="90" y="6"/>
                  </a:lnTo>
                  <a:lnTo>
                    <a:pt x="72" y="14"/>
                  </a:lnTo>
                  <a:lnTo>
                    <a:pt x="54" y="25"/>
                  </a:lnTo>
                  <a:lnTo>
                    <a:pt x="38" y="38"/>
                  </a:lnTo>
                  <a:lnTo>
                    <a:pt x="24" y="54"/>
                  </a:lnTo>
                  <a:lnTo>
                    <a:pt x="14" y="71"/>
                  </a:lnTo>
                  <a:lnTo>
                    <a:pt x="6" y="90"/>
                  </a:lnTo>
                  <a:lnTo>
                    <a:pt x="2" y="111"/>
                  </a:lnTo>
                  <a:lnTo>
                    <a:pt x="0" y="131"/>
                  </a:lnTo>
                  <a:lnTo>
                    <a:pt x="0" y="179"/>
                  </a:lnTo>
                  <a:lnTo>
                    <a:pt x="2" y="199"/>
                  </a:lnTo>
                  <a:lnTo>
                    <a:pt x="6" y="219"/>
                  </a:lnTo>
                  <a:lnTo>
                    <a:pt x="14" y="238"/>
                  </a:lnTo>
                  <a:lnTo>
                    <a:pt x="24" y="255"/>
                  </a:lnTo>
                  <a:lnTo>
                    <a:pt x="38" y="271"/>
                  </a:lnTo>
                  <a:lnTo>
                    <a:pt x="54" y="285"/>
                  </a:lnTo>
                  <a:lnTo>
                    <a:pt x="72" y="295"/>
                  </a:lnTo>
                  <a:lnTo>
                    <a:pt x="90" y="303"/>
                  </a:lnTo>
                  <a:lnTo>
                    <a:pt x="110" y="307"/>
                  </a:lnTo>
                  <a:lnTo>
                    <a:pt x="132" y="309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25" name="Rectangle 2121"/>
            <p:cNvSpPr>
              <a:spLocks noChangeArrowheads="1"/>
            </p:cNvSpPr>
            <p:nvPr/>
          </p:nvSpPr>
          <p:spPr bwMode="auto">
            <a:xfrm>
              <a:off x="2728" y="569"/>
              <a:ext cx="4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Some Other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26" name="Rectangle 2122"/>
            <p:cNvSpPr>
              <a:spLocks noChangeArrowheads="1"/>
            </p:cNvSpPr>
            <p:nvPr/>
          </p:nvSpPr>
          <p:spPr bwMode="auto">
            <a:xfrm>
              <a:off x="2784" y="673"/>
              <a:ext cx="36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language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27" name="Freeform 2123"/>
            <p:cNvSpPr>
              <a:spLocks/>
            </p:cNvSpPr>
            <p:nvPr/>
          </p:nvSpPr>
          <p:spPr bwMode="auto">
            <a:xfrm>
              <a:off x="3735" y="518"/>
              <a:ext cx="572" cy="309"/>
            </a:xfrm>
            <a:custGeom>
              <a:avLst/>
              <a:gdLst>
                <a:gd name="T0" fmla="*/ 131 w 572"/>
                <a:gd name="T1" fmla="*/ 309 h 309"/>
                <a:gd name="T2" fmla="*/ 440 w 572"/>
                <a:gd name="T3" fmla="*/ 309 h 309"/>
                <a:gd name="T4" fmla="*/ 461 w 572"/>
                <a:gd name="T5" fmla="*/ 307 h 309"/>
                <a:gd name="T6" fmla="*/ 482 w 572"/>
                <a:gd name="T7" fmla="*/ 303 h 309"/>
                <a:gd name="T8" fmla="*/ 500 w 572"/>
                <a:gd name="T9" fmla="*/ 295 h 309"/>
                <a:gd name="T10" fmla="*/ 518 w 572"/>
                <a:gd name="T11" fmla="*/ 285 h 309"/>
                <a:gd name="T12" fmla="*/ 533 w 572"/>
                <a:gd name="T13" fmla="*/ 271 h 309"/>
                <a:gd name="T14" fmla="*/ 547 w 572"/>
                <a:gd name="T15" fmla="*/ 255 h 309"/>
                <a:gd name="T16" fmla="*/ 558 w 572"/>
                <a:gd name="T17" fmla="*/ 238 h 309"/>
                <a:gd name="T18" fmla="*/ 566 w 572"/>
                <a:gd name="T19" fmla="*/ 219 h 309"/>
                <a:gd name="T20" fmla="*/ 570 w 572"/>
                <a:gd name="T21" fmla="*/ 199 h 309"/>
                <a:gd name="T22" fmla="*/ 572 w 572"/>
                <a:gd name="T23" fmla="*/ 179 h 309"/>
                <a:gd name="T24" fmla="*/ 572 w 572"/>
                <a:gd name="T25" fmla="*/ 131 h 309"/>
                <a:gd name="T26" fmla="*/ 570 w 572"/>
                <a:gd name="T27" fmla="*/ 111 h 309"/>
                <a:gd name="T28" fmla="*/ 566 w 572"/>
                <a:gd name="T29" fmla="*/ 90 h 309"/>
                <a:gd name="T30" fmla="*/ 558 w 572"/>
                <a:gd name="T31" fmla="*/ 71 h 309"/>
                <a:gd name="T32" fmla="*/ 547 w 572"/>
                <a:gd name="T33" fmla="*/ 54 h 309"/>
                <a:gd name="T34" fmla="*/ 533 w 572"/>
                <a:gd name="T35" fmla="*/ 38 h 309"/>
                <a:gd name="T36" fmla="*/ 518 w 572"/>
                <a:gd name="T37" fmla="*/ 25 h 309"/>
                <a:gd name="T38" fmla="*/ 500 w 572"/>
                <a:gd name="T39" fmla="*/ 14 h 309"/>
                <a:gd name="T40" fmla="*/ 482 w 572"/>
                <a:gd name="T41" fmla="*/ 6 h 309"/>
                <a:gd name="T42" fmla="*/ 461 w 572"/>
                <a:gd name="T43" fmla="*/ 2 h 309"/>
                <a:gd name="T44" fmla="*/ 440 w 572"/>
                <a:gd name="T45" fmla="*/ 0 h 309"/>
                <a:gd name="T46" fmla="*/ 131 w 572"/>
                <a:gd name="T47" fmla="*/ 0 h 309"/>
                <a:gd name="T48" fmla="*/ 110 w 572"/>
                <a:gd name="T49" fmla="*/ 2 h 309"/>
                <a:gd name="T50" fmla="*/ 90 w 572"/>
                <a:gd name="T51" fmla="*/ 6 h 309"/>
                <a:gd name="T52" fmla="*/ 72 w 572"/>
                <a:gd name="T53" fmla="*/ 14 h 309"/>
                <a:gd name="T54" fmla="*/ 54 w 572"/>
                <a:gd name="T55" fmla="*/ 25 h 309"/>
                <a:gd name="T56" fmla="*/ 38 w 572"/>
                <a:gd name="T57" fmla="*/ 38 h 309"/>
                <a:gd name="T58" fmla="*/ 24 w 572"/>
                <a:gd name="T59" fmla="*/ 54 h 309"/>
                <a:gd name="T60" fmla="*/ 14 w 572"/>
                <a:gd name="T61" fmla="*/ 71 h 309"/>
                <a:gd name="T62" fmla="*/ 6 w 572"/>
                <a:gd name="T63" fmla="*/ 90 h 309"/>
                <a:gd name="T64" fmla="*/ 1 w 572"/>
                <a:gd name="T65" fmla="*/ 111 h 309"/>
                <a:gd name="T66" fmla="*/ 0 w 572"/>
                <a:gd name="T67" fmla="*/ 131 h 309"/>
                <a:gd name="T68" fmla="*/ 0 w 572"/>
                <a:gd name="T69" fmla="*/ 179 h 309"/>
                <a:gd name="T70" fmla="*/ 1 w 572"/>
                <a:gd name="T71" fmla="*/ 199 h 309"/>
                <a:gd name="T72" fmla="*/ 6 w 572"/>
                <a:gd name="T73" fmla="*/ 219 h 309"/>
                <a:gd name="T74" fmla="*/ 14 w 572"/>
                <a:gd name="T75" fmla="*/ 238 h 309"/>
                <a:gd name="T76" fmla="*/ 24 w 572"/>
                <a:gd name="T77" fmla="*/ 255 h 309"/>
                <a:gd name="T78" fmla="*/ 38 w 572"/>
                <a:gd name="T79" fmla="*/ 271 h 309"/>
                <a:gd name="T80" fmla="*/ 54 w 572"/>
                <a:gd name="T81" fmla="*/ 285 h 309"/>
                <a:gd name="T82" fmla="*/ 72 w 572"/>
                <a:gd name="T83" fmla="*/ 295 h 309"/>
                <a:gd name="T84" fmla="*/ 90 w 572"/>
                <a:gd name="T85" fmla="*/ 303 h 309"/>
                <a:gd name="T86" fmla="*/ 110 w 572"/>
                <a:gd name="T87" fmla="*/ 307 h 309"/>
                <a:gd name="T88" fmla="*/ 131 w 572"/>
                <a:gd name="T8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2" h="309">
                  <a:moveTo>
                    <a:pt x="131" y="309"/>
                  </a:moveTo>
                  <a:lnTo>
                    <a:pt x="440" y="309"/>
                  </a:lnTo>
                  <a:lnTo>
                    <a:pt x="461" y="307"/>
                  </a:lnTo>
                  <a:lnTo>
                    <a:pt x="482" y="303"/>
                  </a:lnTo>
                  <a:lnTo>
                    <a:pt x="500" y="295"/>
                  </a:lnTo>
                  <a:lnTo>
                    <a:pt x="518" y="285"/>
                  </a:lnTo>
                  <a:lnTo>
                    <a:pt x="533" y="271"/>
                  </a:lnTo>
                  <a:lnTo>
                    <a:pt x="547" y="255"/>
                  </a:lnTo>
                  <a:lnTo>
                    <a:pt x="558" y="238"/>
                  </a:lnTo>
                  <a:lnTo>
                    <a:pt x="566" y="219"/>
                  </a:lnTo>
                  <a:lnTo>
                    <a:pt x="570" y="199"/>
                  </a:lnTo>
                  <a:lnTo>
                    <a:pt x="572" y="179"/>
                  </a:lnTo>
                  <a:lnTo>
                    <a:pt x="572" y="131"/>
                  </a:lnTo>
                  <a:lnTo>
                    <a:pt x="570" y="111"/>
                  </a:lnTo>
                  <a:lnTo>
                    <a:pt x="566" y="90"/>
                  </a:lnTo>
                  <a:lnTo>
                    <a:pt x="558" y="71"/>
                  </a:lnTo>
                  <a:lnTo>
                    <a:pt x="547" y="54"/>
                  </a:lnTo>
                  <a:lnTo>
                    <a:pt x="533" y="38"/>
                  </a:lnTo>
                  <a:lnTo>
                    <a:pt x="518" y="25"/>
                  </a:lnTo>
                  <a:lnTo>
                    <a:pt x="500" y="14"/>
                  </a:lnTo>
                  <a:lnTo>
                    <a:pt x="482" y="6"/>
                  </a:lnTo>
                  <a:lnTo>
                    <a:pt x="461" y="2"/>
                  </a:lnTo>
                  <a:lnTo>
                    <a:pt x="440" y="0"/>
                  </a:lnTo>
                  <a:lnTo>
                    <a:pt x="131" y="0"/>
                  </a:lnTo>
                  <a:lnTo>
                    <a:pt x="110" y="2"/>
                  </a:lnTo>
                  <a:lnTo>
                    <a:pt x="90" y="6"/>
                  </a:lnTo>
                  <a:lnTo>
                    <a:pt x="72" y="14"/>
                  </a:lnTo>
                  <a:lnTo>
                    <a:pt x="54" y="25"/>
                  </a:lnTo>
                  <a:lnTo>
                    <a:pt x="38" y="38"/>
                  </a:lnTo>
                  <a:lnTo>
                    <a:pt x="24" y="54"/>
                  </a:lnTo>
                  <a:lnTo>
                    <a:pt x="14" y="71"/>
                  </a:lnTo>
                  <a:lnTo>
                    <a:pt x="6" y="90"/>
                  </a:lnTo>
                  <a:lnTo>
                    <a:pt x="1" y="111"/>
                  </a:lnTo>
                  <a:lnTo>
                    <a:pt x="0" y="131"/>
                  </a:lnTo>
                  <a:lnTo>
                    <a:pt x="0" y="179"/>
                  </a:lnTo>
                  <a:lnTo>
                    <a:pt x="1" y="199"/>
                  </a:lnTo>
                  <a:lnTo>
                    <a:pt x="6" y="219"/>
                  </a:lnTo>
                  <a:lnTo>
                    <a:pt x="14" y="238"/>
                  </a:lnTo>
                  <a:lnTo>
                    <a:pt x="24" y="255"/>
                  </a:lnTo>
                  <a:lnTo>
                    <a:pt x="38" y="271"/>
                  </a:lnTo>
                  <a:lnTo>
                    <a:pt x="54" y="285"/>
                  </a:lnTo>
                  <a:lnTo>
                    <a:pt x="72" y="295"/>
                  </a:lnTo>
                  <a:lnTo>
                    <a:pt x="90" y="303"/>
                  </a:lnTo>
                  <a:lnTo>
                    <a:pt x="110" y="307"/>
                  </a:lnTo>
                  <a:lnTo>
                    <a:pt x="131" y="309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28" name="Rectangle 2124"/>
            <p:cNvSpPr>
              <a:spLocks noChangeArrowheads="1"/>
            </p:cNvSpPr>
            <p:nvPr/>
          </p:nvSpPr>
          <p:spPr bwMode="auto">
            <a:xfrm>
              <a:off x="3932" y="547"/>
              <a:ext cx="23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Jack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29" name="Rectangle 2125"/>
            <p:cNvSpPr>
              <a:spLocks noChangeArrowheads="1"/>
            </p:cNvSpPr>
            <p:nvPr/>
          </p:nvSpPr>
          <p:spPr bwMode="auto">
            <a:xfrm>
              <a:off x="3821" y="669"/>
              <a:ext cx="45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language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30" name="Line 2126"/>
            <p:cNvSpPr>
              <a:spLocks noChangeShapeType="1"/>
            </p:cNvSpPr>
            <p:nvPr/>
          </p:nvSpPr>
          <p:spPr bwMode="auto">
            <a:xfrm flipH="1">
              <a:off x="3428" y="827"/>
              <a:ext cx="593" cy="7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31" name="Freeform 2127"/>
            <p:cNvSpPr>
              <a:spLocks/>
            </p:cNvSpPr>
            <p:nvPr/>
          </p:nvSpPr>
          <p:spPr bwMode="auto">
            <a:xfrm>
              <a:off x="3379" y="1518"/>
              <a:ext cx="90" cy="98"/>
            </a:xfrm>
            <a:custGeom>
              <a:avLst/>
              <a:gdLst>
                <a:gd name="T0" fmla="*/ 90 w 90"/>
                <a:gd name="T1" fmla="*/ 56 h 98"/>
                <a:gd name="T2" fmla="*/ 0 w 90"/>
                <a:gd name="T3" fmla="*/ 98 h 98"/>
                <a:gd name="T4" fmla="*/ 21 w 90"/>
                <a:gd name="T5" fmla="*/ 0 h 98"/>
                <a:gd name="T6" fmla="*/ 90 w 90"/>
                <a:gd name="T7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8">
                  <a:moveTo>
                    <a:pt x="90" y="56"/>
                  </a:moveTo>
                  <a:lnTo>
                    <a:pt x="0" y="98"/>
                  </a:lnTo>
                  <a:lnTo>
                    <a:pt x="21" y="0"/>
                  </a:lnTo>
                  <a:lnTo>
                    <a:pt x="9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32" name="Line 2128"/>
            <p:cNvSpPr>
              <a:spLocks noChangeShapeType="1"/>
            </p:cNvSpPr>
            <p:nvPr/>
          </p:nvSpPr>
          <p:spPr bwMode="auto">
            <a:xfrm>
              <a:off x="2946" y="827"/>
              <a:ext cx="12" cy="6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33" name="Freeform 2129"/>
            <p:cNvSpPr>
              <a:spLocks/>
            </p:cNvSpPr>
            <p:nvPr/>
          </p:nvSpPr>
          <p:spPr bwMode="auto">
            <a:xfrm>
              <a:off x="2914" y="1502"/>
              <a:ext cx="89" cy="90"/>
            </a:xfrm>
            <a:custGeom>
              <a:avLst/>
              <a:gdLst>
                <a:gd name="T0" fmla="*/ 89 w 89"/>
                <a:gd name="T1" fmla="*/ 0 h 90"/>
                <a:gd name="T2" fmla="*/ 46 w 89"/>
                <a:gd name="T3" fmla="*/ 90 h 90"/>
                <a:gd name="T4" fmla="*/ 0 w 89"/>
                <a:gd name="T5" fmla="*/ 2 h 90"/>
                <a:gd name="T6" fmla="*/ 89 w 89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90">
                  <a:moveTo>
                    <a:pt x="89" y="0"/>
                  </a:moveTo>
                  <a:lnTo>
                    <a:pt x="46" y="90"/>
                  </a:lnTo>
                  <a:lnTo>
                    <a:pt x="0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34" name="Line 2130"/>
            <p:cNvSpPr>
              <a:spLocks noChangeShapeType="1"/>
            </p:cNvSpPr>
            <p:nvPr/>
          </p:nvSpPr>
          <p:spPr bwMode="auto">
            <a:xfrm>
              <a:off x="1896" y="818"/>
              <a:ext cx="586" cy="7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35" name="Freeform 2131"/>
            <p:cNvSpPr>
              <a:spLocks/>
            </p:cNvSpPr>
            <p:nvPr/>
          </p:nvSpPr>
          <p:spPr bwMode="auto">
            <a:xfrm>
              <a:off x="2441" y="1509"/>
              <a:ext cx="91" cy="96"/>
            </a:xfrm>
            <a:custGeom>
              <a:avLst/>
              <a:gdLst>
                <a:gd name="T0" fmla="*/ 70 w 91"/>
                <a:gd name="T1" fmla="*/ 0 h 96"/>
                <a:gd name="T2" fmla="*/ 91 w 91"/>
                <a:gd name="T3" fmla="*/ 96 h 96"/>
                <a:gd name="T4" fmla="*/ 0 w 91"/>
                <a:gd name="T5" fmla="*/ 54 h 96"/>
                <a:gd name="T6" fmla="*/ 70 w 91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96">
                  <a:moveTo>
                    <a:pt x="70" y="0"/>
                  </a:moveTo>
                  <a:lnTo>
                    <a:pt x="91" y="96"/>
                  </a:lnTo>
                  <a:lnTo>
                    <a:pt x="0" y="5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36" name="Freeform 2132"/>
            <p:cNvSpPr>
              <a:spLocks/>
            </p:cNvSpPr>
            <p:nvPr/>
          </p:nvSpPr>
          <p:spPr bwMode="auto">
            <a:xfrm>
              <a:off x="1754" y="1043"/>
              <a:ext cx="694" cy="350"/>
            </a:xfrm>
            <a:custGeom>
              <a:avLst/>
              <a:gdLst>
                <a:gd name="T0" fmla="*/ 113 w 694"/>
                <a:gd name="T1" fmla="*/ 279 h 350"/>
                <a:gd name="T2" fmla="*/ 144 w 694"/>
                <a:gd name="T3" fmla="*/ 313 h 350"/>
                <a:gd name="T4" fmla="*/ 181 w 694"/>
                <a:gd name="T5" fmla="*/ 337 h 350"/>
                <a:gd name="T6" fmla="*/ 224 w 694"/>
                <a:gd name="T7" fmla="*/ 349 h 350"/>
                <a:gd name="T8" fmla="*/ 267 w 694"/>
                <a:gd name="T9" fmla="*/ 349 h 350"/>
                <a:gd name="T10" fmla="*/ 310 w 694"/>
                <a:gd name="T11" fmla="*/ 336 h 350"/>
                <a:gd name="T12" fmla="*/ 346 w 694"/>
                <a:gd name="T13" fmla="*/ 311 h 350"/>
                <a:gd name="T14" fmla="*/ 384 w 694"/>
                <a:gd name="T15" fmla="*/ 336 h 350"/>
                <a:gd name="T16" fmla="*/ 426 w 694"/>
                <a:gd name="T17" fmla="*/ 349 h 350"/>
                <a:gd name="T18" fmla="*/ 470 w 694"/>
                <a:gd name="T19" fmla="*/ 349 h 350"/>
                <a:gd name="T20" fmla="*/ 512 w 694"/>
                <a:gd name="T21" fmla="*/ 337 h 350"/>
                <a:gd name="T22" fmla="*/ 549 w 694"/>
                <a:gd name="T23" fmla="*/ 313 h 350"/>
                <a:gd name="T24" fmla="*/ 580 w 694"/>
                <a:gd name="T25" fmla="*/ 279 h 350"/>
                <a:gd name="T26" fmla="*/ 606 w 694"/>
                <a:gd name="T27" fmla="*/ 263 h 350"/>
                <a:gd name="T28" fmla="*/ 636 w 694"/>
                <a:gd name="T29" fmla="*/ 259 h 350"/>
                <a:gd name="T30" fmla="*/ 663 w 694"/>
                <a:gd name="T31" fmla="*/ 244 h 350"/>
                <a:gd name="T32" fmla="*/ 682 w 694"/>
                <a:gd name="T33" fmla="*/ 221 h 350"/>
                <a:gd name="T34" fmla="*/ 692 w 694"/>
                <a:gd name="T35" fmla="*/ 191 h 350"/>
                <a:gd name="T36" fmla="*/ 692 w 694"/>
                <a:gd name="T37" fmla="*/ 159 h 350"/>
                <a:gd name="T38" fmla="*/ 682 w 694"/>
                <a:gd name="T39" fmla="*/ 129 h 350"/>
                <a:gd name="T40" fmla="*/ 663 w 694"/>
                <a:gd name="T41" fmla="*/ 106 h 350"/>
                <a:gd name="T42" fmla="*/ 636 w 694"/>
                <a:gd name="T43" fmla="*/ 92 h 350"/>
                <a:gd name="T44" fmla="*/ 606 w 694"/>
                <a:gd name="T45" fmla="*/ 88 h 350"/>
                <a:gd name="T46" fmla="*/ 580 w 694"/>
                <a:gd name="T47" fmla="*/ 71 h 350"/>
                <a:gd name="T48" fmla="*/ 549 w 694"/>
                <a:gd name="T49" fmla="*/ 38 h 350"/>
                <a:gd name="T50" fmla="*/ 512 w 694"/>
                <a:gd name="T51" fmla="*/ 13 h 350"/>
                <a:gd name="T52" fmla="*/ 470 w 694"/>
                <a:gd name="T53" fmla="*/ 2 h 350"/>
                <a:gd name="T54" fmla="*/ 426 w 694"/>
                <a:gd name="T55" fmla="*/ 2 h 350"/>
                <a:gd name="T56" fmla="*/ 384 w 694"/>
                <a:gd name="T57" fmla="*/ 14 h 350"/>
                <a:gd name="T58" fmla="*/ 346 w 694"/>
                <a:gd name="T59" fmla="*/ 39 h 350"/>
                <a:gd name="T60" fmla="*/ 310 w 694"/>
                <a:gd name="T61" fmla="*/ 14 h 350"/>
                <a:gd name="T62" fmla="*/ 267 w 694"/>
                <a:gd name="T63" fmla="*/ 2 h 350"/>
                <a:gd name="T64" fmla="*/ 224 w 694"/>
                <a:gd name="T65" fmla="*/ 2 h 350"/>
                <a:gd name="T66" fmla="*/ 181 w 694"/>
                <a:gd name="T67" fmla="*/ 13 h 350"/>
                <a:gd name="T68" fmla="*/ 144 w 694"/>
                <a:gd name="T69" fmla="*/ 38 h 350"/>
                <a:gd name="T70" fmla="*/ 113 w 694"/>
                <a:gd name="T71" fmla="*/ 71 h 350"/>
                <a:gd name="T72" fmla="*/ 87 w 694"/>
                <a:gd name="T73" fmla="*/ 88 h 350"/>
                <a:gd name="T74" fmla="*/ 58 w 694"/>
                <a:gd name="T75" fmla="*/ 92 h 350"/>
                <a:gd name="T76" fmla="*/ 31 w 694"/>
                <a:gd name="T77" fmla="*/ 106 h 350"/>
                <a:gd name="T78" fmla="*/ 11 w 694"/>
                <a:gd name="T79" fmla="*/ 129 h 350"/>
                <a:gd name="T80" fmla="*/ 1 w 694"/>
                <a:gd name="T81" fmla="*/ 159 h 350"/>
                <a:gd name="T82" fmla="*/ 1 w 694"/>
                <a:gd name="T83" fmla="*/ 191 h 350"/>
                <a:gd name="T84" fmla="*/ 11 w 694"/>
                <a:gd name="T85" fmla="*/ 221 h 350"/>
                <a:gd name="T86" fmla="*/ 31 w 694"/>
                <a:gd name="T87" fmla="*/ 244 h 350"/>
                <a:gd name="T88" fmla="*/ 58 w 694"/>
                <a:gd name="T89" fmla="*/ 259 h 350"/>
                <a:gd name="T90" fmla="*/ 87 w 694"/>
                <a:gd name="T91" fmla="*/ 26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4" h="350">
                  <a:moveTo>
                    <a:pt x="101" y="260"/>
                  </a:moveTo>
                  <a:lnTo>
                    <a:pt x="113" y="279"/>
                  </a:lnTo>
                  <a:lnTo>
                    <a:pt x="128" y="297"/>
                  </a:lnTo>
                  <a:lnTo>
                    <a:pt x="144" y="313"/>
                  </a:lnTo>
                  <a:lnTo>
                    <a:pt x="162" y="326"/>
                  </a:lnTo>
                  <a:lnTo>
                    <a:pt x="181" y="337"/>
                  </a:lnTo>
                  <a:lnTo>
                    <a:pt x="202" y="344"/>
                  </a:lnTo>
                  <a:lnTo>
                    <a:pt x="224" y="349"/>
                  </a:lnTo>
                  <a:lnTo>
                    <a:pt x="245" y="350"/>
                  </a:lnTo>
                  <a:lnTo>
                    <a:pt x="267" y="349"/>
                  </a:lnTo>
                  <a:lnTo>
                    <a:pt x="289" y="344"/>
                  </a:lnTo>
                  <a:lnTo>
                    <a:pt x="310" y="336"/>
                  </a:lnTo>
                  <a:lnTo>
                    <a:pt x="329" y="325"/>
                  </a:lnTo>
                  <a:lnTo>
                    <a:pt x="346" y="311"/>
                  </a:lnTo>
                  <a:lnTo>
                    <a:pt x="365" y="325"/>
                  </a:lnTo>
                  <a:lnTo>
                    <a:pt x="384" y="336"/>
                  </a:lnTo>
                  <a:lnTo>
                    <a:pt x="404" y="344"/>
                  </a:lnTo>
                  <a:lnTo>
                    <a:pt x="426" y="349"/>
                  </a:lnTo>
                  <a:lnTo>
                    <a:pt x="448" y="350"/>
                  </a:lnTo>
                  <a:lnTo>
                    <a:pt x="470" y="349"/>
                  </a:lnTo>
                  <a:lnTo>
                    <a:pt x="491" y="344"/>
                  </a:lnTo>
                  <a:lnTo>
                    <a:pt x="512" y="337"/>
                  </a:lnTo>
                  <a:lnTo>
                    <a:pt x="532" y="326"/>
                  </a:lnTo>
                  <a:lnTo>
                    <a:pt x="549" y="313"/>
                  </a:lnTo>
                  <a:lnTo>
                    <a:pt x="566" y="297"/>
                  </a:lnTo>
                  <a:lnTo>
                    <a:pt x="580" y="279"/>
                  </a:lnTo>
                  <a:lnTo>
                    <a:pt x="592" y="260"/>
                  </a:lnTo>
                  <a:lnTo>
                    <a:pt x="606" y="263"/>
                  </a:lnTo>
                  <a:lnTo>
                    <a:pt x="621" y="262"/>
                  </a:lnTo>
                  <a:lnTo>
                    <a:pt x="636" y="259"/>
                  </a:lnTo>
                  <a:lnTo>
                    <a:pt x="650" y="253"/>
                  </a:lnTo>
                  <a:lnTo>
                    <a:pt x="663" y="244"/>
                  </a:lnTo>
                  <a:lnTo>
                    <a:pt x="673" y="234"/>
                  </a:lnTo>
                  <a:lnTo>
                    <a:pt x="682" y="221"/>
                  </a:lnTo>
                  <a:lnTo>
                    <a:pt x="689" y="207"/>
                  </a:lnTo>
                  <a:lnTo>
                    <a:pt x="692" y="191"/>
                  </a:lnTo>
                  <a:lnTo>
                    <a:pt x="694" y="175"/>
                  </a:lnTo>
                  <a:lnTo>
                    <a:pt x="692" y="159"/>
                  </a:lnTo>
                  <a:lnTo>
                    <a:pt x="689" y="144"/>
                  </a:lnTo>
                  <a:lnTo>
                    <a:pt x="682" y="129"/>
                  </a:lnTo>
                  <a:lnTo>
                    <a:pt x="673" y="117"/>
                  </a:lnTo>
                  <a:lnTo>
                    <a:pt x="663" y="106"/>
                  </a:lnTo>
                  <a:lnTo>
                    <a:pt x="650" y="97"/>
                  </a:lnTo>
                  <a:lnTo>
                    <a:pt x="636" y="92"/>
                  </a:lnTo>
                  <a:lnTo>
                    <a:pt x="621" y="88"/>
                  </a:lnTo>
                  <a:lnTo>
                    <a:pt x="606" y="88"/>
                  </a:lnTo>
                  <a:lnTo>
                    <a:pt x="592" y="90"/>
                  </a:lnTo>
                  <a:lnTo>
                    <a:pt x="580" y="71"/>
                  </a:lnTo>
                  <a:lnTo>
                    <a:pt x="566" y="53"/>
                  </a:lnTo>
                  <a:lnTo>
                    <a:pt x="549" y="38"/>
                  </a:lnTo>
                  <a:lnTo>
                    <a:pt x="532" y="24"/>
                  </a:lnTo>
                  <a:lnTo>
                    <a:pt x="512" y="13"/>
                  </a:lnTo>
                  <a:lnTo>
                    <a:pt x="491" y="6"/>
                  </a:lnTo>
                  <a:lnTo>
                    <a:pt x="470" y="2"/>
                  </a:lnTo>
                  <a:lnTo>
                    <a:pt x="448" y="0"/>
                  </a:lnTo>
                  <a:lnTo>
                    <a:pt x="426" y="2"/>
                  </a:lnTo>
                  <a:lnTo>
                    <a:pt x="404" y="6"/>
                  </a:lnTo>
                  <a:lnTo>
                    <a:pt x="384" y="14"/>
                  </a:lnTo>
                  <a:lnTo>
                    <a:pt x="365" y="26"/>
                  </a:lnTo>
                  <a:lnTo>
                    <a:pt x="346" y="39"/>
                  </a:lnTo>
                  <a:lnTo>
                    <a:pt x="329" y="26"/>
                  </a:lnTo>
                  <a:lnTo>
                    <a:pt x="310" y="14"/>
                  </a:lnTo>
                  <a:lnTo>
                    <a:pt x="289" y="6"/>
                  </a:lnTo>
                  <a:lnTo>
                    <a:pt x="267" y="2"/>
                  </a:lnTo>
                  <a:lnTo>
                    <a:pt x="245" y="0"/>
                  </a:lnTo>
                  <a:lnTo>
                    <a:pt x="224" y="2"/>
                  </a:lnTo>
                  <a:lnTo>
                    <a:pt x="202" y="6"/>
                  </a:lnTo>
                  <a:lnTo>
                    <a:pt x="181" y="13"/>
                  </a:lnTo>
                  <a:lnTo>
                    <a:pt x="162" y="24"/>
                  </a:lnTo>
                  <a:lnTo>
                    <a:pt x="144" y="38"/>
                  </a:lnTo>
                  <a:lnTo>
                    <a:pt x="128" y="53"/>
                  </a:lnTo>
                  <a:lnTo>
                    <a:pt x="113" y="71"/>
                  </a:lnTo>
                  <a:lnTo>
                    <a:pt x="101" y="90"/>
                  </a:lnTo>
                  <a:lnTo>
                    <a:pt x="87" y="88"/>
                  </a:lnTo>
                  <a:lnTo>
                    <a:pt x="72" y="88"/>
                  </a:lnTo>
                  <a:lnTo>
                    <a:pt x="58" y="92"/>
                  </a:lnTo>
                  <a:lnTo>
                    <a:pt x="44" y="97"/>
                  </a:lnTo>
                  <a:lnTo>
                    <a:pt x="31" y="106"/>
                  </a:lnTo>
                  <a:lnTo>
                    <a:pt x="20" y="117"/>
                  </a:lnTo>
                  <a:lnTo>
                    <a:pt x="11" y="129"/>
                  </a:lnTo>
                  <a:lnTo>
                    <a:pt x="5" y="144"/>
                  </a:lnTo>
                  <a:lnTo>
                    <a:pt x="1" y="159"/>
                  </a:lnTo>
                  <a:lnTo>
                    <a:pt x="0" y="175"/>
                  </a:lnTo>
                  <a:lnTo>
                    <a:pt x="1" y="191"/>
                  </a:lnTo>
                  <a:lnTo>
                    <a:pt x="5" y="207"/>
                  </a:lnTo>
                  <a:lnTo>
                    <a:pt x="11" y="221"/>
                  </a:lnTo>
                  <a:lnTo>
                    <a:pt x="20" y="234"/>
                  </a:lnTo>
                  <a:lnTo>
                    <a:pt x="31" y="244"/>
                  </a:lnTo>
                  <a:lnTo>
                    <a:pt x="44" y="253"/>
                  </a:lnTo>
                  <a:lnTo>
                    <a:pt x="58" y="259"/>
                  </a:lnTo>
                  <a:lnTo>
                    <a:pt x="72" y="262"/>
                  </a:lnTo>
                  <a:lnTo>
                    <a:pt x="87" y="263"/>
                  </a:lnTo>
                  <a:lnTo>
                    <a:pt x="101" y="26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37" name="Rectangle 2133"/>
            <p:cNvSpPr>
              <a:spLocks noChangeArrowheads="1"/>
            </p:cNvSpPr>
            <p:nvPr/>
          </p:nvSpPr>
          <p:spPr bwMode="auto">
            <a:xfrm>
              <a:off x="2005" y="1119"/>
              <a:ext cx="2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Some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38" name="Rectangle 2134"/>
            <p:cNvSpPr>
              <a:spLocks noChangeArrowheads="1"/>
            </p:cNvSpPr>
            <p:nvPr/>
          </p:nvSpPr>
          <p:spPr bwMode="auto">
            <a:xfrm>
              <a:off x="1954" y="1206"/>
              <a:ext cx="33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compiler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39" name="Freeform 2135"/>
            <p:cNvSpPr>
              <a:spLocks/>
            </p:cNvSpPr>
            <p:nvPr/>
          </p:nvSpPr>
          <p:spPr bwMode="auto">
            <a:xfrm>
              <a:off x="2598" y="1054"/>
              <a:ext cx="696" cy="349"/>
            </a:xfrm>
            <a:custGeom>
              <a:avLst/>
              <a:gdLst>
                <a:gd name="T0" fmla="*/ 114 w 696"/>
                <a:gd name="T1" fmla="*/ 279 h 349"/>
                <a:gd name="T2" fmla="*/ 145 w 696"/>
                <a:gd name="T3" fmla="*/ 313 h 349"/>
                <a:gd name="T4" fmla="*/ 183 w 696"/>
                <a:gd name="T5" fmla="*/ 336 h 349"/>
                <a:gd name="T6" fmla="*/ 225 w 696"/>
                <a:gd name="T7" fmla="*/ 348 h 349"/>
                <a:gd name="T8" fmla="*/ 268 w 696"/>
                <a:gd name="T9" fmla="*/ 347 h 349"/>
                <a:gd name="T10" fmla="*/ 310 w 696"/>
                <a:gd name="T11" fmla="*/ 335 h 349"/>
                <a:gd name="T12" fmla="*/ 348 w 696"/>
                <a:gd name="T13" fmla="*/ 311 h 349"/>
                <a:gd name="T14" fmla="*/ 386 w 696"/>
                <a:gd name="T15" fmla="*/ 335 h 349"/>
                <a:gd name="T16" fmla="*/ 427 w 696"/>
                <a:gd name="T17" fmla="*/ 347 h 349"/>
                <a:gd name="T18" fmla="*/ 471 w 696"/>
                <a:gd name="T19" fmla="*/ 348 h 349"/>
                <a:gd name="T20" fmla="*/ 513 w 696"/>
                <a:gd name="T21" fmla="*/ 336 h 349"/>
                <a:gd name="T22" fmla="*/ 551 w 696"/>
                <a:gd name="T23" fmla="*/ 313 h 349"/>
                <a:gd name="T24" fmla="*/ 582 w 696"/>
                <a:gd name="T25" fmla="*/ 279 h 349"/>
                <a:gd name="T26" fmla="*/ 608 w 696"/>
                <a:gd name="T27" fmla="*/ 262 h 349"/>
                <a:gd name="T28" fmla="*/ 638 w 696"/>
                <a:gd name="T29" fmla="*/ 259 h 349"/>
                <a:gd name="T30" fmla="*/ 664 w 696"/>
                <a:gd name="T31" fmla="*/ 244 h 349"/>
                <a:gd name="T32" fmla="*/ 683 w 696"/>
                <a:gd name="T33" fmla="*/ 220 h 349"/>
                <a:gd name="T34" fmla="*/ 694 w 696"/>
                <a:gd name="T35" fmla="*/ 191 h 349"/>
                <a:gd name="T36" fmla="*/ 694 w 696"/>
                <a:gd name="T37" fmla="*/ 158 h 349"/>
                <a:gd name="T38" fmla="*/ 683 w 696"/>
                <a:gd name="T39" fmla="*/ 129 h 349"/>
                <a:gd name="T40" fmla="*/ 664 w 696"/>
                <a:gd name="T41" fmla="*/ 105 h 349"/>
                <a:gd name="T42" fmla="*/ 638 w 696"/>
                <a:gd name="T43" fmla="*/ 90 h 349"/>
                <a:gd name="T44" fmla="*/ 608 w 696"/>
                <a:gd name="T45" fmla="*/ 87 h 349"/>
                <a:gd name="T46" fmla="*/ 582 w 696"/>
                <a:gd name="T47" fmla="*/ 70 h 349"/>
                <a:gd name="T48" fmla="*/ 551 w 696"/>
                <a:gd name="T49" fmla="*/ 36 h 349"/>
                <a:gd name="T50" fmla="*/ 513 w 696"/>
                <a:gd name="T51" fmla="*/ 13 h 349"/>
                <a:gd name="T52" fmla="*/ 471 w 696"/>
                <a:gd name="T53" fmla="*/ 1 h 349"/>
                <a:gd name="T54" fmla="*/ 427 w 696"/>
                <a:gd name="T55" fmla="*/ 1 h 349"/>
                <a:gd name="T56" fmla="*/ 386 w 696"/>
                <a:gd name="T57" fmla="*/ 14 h 349"/>
                <a:gd name="T58" fmla="*/ 348 w 696"/>
                <a:gd name="T59" fmla="*/ 38 h 349"/>
                <a:gd name="T60" fmla="*/ 310 w 696"/>
                <a:gd name="T61" fmla="*/ 14 h 349"/>
                <a:gd name="T62" fmla="*/ 268 w 696"/>
                <a:gd name="T63" fmla="*/ 1 h 349"/>
                <a:gd name="T64" fmla="*/ 225 w 696"/>
                <a:gd name="T65" fmla="*/ 1 h 349"/>
                <a:gd name="T66" fmla="*/ 183 w 696"/>
                <a:gd name="T67" fmla="*/ 13 h 349"/>
                <a:gd name="T68" fmla="*/ 145 w 696"/>
                <a:gd name="T69" fmla="*/ 36 h 349"/>
                <a:gd name="T70" fmla="*/ 114 w 696"/>
                <a:gd name="T71" fmla="*/ 70 h 349"/>
                <a:gd name="T72" fmla="*/ 88 w 696"/>
                <a:gd name="T73" fmla="*/ 87 h 349"/>
                <a:gd name="T74" fmla="*/ 58 w 696"/>
                <a:gd name="T75" fmla="*/ 90 h 349"/>
                <a:gd name="T76" fmla="*/ 32 w 696"/>
                <a:gd name="T77" fmla="*/ 105 h 349"/>
                <a:gd name="T78" fmla="*/ 13 w 696"/>
                <a:gd name="T79" fmla="*/ 129 h 349"/>
                <a:gd name="T80" fmla="*/ 2 w 696"/>
                <a:gd name="T81" fmla="*/ 158 h 349"/>
                <a:gd name="T82" fmla="*/ 2 w 696"/>
                <a:gd name="T83" fmla="*/ 191 h 349"/>
                <a:gd name="T84" fmla="*/ 13 w 696"/>
                <a:gd name="T85" fmla="*/ 220 h 349"/>
                <a:gd name="T86" fmla="*/ 32 w 696"/>
                <a:gd name="T87" fmla="*/ 244 h 349"/>
                <a:gd name="T88" fmla="*/ 58 w 696"/>
                <a:gd name="T89" fmla="*/ 259 h 349"/>
                <a:gd name="T90" fmla="*/ 88 w 696"/>
                <a:gd name="T91" fmla="*/ 26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6" h="349">
                  <a:moveTo>
                    <a:pt x="103" y="259"/>
                  </a:moveTo>
                  <a:lnTo>
                    <a:pt x="114" y="279"/>
                  </a:lnTo>
                  <a:lnTo>
                    <a:pt x="129" y="297"/>
                  </a:lnTo>
                  <a:lnTo>
                    <a:pt x="145" y="313"/>
                  </a:lnTo>
                  <a:lnTo>
                    <a:pt x="163" y="326"/>
                  </a:lnTo>
                  <a:lnTo>
                    <a:pt x="183" y="336"/>
                  </a:lnTo>
                  <a:lnTo>
                    <a:pt x="203" y="343"/>
                  </a:lnTo>
                  <a:lnTo>
                    <a:pt x="225" y="348"/>
                  </a:lnTo>
                  <a:lnTo>
                    <a:pt x="247" y="349"/>
                  </a:lnTo>
                  <a:lnTo>
                    <a:pt x="268" y="347"/>
                  </a:lnTo>
                  <a:lnTo>
                    <a:pt x="290" y="343"/>
                  </a:lnTo>
                  <a:lnTo>
                    <a:pt x="310" y="335"/>
                  </a:lnTo>
                  <a:lnTo>
                    <a:pt x="330" y="325"/>
                  </a:lnTo>
                  <a:lnTo>
                    <a:pt x="348" y="311"/>
                  </a:lnTo>
                  <a:lnTo>
                    <a:pt x="366" y="325"/>
                  </a:lnTo>
                  <a:lnTo>
                    <a:pt x="386" y="335"/>
                  </a:lnTo>
                  <a:lnTo>
                    <a:pt x="406" y="343"/>
                  </a:lnTo>
                  <a:lnTo>
                    <a:pt x="427" y="347"/>
                  </a:lnTo>
                  <a:lnTo>
                    <a:pt x="449" y="349"/>
                  </a:lnTo>
                  <a:lnTo>
                    <a:pt x="471" y="348"/>
                  </a:lnTo>
                  <a:lnTo>
                    <a:pt x="493" y="343"/>
                  </a:lnTo>
                  <a:lnTo>
                    <a:pt x="513" y="336"/>
                  </a:lnTo>
                  <a:lnTo>
                    <a:pt x="532" y="326"/>
                  </a:lnTo>
                  <a:lnTo>
                    <a:pt x="551" y="313"/>
                  </a:lnTo>
                  <a:lnTo>
                    <a:pt x="568" y="297"/>
                  </a:lnTo>
                  <a:lnTo>
                    <a:pt x="582" y="279"/>
                  </a:lnTo>
                  <a:lnTo>
                    <a:pt x="593" y="259"/>
                  </a:lnTo>
                  <a:lnTo>
                    <a:pt x="608" y="262"/>
                  </a:lnTo>
                  <a:lnTo>
                    <a:pt x="623" y="261"/>
                  </a:lnTo>
                  <a:lnTo>
                    <a:pt x="638" y="259"/>
                  </a:lnTo>
                  <a:lnTo>
                    <a:pt x="651" y="252"/>
                  </a:lnTo>
                  <a:lnTo>
                    <a:pt x="664" y="244"/>
                  </a:lnTo>
                  <a:lnTo>
                    <a:pt x="675" y="232"/>
                  </a:lnTo>
                  <a:lnTo>
                    <a:pt x="683" y="220"/>
                  </a:lnTo>
                  <a:lnTo>
                    <a:pt x="691" y="205"/>
                  </a:lnTo>
                  <a:lnTo>
                    <a:pt x="694" y="191"/>
                  </a:lnTo>
                  <a:lnTo>
                    <a:pt x="696" y="175"/>
                  </a:lnTo>
                  <a:lnTo>
                    <a:pt x="694" y="158"/>
                  </a:lnTo>
                  <a:lnTo>
                    <a:pt x="691" y="144"/>
                  </a:lnTo>
                  <a:lnTo>
                    <a:pt x="683" y="129"/>
                  </a:lnTo>
                  <a:lnTo>
                    <a:pt x="675" y="117"/>
                  </a:lnTo>
                  <a:lnTo>
                    <a:pt x="664" y="105"/>
                  </a:lnTo>
                  <a:lnTo>
                    <a:pt x="651" y="96"/>
                  </a:lnTo>
                  <a:lnTo>
                    <a:pt x="638" y="90"/>
                  </a:lnTo>
                  <a:lnTo>
                    <a:pt x="623" y="88"/>
                  </a:lnTo>
                  <a:lnTo>
                    <a:pt x="608" y="87"/>
                  </a:lnTo>
                  <a:lnTo>
                    <a:pt x="593" y="89"/>
                  </a:lnTo>
                  <a:lnTo>
                    <a:pt x="582" y="70"/>
                  </a:lnTo>
                  <a:lnTo>
                    <a:pt x="568" y="52"/>
                  </a:lnTo>
                  <a:lnTo>
                    <a:pt x="551" y="36"/>
                  </a:lnTo>
                  <a:lnTo>
                    <a:pt x="532" y="23"/>
                  </a:lnTo>
                  <a:lnTo>
                    <a:pt x="513" y="13"/>
                  </a:lnTo>
                  <a:lnTo>
                    <a:pt x="493" y="6"/>
                  </a:lnTo>
                  <a:lnTo>
                    <a:pt x="471" y="1"/>
                  </a:lnTo>
                  <a:lnTo>
                    <a:pt x="449" y="0"/>
                  </a:lnTo>
                  <a:lnTo>
                    <a:pt x="427" y="1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6" y="24"/>
                  </a:lnTo>
                  <a:lnTo>
                    <a:pt x="348" y="38"/>
                  </a:lnTo>
                  <a:lnTo>
                    <a:pt x="330" y="24"/>
                  </a:lnTo>
                  <a:lnTo>
                    <a:pt x="310" y="14"/>
                  </a:lnTo>
                  <a:lnTo>
                    <a:pt x="290" y="6"/>
                  </a:lnTo>
                  <a:lnTo>
                    <a:pt x="268" y="1"/>
                  </a:lnTo>
                  <a:lnTo>
                    <a:pt x="247" y="0"/>
                  </a:lnTo>
                  <a:lnTo>
                    <a:pt x="225" y="1"/>
                  </a:lnTo>
                  <a:lnTo>
                    <a:pt x="203" y="6"/>
                  </a:lnTo>
                  <a:lnTo>
                    <a:pt x="183" y="13"/>
                  </a:lnTo>
                  <a:lnTo>
                    <a:pt x="163" y="23"/>
                  </a:lnTo>
                  <a:lnTo>
                    <a:pt x="145" y="36"/>
                  </a:lnTo>
                  <a:lnTo>
                    <a:pt x="129" y="52"/>
                  </a:lnTo>
                  <a:lnTo>
                    <a:pt x="114" y="70"/>
                  </a:lnTo>
                  <a:lnTo>
                    <a:pt x="103" y="89"/>
                  </a:lnTo>
                  <a:lnTo>
                    <a:pt x="88" y="87"/>
                  </a:lnTo>
                  <a:lnTo>
                    <a:pt x="73" y="88"/>
                  </a:lnTo>
                  <a:lnTo>
                    <a:pt x="58" y="90"/>
                  </a:lnTo>
                  <a:lnTo>
                    <a:pt x="45" y="96"/>
                  </a:lnTo>
                  <a:lnTo>
                    <a:pt x="32" y="105"/>
                  </a:lnTo>
                  <a:lnTo>
                    <a:pt x="21" y="117"/>
                  </a:lnTo>
                  <a:lnTo>
                    <a:pt x="13" y="129"/>
                  </a:lnTo>
                  <a:lnTo>
                    <a:pt x="6" y="144"/>
                  </a:lnTo>
                  <a:lnTo>
                    <a:pt x="2" y="158"/>
                  </a:lnTo>
                  <a:lnTo>
                    <a:pt x="0" y="175"/>
                  </a:lnTo>
                  <a:lnTo>
                    <a:pt x="2" y="191"/>
                  </a:lnTo>
                  <a:lnTo>
                    <a:pt x="6" y="205"/>
                  </a:lnTo>
                  <a:lnTo>
                    <a:pt x="13" y="220"/>
                  </a:lnTo>
                  <a:lnTo>
                    <a:pt x="21" y="232"/>
                  </a:lnTo>
                  <a:lnTo>
                    <a:pt x="32" y="244"/>
                  </a:lnTo>
                  <a:lnTo>
                    <a:pt x="45" y="252"/>
                  </a:lnTo>
                  <a:lnTo>
                    <a:pt x="58" y="259"/>
                  </a:lnTo>
                  <a:lnTo>
                    <a:pt x="73" y="261"/>
                  </a:lnTo>
                  <a:lnTo>
                    <a:pt x="88" y="262"/>
                  </a:lnTo>
                  <a:lnTo>
                    <a:pt x="103" y="259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40" name="Rectangle 2136"/>
            <p:cNvSpPr>
              <a:spLocks noChangeArrowheads="1"/>
            </p:cNvSpPr>
            <p:nvPr/>
          </p:nvSpPr>
          <p:spPr bwMode="auto">
            <a:xfrm>
              <a:off x="2728" y="1166"/>
              <a:ext cx="4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Some Other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41" name="Rectangle 2137"/>
            <p:cNvSpPr>
              <a:spLocks noChangeArrowheads="1"/>
            </p:cNvSpPr>
            <p:nvPr/>
          </p:nvSpPr>
          <p:spPr bwMode="auto">
            <a:xfrm>
              <a:off x="2798" y="1253"/>
              <a:ext cx="33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compiler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42" name="Freeform 2138"/>
            <p:cNvSpPr>
              <a:spLocks/>
            </p:cNvSpPr>
            <p:nvPr/>
          </p:nvSpPr>
          <p:spPr bwMode="auto">
            <a:xfrm>
              <a:off x="3444" y="1043"/>
              <a:ext cx="694" cy="350"/>
            </a:xfrm>
            <a:custGeom>
              <a:avLst/>
              <a:gdLst>
                <a:gd name="T0" fmla="*/ 114 w 694"/>
                <a:gd name="T1" fmla="*/ 279 h 350"/>
                <a:gd name="T2" fmla="*/ 145 w 694"/>
                <a:gd name="T3" fmla="*/ 313 h 350"/>
                <a:gd name="T4" fmla="*/ 182 w 694"/>
                <a:gd name="T5" fmla="*/ 337 h 350"/>
                <a:gd name="T6" fmla="*/ 224 w 694"/>
                <a:gd name="T7" fmla="*/ 349 h 350"/>
                <a:gd name="T8" fmla="*/ 268 w 694"/>
                <a:gd name="T9" fmla="*/ 349 h 350"/>
                <a:gd name="T10" fmla="*/ 310 w 694"/>
                <a:gd name="T11" fmla="*/ 336 h 350"/>
                <a:gd name="T12" fmla="*/ 348 w 694"/>
                <a:gd name="T13" fmla="*/ 311 h 350"/>
                <a:gd name="T14" fmla="*/ 385 w 694"/>
                <a:gd name="T15" fmla="*/ 336 h 350"/>
                <a:gd name="T16" fmla="*/ 427 w 694"/>
                <a:gd name="T17" fmla="*/ 349 h 350"/>
                <a:gd name="T18" fmla="*/ 471 w 694"/>
                <a:gd name="T19" fmla="*/ 349 h 350"/>
                <a:gd name="T20" fmla="*/ 513 w 694"/>
                <a:gd name="T21" fmla="*/ 337 h 350"/>
                <a:gd name="T22" fmla="*/ 550 w 694"/>
                <a:gd name="T23" fmla="*/ 313 h 350"/>
                <a:gd name="T24" fmla="*/ 580 w 694"/>
                <a:gd name="T25" fmla="*/ 279 h 350"/>
                <a:gd name="T26" fmla="*/ 608 w 694"/>
                <a:gd name="T27" fmla="*/ 263 h 350"/>
                <a:gd name="T28" fmla="*/ 637 w 694"/>
                <a:gd name="T29" fmla="*/ 259 h 350"/>
                <a:gd name="T30" fmla="*/ 663 w 694"/>
                <a:gd name="T31" fmla="*/ 244 h 350"/>
                <a:gd name="T32" fmla="*/ 683 w 694"/>
                <a:gd name="T33" fmla="*/ 221 h 350"/>
                <a:gd name="T34" fmla="*/ 694 w 694"/>
                <a:gd name="T35" fmla="*/ 191 h 350"/>
                <a:gd name="T36" fmla="*/ 694 w 694"/>
                <a:gd name="T37" fmla="*/ 159 h 350"/>
                <a:gd name="T38" fmla="*/ 683 w 694"/>
                <a:gd name="T39" fmla="*/ 129 h 350"/>
                <a:gd name="T40" fmla="*/ 663 w 694"/>
                <a:gd name="T41" fmla="*/ 106 h 350"/>
                <a:gd name="T42" fmla="*/ 637 w 694"/>
                <a:gd name="T43" fmla="*/ 92 h 350"/>
                <a:gd name="T44" fmla="*/ 608 w 694"/>
                <a:gd name="T45" fmla="*/ 88 h 350"/>
                <a:gd name="T46" fmla="*/ 580 w 694"/>
                <a:gd name="T47" fmla="*/ 71 h 350"/>
                <a:gd name="T48" fmla="*/ 550 w 694"/>
                <a:gd name="T49" fmla="*/ 38 h 350"/>
                <a:gd name="T50" fmla="*/ 513 w 694"/>
                <a:gd name="T51" fmla="*/ 13 h 350"/>
                <a:gd name="T52" fmla="*/ 471 w 694"/>
                <a:gd name="T53" fmla="*/ 2 h 350"/>
                <a:gd name="T54" fmla="*/ 427 w 694"/>
                <a:gd name="T55" fmla="*/ 2 h 350"/>
                <a:gd name="T56" fmla="*/ 385 w 694"/>
                <a:gd name="T57" fmla="*/ 14 h 350"/>
                <a:gd name="T58" fmla="*/ 348 w 694"/>
                <a:gd name="T59" fmla="*/ 39 h 350"/>
                <a:gd name="T60" fmla="*/ 310 w 694"/>
                <a:gd name="T61" fmla="*/ 14 h 350"/>
                <a:gd name="T62" fmla="*/ 268 w 694"/>
                <a:gd name="T63" fmla="*/ 2 h 350"/>
                <a:gd name="T64" fmla="*/ 224 w 694"/>
                <a:gd name="T65" fmla="*/ 2 h 350"/>
                <a:gd name="T66" fmla="*/ 182 w 694"/>
                <a:gd name="T67" fmla="*/ 13 h 350"/>
                <a:gd name="T68" fmla="*/ 145 w 694"/>
                <a:gd name="T69" fmla="*/ 38 h 350"/>
                <a:gd name="T70" fmla="*/ 114 w 694"/>
                <a:gd name="T71" fmla="*/ 71 h 350"/>
                <a:gd name="T72" fmla="*/ 88 w 694"/>
                <a:gd name="T73" fmla="*/ 88 h 350"/>
                <a:gd name="T74" fmla="*/ 58 w 694"/>
                <a:gd name="T75" fmla="*/ 92 h 350"/>
                <a:gd name="T76" fmla="*/ 32 w 694"/>
                <a:gd name="T77" fmla="*/ 106 h 350"/>
                <a:gd name="T78" fmla="*/ 12 w 694"/>
                <a:gd name="T79" fmla="*/ 129 h 350"/>
                <a:gd name="T80" fmla="*/ 1 w 694"/>
                <a:gd name="T81" fmla="*/ 159 h 350"/>
                <a:gd name="T82" fmla="*/ 1 w 694"/>
                <a:gd name="T83" fmla="*/ 191 h 350"/>
                <a:gd name="T84" fmla="*/ 12 w 694"/>
                <a:gd name="T85" fmla="*/ 221 h 350"/>
                <a:gd name="T86" fmla="*/ 32 w 694"/>
                <a:gd name="T87" fmla="*/ 244 h 350"/>
                <a:gd name="T88" fmla="*/ 58 w 694"/>
                <a:gd name="T89" fmla="*/ 259 h 350"/>
                <a:gd name="T90" fmla="*/ 88 w 694"/>
                <a:gd name="T91" fmla="*/ 26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4" h="350">
                  <a:moveTo>
                    <a:pt x="102" y="260"/>
                  </a:moveTo>
                  <a:lnTo>
                    <a:pt x="114" y="279"/>
                  </a:lnTo>
                  <a:lnTo>
                    <a:pt x="128" y="297"/>
                  </a:lnTo>
                  <a:lnTo>
                    <a:pt x="145" y="313"/>
                  </a:lnTo>
                  <a:lnTo>
                    <a:pt x="162" y="326"/>
                  </a:lnTo>
                  <a:lnTo>
                    <a:pt x="182" y="337"/>
                  </a:lnTo>
                  <a:lnTo>
                    <a:pt x="203" y="344"/>
                  </a:lnTo>
                  <a:lnTo>
                    <a:pt x="224" y="349"/>
                  </a:lnTo>
                  <a:lnTo>
                    <a:pt x="246" y="350"/>
                  </a:lnTo>
                  <a:lnTo>
                    <a:pt x="268" y="349"/>
                  </a:lnTo>
                  <a:lnTo>
                    <a:pt x="290" y="344"/>
                  </a:lnTo>
                  <a:lnTo>
                    <a:pt x="310" y="336"/>
                  </a:lnTo>
                  <a:lnTo>
                    <a:pt x="329" y="325"/>
                  </a:lnTo>
                  <a:lnTo>
                    <a:pt x="348" y="311"/>
                  </a:lnTo>
                  <a:lnTo>
                    <a:pt x="365" y="325"/>
                  </a:lnTo>
                  <a:lnTo>
                    <a:pt x="385" y="336"/>
                  </a:lnTo>
                  <a:lnTo>
                    <a:pt x="406" y="344"/>
                  </a:lnTo>
                  <a:lnTo>
                    <a:pt x="427" y="349"/>
                  </a:lnTo>
                  <a:lnTo>
                    <a:pt x="449" y="350"/>
                  </a:lnTo>
                  <a:lnTo>
                    <a:pt x="471" y="349"/>
                  </a:lnTo>
                  <a:lnTo>
                    <a:pt x="492" y="344"/>
                  </a:lnTo>
                  <a:lnTo>
                    <a:pt x="513" y="337"/>
                  </a:lnTo>
                  <a:lnTo>
                    <a:pt x="532" y="326"/>
                  </a:lnTo>
                  <a:lnTo>
                    <a:pt x="550" y="313"/>
                  </a:lnTo>
                  <a:lnTo>
                    <a:pt x="566" y="297"/>
                  </a:lnTo>
                  <a:lnTo>
                    <a:pt x="580" y="279"/>
                  </a:lnTo>
                  <a:lnTo>
                    <a:pt x="593" y="260"/>
                  </a:lnTo>
                  <a:lnTo>
                    <a:pt x="608" y="263"/>
                  </a:lnTo>
                  <a:lnTo>
                    <a:pt x="622" y="262"/>
                  </a:lnTo>
                  <a:lnTo>
                    <a:pt x="637" y="259"/>
                  </a:lnTo>
                  <a:lnTo>
                    <a:pt x="651" y="253"/>
                  </a:lnTo>
                  <a:lnTo>
                    <a:pt x="663" y="244"/>
                  </a:lnTo>
                  <a:lnTo>
                    <a:pt x="674" y="234"/>
                  </a:lnTo>
                  <a:lnTo>
                    <a:pt x="683" y="221"/>
                  </a:lnTo>
                  <a:lnTo>
                    <a:pt x="689" y="207"/>
                  </a:lnTo>
                  <a:lnTo>
                    <a:pt x="694" y="191"/>
                  </a:lnTo>
                  <a:lnTo>
                    <a:pt x="694" y="175"/>
                  </a:lnTo>
                  <a:lnTo>
                    <a:pt x="694" y="159"/>
                  </a:lnTo>
                  <a:lnTo>
                    <a:pt x="689" y="144"/>
                  </a:lnTo>
                  <a:lnTo>
                    <a:pt x="683" y="129"/>
                  </a:lnTo>
                  <a:lnTo>
                    <a:pt x="674" y="117"/>
                  </a:lnTo>
                  <a:lnTo>
                    <a:pt x="663" y="106"/>
                  </a:lnTo>
                  <a:lnTo>
                    <a:pt x="651" y="97"/>
                  </a:lnTo>
                  <a:lnTo>
                    <a:pt x="637" y="92"/>
                  </a:lnTo>
                  <a:lnTo>
                    <a:pt x="622" y="88"/>
                  </a:lnTo>
                  <a:lnTo>
                    <a:pt x="608" y="88"/>
                  </a:lnTo>
                  <a:lnTo>
                    <a:pt x="593" y="90"/>
                  </a:lnTo>
                  <a:lnTo>
                    <a:pt x="580" y="71"/>
                  </a:lnTo>
                  <a:lnTo>
                    <a:pt x="566" y="53"/>
                  </a:lnTo>
                  <a:lnTo>
                    <a:pt x="550" y="38"/>
                  </a:lnTo>
                  <a:lnTo>
                    <a:pt x="532" y="24"/>
                  </a:lnTo>
                  <a:lnTo>
                    <a:pt x="513" y="13"/>
                  </a:lnTo>
                  <a:lnTo>
                    <a:pt x="492" y="6"/>
                  </a:lnTo>
                  <a:lnTo>
                    <a:pt x="471" y="2"/>
                  </a:lnTo>
                  <a:lnTo>
                    <a:pt x="449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5" y="14"/>
                  </a:lnTo>
                  <a:lnTo>
                    <a:pt x="365" y="26"/>
                  </a:lnTo>
                  <a:lnTo>
                    <a:pt x="348" y="39"/>
                  </a:lnTo>
                  <a:lnTo>
                    <a:pt x="329" y="26"/>
                  </a:lnTo>
                  <a:lnTo>
                    <a:pt x="310" y="14"/>
                  </a:lnTo>
                  <a:lnTo>
                    <a:pt x="290" y="6"/>
                  </a:lnTo>
                  <a:lnTo>
                    <a:pt x="268" y="2"/>
                  </a:lnTo>
                  <a:lnTo>
                    <a:pt x="246" y="0"/>
                  </a:lnTo>
                  <a:lnTo>
                    <a:pt x="224" y="2"/>
                  </a:lnTo>
                  <a:lnTo>
                    <a:pt x="203" y="6"/>
                  </a:lnTo>
                  <a:lnTo>
                    <a:pt x="182" y="13"/>
                  </a:lnTo>
                  <a:lnTo>
                    <a:pt x="162" y="24"/>
                  </a:lnTo>
                  <a:lnTo>
                    <a:pt x="145" y="38"/>
                  </a:lnTo>
                  <a:lnTo>
                    <a:pt x="128" y="53"/>
                  </a:lnTo>
                  <a:lnTo>
                    <a:pt x="114" y="71"/>
                  </a:lnTo>
                  <a:lnTo>
                    <a:pt x="102" y="90"/>
                  </a:lnTo>
                  <a:lnTo>
                    <a:pt x="88" y="88"/>
                  </a:lnTo>
                  <a:lnTo>
                    <a:pt x="73" y="88"/>
                  </a:lnTo>
                  <a:lnTo>
                    <a:pt x="58" y="92"/>
                  </a:lnTo>
                  <a:lnTo>
                    <a:pt x="44" y="97"/>
                  </a:lnTo>
                  <a:lnTo>
                    <a:pt x="32" y="106"/>
                  </a:lnTo>
                  <a:lnTo>
                    <a:pt x="21" y="117"/>
                  </a:lnTo>
                  <a:lnTo>
                    <a:pt x="12" y="129"/>
                  </a:lnTo>
                  <a:lnTo>
                    <a:pt x="5" y="144"/>
                  </a:lnTo>
                  <a:lnTo>
                    <a:pt x="1" y="159"/>
                  </a:lnTo>
                  <a:lnTo>
                    <a:pt x="0" y="175"/>
                  </a:lnTo>
                  <a:lnTo>
                    <a:pt x="1" y="191"/>
                  </a:lnTo>
                  <a:lnTo>
                    <a:pt x="5" y="207"/>
                  </a:lnTo>
                  <a:lnTo>
                    <a:pt x="12" y="221"/>
                  </a:lnTo>
                  <a:lnTo>
                    <a:pt x="21" y="234"/>
                  </a:lnTo>
                  <a:lnTo>
                    <a:pt x="32" y="244"/>
                  </a:lnTo>
                  <a:lnTo>
                    <a:pt x="44" y="253"/>
                  </a:lnTo>
                  <a:lnTo>
                    <a:pt x="58" y="259"/>
                  </a:lnTo>
                  <a:lnTo>
                    <a:pt x="73" y="262"/>
                  </a:lnTo>
                  <a:lnTo>
                    <a:pt x="88" y="263"/>
                  </a:lnTo>
                  <a:lnTo>
                    <a:pt x="102" y="26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43" name="Rectangle 2139"/>
            <p:cNvSpPr>
              <a:spLocks noChangeArrowheads="1"/>
            </p:cNvSpPr>
            <p:nvPr/>
          </p:nvSpPr>
          <p:spPr bwMode="auto">
            <a:xfrm>
              <a:off x="3702" y="1098"/>
              <a:ext cx="23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Jack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44" name="Rectangle 2140"/>
            <p:cNvSpPr>
              <a:spLocks noChangeArrowheads="1"/>
            </p:cNvSpPr>
            <p:nvPr/>
          </p:nvSpPr>
          <p:spPr bwMode="auto">
            <a:xfrm>
              <a:off x="3602" y="1199"/>
              <a:ext cx="43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compiler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45" name="Rectangle 2141"/>
            <p:cNvSpPr>
              <a:spLocks noChangeArrowheads="1"/>
            </p:cNvSpPr>
            <p:nvPr/>
          </p:nvSpPr>
          <p:spPr bwMode="auto">
            <a:xfrm>
              <a:off x="3309" y="518"/>
              <a:ext cx="394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46" name="Rectangle 2142"/>
            <p:cNvSpPr>
              <a:spLocks noChangeArrowheads="1"/>
            </p:cNvSpPr>
            <p:nvPr/>
          </p:nvSpPr>
          <p:spPr bwMode="auto">
            <a:xfrm>
              <a:off x="3411" y="465"/>
              <a:ext cx="30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7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 . .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47" name="Freeform 2143"/>
            <p:cNvSpPr>
              <a:spLocks/>
            </p:cNvSpPr>
            <p:nvPr/>
          </p:nvSpPr>
          <p:spPr bwMode="auto">
            <a:xfrm>
              <a:off x="1636" y="508"/>
              <a:ext cx="519" cy="310"/>
            </a:xfrm>
            <a:custGeom>
              <a:avLst/>
              <a:gdLst>
                <a:gd name="T0" fmla="*/ 132 w 519"/>
                <a:gd name="T1" fmla="*/ 310 h 310"/>
                <a:gd name="T2" fmla="*/ 387 w 519"/>
                <a:gd name="T3" fmla="*/ 310 h 310"/>
                <a:gd name="T4" fmla="*/ 407 w 519"/>
                <a:gd name="T5" fmla="*/ 308 h 310"/>
                <a:gd name="T6" fmla="*/ 428 w 519"/>
                <a:gd name="T7" fmla="*/ 303 h 310"/>
                <a:gd name="T8" fmla="*/ 447 w 519"/>
                <a:gd name="T9" fmla="*/ 295 h 310"/>
                <a:gd name="T10" fmla="*/ 464 w 519"/>
                <a:gd name="T11" fmla="*/ 284 h 310"/>
                <a:gd name="T12" fmla="*/ 480 w 519"/>
                <a:gd name="T13" fmla="*/ 271 h 310"/>
                <a:gd name="T14" fmla="*/ 493 w 519"/>
                <a:gd name="T15" fmla="*/ 256 h 310"/>
                <a:gd name="T16" fmla="*/ 504 w 519"/>
                <a:gd name="T17" fmla="*/ 238 h 310"/>
                <a:gd name="T18" fmla="*/ 512 w 519"/>
                <a:gd name="T19" fmla="*/ 219 h 310"/>
                <a:gd name="T20" fmla="*/ 517 w 519"/>
                <a:gd name="T21" fmla="*/ 199 h 310"/>
                <a:gd name="T22" fmla="*/ 519 w 519"/>
                <a:gd name="T23" fmla="*/ 179 h 310"/>
                <a:gd name="T24" fmla="*/ 519 w 519"/>
                <a:gd name="T25" fmla="*/ 131 h 310"/>
                <a:gd name="T26" fmla="*/ 517 w 519"/>
                <a:gd name="T27" fmla="*/ 111 h 310"/>
                <a:gd name="T28" fmla="*/ 512 w 519"/>
                <a:gd name="T29" fmla="*/ 91 h 310"/>
                <a:gd name="T30" fmla="*/ 504 w 519"/>
                <a:gd name="T31" fmla="*/ 72 h 310"/>
                <a:gd name="T32" fmla="*/ 493 w 519"/>
                <a:gd name="T33" fmla="*/ 54 h 310"/>
                <a:gd name="T34" fmla="*/ 480 w 519"/>
                <a:gd name="T35" fmla="*/ 39 h 310"/>
                <a:gd name="T36" fmla="*/ 464 w 519"/>
                <a:gd name="T37" fmla="*/ 26 h 310"/>
                <a:gd name="T38" fmla="*/ 447 w 519"/>
                <a:gd name="T39" fmla="*/ 15 h 310"/>
                <a:gd name="T40" fmla="*/ 428 w 519"/>
                <a:gd name="T41" fmla="*/ 7 h 310"/>
                <a:gd name="T42" fmla="*/ 407 w 519"/>
                <a:gd name="T43" fmla="*/ 2 h 310"/>
                <a:gd name="T44" fmla="*/ 387 w 519"/>
                <a:gd name="T45" fmla="*/ 0 h 310"/>
                <a:gd name="T46" fmla="*/ 132 w 519"/>
                <a:gd name="T47" fmla="*/ 0 h 310"/>
                <a:gd name="T48" fmla="*/ 111 w 519"/>
                <a:gd name="T49" fmla="*/ 2 h 310"/>
                <a:gd name="T50" fmla="*/ 91 w 519"/>
                <a:gd name="T51" fmla="*/ 7 h 310"/>
                <a:gd name="T52" fmla="*/ 72 w 519"/>
                <a:gd name="T53" fmla="*/ 15 h 310"/>
                <a:gd name="T54" fmla="*/ 54 w 519"/>
                <a:gd name="T55" fmla="*/ 26 h 310"/>
                <a:gd name="T56" fmla="*/ 39 w 519"/>
                <a:gd name="T57" fmla="*/ 39 h 310"/>
                <a:gd name="T58" fmla="*/ 25 w 519"/>
                <a:gd name="T59" fmla="*/ 54 h 310"/>
                <a:gd name="T60" fmla="*/ 15 w 519"/>
                <a:gd name="T61" fmla="*/ 72 h 310"/>
                <a:gd name="T62" fmla="*/ 7 w 519"/>
                <a:gd name="T63" fmla="*/ 91 h 310"/>
                <a:gd name="T64" fmla="*/ 2 w 519"/>
                <a:gd name="T65" fmla="*/ 111 h 310"/>
                <a:gd name="T66" fmla="*/ 0 w 519"/>
                <a:gd name="T67" fmla="*/ 131 h 310"/>
                <a:gd name="T68" fmla="*/ 0 w 519"/>
                <a:gd name="T69" fmla="*/ 179 h 310"/>
                <a:gd name="T70" fmla="*/ 2 w 519"/>
                <a:gd name="T71" fmla="*/ 199 h 310"/>
                <a:gd name="T72" fmla="*/ 7 w 519"/>
                <a:gd name="T73" fmla="*/ 219 h 310"/>
                <a:gd name="T74" fmla="*/ 15 w 519"/>
                <a:gd name="T75" fmla="*/ 238 h 310"/>
                <a:gd name="T76" fmla="*/ 25 w 519"/>
                <a:gd name="T77" fmla="*/ 256 h 310"/>
                <a:gd name="T78" fmla="*/ 39 w 519"/>
                <a:gd name="T79" fmla="*/ 271 h 310"/>
                <a:gd name="T80" fmla="*/ 54 w 519"/>
                <a:gd name="T81" fmla="*/ 284 h 310"/>
                <a:gd name="T82" fmla="*/ 72 w 519"/>
                <a:gd name="T83" fmla="*/ 295 h 310"/>
                <a:gd name="T84" fmla="*/ 91 w 519"/>
                <a:gd name="T85" fmla="*/ 303 h 310"/>
                <a:gd name="T86" fmla="*/ 111 w 519"/>
                <a:gd name="T87" fmla="*/ 308 h 310"/>
                <a:gd name="T88" fmla="*/ 132 w 519"/>
                <a:gd name="T89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9" h="310">
                  <a:moveTo>
                    <a:pt x="132" y="310"/>
                  </a:moveTo>
                  <a:lnTo>
                    <a:pt x="387" y="310"/>
                  </a:lnTo>
                  <a:lnTo>
                    <a:pt x="407" y="308"/>
                  </a:lnTo>
                  <a:lnTo>
                    <a:pt x="428" y="303"/>
                  </a:lnTo>
                  <a:lnTo>
                    <a:pt x="447" y="295"/>
                  </a:lnTo>
                  <a:lnTo>
                    <a:pt x="464" y="284"/>
                  </a:lnTo>
                  <a:lnTo>
                    <a:pt x="480" y="271"/>
                  </a:lnTo>
                  <a:lnTo>
                    <a:pt x="493" y="256"/>
                  </a:lnTo>
                  <a:lnTo>
                    <a:pt x="504" y="238"/>
                  </a:lnTo>
                  <a:lnTo>
                    <a:pt x="512" y="219"/>
                  </a:lnTo>
                  <a:lnTo>
                    <a:pt x="517" y="199"/>
                  </a:lnTo>
                  <a:lnTo>
                    <a:pt x="519" y="179"/>
                  </a:lnTo>
                  <a:lnTo>
                    <a:pt x="519" y="131"/>
                  </a:lnTo>
                  <a:lnTo>
                    <a:pt x="517" y="111"/>
                  </a:lnTo>
                  <a:lnTo>
                    <a:pt x="512" y="91"/>
                  </a:lnTo>
                  <a:lnTo>
                    <a:pt x="504" y="72"/>
                  </a:lnTo>
                  <a:lnTo>
                    <a:pt x="493" y="54"/>
                  </a:lnTo>
                  <a:lnTo>
                    <a:pt x="480" y="39"/>
                  </a:lnTo>
                  <a:lnTo>
                    <a:pt x="464" y="26"/>
                  </a:lnTo>
                  <a:lnTo>
                    <a:pt x="447" y="15"/>
                  </a:lnTo>
                  <a:lnTo>
                    <a:pt x="428" y="7"/>
                  </a:lnTo>
                  <a:lnTo>
                    <a:pt x="407" y="2"/>
                  </a:lnTo>
                  <a:lnTo>
                    <a:pt x="387" y="0"/>
                  </a:lnTo>
                  <a:lnTo>
                    <a:pt x="132" y="0"/>
                  </a:lnTo>
                  <a:lnTo>
                    <a:pt x="111" y="2"/>
                  </a:lnTo>
                  <a:lnTo>
                    <a:pt x="91" y="7"/>
                  </a:lnTo>
                  <a:lnTo>
                    <a:pt x="72" y="15"/>
                  </a:lnTo>
                  <a:lnTo>
                    <a:pt x="54" y="26"/>
                  </a:lnTo>
                  <a:lnTo>
                    <a:pt x="39" y="39"/>
                  </a:lnTo>
                  <a:lnTo>
                    <a:pt x="25" y="54"/>
                  </a:lnTo>
                  <a:lnTo>
                    <a:pt x="15" y="72"/>
                  </a:lnTo>
                  <a:lnTo>
                    <a:pt x="7" y="91"/>
                  </a:lnTo>
                  <a:lnTo>
                    <a:pt x="2" y="111"/>
                  </a:lnTo>
                  <a:lnTo>
                    <a:pt x="0" y="131"/>
                  </a:lnTo>
                  <a:lnTo>
                    <a:pt x="0" y="179"/>
                  </a:lnTo>
                  <a:lnTo>
                    <a:pt x="2" y="199"/>
                  </a:lnTo>
                  <a:lnTo>
                    <a:pt x="7" y="219"/>
                  </a:lnTo>
                  <a:lnTo>
                    <a:pt x="15" y="238"/>
                  </a:lnTo>
                  <a:lnTo>
                    <a:pt x="25" y="256"/>
                  </a:lnTo>
                  <a:lnTo>
                    <a:pt x="39" y="271"/>
                  </a:lnTo>
                  <a:lnTo>
                    <a:pt x="54" y="284"/>
                  </a:lnTo>
                  <a:lnTo>
                    <a:pt x="72" y="295"/>
                  </a:lnTo>
                  <a:lnTo>
                    <a:pt x="91" y="303"/>
                  </a:lnTo>
                  <a:lnTo>
                    <a:pt x="111" y="308"/>
                  </a:lnTo>
                  <a:lnTo>
                    <a:pt x="132" y="310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48" name="Rectangle 2144"/>
            <p:cNvSpPr>
              <a:spLocks noChangeArrowheads="1"/>
            </p:cNvSpPr>
            <p:nvPr/>
          </p:nvSpPr>
          <p:spPr bwMode="auto">
            <a:xfrm>
              <a:off x="1800" y="559"/>
              <a:ext cx="2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Some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49" name="Rectangle 2145"/>
            <p:cNvSpPr>
              <a:spLocks noChangeArrowheads="1"/>
            </p:cNvSpPr>
            <p:nvPr/>
          </p:nvSpPr>
          <p:spPr bwMode="auto">
            <a:xfrm>
              <a:off x="1734" y="664"/>
              <a:ext cx="36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language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50" name="Rectangle 2146"/>
            <p:cNvSpPr>
              <a:spLocks noChangeArrowheads="1"/>
            </p:cNvSpPr>
            <p:nvPr/>
          </p:nvSpPr>
          <p:spPr bwMode="auto">
            <a:xfrm>
              <a:off x="2179" y="518"/>
              <a:ext cx="394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51" name="Rectangle 2147"/>
            <p:cNvSpPr>
              <a:spLocks noChangeArrowheads="1"/>
            </p:cNvSpPr>
            <p:nvPr/>
          </p:nvSpPr>
          <p:spPr bwMode="auto">
            <a:xfrm>
              <a:off x="2281" y="465"/>
              <a:ext cx="30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7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 . .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52" name="Freeform 2148"/>
            <p:cNvSpPr>
              <a:spLocks/>
            </p:cNvSpPr>
            <p:nvPr/>
          </p:nvSpPr>
          <p:spPr bwMode="auto">
            <a:xfrm>
              <a:off x="5142" y="466"/>
              <a:ext cx="108" cy="1256"/>
            </a:xfrm>
            <a:custGeom>
              <a:avLst/>
              <a:gdLst>
                <a:gd name="T0" fmla="*/ 0 w 108"/>
                <a:gd name="T1" fmla="*/ 1256 h 1256"/>
                <a:gd name="T2" fmla="*/ 42 w 108"/>
                <a:gd name="T3" fmla="*/ 1256 h 1256"/>
                <a:gd name="T4" fmla="*/ 52 w 108"/>
                <a:gd name="T5" fmla="*/ 1255 h 1256"/>
                <a:gd name="T6" fmla="*/ 62 w 108"/>
                <a:gd name="T7" fmla="*/ 1250 h 1256"/>
                <a:gd name="T8" fmla="*/ 69 w 108"/>
                <a:gd name="T9" fmla="*/ 1243 h 1256"/>
                <a:gd name="T10" fmla="*/ 74 w 108"/>
                <a:gd name="T11" fmla="*/ 1233 h 1256"/>
                <a:gd name="T12" fmla="*/ 75 w 108"/>
                <a:gd name="T13" fmla="*/ 1224 h 1256"/>
                <a:gd name="T14" fmla="*/ 75 w 108"/>
                <a:gd name="T15" fmla="*/ 672 h 1256"/>
                <a:gd name="T16" fmla="*/ 77 w 108"/>
                <a:gd name="T17" fmla="*/ 662 h 1256"/>
                <a:gd name="T18" fmla="*/ 82 w 108"/>
                <a:gd name="T19" fmla="*/ 652 h 1256"/>
                <a:gd name="T20" fmla="*/ 89 w 108"/>
                <a:gd name="T21" fmla="*/ 645 h 1256"/>
                <a:gd name="T22" fmla="*/ 99 w 108"/>
                <a:gd name="T23" fmla="*/ 641 h 1256"/>
                <a:gd name="T24" fmla="*/ 108 w 108"/>
                <a:gd name="T25" fmla="*/ 639 h 1256"/>
                <a:gd name="T26" fmla="*/ 99 w 108"/>
                <a:gd name="T27" fmla="*/ 637 h 1256"/>
                <a:gd name="T28" fmla="*/ 89 w 108"/>
                <a:gd name="T29" fmla="*/ 633 h 1256"/>
                <a:gd name="T30" fmla="*/ 82 w 108"/>
                <a:gd name="T31" fmla="*/ 625 h 1256"/>
                <a:gd name="T32" fmla="*/ 77 w 108"/>
                <a:gd name="T33" fmla="*/ 617 h 1256"/>
                <a:gd name="T34" fmla="*/ 75 w 108"/>
                <a:gd name="T35" fmla="*/ 606 h 1256"/>
                <a:gd name="T36" fmla="*/ 75 w 108"/>
                <a:gd name="T37" fmla="*/ 34 h 1256"/>
                <a:gd name="T38" fmla="*/ 74 w 108"/>
                <a:gd name="T39" fmla="*/ 24 h 1256"/>
                <a:gd name="T40" fmla="*/ 69 w 108"/>
                <a:gd name="T41" fmla="*/ 14 h 1256"/>
                <a:gd name="T42" fmla="*/ 62 w 108"/>
                <a:gd name="T43" fmla="*/ 7 h 1256"/>
                <a:gd name="T44" fmla="*/ 52 w 108"/>
                <a:gd name="T45" fmla="*/ 2 h 1256"/>
                <a:gd name="T46" fmla="*/ 42 w 108"/>
                <a:gd name="T47" fmla="*/ 0 h 1256"/>
                <a:gd name="T48" fmla="*/ 0 w 108"/>
                <a:gd name="T4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256">
                  <a:moveTo>
                    <a:pt x="0" y="1256"/>
                  </a:moveTo>
                  <a:lnTo>
                    <a:pt x="42" y="1256"/>
                  </a:lnTo>
                  <a:lnTo>
                    <a:pt x="52" y="1255"/>
                  </a:lnTo>
                  <a:lnTo>
                    <a:pt x="62" y="1250"/>
                  </a:lnTo>
                  <a:lnTo>
                    <a:pt x="69" y="1243"/>
                  </a:lnTo>
                  <a:lnTo>
                    <a:pt x="74" y="1233"/>
                  </a:lnTo>
                  <a:lnTo>
                    <a:pt x="75" y="1224"/>
                  </a:lnTo>
                  <a:lnTo>
                    <a:pt x="75" y="672"/>
                  </a:lnTo>
                  <a:lnTo>
                    <a:pt x="77" y="662"/>
                  </a:lnTo>
                  <a:lnTo>
                    <a:pt x="82" y="652"/>
                  </a:lnTo>
                  <a:lnTo>
                    <a:pt x="89" y="645"/>
                  </a:lnTo>
                  <a:lnTo>
                    <a:pt x="99" y="641"/>
                  </a:lnTo>
                  <a:lnTo>
                    <a:pt x="108" y="639"/>
                  </a:lnTo>
                  <a:lnTo>
                    <a:pt x="99" y="637"/>
                  </a:lnTo>
                  <a:lnTo>
                    <a:pt x="89" y="633"/>
                  </a:lnTo>
                  <a:lnTo>
                    <a:pt x="82" y="625"/>
                  </a:lnTo>
                  <a:lnTo>
                    <a:pt x="77" y="617"/>
                  </a:lnTo>
                  <a:lnTo>
                    <a:pt x="75" y="606"/>
                  </a:lnTo>
                  <a:lnTo>
                    <a:pt x="75" y="34"/>
                  </a:lnTo>
                  <a:lnTo>
                    <a:pt x="74" y="24"/>
                  </a:lnTo>
                  <a:lnTo>
                    <a:pt x="69" y="14"/>
                  </a:lnTo>
                  <a:lnTo>
                    <a:pt x="62" y="7"/>
                  </a:lnTo>
                  <a:lnTo>
                    <a:pt x="52" y="2"/>
                  </a:ln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53" name="Rectangle 2149"/>
            <p:cNvSpPr>
              <a:spLocks noChangeArrowheads="1"/>
            </p:cNvSpPr>
            <p:nvPr/>
          </p:nvSpPr>
          <p:spPr bwMode="auto">
            <a:xfrm>
              <a:off x="5271" y="789"/>
              <a:ext cx="489" cy="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54" name="Rectangle 2150"/>
            <p:cNvSpPr>
              <a:spLocks noChangeArrowheads="1"/>
            </p:cNvSpPr>
            <p:nvPr/>
          </p:nvSpPr>
          <p:spPr bwMode="auto">
            <a:xfrm>
              <a:off x="5321" y="837"/>
              <a:ext cx="38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Compiler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55" name="Rectangle 2151"/>
            <p:cNvSpPr>
              <a:spLocks noChangeArrowheads="1"/>
            </p:cNvSpPr>
            <p:nvPr/>
          </p:nvSpPr>
          <p:spPr bwMode="auto">
            <a:xfrm>
              <a:off x="5343" y="941"/>
              <a:ext cx="33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lectures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4856" name="Rectangle 2152"/>
            <p:cNvSpPr>
              <a:spLocks noChangeArrowheads="1"/>
            </p:cNvSpPr>
            <p:nvPr/>
          </p:nvSpPr>
          <p:spPr bwMode="auto">
            <a:xfrm>
              <a:off x="5323" y="113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(Projects </a:t>
              </a:r>
              <a:br>
                <a:rPr lang="en-US" sz="11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1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10,11)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714858" name="Rectangle 2154"/>
          <p:cNvSpPr>
            <a:spLocks noGrp="1" noChangeArrowheads="1"/>
          </p:cNvSpPr>
          <p:nvPr>
            <p:ph type="body" idx="1"/>
          </p:nvPr>
        </p:nvSpPr>
        <p:spPr>
          <a:xfrm>
            <a:off x="134938" y="692150"/>
            <a:ext cx="2133600" cy="2881313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Modern compilers are two-tiered:</a:t>
            </a:r>
          </a:p>
          <a:p>
            <a:pPr>
              <a:lnSpc>
                <a:spcPct val="80000"/>
              </a:lnSpc>
            </a:pPr>
            <a:r>
              <a:rPr lang="en-US" sz="1600" u="sng"/>
              <a:t>Front-end: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from high-level language to some intermediate language</a:t>
            </a:r>
          </a:p>
          <a:p>
            <a:pPr>
              <a:lnSpc>
                <a:spcPct val="80000"/>
              </a:lnSpc>
            </a:pPr>
            <a:r>
              <a:rPr lang="en-US" sz="1600" u="sng"/>
              <a:t>Back-end: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from the intermediate language to</a:t>
            </a:r>
            <a:br>
              <a:rPr lang="en-US" sz="1600"/>
            </a:br>
            <a:r>
              <a:rPr lang="en-US" sz="1600"/>
              <a:t>binary code.</a:t>
            </a:r>
          </a:p>
        </p:txBody>
      </p:sp>
    </p:spTree>
    <p:extLst>
      <p:ext uri="{BB962C8B-B14F-4D97-AF65-F5344CB8AC3E}">
        <p14:creationId xmlns:p14="http://schemas.microsoft.com/office/powerpoint/2010/main" val="149333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architecture (front end)</a:t>
            </a:r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6946900" y="115888"/>
            <a:ext cx="2087563" cy="1223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680965" name="Object 5"/>
          <p:cNvGraphicFramePr>
            <a:graphicFrameLocks noChangeAspect="1"/>
          </p:cNvGraphicFramePr>
          <p:nvPr/>
        </p:nvGraphicFramePr>
        <p:xfrm>
          <a:off x="7164388" y="177800"/>
          <a:ext cx="2016125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4" imgW="9033840" imgH="6534360" progId="Visio.Drawing.6">
                  <p:embed/>
                </p:oleObj>
              </mc:Choice>
              <mc:Fallback>
                <p:oleObj name="VISIO" r:id="rId4" imgW="9033840" imgH="653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1" t="2548" r="8232" b="1427"/>
                      <a:stretch>
                        <a:fillRect/>
                      </a:stretch>
                    </p:blipFill>
                    <p:spPr bwMode="auto">
                      <a:xfrm>
                        <a:off x="7164388" y="177800"/>
                        <a:ext cx="2016125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7" name="Rectangle 7"/>
          <p:cNvSpPr>
            <a:spLocks noChangeArrowheads="1"/>
          </p:cNvSpPr>
          <p:nvPr/>
        </p:nvSpPr>
        <p:spPr bwMode="auto">
          <a:xfrm>
            <a:off x="381000" y="3733800"/>
            <a:ext cx="842486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u="sng" dirty="0" smtClean="0">
                <a:solidFill>
                  <a:srgbClr val="663300"/>
                </a:solidFill>
              </a:rPr>
              <a:t>Syntax analysis:</a:t>
            </a:r>
            <a:r>
              <a:rPr lang="en-US" dirty="0" smtClean="0">
                <a:solidFill>
                  <a:srgbClr val="000000"/>
                </a:solidFill>
              </a:rPr>
              <a:t> understanding the semantics implied by the source code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u="sng" dirty="0" smtClean="0">
                <a:solidFill>
                  <a:srgbClr val="663300"/>
                </a:solidFill>
              </a:rPr>
              <a:t>Code generation:</a:t>
            </a:r>
            <a:r>
              <a:rPr lang="en-US" dirty="0" smtClean="0">
                <a:solidFill>
                  <a:srgbClr val="000000"/>
                </a:solidFill>
              </a:rPr>
              <a:t> reconstructing the semantics using the syntax of the  target code.</a:t>
            </a: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304800" y="4191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q"/>
            </a:pPr>
            <a:r>
              <a:rPr lang="en-US" smtClean="0">
                <a:solidFill>
                  <a:srgbClr val="000099"/>
                </a:solidFill>
              </a:rPr>
              <a:t>Tokenizing</a:t>
            </a:r>
            <a:r>
              <a:rPr lang="en-US" smtClean="0">
                <a:solidFill>
                  <a:srgbClr val="000000"/>
                </a:solidFill>
              </a:rPr>
              <a:t>: creating a stream of “atoms”</a:t>
            </a:r>
          </a:p>
          <a:p>
            <a:pPr marL="742950" lvl="1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q"/>
            </a:pPr>
            <a:r>
              <a:rPr lang="en-US" smtClean="0">
                <a:solidFill>
                  <a:srgbClr val="000099"/>
                </a:solidFill>
              </a:rPr>
              <a:t>Parsing</a:t>
            </a:r>
            <a:r>
              <a:rPr lang="en-US" smtClean="0">
                <a:solidFill>
                  <a:srgbClr val="000000"/>
                </a:solidFill>
              </a:rPr>
              <a:t>: matching the atom stream with the language grammar</a:t>
            </a:r>
          </a:p>
          <a:p>
            <a:pPr marL="742950" lvl="1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XML output = one way to provide evidence that the syntax analyzer works</a:t>
            </a:r>
          </a:p>
        </p:txBody>
      </p:sp>
      <p:grpSp>
        <p:nvGrpSpPr>
          <p:cNvPr id="680971" name="Group 11"/>
          <p:cNvGrpSpPr>
            <a:grpSpLocks/>
          </p:cNvGrpSpPr>
          <p:nvPr/>
        </p:nvGrpSpPr>
        <p:grpSpPr bwMode="auto">
          <a:xfrm>
            <a:off x="152400" y="762000"/>
            <a:ext cx="7011988" cy="2771775"/>
            <a:chOff x="96" y="480"/>
            <a:chExt cx="4417" cy="1746"/>
          </a:xfrm>
        </p:grpSpPr>
        <p:graphicFrame>
          <p:nvGraphicFramePr>
            <p:cNvPr id="680963" name="Object 3"/>
            <p:cNvGraphicFramePr>
              <a:graphicFrameLocks noChangeAspect="1"/>
            </p:cNvGraphicFramePr>
            <p:nvPr/>
          </p:nvGraphicFramePr>
          <p:xfrm>
            <a:off x="113" y="480"/>
            <a:ext cx="4400" cy="1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VISIO" r:id="rId6" imgW="9033840" imgH="6066360" progId="Visio.Drawing.6">
                    <p:embed/>
                  </p:oleObj>
                </mc:Choice>
                <mc:Fallback>
                  <p:oleObj name="VISIO" r:id="rId6" imgW="9033840" imgH="606636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235" t="20786" r="11743" b="27618"/>
                        <a:stretch>
                          <a:fillRect/>
                        </a:stretch>
                      </p:blipFill>
                      <p:spPr bwMode="auto">
                        <a:xfrm>
                          <a:off x="113" y="480"/>
                          <a:ext cx="4400" cy="17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0969" name="Text Box 9" descr="Bouquet"/>
            <p:cNvSpPr txBox="1">
              <a:spLocks noChangeArrowheads="1"/>
            </p:cNvSpPr>
            <p:nvPr/>
          </p:nvSpPr>
          <p:spPr bwMode="auto">
            <a:xfrm>
              <a:off x="96" y="1856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8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 smtClean="0">
                  <a:solidFill>
                    <a:srgbClr val="000099"/>
                  </a:solidFill>
                  <a:latin typeface="Arial" pitchFamily="34" charset="0"/>
                </a:rPr>
                <a:t>(source)</a:t>
              </a:r>
            </a:p>
          </p:txBody>
        </p:sp>
        <p:sp>
          <p:nvSpPr>
            <p:cNvPr id="680970" name="Text Box 10" descr="Bouquet"/>
            <p:cNvSpPr txBox="1">
              <a:spLocks noChangeArrowheads="1"/>
            </p:cNvSpPr>
            <p:nvPr/>
          </p:nvSpPr>
          <p:spPr bwMode="auto">
            <a:xfrm>
              <a:off x="3600" y="1856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8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 smtClean="0">
                  <a:solidFill>
                    <a:srgbClr val="000099"/>
                  </a:solidFill>
                  <a:latin typeface="Arial" pitchFamily="34" charset="0"/>
                </a:rPr>
                <a:t>(target)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05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8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010" name="Picture 2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41667" r="20313" b="25000"/>
          <a:stretch>
            <a:fillRect/>
          </a:stretch>
        </p:blipFill>
        <p:spPr bwMode="auto">
          <a:xfrm>
            <a:off x="304800" y="914400"/>
            <a:ext cx="8382000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5000" t="41667" r="20313" b="2500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Tokenizing  / Lexical analysis</a:t>
            </a:r>
          </a:p>
        </p:txBody>
      </p:sp>
      <p:sp>
        <p:nvSpPr>
          <p:cNvPr id="68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2924175"/>
            <a:ext cx="8915400" cy="3400425"/>
          </a:xfrm>
        </p:spPr>
        <p:txBody>
          <a:bodyPr/>
          <a:lstStyle/>
          <a:p>
            <a:pPr>
              <a:spcBef>
                <a:spcPct val="65000"/>
              </a:spcBef>
            </a:pPr>
            <a:r>
              <a:rPr lang="en-US" sz="1800" dirty="0"/>
              <a:t>Remove white space</a:t>
            </a:r>
          </a:p>
          <a:p>
            <a:pPr>
              <a:spcBef>
                <a:spcPct val="65000"/>
              </a:spcBef>
            </a:pPr>
            <a:r>
              <a:rPr lang="en-US" sz="1800" dirty="0"/>
              <a:t>Construct a token list (language atoms)</a:t>
            </a:r>
          </a:p>
          <a:p>
            <a:pPr>
              <a:spcBef>
                <a:spcPct val="65000"/>
              </a:spcBef>
            </a:pPr>
            <a:r>
              <a:rPr lang="en-US" sz="1800" dirty="0"/>
              <a:t>Things to worry about:</a:t>
            </a:r>
          </a:p>
          <a:p>
            <a:pPr lvl="1">
              <a:spcBef>
                <a:spcPct val="65000"/>
              </a:spcBef>
            </a:pPr>
            <a:r>
              <a:rPr lang="en-US" sz="1800" dirty="0"/>
              <a:t>Language specific rules: </a:t>
            </a:r>
            <a:br>
              <a:rPr lang="en-US" sz="1800" dirty="0"/>
            </a:br>
            <a:r>
              <a:rPr lang="en-US" sz="1800" dirty="0"/>
              <a:t>e.g. how to treat “++”</a:t>
            </a:r>
          </a:p>
          <a:p>
            <a:pPr lvl="1">
              <a:spcBef>
                <a:spcPct val="65000"/>
              </a:spcBef>
            </a:pPr>
            <a:r>
              <a:rPr lang="en-US" sz="1800" dirty="0"/>
              <a:t>Language specific token types: </a:t>
            </a:r>
            <a:br>
              <a:rPr lang="en-US" sz="1800" dirty="0"/>
            </a:br>
            <a:r>
              <a:rPr lang="en-US" sz="1800" dirty="0"/>
              <a:t>keyword, identifier, operator, constant, ...</a:t>
            </a:r>
          </a:p>
          <a:p>
            <a:pPr>
              <a:spcBef>
                <a:spcPct val="65000"/>
              </a:spcBef>
            </a:pPr>
            <a:r>
              <a:rPr lang="en-US" sz="1800" dirty="0"/>
              <a:t>While we are at it, we can have the </a:t>
            </a:r>
            <a:r>
              <a:rPr lang="en-US" sz="1800" dirty="0" err="1"/>
              <a:t>tokenizer</a:t>
            </a:r>
            <a:r>
              <a:rPr lang="en-US" sz="1800" dirty="0"/>
              <a:t> record not only the atom, but also its lexical classification (as defined by the source language grammar).</a:t>
            </a:r>
          </a:p>
        </p:txBody>
      </p:sp>
    </p:spTree>
    <p:extLst>
      <p:ext uri="{BB962C8B-B14F-4D97-AF65-F5344CB8AC3E}">
        <p14:creationId xmlns:p14="http://schemas.microsoft.com/office/powerpoint/2010/main" val="403118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Jack Tokenizer</a:t>
            </a:r>
          </a:p>
        </p:txBody>
      </p:sp>
      <p:grpSp>
        <p:nvGrpSpPr>
          <p:cNvPr id="685062" name="Group 6"/>
          <p:cNvGrpSpPr>
            <a:grpSpLocks/>
          </p:cNvGrpSpPr>
          <p:nvPr/>
        </p:nvGrpSpPr>
        <p:grpSpPr bwMode="auto">
          <a:xfrm>
            <a:off x="228600" y="762000"/>
            <a:ext cx="4572000" cy="685800"/>
            <a:chOff x="144" y="480"/>
            <a:chExt cx="2880" cy="432"/>
          </a:xfrm>
        </p:grpSpPr>
        <p:sp>
          <p:nvSpPr>
            <p:cNvPr id="685063" name="Text Box 7"/>
            <p:cNvSpPr txBox="1">
              <a:spLocks noChangeArrowheads="1"/>
            </p:cNvSpPr>
            <p:nvPr/>
          </p:nvSpPr>
          <p:spPr bwMode="auto">
            <a:xfrm>
              <a:off x="192" y="672"/>
              <a:ext cx="2832" cy="240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82800" rIns="93600" bIns="82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smtClean="0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if (x &lt; 153) {let city = ”Paris”;}</a:t>
              </a:r>
              <a:r>
                <a:rPr lang="en-US" sz="16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</a:t>
              </a:r>
            </a:p>
          </p:txBody>
        </p:sp>
        <p:sp>
          <p:nvSpPr>
            <p:cNvPr id="685064" name="Rectangle 8"/>
            <p:cNvSpPr>
              <a:spLocks noChangeArrowheads="1"/>
            </p:cNvSpPr>
            <p:nvPr/>
          </p:nvSpPr>
          <p:spPr bwMode="auto">
            <a:xfrm>
              <a:off x="144" y="480"/>
              <a:ext cx="13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 rtl="0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Source code</a:t>
              </a:r>
            </a:p>
          </p:txBody>
        </p:sp>
      </p:grpSp>
      <p:grpSp>
        <p:nvGrpSpPr>
          <p:cNvPr id="685070" name="Group 14"/>
          <p:cNvGrpSpPr>
            <a:grpSpLocks/>
          </p:cNvGrpSpPr>
          <p:nvPr/>
        </p:nvGrpSpPr>
        <p:grpSpPr bwMode="auto">
          <a:xfrm>
            <a:off x="990600" y="1905000"/>
            <a:ext cx="7696200" cy="4191000"/>
            <a:chOff x="624" y="1200"/>
            <a:chExt cx="4848" cy="2640"/>
          </a:xfrm>
        </p:grpSpPr>
        <p:grpSp>
          <p:nvGrpSpPr>
            <p:cNvPr id="685059" name="Group 3"/>
            <p:cNvGrpSpPr>
              <a:grpSpLocks/>
            </p:cNvGrpSpPr>
            <p:nvPr/>
          </p:nvGrpSpPr>
          <p:grpSpPr bwMode="auto">
            <a:xfrm>
              <a:off x="1776" y="1200"/>
              <a:ext cx="3696" cy="2640"/>
              <a:chOff x="1776" y="1200"/>
              <a:chExt cx="3696" cy="2640"/>
            </a:xfrm>
          </p:grpSpPr>
          <p:sp>
            <p:nvSpPr>
              <p:cNvPr id="685060" name="Text Box 4"/>
              <p:cNvSpPr txBox="1">
                <a:spLocks noChangeArrowheads="1"/>
              </p:cNvSpPr>
              <p:nvPr/>
            </p:nvSpPr>
            <p:spPr bwMode="auto">
              <a:xfrm>
                <a:off x="1824" y="1392"/>
                <a:ext cx="3648" cy="2448"/>
              </a:xfrm>
              <a:prstGeom prst="rect">
                <a:avLst/>
              </a:prstGeom>
              <a:solidFill>
                <a:srgbClr val="F3F3FF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293973"/>
                </a:outerShdw>
              </a:effectLst>
            </p:spPr>
            <p:txBody>
              <a:bodyPr lIns="201600" tIns="82800" rIns="93600" bIns="82800"/>
              <a:lstStyle>
                <a:lvl1pPr marL="342900" indent="-342900" algn="r" rtl="1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rtl="1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rtl="1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rtl="1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rtl="1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6600"/>
                  </a:buClr>
                  <a:buSzPct val="85000"/>
                  <a:buFont typeface="Wingdings" pitchFamily="2" charset="2"/>
                  <a:buNone/>
                </a:pP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&lt;tokens&gt; </a:t>
                </a:r>
                <a:endParaRPr lang="en-US" sz="16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6600"/>
                  </a:buClr>
                  <a:buSzPct val="85000"/>
                  <a:buFont typeface="Wingdings" pitchFamily="2" charset="2"/>
                  <a:buNone/>
                </a:pP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  &lt;keyword&gt; </a:t>
                </a:r>
                <a:r>
                  <a:rPr lang="en-US" sz="1600" b="1" smtClean="0">
                    <a:solidFill>
                      <a:srgbClr val="000099"/>
                    </a:solidFill>
                    <a:latin typeface="Courier New" pitchFamily="49" charset="0"/>
                    <a:cs typeface="Times New Roman" pitchFamily="18" charset="0"/>
                  </a:rPr>
                  <a:t>if</a:t>
                </a: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 &lt;/keyword&gt; </a:t>
                </a:r>
                <a:endParaRPr lang="en-US" sz="16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6600"/>
                  </a:buClr>
                  <a:buSzPct val="85000"/>
                  <a:buFont typeface="Wingdings" pitchFamily="2" charset="2"/>
                  <a:buNone/>
                </a:pP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  &lt;symbol&gt; </a:t>
                </a:r>
                <a:r>
                  <a:rPr lang="en-US" sz="1600" b="1" smtClean="0">
                    <a:solidFill>
                      <a:srgbClr val="000099"/>
                    </a:solidFill>
                    <a:latin typeface="Courier New" pitchFamily="49" charset="0"/>
                    <a:cs typeface="Times New Roman" pitchFamily="18" charset="0"/>
                  </a:rPr>
                  <a:t>(</a:t>
                </a: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 &lt;/symbol&gt; </a:t>
                </a:r>
                <a:endParaRPr lang="en-US" sz="16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6600"/>
                  </a:buClr>
                  <a:buSzPct val="85000"/>
                  <a:buFont typeface="Wingdings" pitchFamily="2" charset="2"/>
                  <a:buNone/>
                </a:pP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  &lt;identifier&gt; </a:t>
                </a:r>
                <a:r>
                  <a:rPr lang="en-US" sz="1600" b="1" smtClean="0">
                    <a:solidFill>
                      <a:srgbClr val="000099"/>
                    </a:solidFill>
                    <a:latin typeface="Courier New" pitchFamily="49" charset="0"/>
                    <a:cs typeface="Times New Roman" pitchFamily="18" charset="0"/>
                  </a:rPr>
                  <a:t>x</a:t>
                </a: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 &lt;/identifier&gt; </a:t>
                </a:r>
                <a:endParaRPr lang="en-US" sz="16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6600"/>
                  </a:buClr>
                  <a:buSzPct val="85000"/>
                  <a:buFont typeface="Wingdings" pitchFamily="2" charset="2"/>
                  <a:buNone/>
                </a:pP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  &lt;symbol&gt; </a:t>
                </a:r>
                <a:r>
                  <a:rPr lang="en-US" sz="1600" b="1" smtClean="0">
                    <a:solidFill>
                      <a:srgbClr val="000099"/>
                    </a:solidFill>
                    <a:latin typeface="Courier New" pitchFamily="49" charset="0"/>
                    <a:cs typeface="Times New Roman" pitchFamily="18" charset="0"/>
                  </a:rPr>
                  <a:t>&amp;lt;</a:t>
                </a: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 &lt;/symbol&gt; </a:t>
                </a:r>
                <a:endParaRPr lang="en-US" sz="16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6600"/>
                  </a:buClr>
                  <a:buSzPct val="85000"/>
                  <a:buFont typeface="Wingdings" pitchFamily="2" charset="2"/>
                  <a:buNone/>
                </a:pP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  &lt;integerConstant&gt; </a:t>
                </a:r>
                <a:r>
                  <a:rPr lang="en-US" sz="1600" b="1" smtClean="0">
                    <a:solidFill>
                      <a:srgbClr val="000099"/>
                    </a:solidFill>
                    <a:latin typeface="Courier New" pitchFamily="49" charset="0"/>
                    <a:cs typeface="Times New Roman" pitchFamily="18" charset="0"/>
                  </a:rPr>
                  <a:t>153</a:t>
                </a: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 &lt;/integerConstant&gt; </a:t>
                </a:r>
                <a:endParaRPr lang="en-US" sz="16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6600"/>
                  </a:buClr>
                  <a:buSzPct val="85000"/>
                  <a:buFont typeface="Wingdings" pitchFamily="2" charset="2"/>
                  <a:buNone/>
                </a:pP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  &lt;symbol&gt; </a:t>
                </a:r>
                <a:r>
                  <a:rPr lang="en-US" sz="1600" b="1" smtClean="0">
                    <a:solidFill>
                      <a:srgbClr val="000099"/>
                    </a:solidFill>
                    <a:latin typeface="Courier New" pitchFamily="49" charset="0"/>
                    <a:cs typeface="Times New Roman" pitchFamily="18" charset="0"/>
                  </a:rPr>
                  <a:t>)</a:t>
                </a: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 &lt;/symbol&gt; </a:t>
                </a:r>
                <a:endParaRPr lang="en-US" sz="16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6600"/>
                  </a:buClr>
                  <a:buSzPct val="85000"/>
                  <a:buFont typeface="Wingdings" pitchFamily="2" charset="2"/>
                  <a:buNone/>
                </a:pP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  &lt;symbol&gt; </a:t>
                </a:r>
                <a:r>
                  <a:rPr lang="en-US" sz="1600" b="1" smtClean="0">
                    <a:solidFill>
                      <a:srgbClr val="000099"/>
                    </a:solidFill>
                    <a:latin typeface="Courier New" pitchFamily="49" charset="0"/>
                    <a:cs typeface="Times New Roman" pitchFamily="18" charset="0"/>
                  </a:rPr>
                  <a:t>{</a:t>
                </a: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 &lt;/symbol&gt; </a:t>
                </a:r>
                <a:endParaRPr lang="en-US" sz="16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6600"/>
                  </a:buClr>
                  <a:buSzPct val="85000"/>
                  <a:buFont typeface="Wingdings" pitchFamily="2" charset="2"/>
                  <a:buNone/>
                </a:pP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  &lt;keyword&gt; </a:t>
                </a:r>
                <a:r>
                  <a:rPr lang="en-US" sz="1600" b="1" smtClean="0">
                    <a:solidFill>
                      <a:srgbClr val="000099"/>
                    </a:solidFill>
                    <a:latin typeface="Courier New" pitchFamily="49" charset="0"/>
                    <a:cs typeface="Times New Roman" pitchFamily="18" charset="0"/>
                  </a:rPr>
                  <a:t>let</a:t>
                </a: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 &lt;/keyword&gt; </a:t>
                </a:r>
                <a:endParaRPr lang="en-US" sz="16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6600"/>
                  </a:buClr>
                  <a:buSzPct val="85000"/>
                  <a:buFont typeface="Wingdings" pitchFamily="2" charset="2"/>
                  <a:buNone/>
                </a:pP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  &lt;identifier&gt; </a:t>
                </a:r>
                <a:r>
                  <a:rPr lang="en-US" sz="1600" b="1" smtClean="0">
                    <a:solidFill>
                      <a:srgbClr val="000099"/>
                    </a:solidFill>
                    <a:latin typeface="Courier New" pitchFamily="49" charset="0"/>
                    <a:cs typeface="Times New Roman" pitchFamily="18" charset="0"/>
                  </a:rPr>
                  <a:t>city</a:t>
                </a: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 &lt;/identifier&gt; </a:t>
                </a:r>
                <a:endParaRPr lang="en-US" sz="16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6600"/>
                  </a:buClr>
                  <a:buSzPct val="85000"/>
                  <a:buFont typeface="Wingdings" pitchFamily="2" charset="2"/>
                  <a:buNone/>
                </a:pP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  &lt;symbol&gt; </a:t>
                </a:r>
                <a:r>
                  <a:rPr lang="en-US" sz="1600" b="1" smtClean="0">
                    <a:solidFill>
                      <a:srgbClr val="000099"/>
                    </a:solidFill>
                    <a:latin typeface="Courier New" pitchFamily="49" charset="0"/>
                    <a:cs typeface="Times New Roman" pitchFamily="18" charset="0"/>
                  </a:rPr>
                  <a:t>=</a:t>
                </a: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 &lt;/symbol&gt; </a:t>
                </a:r>
                <a:endParaRPr lang="en-US" sz="16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6600"/>
                  </a:buClr>
                  <a:buSzPct val="85000"/>
                  <a:buFont typeface="Wingdings" pitchFamily="2" charset="2"/>
                  <a:buNone/>
                </a:pP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  &lt;stringConstant&gt; </a:t>
                </a:r>
                <a:r>
                  <a:rPr lang="en-US" sz="1600" b="1" smtClean="0">
                    <a:solidFill>
                      <a:srgbClr val="000099"/>
                    </a:solidFill>
                    <a:latin typeface="Courier New" pitchFamily="49" charset="0"/>
                    <a:cs typeface="Times New Roman" pitchFamily="18" charset="0"/>
                  </a:rPr>
                  <a:t>Paris</a:t>
                </a: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 &lt;/stringConstant&gt; </a:t>
                </a:r>
                <a:endParaRPr lang="en-US" sz="16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6600"/>
                  </a:buClr>
                  <a:buSzPct val="85000"/>
                  <a:buFont typeface="Wingdings" pitchFamily="2" charset="2"/>
                  <a:buNone/>
                </a:pP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  &lt;symbol&gt; </a:t>
                </a:r>
                <a:r>
                  <a:rPr lang="en-US" sz="1600" b="1" smtClean="0">
                    <a:solidFill>
                      <a:srgbClr val="000099"/>
                    </a:solidFill>
                    <a:latin typeface="Courier New" pitchFamily="49" charset="0"/>
                    <a:cs typeface="Times New Roman" pitchFamily="18" charset="0"/>
                  </a:rPr>
                  <a:t>;</a:t>
                </a: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 &lt;/symbol&gt; </a:t>
                </a:r>
                <a:endParaRPr lang="en-US" sz="16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6600"/>
                  </a:buClr>
                  <a:buSzPct val="85000"/>
                  <a:buFont typeface="Wingdings" pitchFamily="2" charset="2"/>
                  <a:buNone/>
                </a:pP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  &lt;symbol&gt; </a:t>
                </a:r>
                <a:r>
                  <a:rPr lang="en-US" sz="1600" b="1" smtClean="0">
                    <a:solidFill>
                      <a:srgbClr val="000099"/>
                    </a:solidFill>
                    <a:latin typeface="Courier New" pitchFamily="49" charset="0"/>
                    <a:cs typeface="Times New Roman" pitchFamily="18" charset="0"/>
                  </a:rPr>
                  <a:t>}</a:t>
                </a: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Arial Unicode MS" pitchFamily="34" charset="-128"/>
                  </a:rPr>
                  <a:t> &lt;/symbol&gt; </a:t>
                </a:r>
                <a:endParaRPr lang="en-US" sz="1600" b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6600"/>
                  </a:buClr>
                  <a:buSzPct val="85000"/>
                  <a:buFont typeface="Wingdings" pitchFamily="2" charset="2"/>
                  <a:buNone/>
                </a:pP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&lt;/tokens&gt;</a:t>
                </a:r>
                <a:r>
                  <a:rPr lang="en-US" sz="1600" b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</a:p>
            </p:txBody>
          </p:sp>
          <p:sp>
            <p:nvSpPr>
              <p:cNvPr id="685061" name="Rectangle 5"/>
              <p:cNvSpPr>
                <a:spLocks noChangeArrowheads="1"/>
              </p:cNvSpPr>
              <p:nvPr/>
            </p:nvSpPr>
            <p:spPr bwMode="auto">
              <a:xfrm>
                <a:off x="1776" y="1200"/>
                <a:ext cx="139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just" rtl="0" eaLnBrk="0" fontAlgn="base" hangingPunct="0">
                  <a:spcBef>
                    <a:spcPct val="15000"/>
                  </a:spcBef>
                  <a:spcAft>
                    <a:spcPct val="0"/>
                  </a:spcAft>
                  <a:buClr>
                    <a:srgbClr val="006600"/>
                  </a:buClr>
                  <a:buSzPct val="85000"/>
                  <a:buFont typeface="Wingdings" pitchFamily="2" charset="2"/>
                  <a:buNone/>
                </a:pPr>
                <a:r>
                  <a:rPr lang="en-US" sz="1600" smtClean="0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Tokenizer’s output</a:t>
                </a:r>
              </a:p>
            </p:txBody>
          </p:sp>
        </p:grpSp>
        <p:sp>
          <p:nvSpPr>
            <p:cNvPr id="685067" name="AutoShape 11"/>
            <p:cNvSpPr>
              <a:spLocks noChangeArrowheads="1"/>
            </p:cNvSpPr>
            <p:nvPr/>
          </p:nvSpPr>
          <p:spPr bwMode="auto">
            <a:xfrm rot="5400000">
              <a:off x="360" y="1560"/>
              <a:ext cx="1344" cy="816"/>
            </a:xfrm>
            <a:custGeom>
              <a:avLst/>
              <a:gdLst>
                <a:gd name="G0" fmla="+- 8805 0 0"/>
                <a:gd name="G1" fmla="+- 18750 0 0"/>
                <a:gd name="G2" fmla="+- 5940 0 0"/>
                <a:gd name="G3" fmla="*/ 8805 1 2"/>
                <a:gd name="G4" fmla="+- G3 10800 0"/>
                <a:gd name="G5" fmla="+- 21600 8805 18750"/>
                <a:gd name="G6" fmla="+- 18750 5940 0"/>
                <a:gd name="G7" fmla="*/ G6 1 2"/>
                <a:gd name="G8" fmla="*/ 18750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750 1 2"/>
                <a:gd name="G15" fmla="+- G5 0 G4"/>
                <a:gd name="G16" fmla="+- G0 0 G4"/>
                <a:gd name="G17" fmla="*/ G2 G15 G16"/>
                <a:gd name="T0" fmla="*/ 15203 w 21600"/>
                <a:gd name="T1" fmla="*/ 0 h 21600"/>
                <a:gd name="T2" fmla="*/ 8805 w 21600"/>
                <a:gd name="T3" fmla="*/ 5940 h 21600"/>
                <a:gd name="T4" fmla="*/ 0 w 21600"/>
                <a:gd name="T5" fmla="*/ 17514 h 21600"/>
                <a:gd name="T6" fmla="*/ 9375 w 21600"/>
                <a:gd name="T7" fmla="*/ 21600 h 21600"/>
                <a:gd name="T8" fmla="*/ 18750 w 21600"/>
                <a:gd name="T9" fmla="*/ 14221 h 21600"/>
                <a:gd name="T10" fmla="*/ 21600 w 21600"/>
                <a:gd name="T11" fmla="*/ 594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203" y="0"/>
                  </a:moveTo>
                  <a:lnTo>
                    <a:pt x="8805" y="5940"/>
                  </a:lnTo>
                  <a:lnTo>
                    <a:pt x="11655" y="5940"/>
                  </a:lnTo>
                  <a:lnTo>
                    <a:pt x="11655" y="13427"/>
                  </a:lnTo>
                  <a:lnTo>
                    <a:pt x="0" y="13427"/>
                  </a:lnTo>
                  <a:lnTo>
                    <a:pt x="0" y="21600"/>
                  </a:lnTo>
                  <a:lnTo>
                    <a:pt x="18750" y="21600"/>
                  </a:lnTo>
                  <a:lnTo>
                    <a:pt x="18750" y="5940"/>
                  </a:lnTo>
                  <a:lnTo>
                    <a:pt x="21600" y="594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85068" name="Rectangle 12" descr="Bouquet"/>
            <p:cNvSpPr>
              <a:spLocks noChangeArrowheads="1"/>
            </p:cNvSpPr>
            <p:nvPr/>
          </p:nvSpPr>
          <p:spPr bwMode="auto">
            <a:xfrm>
              <a:off x="654" y="2112"/>
              <a:ext cx="7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smtClean="0">
                  <a:solidFill>
                    <a:srgbClr val="000000"/>
                  </a:solidFill>
                  <a:latin typeface="Arial" pitchFamily="34" charset="0"/>
                </a:rPr>
                <a:t>Tokenizer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07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linguist view on parsing</a:t>
            </a:r>
          </a:p>
        </p:txBody>
      </p:sp>
      <p:grpSp>
        <p:nvGrpSpPr>
          <p:cNvPr id="697347" name="Group 3"/>
          <p:cNvGrpSpPr>
            <a:grpSpLocks/>
          </p:cNvGrpSpPr>
          <p:nvPr/>
        </p:nvGrpSpPr>
        <p:grpSpPr bwMode="auto">
          <a:xfrm>
            <a:off x="762000" y="685800"/>
            <a:ext cx="6324600" cy="5638800"/>
            <a:chOff x="480" y="432"/>
            <a:chExt cx="3984" cy="3552"/>
          </a:xfrm>
        </p:grpSpPr>
        <p:pic>
          <p:nvPicPr>
            <p:cNvPr id="697348" name="Picture 4" descr="j01234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432"/>
              <a:ext cx="3984" cy="3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7349" name="Text Box 5"/>
            <p:cNvSpPr txBox="1">
              <a:spLocks noChangeArrowheads="1"/>
            </p:cNvSpPr>
            <p:nvPr/>
          </p:nvSpPr>
          <p:spPr bwMode="auto">
            <a:xfrm>
              <a:off x="1200" y="576"/>
              <a:ext cx="2688" cy="2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 fontAlgn="base">
                <a:lnSpc>
                  <a:spcPct val="125000"/>
                </a:lnSpc>
                <a:spcBef>
                  <a:spcPct val="7500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000099"/>
                  </a:solidFill>
                  <a:cs typeface="Arial" pitchFamily="34" charset="0"/>
                </a:rPr>
                <a:t>Parsing:</a:t>
              </a:r>
              <a:r>
                <a:rPr lang="en-US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</a:p>
            <a:p>
              <a:pPr algn="l" rtl="0" fontAlgn="base">
                <a:lnSpc>
                  <a:spcPct val="125000"/>
                </a:lnSpc>
                <a:spcBef>
                  <a:spcPct val="7500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000000"/>
                  </a:solidFill>
                  <a:cs typeface="Arial" pitchFamily="34" charset="0"/>
                </a:rPr>
                <a:t>One of the mental processes involved in sentence comprehension, in which the listener determines the syntactic categories of the words, joins them up in a tree, and identifies the subject, object, and predicate, a prerequisite to determining who did what to whom from the information in the sentence.  </a:t>
              </a:r>
            </a:p>
            <a:p>
              <a:pPr algn="l" rtl="0" fontAlgn="base">
                <a:lnSpc>
                  <a:spcPct val="125000"/>
                </a:lnSpc>
                <a:spcBef>
                  <a:spcPct val="7500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000000"/>
                  </a:solidFill>
                  <a:cs typeface="Arial" pitchFamily="34" charset="0"/>
                </a:rPr>
                <a:t>(Steven Pinker, </a:t>
              </a:r>
              <a:br>
                <a:rPr lang="en-US" smtClean="0">
                  <a:solidFill>
                    <a:srgbClr val="000000"/>
                  </a:solidFill>
                  <a:cs typeface="Arial" pitchFamily="34" charset="0"/>
                </a:rPr>
              </a:br>
              <a:r>
                <a:rPr lang="en-US" smtClean="0">
                  <a:solidFill>
                    <a:srgbClr val="000000"/>
                  </a:solidFill>
                  <a:cs typeface="Arial" pitchFamily="34" charset="0"/>
                </a:rPr>
                <a:t>The Language Instinct)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1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Each language is characterized by a </a:t>
            </a:r>
            <a:r>
              <a:rPr lang="en-US" sz="1800" i="1" dirty="0"/>
              <a:t>grammar</a:t>
            </a:r>
          </a:p>
          <a:p>
            <a:r>
              <a:rPr lang="en-US" sz="1800" dirty="0"/>
              <a:t>A text is given:</a:t>
            </a:r>
          </a:p>
          <a:p>
            <a:pPr lvl="1"/>
            <a:r>
              <a:rPr lang="en-US" sz="1800" dirty="0"/>
              <a:t>The parser, using the grammar, can either accept or reject the text</a:t>
            </a:r>
          </a:p>
          <a:p>
            <a:pPr lvl="1"/>
            <a:r>
              <a:rPr lang="en-US" sz="1800" dirty="0"/>
              <a:t>In the process, the parser performs a complete structural analysis of the text</a:t>
            </a:r>
          </a:p>
          <a:p>
            <a:r>
              <a:rPr lang="en-US" sz="1800" dirty="0"/>
              <a:t>The language can be:</a:t>
            </a:r>
          </a:p>
          <a:p>
            <a:pPr lvl="1"/>
            <a:r>
              <a:rPr lang="en-US" sz="1800" dirty="0"/>
              <a:t>Context-dependent (English, …)</a:t>
            </a:r>
          </a:p>
          <a:p>
            <a:pPr lvl="1"/>
            <a:r>
              <a:rPr lang="en-US" sz="1800" dirty="0"/>
              <a:t>Context-free (Jack, …).</a:t>
            </a:r>
          </a:p>
        </p:txBody>
      </p:sp>
    </p:spTree>
    <p:extLst>
      <p:ext uri="{BB962C8B-B14F-4D97-AF65-F5344CB8AC3E}">
        <p14:creationId xmlns:p14="http://schemas.microsoft.com/office/powerpoint/2010/main" val="40265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debarb">
  <a:themeElements>
    <a:clrScheme name="sidebarb 8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474747"/>
      </a:accent2>
      <a:accent3>
        <a:srgbClr val="FFFFFF"/>
      </a:accent3>
      <a:accent4>
        <a:srgbClr val="000000"/>
      </a:accent4>
      <a:accent5>
        <a:srgbClr val="EAEAEA"/>
      </a:accent5>
      <a:accent6>
        <a:srgbClr val="3F3F3F"/>
      </a:accent6>
      <a:hlink>
        <a:srgbClr val="000099"/>
      </a:hlink>
      <a:folHlink>
        <a:srgbClr val="000099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10655</TotalTime>
  <Words>1651</Words>
  <Application>Microsoft Office PowerPoint</Application>
  <PresentationFormat>On-screen Show (4:3)</PresentationFormat>
  <Paragraphs>383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ערכת נושא של Office</vt:lpstr>
      <vt:lpstr>sidebarb</vt:lpstr>
      <vt:lpstr>VISIO</vt:lpstr>
      <vt:lpstr>PowerPoint Presentation</vt:lpstr>
      <vt:lpstr>Course map</vt:lpstr>
      <vt:lpstr>Motivation: Why study about compilers?</vt:lpstr>
      <vt:lpstr>The big picture</vt:lpstr>
      <vt:lpstr>Compiler architecture (front end)</vt:lpstr>
      <vt:lpstr>Tokenizing  / Lexical analysis</vt:lpstr>
      <vt:lpstr>Jack Tokenizer</vt:lpstr>
      <vt:lpstr>A linguist view on parsing</vt:lpstr>
      <vt:lpstr>Parsing</vt:lpstr>
      <vt:lpstr>More examples of context dependent parsing</vt:lpstr>
      <vt:lpstr>Parse tree</vt:lpstr>
      <vt:lpstr>A typical grammar of a typical C-like language</vt:lpstr>
      <vt:lpstr>Recursive descent parsing</vt:lpstr>
      <vt:lpstr>The Jack grammar</vt:lpstr>
      <vt:lpstr>The Jack grammar (cont.)</vt:lpstr>
      <vt:lpstr>Jack syntax analyzer in action</vt:lpstr>
      <vt:lpstr>Summary and next step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המכללה האקדמית להנדסה ירושלים</dc:title>
  <dc:creator>Ariel</dc:creator>
  <cp:lastModifiedBy>arielgi</cp:lastModifiedBy>
  <cp:revision>130</cp:revision>
  <dcterms:created xsi:type="dcterms:W3CDTF">2012-09-21T09:48:47Z</dcterms:created>
  <dcterms:modified xsi:type="dcterms:W3CDTF">2015-03-15T07:04:29Z</dcterms:modified>
</cp:coreProperties>
</file>