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8" r:id="rId3"/>
    <p:sldId id="274" r:id="rId4"/>
    <p:sldId id="273" r:id="rId5"/>
    <p:sldId id="275" r:id="rId6"/>
    <p:sldId id="276" r:id="rId7"/>
    <p:sldId id="278" r:id="rId8"/>
    <p:sldId id="284" r:id="rId9"/>
    <p:sldId id="281" r:id="rId10"/>
    <p:sldId id="285" r:id="rId11"/>
    <p:sldId id="282" r:id="rId12"/>
    <p:sldId id="259" r:id="rId13"/>
    <p:sldId id="260" r:id="rId14"/>
    <p:sldId id="277" r:id="rId15"/>
    <p:sldId id="261" r:id="rId16"/>
    <p:sldId id="279" r:id="rId17"/>
    <p:sldId id="280" r:id="rId18"/>
    <p:sldId id="268" r:id="rId19"/>
    <p:sldId id="262" r:id="rId20"/>
    <p:sldId id="263" r:id="rId21"/>
    <p:sldId id="264" r:id="rId22"/>
    <p:sldId id="265" r:id="rId23"/>
    <p:sldId id="266" r:id="rId24"/>
    <p:sldId id="267" r:id="rId25"/>
    <p:sldId id="269" r:id="rId26"/>
    <p:sldId id="270" r:id="rId27"/>
    <p:sldId id="271" r:id="rId28"/>
    <p:sldId id="272" r:id="rId2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17" autoAdjust="0"/>
    <p:restoredTop sz="88988" autoAdjust="0"/>
  </p:normalViewPr>
  <p:slideViewPr>
    <p:cSldViewPr>
      <p:cViewPr>
        <p:scale>
          <a:sx n="74" d="100"/>
          <a:sy n="74" d="100"/>
        </p:scale>
        <p:origin x="-126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446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7.xml"/><Relationship Id="rId17" Type="http://schemas.openxmlformats.org/officeDocument/2006/relationships/slide" Target="slides/slide26.xml"/><Relationship Id="rId2" Type="http://schemas.openxmlformats.org/officeDocument/2006/relationships/slide" Target="slides/slide5.xml"/><Relationship Id="rId16" Type="http://schemas.openxmlformats.org/officeDocument/2006/relationships/slide" Target="slides/slide25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4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75501B-D5F2-4FAF-BA99-A8C4C0C59099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DAE8D-1DE1-4E15-90E7-D269C2F3C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94D97-2D60-4E67-ABBE-7BD1D531221B}" type="slidenum">
              <a:rPr lang="he-IL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8D1CA-EB07-4E56-9484-F48B09B85A44}" type="slidenum">
              <a:rPr lang="he-IL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8D1CA-EB07-4E56-9484-F48B09B85A44}" type="slidenum">
              <a:rPr lang="he-IL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7D5EC-56BD-43D2-A023-BD5D70B605AA}" type="slidenum">
              <a:rPr lang="he-IL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הדבר</a:t>
            </a:r>
            <a:r>
              <a:rPr lang="he-IL" baseline="0" dirty="0" smtClean="0"/>
              <a:t> הראשון שנצטרך הוא  </a:t>
            </a:r>
            <a:r>
              <a:rPr lang="en-US" baseline="0" dirty="0" smtClean="0"/>
              <a:t>symbol table</a:t>
            </a:r>
          </a:p>
          <a:p>
            <a:r>
              <a:rPr lang="he-IL" baseline="0" dirty="0" smtClean="0"/>
              <a:t>איזה נתונים צריך לכל משתנה? שם, </a:t>
            </a:r>
            <a:r>
              <a:rPr lang="en-US" baseline="0" dirty="0" smtClean="0"/>
              <a:t>type</a:t>
            </a:r>
            <a:r>
              <a:rPr lang="he-IL" baseline="0" dirty="0" smtClean="0"/>
              <a:t>, </a:t>
            </a:r>
            <a:r>
              <a:rPr lang="en-US" baseline="0" dirty="0" smtClean="0"/>
              <a:t>Kind, </a:t>
            </a:r>
            <a:r>
              <a:rPr lang="he-IL" baseline="0" dirty="0" smtClean="0"/>
              <a:t>ומספור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8D1CA-EB07-4E56-9484-F48B09B85A44}" type="slidenum">
              <a:rPr lang="he-IL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8D1CA-EB07-4E56-9484-F48B09B85A44}" type="slidenum">
              <a:rPr lang="he-IL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66AF0-E553-4856-A19E-B3D24D048CF2}" type="slidenum">
              <a:rPr lang="he-IL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9C6BA-4307-4BCF-A3DC-BDE94CF539F9}" type="slidenum">
              <a:rPr lang="he-IL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הבעיה: יכולים</a:t>
            </a:r>
            <a:r>
              <a:rPr lang="he-IL" baseline="0" dirty="0" smtClean="0"/>
              <a:t> להיות כמה משתנים עם אותו השם</a:t>
            </a:r>
            <a:endParaRPr lang="en-US" dirty="0" smtClean="0"/>
          </a:p>
          <a:p>
            <a:r>
              <a:rPr lang="en-US" dirty="0" smtClean="0"/>
              <a:t>We need to mind</a:t>
            </a:r>
            <a:r>
              <a:rPr lang="en-US" baseline="0" dirty="0" smtClean="0"/>
              <a:t> the variable scope</a:t>
            </a:r>
          </a:p>
          <a:p>
            <a:r>
              <a:rPr lang="he-IL" baseline="0" dirty="0" smtClean="0"/>
              <a:t>ההיררכיה קובעת שהפנימיים קודמים לחיצוניים </a:t>
            </a:r>
          </a:p>
          <a:p>
            <a:r>
              <a:rPr lang="he-IL" baseline="0" dirty="0" smtClean="0"/>
              <a:t>צריך לשמור את ה </a:t>
            </a:r>
            <a:r>
              <a:rPr lang="en-US" baseline="0" dirty="0" smtClean="0"/>
              <a:t>scope   </a:t>
            </a:r>
            <a:r>
              <a:rPr lang="he-IL" baseline="0" dirty="0" smtClean="0"/>
              <a:t> של כל משתנה איכשהו – אופציה אפשרית – </a:t>
            </a:r>
            <a:r>
              <a:rPr lang="en-US" baseline="0" dirty="0" smtClean="0"/>
              <a:t>list of hash tables</a:t>
            </a:r>
          </a:p>
          <a:p>
            <a:r>
              <a:rPr lang="he-IL" baseline="0" dirty="0" smtClean="0"/>
              <a:t>כל אחת מהטבלאות מייצגת </a:t>
            </a:r>
            <a:r>
              <a:rPr lang="en-US" baseline="0" dirty="0" smtClean="0"/>
              <a:t>scope </a:t>
            </a:r>
            <a:r>
              <a:rPr lang="he-IL" baseline="0" dirty="0" smtClean="0"/>
              <a:t> אחר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D27C7-6FFD-40AF-86BD-4E025B6FE121}" type="slidenum">
              <a:rPr lang="he-IL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כמה </a:t>
            </a:r>
            <a:r>
              <a:rPr lang="en-US" baseline="0" dirty="0" smtClean="0"/>
              <a:t>kind   </a:t>
            </a:r>
            <a:r>
              <a:rPr lang="he-IL" baseline="0" dirty="0" smtClean="0"/>
              <a:t>למשתנים, </a:t>
            </a:r>
          </a:p>
          <a:p>
            <a:r>
              <a:rPr lang="he-IL" baseline="0" dirty="0" smtClean="0"/>
              <a:t>מיפוי המשתנים לסגמנטים </a:t>
            </a:r>
            <a:r>
              <a:rPr lang="he-IL" baseline="0" dirty="0" err="1" smtClean="0"/>
              <a:t>הוירטואליים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E69B6-AF4F-4EDD-9B13-ECC38CCBF665}" type="slidenum">
              <a:rPr lang="he-IL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טיפול</a:t>
            </a:r>
            <a:r>
              <a:rPr lang="he-IL" baseline="0" dirty="0" smtClean="0"/>
              <a:t> במערכים – מערך הוא רצף תאים רציף שמוקצה בזמן ריצה בד"כ. הפוינטר זה כתובת בסיס אליה מוסיפים את המיקום במערך ואז ניגשים. אנחנו צריכים גישה עקיפה. אנחנו משתמשים בסגמנט הזיכרון </a:t>
            </a:r>
            <a:r>
              <a:rPr lang="en-US" baseline="0" dirty="0" smtClean="0"/>
              <a:t>pointer </a:t>
            </a:r>
            <a:r>
              <a:rPr lang="he-IL" baseline="0" dirty="0" smtClean="0"/>
              <a:t> במיקום 1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6BEF6-F853-423E-B64D-8502CBE1DB7B}" type="slidenum">
              <a:rPr lang="he-IL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C17-1D6B-43FB-8A65-D9B07E75C759}" type="slidenum">
              <a:rPr lang="he-IL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AF605-17AB-436A-9F8A-F53D0CC31F83}" type="slidenum">
              <a:rPr lang="he-IL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B18F6-9FD6-4304-9F1B-5C5DCD3D2EBB}" type="slidenum">
              <a:rPr lang="he-IL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1E574-B779-451C-B5CE-7F5571845BE6}" type="slidenum">
              <a:rPr lang="he-IL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831E5-9703-4F74-BC0B-27011B85EFD5}" type="slidenum">
              <a:rPr lang="he-IL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AD8D7-642D-4338-A947-66B819144697}" type="slidenum">
              <a:rPr lang="he-IL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A49E6-4D14-4ECA-B1DB-9DDF5A88678C}" type="slidenum">
              <a:rPr lang="he-IL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96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A6C39-CAED-4453-8DD4-AC8E64E46AC8}" type="slidenum">
              <a:rPr lang="he-IL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C8E10-01EC-444A-A4AA-2393BC9CC76B}" type="slidenum">
              <a:rPr lang="he-IL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פקודה</a:t>
            </a:r>
            <a:r>
              <a:rPr lang="he-IL" baseline="0" dirty="0" smtClean="0"/>
              <a:t> של המחסנית מורכבת למעשה מ 3 חלקים: </a:t>
            </a:r>
            <a:r>
              <a:rPr lang="en-US" baseline="0" dirty="0" smtClean="0"/>
              <a:t>push/pop </a:t>
            </a:r>
            <a:r>
              <a:rPr lang="he-IL" baseline="0" dirty="0" smtClean="0"/>
              <a:t> ואז סגמנט ואז אינדקס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AC914-89F4-4887-975D-A3796F4761FC}" type="slidenum">
              <a:rPr lang="he-IL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9 פעולות – 2 </a:t>
            </a:r>
            <a:r>
              <a:rPr lang="he-IL" baseline="0" dirty="0" err="1" smtClean="0"/>
              <a:t>אונאריות</a:t>
            </a:r>
            <a:r>
              <a:rPr lang="he-IL" baseline="0" dirty="0" smtClean="0"/>
              <a:t> ו7 בינאריות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F8ED9-86D0-4A67-8A5F-F91B32A5F47D}" type="slidenum">
              <a:rPr lang="he-IL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AC914-89F4-4887-975D-A3796F4761FC}" type="slidenum">
              <a:rPr lang="he-IL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9 פעולות – 2 </a:t>
            </a:r>
            <a:r>
              <a:rPr lang="he-IL" baseline="0" dirty="0" err="1" smtClean="0"/>
              <a:t>אונאריות</a:t>
            </a:r>
            <a:r>
              <a:rPr lang="he-IL" baseline="0" dirty="0" smtClean="0"/>
              <a:t> ו7 בינאריות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A31BA-BE08-4876-BD40-B7E370B63B2B}" type="slidenum">
              <a:rPr lang="he-IL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49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705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85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9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453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7713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636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66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8659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782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30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idc.ac.il/tec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ב'/ניסן/תשע"ה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3" name="Text Box 9" descr="Bouquet"/>
          <p:cNvSpPr txBox="1">
            <a:spLocks noChangeArrowheads="1"/>
          </p:cNvSpPr>
          <p:nvPr userDrawn="1"/>
        </p:nvSpPr>
        <p:spPr bwMode="auto">
          <a:xfrm>
            <a:off x="228600" y="6591300"/>
            <a:ext cx="868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Elements of Computing Systems, Nisan &amp; Schocken, MIT Press, 2005,</a:t>
            </a:r>
            <a:r>
              <a:rPr lang="en-US" sz="1000" smtClean="0">
                <a:solidFill>
                  <a:srgbClr val="000099"/>
                </a:solidFill>
                <a:latin typeface="Arial" pitchFamily="34" charset="0"/>
              </a:rPr>
              <a:t> </a:t>
            </a:r>
            <a:r>
              <a:rPr lang="en-US" sz="1000" smtClean="0">
                <a:solidFill>
                  <a:srgbClr val="000099"/>
                </a:solidFill>
                <a:latin typeface="Arial" pitchFamily="34" charset="0"/>
                <a:hlinkClick r:id="rId14"/>
              </a:rPr>
              <a:t>www.idc.ac.il/tecs</a:t>
            </a: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, Chapter 11: </a:t>
            </a:r>
            <a:r>
              <a:rPr lang="en-US" sz="1000" i="1" smtClean="0">
                <a:solidFill>
                  <a:srgbClr val="000000"/>
                </a:solidFill>
                <a:latin typeface="Arial" pitchFamily="34" charset="0"/>
              </a:rPr>
              <a:t>Compiler II: Code Generation              slide </a:t>
            </a:r>
            <a:fld id="{888181AC-063B-4719-B834-02CCC019B23A}" type="slidenum">
              <a:rPr lang="he-IL" sz="1000" i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1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9783" y="5445224"/>
            <a:ext cx="7485380" cy="1676400"/>
          </a:xfrm>
        </p:spPr>
        <p:txBody>
          <a:bodyPr/>
          <a:lstStyle/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מעבדה במחשבים מחומרה לתוכנה 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קורס 10083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אריק </a:t>
            </a:r>
            <a:r>
              <a:rPr lang="he-IL" sz="2400" dirty="0" err="1" smtClean="0">
                <a:solidFill>
                  <a:srgbClr val="002060"/>
                </a:solidFill>
              </a:rPr>
              <a:t>גיספאן</a:t>
            </a:r>
            <a:r>
              <a:rPr lang="he-IL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arikgi@post.jce.ac.il</a:t>
            </a:r>
            <a:endParaRPr lang="he-IL" sz="2400" dirty="0" smtClean="0">
              <a:solidFill>
                <a:srgbClr val="00206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713706" y="2284142"/>
            <a:ext cx="10398274" cy="3161081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500" b="1" u="sng" dirty="0" smtClean="0">
                <a:solidFill>
                  <a:schemeClr val="tx1"/>
                </a:solidFill>
              </a:rPr>
              <a:t>הרצאה </a:t>
            </a:r>
            <a:r>
              <a:rPr lang="en-US" sz="7500" b="1" u="sng" smtClean="0">
                <a:solidFill>
                  <a:schemeClr val="tx1"/>
                </a:solidFill>
              </a:rPr>
              <a:t>3</a:t>
            </a:r>
            <a:r>
              <a:rPr lang="he-IL" sz="7500" smtClean="0">
                <a:solidFill>
                  <a:schemeClr val="tx1"/>
                </a:solidFill>
              </a:rPr>
              <a:t> </a:t>
            </a:r>
            <a:endParaRPr lang="he-IL" sz="7500" dirty="0" smtClean="0">
              <a:solidFill>
                <a:schemeClr val="tx1"/>
              </a:solidFill>
            </a:endParaRPr>
          </a:p>
          <a:p>
            <a:pPr rtl="0"/>
            <a:r>
              <a:rPr lang="en-US" sz="7500" dirty="0" smtClean="0">
                <a:solidFill>
                  <a:schemeClr val="tx1"/>
                </a:solidFill>
                <a:latin typeface="Comic Sans MS" pitchFamily="66" charset="0"/>
              </a:rPr>
              <a:t>Compiler II</a:t>
            </a: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5" descr="עזריאלי – מכללה אקדמית להנדסה ירושלי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89" y="980728"/>
            <a:ext cx="4339219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arithmetic expressions</a:t>
            </a:r>
          </a:p>
        </p:txBody>
      </p:sp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1295400" y="609600"/>
          <a:ext cx="66294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4" imgW="6879336" imgH="5919216" progId="Visio.Drawing.11">
                  <p:embed/>
                </p:oleObj>
              </mc:Choice>
              <mc:Fallback>
                <p:oleObj name="Visio" r:id="rId4" imgW="6879336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10065" r="-633" b="57332"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629400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1295400" y="609600"/>
          <a:ext cx="6629400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6" imgW="6879336" imgH="5919216" progId="Visio.Drawing.11">
                  <p:embed/>
                </p:oleObj>
              </mc:Choice>
              <mc:Fallback>
                <p:oleObj name="Visio" r:id="rId6" imgW="6879336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10065" r="-633" b="2518"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629400" cy="582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9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graphicFrame>
        <p:nvGraphicFramePr>
          <p:cNvPr id="543747" name="Object 3"/>
          <p:cNvGraphicFramePr>
            <a:graphicFrameLocks noChangeAspect="1"/>
          </p:cNvGraphicFramePr>
          <p:nvPr/>
        </p:nvGraphicFramePr>
        <p:xfrm>
          <a:off x="539750" y="2205038"/>
          <a:ext cx="8069263" cy="320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4" imgW="9033840" imgH="6066360" progId="Visio.Drawing.6">
                  <p:embed/>
                </p:oleObj>
              </mc:Choice>
              <mc:Fallback>
                <p:oleObj name="VISIO" r:id="rId4" imgW="9033840" imgH="606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5" t="20786" r="11743" b="27618"/>
                      <a:stretch>
                        <a:fillRect/>
                      </a:stretch>
                    </p:blipFill>
                    <p:spPr bwMode="auto">
                      <a:xfrm>
                        <a:off x="539750" y="2205038"/>
                        <a:ext cx="8069263" cy="320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323850" y="1052513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99"/>
                </a:solidFill>
              </a:rPr>
              <a:t>Syntax analysis</a:t>
            </a:r>
            <a:r>
              <a:rPr lang="en-US" smtClean="0">
                <a:solidFill>
                  <a:srgbClr val="000000"/>
                </a:solidFill>
              </a:rPr>
              <a:t>: understanding the code</a:t>
            </a:r>
          </a:p>
          <a:p>
            <a:pPr marL="342900" indent="-342900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99"/>
                </a:solidFill>
              </a:rPr>
              <a:t>Code generation</a:t>
            </a:r>
            <a:r>
              <a:rPr lang="en-US" smtClean="0">
                <a:solidFill>
                  <a:srgbClr val="000000"/>
                </a:solidFill>
              </a:rPr>
              <a:t>: constructing semantics</a:t>
            </a:r>
          </a:p>
        </p:txBody>
      </p:sp>
    </p:spTree>
    <p:extLst>
      <p:ext uri="{BB962C8B-B14F-4D97-AF65-F5344CB8AC3E}">
        <p14:creationId xmlns:p14="http://schemas.microsoft.com/office/powerpoint/2010/main" val="41156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analysis (review)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76200" y="762000"/>
            <a:ext cx="3886200" cy="1524000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Bar {</a:t>
            </a:r>
            <a:b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 Fraction foo(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 {</a:t>
            </a:r>
            <a:b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Arial"/>
                <a:cs typeface="Courier New" pitchFamily="49" charset="0"/>
              </a:rPr>
              <a:t>  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temp; // a variable</a:t>
            </a:r>
            <a:b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0099"/>
                </a:solidFill>
                <a:latin typeface="Arial"/>
                <a:cs typeface="Courier New" pitchFamily="49" charset="0"/>
              </a:rPr>
              <a:t>  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let temp = (xxx+12)*-63;</a:t>
            </a:r>
            <a:b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Arial"/>
                <a:cs typeface="Courier New" pitchFamily="49" charset="0"/>
              </a:rPr>
              <a:t>   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</p:txBody>
      </p:sp>
      <p:grpSp>
        <p:nvGrpSpPr>
          <p:cNvPr id="545796" name="Group 4"/>
          <p:cNvGrpSpPr>
            <a:grpSpLocks/>
          </p:cNvGrpSpPr>
          <p:nvPr/>
        </p:nvGrpSpPr>
        <p:grpSpPr bwMode="auto">
          <a:xfrm>
            <a:off x="2438400" y="762000"/>
            <a:ext cx="6553200" cy="5715000"/>
            <a:chOff x="1536" y="480"/>
            <a:chExt cx="4128" cy="3600"/>
          </a:xfrm>
        </p:grpSpPr>
        <p:sp>
          <p:nvSpPr>
            <p:cNvPr id="545797" name="Text Box 5"/>
            <p:cNvSpPr txBox="1">
              <a:spLocks noChangeArrowheads="1"/>
            </p:cNvSpPr>
            <p:nvPr/>
          </p:nvSpPr>
          <p:spPr bwMode="auto">
            <a:xfrm>
              <a:off x="2592" y="480"/>
              <a:ext cx="3072" cy="360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29600" tIns="82800" rIns="21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&lt;varDec&gt;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&lt;keyword&gt;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var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&lt;/keyword&gt;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&lt;keyword&gt;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&lt;/keyword&gt;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&lt;identifier&gt;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temp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&lt;/identifier&gt;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&lt;symbol&gt;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&lt;/symbol&gt;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&lt;/varDec&gt;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&lt;statements&gt;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&lt;letStatement&gt;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&lt;keyword&gt;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let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&lt;/keyword&gt;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&lt;identifier&gt;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temp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&lt;/identifier&gt;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&lt;symbol&gt;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&lt;/symbol&gt;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&lt;expression&gt;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&lt;term&gt;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&lt;symbol&gt;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&lt;/symbol&gt;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&lt;expression&gt;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&lt;term&gt;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&lt;identifier&gt;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xxx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&lt;/identifier&gt;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&lt;/term&gt;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&lt;symbol&gt;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&lt;/symbol&gt;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&lt;term&gt;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&lt;int.Const.&gt;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&lt;/int.Const.&gt; </a:t>
              </a:r>
              <a:b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&lt;/term&gt;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&lt;/expression&gt;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just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...</a:t>
              </a:r>
              <a:r>
                <a:rPr lang="en-US" sz="14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545798" name="AutoShape 6"/>
            <p:cNvSpPr>
              <a:spLocks noChangeArrowheads="1"/>
            </p:cNvSpPr>
            <p:nvPr/>
          </p:nvSpPr>
          <p:spPr bwMode="auto">
            <a:xfrm>
              <a:off x="1536" y="1152"/>
              <a:ext cx="1104" cy="576"/>
            </a:xfrm>
            <a:prstGeom prst="rightArrow">
              <a:avLst>
                <a:gd name="adj1" fmla="val 50000"/>
                <a:gd name="adj2" fmla="val 47917"/>
              </a:avLst>
            </a:prstGeom>
            <a:solidFill>
              <a:srgbClr val="FFD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pitchFamily="34" charset="0"/>
                </a:rPr>
                <a:t>Syntax analyzer</a:t>
              </a:r>
            </a:p>
          </p:txBody>
        </p:sp>
      </p:grpSp>
      <p:sp>
        <p:nvSpPr>
          <p:cNvPr id="545799" name="Rectangle 7"/>
          <p:cNvSpPr>
            <a:spLocks noChangeArrowheads="1"/>
          </p:cNvSpPr>
          <p:nvPr/>
        </p:nvSpPr>
        <p:spPr bwMode="auto">
          <a:xfrm>
            <a:off x="250825" y="2565400"/>
            <a:ext cx="38163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dirty="0" smtClean="0">
                <a:solidFill>
                  <a:srgbClr val="000000"/>
                </a:solidFill>
              </a:rPr>
              <a:t>The code generation challenge: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dirty="0" smtClean="0">
                <a:solidFill>
                  <a:srgbClr val="000000"/>
                </a:solidFill>
              </a:rPr>
              <a:t>Extend the syntax analyzer into a full-blown compiler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dirty="0" smtClean="0">
                <a:solidFill>
                  <a:srgbClr val="000000"/>
                </a:solidFill>
              </a:rPr>
              <a:t>Program = a series of operations that manipulate data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dirty="0" smtClean="0">
                <a:solidFill>
                  <a:srgbClr val="000000"/>
                </a:solidFill>
              </a:rPr>
              <a:t>The compiler should convert each “understood” (parsed) source operation and data item into corresponding operations and data items in the target language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dirty="0" smtClean="0">
                <a:solidFill>
                  <a:srgbClr val="000000"/>
                </a:solidFill>
              </a:rPr>
              <a:t>So we have to generate code for</a:t>
            </a:r>
          </a:p>
          <a:p>
            <a:pPr marL="742950" lvl="1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0066"/>
              </a:buClr>
              <a:buSzPct val="15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handling data</a:t>
            </a:r>
          </a:p>
          <a:p>
            <a:pPr marL="742950" lvl="1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0066"/>
              </a:buClr>
              <a:buSzPct val="15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handling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5430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Language – simple assignment</a:t>
            </a:r>
            <a:endParaRPr lang="en-US" dirty="0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76200" y="908720"/>
            <a:ext cx="3886200" cy="648072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let a=b;</a:t>
            </a:r>
          </a:p>
        </p:txBody>
      </p:sp>
      <p:sp>
        <p:nvSpPr>
          <p:cNvPr id="545798" name="AutoShape 6"/>
          <p:cNvSpPr>
            <a:spLocks noChangeArrowheads="1"/>
          </p:cNvSpPr>
          <p:nvPr/>
        </p:nvSpPr>
        <p:spPr bwMode="auto">
          <a:xfrm rot="5400000">
            <a:off x="558974" y="1957958"/>
            <a:ext cx="1163588" cy="914400"/>
          </a:xfrm>
          <a:prstGeom prst="rightArrow">
            <a:avLst>
              <a:gd name="adj1" fmla="val 50000"/>
              <a:gd name="adj2" fmla="val 47917"/>
            </a:avLst>
          </a:prstGeom>
          <a:solidFill>
            <a:srgbClr val="FFD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11960" y="981224"/>
            <a:ext cx="2088232" cy="57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Source Code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3008278"/>
            <a:ext cx="3886200" cy="1068793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push a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 b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5400000">
            <a:off x="580678" y="4406230"/>
            <a:ext cx="1163588" cy="914400"/>
          </a:xfrm>
          <a:prstGeom prst="rightArrow">
            <a:avLst>
              <a:gd name="adj1" fmla="val 50000"/>
              <a:gd name="adj2" fmla="val 47917"/>
            </a:avLst>
          </a:prstGeom>
          <a:solidFill>
            <a:srgbClr val="FFD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496" y="5445224"/>
            <a:ext cx="3886200" cy="1068793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push argument 3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pop local 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64360" y="3056095"/>
            <a:ext cx="4456112" cy="10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Assignment using the stack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Stack size doesn’t change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224912" y="4653136"/>
            <a:ext cx="4919087" cy="17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We first need to classify the variables </a:t>
            </a:r>
            <a:r>
              <a:rPr lang="en-US" sz="2400" b="1" dirty="0" smtClean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b="1" dirty="0" smtClean="0">
                <a:solidFill>
                  <a:srgbClr val="000000"/>
                </a:solidFill>
              </a:rPr>
              <a:t>b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a </a:t>
            </a:r>
            <a:r>
              <a:rPr lang="en-US" sz="2400" dirty="0" smtClean="0">
                <a:solidFill>
                  <a:srgbClr val="000000"/>
                </a:solidFill>
              </a:rPr>
              <a:t> is the 4</a:t>
            </a:r>
            <a:r>
              <a:rPr lang="en-US" sz="2400" baseline="30000" dirty="0" smtClean="0">
                <a:solidFill>
                  <a:srgbClr val="000000"/>
                </a:solidFill>
              </a:rPr>
              <a:t>th</a:t>
            </a:r>
            <a:r>
              <a:rPr lang="en-US" sz="2400" dirty="0" smtClean="0">
                <a:solidFill>
                  <a:srgbClr val="000000"/>
                </a:solidFill>
              </a:rPr>
              <a:t> function’s argument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b </a:t>
            </a:r>
            <a:r>
              <a:rPr lang="en-US" sz="2400" dirty="0" smtClean="0">
                <a:solidFill>
                  <a:srgbClr val="000000"/>
                </a:solidFill>
              </a:rPr>
              <a:t> is the 3</a:t>
            </a:r>
            <a:r>
              <a:rPr lang="en-US" sz="2400" baseline="30000" dirty="0" smtClean="0">
                <a:solidFill>
                  <a:srgbClr val="000000"/>
                </a:solidFill>
              </a:rPr>
              <a:t>rd</a:t>
            </a:r>
            <a:r>
              <a:rPr lang="en-US" sz="2400" dirty="0" smtClean="0">
                <a:solidFill>
                  <a:srgbClr val="000000"/>
                </a:solidFill>
              </a:rPr>
              <a:t> local variable (</a:t>
            </a:r>
            <a:r>
              <a:rPr lang="en-US" sz="2400" dirty="0" err="1" smtClean="0">
                <a:solidFill>
                  <a:srgbClr val="000000"/>
                </a:solidFill>
              </a:rPr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)  </a:t>
            </a:r>
            <a:endParaRPr 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63688" y="1988840"/>
            <a:ext cx="2484884" cy="57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First iteration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763688" y="4509616"/>
            <a:ext cx="2484884" cy="57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Final Code</a:t>
            </a:r>
          </a:p>
        </p:txBody>
      </p:sp>
    </p:spTree>
    <p:extLst>
      <p:ext uri="{BB962C8B-B14F-4D97-AF65-F5344CB8AC3E}">
        <p14:creationId xmlns:p14="http://schemas.microsoft.com/office/powerpoint/2010/main" val="27193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data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7943850" cy="4267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0"/>
              </a:spcBef>
              <a:buFont typeface="Wingdings" pitchFamily="2" charset="2"/>
              <a:buNone/>
            </a:pPr>
            <a:r>
              <a:rPr lang="en-US" sz="1800" dirty="0"/>
              <a:t>When dealing with a variable, say x, we have to know:</a:t>
            </a:r>
          </a:p>
          <a:p>
            <a:pPr>
              <a:lnSpc>
                <a:spcPct val="150000"/>
              </a:lnSpc>
              <a:spcBef>
                <a:spcPct val="200000"/>
              </a:spcBef>
            </a:pPr>
            <a:r>
              <a:rPr lang="en-US" sz="1800" u="sng" dirty="0">
                <a:solidFill>
                  <a:srgbClr val="000066"/>
                </a:solidFill>
              </a:rPr>
              <a:t>What is x’s </a:t>
            </a:r>
            <a:r>
              <a:rPr lang="en-US" sz="1800" i="1" u="sng" dirty="0">
                <a:solidFill>
                  <a:srgbClr val="000066"/>
                </a:solidFill>
              </a:rPr>
              <a:t>data type</a:t>
            </a:r>
            <a:r>
              <a:rPr lang="en-US" sz="1800" u="sng" dirty="0">
                <a:solidFill>
                  <a:srgbClr val="000066"/>
                </a:solidFill>
              </a:rPr>
              <a:t>?</a:t>
            </a:r>
            <a:br>
              <a:rPr lang="en-US" sz="1800" u="sng" dirty="0">
                <a:solidFill>
                  <a:srgbClr val="000066"/>
                </a:solidFill>
              </a:rPr>
            </a:br>
            <a:r>
              <a:rPr lang="en-US" sz="1800" dirty="0"/>
              <a:t>Primitive, or ADT (class name)? </a:t>
            </a:r>
            <a:br>
              <a:rPr lang="en-US" sz="1800" dirty="0"/>
            </a:br>
            <a:r>
              <a:rPr lang="en-US" sz="1800" dirty="0"/>
              <a:t>(Need to know in order to properly allocate to it RAM resources)</a:t>
            </a:r>
          </a:p>
          <a:p>
            <a:pPr>
              <a:lnSpc>
                <a:spcPct val="150000"/>
              </a:lnSpc>
              <a:spcBef>
                <a:spcPct val="200000"/>
              </a:spcBef>
            </a:pPr>
            <a:r>
              <a:rPr lang="en-US" sz="1800" u="sng" dirty="0">
                <a:solidFill>
                  <a:srgbClr val="000066"/>
                </a:solidFill>
              </a:rPr>
              <a:t>What </a:t>
            </a:r>
            <a:r>
              <a:rPr lang="en-US" sz="1800" i="1" u="sng" dirty="0">
                <a:solidFill>
                  <a:srgbClr val="000066"/>
                </a:solidFill>
              </a:rPr>
              <a:t>kind</a:t>
            </a:r>
            <a:r>
              <a:rPr lang="en-US" sz="1800" u="sng" dirty="0">
                <a:solidFill>
                  <a:srgbClr val="000066"/>
                </a:solidFill>
              </a:rPr>
              <a:t> of variable is x?</a:t>
            </a:r>
            <a:br>
              <a:rPr lang="en-US" sz="1800" u="sng" dirty="0">
                <a:solidFill>
                  <a:srgbClr val="000066"/>
                </a:solidFill>
              </a:rPr>
            </a:br>
            <a:r>
              <a:rPr lang="en-US" sz="1800" b="1" dirty="0">
                <a:latin typeface="Courier New" pitchFamily="49" charset="0"/>
              </a:rPr>
              <a:t>local</a:t>
            </a:r>
            <a:r>
              <a:rPr lang="en-US" sz="1800" dirty="0"/>
              <a:t>, </a:t>
            </a:r>
            <a:r>
              <a:rPr lang="en-US" sz="1800" b="1" dirty="0">
                <a:latin typeface="Courier New" pitchFamily="49" charset="0"/>
              </a:rPr>
              <a:t>static</a:t>
            </a:r>
            <a:r>
              <a:rPr lang="en-US" sz="1800" dirty="0"/>
              <a:t>, </a:t>
            </a:r>
            <a:r>
              <a:rPr lang="en-US" sz="1800" b="1" dirty="0">
                <a:latin typeface="Courier New" pitchFamily="49" charset="0"/>
              </a:rPr>
              <a:t>field</a:t>
            </a:r>
            <a:r>
              <a:rPr lang="en-US" sz="1800" dirty="0"/>
              <a:t>, </a:t>
            </a:r>
            <a:r>
              <a:rPr lang="en-US" sz="1800" b="1" dirty="0">
                <a:latin typeface="Courier New" pitchFamily="49" charset="0"/>
              </a:rPr>
              <a:t>argument</a:t>
            </a:r>
            <a:r>
              <a:rPr lang="en-US" sz="1800" dirty="0"/>
              <a:t> ?</a:t>
            </a:r>
            <a:br>
              <a:rPr lang="en-US" sz="1800" dirty="0"/>
            </a:br>
            <a:r>
              <a:rPr lang="en-US" sz="1800" dirty="0"/>
              <a:t>(Need to know in order to properly manage its life cycle).</a:t>
            </a:r>
          </a:p>
        </p:txBody>
      </p:sp>
    </p:spTree>
    <p:extLst>
      <p:ext uri="{BB962C8B-B14F-4D97-AF65-F5344CB8AC3E}">
        <p14:creationId xmlns:p14="http://schemas.microsoft.com/office/powerpoint/2010/main" val="303260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Language – calling a function </a:t>
            </a:r>
            <a:endParaRPr lang="en-US" dirty="0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76200" y="908720"/>
            <a:ext cx="5143872" cy="648072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let a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Math.mult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2,a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20072" y="981224"/>
            <a:ext cx="2088232" cy="57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Source Code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5400000">
            <a:off x="1434057" y="2473474"/>
            <a:ext cx="1163588" cy="914400"/>
          </a:xfrm>
          <a:prstGeom prst="rightArrow">
            <a:avLst>
              <a:gd name="adj1" fmla="val 50000"/>
              <a:gd name="adj2" fmla="val 47917"/>
            </a:avLst>
          </a:prstGeom>
          <a:solidFill>
            <a:srgbClr val="FFD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2751" y="3645024"/>
            <a:ext cx="3886200" cy="1866544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push constant 2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push static 0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8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Math.mult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2</a:t>
            </a:r>
            <a:endParaRPr lang="en-US" sz="28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 field 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2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39953" y="3056095"/>
            <a:ext cx="5004046" cy="318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Pushing n arguments to the stack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Calling </a:t>
            </a:r>
            <a:r>
              <a:rPr lang="en-US" sz="2400" dirty="0" err="1" smtClean="0">
                <a:solidFill>
                  <a:srgbClr val="000000"/>
                </a:solidFill>
              </a:rPr>
              <a:t>class.function</a:t>
            </a:r>
            <a:r>
              <a:rPr lang="en-US" sz="2400" dirty="0" smtClean="0">
                <a:solidFill>
                  <a:srgbClr val="000000"/>
                </a:solidFill>
              </a:rPr>
              <a:t> n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n is the number of pushed arguments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call command pops n elements and pushes 1 (the </a:t>
            </a:r>
            <a:r>
              <a:rPr lang="en-US" sz="2400" dirty="0" err="1" smtClean="0">
                <a:solidFill>
                  <a:srgbClr val="000000"/>
                </a:solidFill>
              </a:rPr>
              <a:t>retutn</a:t>
            </a:r>
            <a:r>
              <a:rPr lang="en-US" sz="2400" dirty="0" smtClean="0">
                <a:solidFill>
                  <a:srgbClr val="000000"/>
                </a:solidFill>
              </a:rPr>
              <a:t> value)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Stack size doesn’t change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Language – expressions</a:t>
            </a:r>
            <a:endParaRPr lang="en-US" dirty="0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76200" y="908720"/>
            <a:ext cx="5143872" cy="648072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let a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4*(b-c)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20072" y="981224"/>
            <a:ext cx="2088232" cy="57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Source Code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5400000">
            <a:off x="1434057" y="2473474"/>
            <a:ext cx="1163588" cy="914400"/>
          </a:xfrm>
          <a:prstGeom prst="rightArrow">
            <a:avLst>
              <a:gd name="adj1" fmla="val 50000"/>
              <a:gd name="adj2" fmla="val 47917"/>
            </a:avLst>
          </a:prstGeom>
          <a:solidFill>
            <a:srgbClr val="FFD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2751" y="3645024"/>
            <a:ext cx="3886200" cy="2880320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push b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push c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push 4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Math.mult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2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 field 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2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39953" y="3056095"/>
            <a:ext cx="5004046" cy="318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We have 7 binary commands (size=size-1) and 2 unary (size doesn’t change)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Each expression is represented as a tree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00"/>
                </a:solidFill>
              </a:rPr>
              <a:t>Postordering</a:t>
            </a:r>
            <a:r>
              <a:rPr lang="en-US" sz="2400" dirty="0" smtClean="0">
                <a:solidFill>
                  <a:srgbClr val="000000"/>
                </a:solidFill>
              </a:rPr>
              <a:t>  - last visited DFS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Stack size doesn’t change</a:t>
            </a: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code for expressions</a:t>
            </a:r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152400" y="1981200"/>
            <a:ext cx="2057400" cy="685800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3600" tIns="82800" rIns="93600" bIns="828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x+g(2,y,-z)*5</a:t>
            </a:r>
            <a:endParaRPr lang="en-US" sz="18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62180" name="Group 4"/>
          <p:cNvGrpSpPr>
            <a:grpSpLocks/>
          </p:cNvGrpSpPr>
          <p:nvPr/>
        </p:nvGrpSpPr>
        <p:grpSpPr bwMode="auto">
          <a:xfrm>
            <a:off x="6324600" y="1219200"/>
            <a:ext cx="2667000" cy="2362200"/>
            <a:chOff x="3984" y="768"/>
            <a:chExt cx="1680" cy="1488"/>
          </a:xfrm>
        </p:grpSpPr>
        <p:sp>
          <p:nvSpPr>
            <p:cNvPr id="562181" name="Text Box 5"/>
            <p:cNvSpPr txBox="1">
              <a:spLocks noChangeArrowheads="1"/>
            </p:cNvSpPr>
            <p:nvPr/>
          </p:nvSpPr>
          <p:spPr bwMode="auto">
            <a:xfrm>
              <a:off x="4944" y="768"/>
              <a:ext cx="720" cy="148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29600" tIns="82800" rIns="21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x</a:t>
              </a: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2</a:t>
              </a: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y</a:t>
              </a: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z</a:t>
              </a: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neg</a:t>
              </a: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call g</a:t>
              </a: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5</a:t>
              </a: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call mult</a:t>
              </a: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62182" name="AutoShape 6"/>
            <p:cNvSpPr>
              <a:spLocks noChangeArrowheads="1"/>
            </p:cNvSpPr>
            <p:nvPr/>
          </p:nvSpPr>
          <p:spPr bwMode="auto">
            <a:xfrm>
              <a:off x="3984" y="1104"/>
              <a:ext cx="864" cy="768"/>
            </a:xfrm>
            <a:prstGeom prst="rightArrow">
              <a:avLst>
                <a:gd name="adj1" fmla="val 50000"/>
                <a:gd name="adj2" fmla="val 28125"/>
              </a:avLst>
            </a:prstGeom>
            <a:solidFill>
              <a:srgbClr val="FFD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pitchFamily="34" charset="0"/>
                </a:rPr>
                <a:t>Code</a:t>
              </a:r>
              <a:br>
                <a:rPr lang="en-US" sz="1600" smtClean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US" sz="1600" smtClean="0">
                  <a:solidFill>
                    <a:srgbClr val="000000"/>
                  </a:solidFill>
                  <a:latin typeface="Arial" pitchFamily="34" charset="0"/>
                </a:rPr>
                <a:t>generation</a:t>
              </a:r>
            </a:p>
          </p:txBody>
        </p:sp>
      </p:grpSp>
      <p:grpSp>
        <p:nvGrpSpPr>
          <p:cNvPr id="562183" name="Group 7"/>
          <p:cNvGrpSpPr>
            <a:grpSpLocks/>
          </p:cNvGrpSpPr>
          <p:nvPr/>
        </p:nvGrpSpPr>
        <p:grpSpPr bwMode="auto">
          <a:xfrm>
            <a:off x="2514600" y="685800"/>
            <a:ext cx="3810000" cy="3733800"/>
            <a:chOff x="1584" y="432"/>
            <a:chExt cx="2400" cy="2352"/>
          </a:xfrm>
        </p:grpSpPr>
        <p:pic>
          <p:nvPicPr>
            <p:cNvPr id="562184" name="Picture 8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5" t="33777" r="39063" b="29031"/>
            <a:stretch>
              <a:fillRect/>
            </a:stretch>
          </p:blipFill>
          <p:spPr bwMode="auto">
            <a:xfrm>
              <a:off x="2216" y="432"/>
              <a:ext cx="1768" cy="2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 l="40625" t="33777" r="39063" b="29031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2185" name="AutoShape 9"/>
            <p:cNvSpPr>
              <a:spLocks noChangeArrowheads="1"/>
            </p:cNvSpPr>
            <p:nvPr/>
          </p:nvSpPr>
          <p:spPr bwMode="auto">
            <a:xfrm>
              <a:off x="1584" y="1104"/>
              <a:ext cx="720" cy="76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D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pitchFamily="34" charset="0"/>
                </a:rPr>
                <a:t>Syntax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pitchFamily="34" charset="0"/>
                </a:rPr>
                <a:t>analysis</a:t>
              </a:r>
            </a:p>
          </p:txBody>
        </p:sp>
      </p:grpSp>
      <p:grpSp>
        <p:nvGrpSpPr>
          <p:cNvPr id="562186" name="Group 10"/>
          <p:cNvGrpSpPr>
            <a:grpSpLocks/>
          </p:cNvGrpSpPr>
          <p:nvPr/>
        </p:nvGrpSpPr>
        <p:grpSpPr bwMode="auto">
          <a:xfrm>
            <a:off x="179388" y="4200525"/>
            <a:ext cx="8507412" cy="2125663"/>
            <a:chOff x="113" y="2646"/>
            <a:chExt cx="5359" cy="1339"/>
          </a:xfrm>
        </p:grpSpPr>
        <p:pic>
          <p:nvPicPr>
            <p:cNvPr id="562187" name="Picture 11" descr="Bouqu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56528" r="22656" b="27957"/>
            <a:stretch>
              <a:fillRect/>
            </a:stretch>
          </p:blipFill>
          <p:spPr bwMode="auto">
            <a:xfrm>
              <a:off x="144" y="2886"/>
              <a:ext cx="5328" cy="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 l="22656" t="56528" r="22656" b="27957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2188" name="Rectangle 12"/>
            <p:cNvSpPr>
              <a:spLocks noChangeArrowheads="1"/>
            </p:cNvSpPr>
            <p:nvPr/>
          </p:nvSpPr>
          <p:spPr bwMode="auto">
            <a:xfrm>
              <a:off x="113" y="2646"/>
              <a:ext cx="28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u="sng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The </a:t>
              </a:r>
              <a:r>
                <a:rPr lang="en-US" u="sng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codeWrite(exp)</a:t>
              </a:r>
              <a:r>
                <a:rPr lang="en-US" sz="1600" u="sng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 algorithm: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5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0" name="Picture 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9" t="20374" r="25439" b="43958"/>
          <a:stretch>
            <a:fillRect/>
          </a:stretch>
        </p:blipFill>
        <p:spPr bwMode="auto">
          <a:xfrm>
            <a:off x="179388" y="620713"/>
            <a:ext cx="7561262" cy="420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8059" t="20374" r="25439" b="43958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9891" name="Picture 3" descr="Bouqu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66667" r="50000" b="17204"/>
          <a:stretch>
            <a:fillRect/>
          </a:stretch>
        </p:blipFill>
        <p:spPr bwMode="auto">
          <a:xfrm>
            <a:off x="5003800" y="842963"/>
            <a:ext cx="3959225" cy="164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1875" t="66667" r="50000" b="1720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9892" name="Picture 4" descr="Bouqu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4" t="65591" r="21094" b="13187"/>
          <a:stretch>
            <a:fillRect/>
          </a:stretch>
        </p:blipFill>
        <p:spPr bwMode="auto">
          <a:xfrm>
            <a:off x="4932363" y="4195763"/>
            <a:ext cx="388778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52344" t="65591" r="21094" b="13187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989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Symbol table</a:t>
            </a:r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323850" y="4940300"/>
            <a:ext cx="4321175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u="sng" dirty="0" smtClean="0">
                <a:solidFill>
                  <a:srgbClr val="000000"/>
                </a:solidFill>
              </a:rPr>
              <a:t>Classical implementation: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dirty="0" smtClean="0">
                <a:solidFill>
                  <a:srgbClr val="000000"/>
                </a:solidFill>
              </a:rPr>
              <a:t>A list of hash tables, </a:t>
            </a: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each reflecting a single scope nested within the next one in the list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The identifier lookup works from the current table upwards.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cycle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44900"/>
            <a:ext cx="8610600" cy="2395538"/>
          </a:xfrm>
        </p:spPr>
        <p:txBody>
          <a:bodyPr/>
          <a:lstStyle/>
          <a:p>
            <a:r>
              <a:rPr lang="en-US" sz="1800" dirty="0">
                <a:solidFill>
                  <a:srgbClr val="000099"/>
                </a:solidFill>
              </a:rPr>
              <a:t>Static:</a:t>
            </a:r>
            <a:r>
              <a:rPr lang="en-US" sz="1800" dirty="0"/>
              <a:t> single copy must be kept alive throughout the program duration</a:t>
            </a:r>
          </a:p>
          <a:p>
            <a:r>
              <a:rPr lang="en-US" sz="1800" dirty="0">
                <a:solidFill>
                  <a:srgbClr val="000099"/>
                </a:solidFill>
              </a:rPr>
              <a:t>Field:</a:t>
            </a:r>
            <a:r>
              <a:rPr lang="en-US" sz="1800" dirty="0"/>
              <a:t> different copies must be kept for each object</a:t>
            </a:r>
          </a:p>
          <a:p>
            <a:r>
              <a:rPr lang="en-US" sz="1800" dirty="0">
                <a:solidFill>
                  <a:srgbClr val="000099"/>
                </a:solidFill>
              </a:rPr>
              <a:t>Local:</a:t>
            </a:r>
            <a:r>
              <a:rPr lang="en-US" sz="1800" dirty="0"/>
              <a:t> created on subroutine entry, killed on exit</a:t>
            </a:r>
          </a:p>
          <a:p>
            <a:r>
              <a:rPr lang="en-US" sz="1800" dirty="0">
                <a:solidFill>
                  <a:srgbClr val="000099"/>
                </a:solidFill>
              </a:rPr>
              <a:t>Argument:</a:t>
            </a:r>
            <a:r>
              <a:rPr lang="en-US" sz="1800" dirty="0"/>
              <a:t> similar to local</a:t>
            </a:r>
          </a:p>
          <a:p>
            <a:r>
              <a:rPr lang="en-US" sz="1800" u="sng" dirty="0"/>
              <a:t>Good news:</a:t>
            </a:r>
            <a:r>
              <a:rPr lang="en-US" sz="1800" dirty="0"/>
              <a:t> the VM handles all these details !!! Hurray!!!</a:t>
            </a:r>
          </a:p>
          <a:p>
            <a:endParaRPr lang="en-US" sz="1800" dirty="0"/>
          </a:p>
        </p:txBody>
      </p:sp>
      <p:pic>
        <p:nvPicPr>
          <p:cNvPr id="551940" name="Picture 4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66667" r="50000" b="17204"/>
          <a:stretch>
            <a:fillRect/>
          </a:stretch>
        </p:blipFill>
        <p:spPr bwMode="auto">
          <a:xfrm>
            <a:off x="250825" y="908050"/>
            <a:ext cx="3959225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1875" t="66667" r="50000" b="1720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1941" name="Picture 5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4" t="65591" r="21094" b="13187"/>
          <a:stretch>
            <a:fillRect/>
          </a:stretch>
        </p:blipFill>
        <p:spPr bwMode="auto">
          <a:xfrm>
            <a:off x="4787900" y="739775"/>
            <a:ext cx="388778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52344" t="65591" r="21094" b="13187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3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Where we are at:</a:t>
            </a:r>
          </a:p>
        </p:txBody>
      </p:sp>
      <p:grpSp>
        <p:nvGrpSpPr>
          <p:cNvPr id="453635" name="Group 3"/>
          <p:cNvGrpSpPr>
            <a:grpSpLocks/>
          </p:cNvGrpSpPr>
          <p:nvPr/>
        </p:nvGrpSpPr>
        <p:grpSpPr bwMode="auto">
          <a:xfrm>
            <a:off x="258763" y="1006475"/>
            <a:ext cx="8809037" cy="4867275"/>
            <a:chOff x="163" y="634"/>
            <a:chExt cx="5549" cy="3066"/>
          </a:xfrm>
        </p:grpSpPr>
        <p:grpSp>
          <p:nvGrpSpPr>
            <p:cNvPr id="453636" name="Group 4"/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453637" name="Rectangle 5"/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38" name="Rectangle 6"/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457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Assembler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39" name="Freeform 7"/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0" name="Rectangle 8"/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45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 6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1" name="Freeform 9"/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2" name="Freeform 10"/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43" name="Group 11"/>
            <p:cNvGrpSpPr>
              <a:grpSpLocks/>
            </p:cNvGrpSpPr>
            <p:nvPr/>
          </p:nvGrpSpPr>
          <p:grpSpPr bwMode="auto">
            <a:xfrm>
              <a:off x="1752" y="778"/>
              <a:ext cx="776" cy="641"/>
              <a:chOff x="1752" y="778"/>
              <a:chExt cx="776" cy="641"/>
            </a:xfrm>
          </p:grpSpPr>
          <p:sp>
            <p:nvSpPr>
              <p:cNvPr id="453644" name="Rectangle 12"/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5" name="Rectangle 13"/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H.L. 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6" name="Rectangle 14"/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11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7" name="Rectangle 15"/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70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Operating Sys.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8" name="Rectangle 16"/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9" name="Rectangle 17"/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50" name="Group 18"/>
            <p:cNvGrpSpPr>
              <a:grpSpLocks/>
            </p:cNvGrpSpPr>
            <p:nvPr/>
          </p:nvGrpSpPr>
          <p:grpSpPr bwMode="auto">
            <a:xfrm>
              <a:off x="2513" y="960"/>
              <a:ext cx="655" cy="336"/>
              <a:chOff x="2332" y="1488"/>
              <a:chExt cx="655" cy="336"/>
            </a:xfrm>
          </p:grpSpPr>
          <p:sp>
            <p:nvSpPr>
              <p:cNvPr id="453651" name="Rectangle 19"/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2" name="Rectangle 20"/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Compiler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3" name="Rectangle 21"/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10 - 11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4" name="Line 22"/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5" name="Freeform 23"/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56" name="Group 24"/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453657" name="Rectangle 25"/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8" name="Rectangle 26"/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7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VM Translator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9" name="Freeform 27"/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0" name="Rectangle 28"/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8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7 - 8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1" name="Line 29"/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2" name="Freeform 30"/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63" name="Group 31"/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453664" name="Rectangle 32"/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5" name="Rectangle 33"/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Computer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6" name="Rectangle 34"/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9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Architecture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7" name="Freeform 35"/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8" name="Rectangle 36"/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4 - 5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9" name="Line 37"/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0" name="Freeform 38"/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71" name="Group 39"/>
            <p:cNvGrpSpPr>
              <a:grpSpLocks/>
            </p:cNvGrpSpPr>
            <p:nvPr/>
          </p:nvGrpSpPr>
          <p:grpSpPr bwMode="auto">
            <a:xfrm>
              <a:off x="2735" y="2938"/>
              <a:ext cx="745" cy="336"/>
              <a:chOff x="2735" y="2938"/>
              <a:chExt cx="745" cy="336"/>
            </a:xfrm>
          </p:grpSpPr>
          <p:sp>
            <p:nvSpPr>
              <p:cNvPr id="453672" name="Rectangle 40"/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3" name="Rectangle 41"/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3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Gate Logic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4" name="Freeform 42"/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5" name="Rectangle 43"/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1 - 3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6" name="Line 44"/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7" name="Freeform 45"/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78" name="Group 46"/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453679" name="Rectangle 47"/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0" name="Rectangle 48"/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6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Electrical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1" name="Rectangle 49"/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8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Engineering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2" name="Freeform 50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3" name="Freeform 51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4" name="Freeform 52"/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5" name="Rectangle 53"/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Physics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6" name="Line 54"/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7" name="Freeform 55"/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88" name="Group 56"/>
            <p:cNvGrpSpPr>
              <a:grpSpLocks/>
            </p:cNvGrpSpPr>
            <p:nvPr/>
          </p:nvGrpSpPr>
          <p:grpSpPr bwMode="auto">
            <a:xfrm>
              <a:off x="3160" y="1100"/>
              <a:ext cx="775" cy="641"/>
              <a:chOff x="3160" y="1100"/>
              <a:chExt cx="775" cy="641"/>
            </a:xfrm>
          </p:grpSpPr>
          <p:sp>
            <p:nvSpPr>
              <p:cNvPr id="453689" name="Rectangle 57"/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90" name="Rectangle 58"/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4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Virtual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91" name="Rectangle 59"/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42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92" name="Rectangle 60"/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93" name="Rectangle 61"/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94" name="Group 62"/>
            <p:cNvGrpSpPr>
              <a:grpSpLocks/>
            </p:cNvGrpSpPr>
            <p:nvPr/>
          </p:nvGrpSpPr>
          <p:grpSpPr bwMode="auto">
            <a:xfrm>
              <a:off x="3893" y="660"/>
              <a:ext cx="1605" cy="1402"/>
              <a:chOff x="3893" y="660"/>
              <a:chExt cx="1605" cy="1402"/>
            </a:xfrm>
          </p:grpSpPr>
          <p:grpSp>
            <p:nvGrpSpPr>
              <p:cNvPr id="453695" name="Group 63"/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453696" name="Rectangle 64"/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6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0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Software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698" name="Rectangle 66"/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453699" name="Group 67"/>
              <p:cNvGrpSpPr>
                <a:grpSpLocks/>
              </p:cNvGrpSpPr>
              <p:nvPr/>
            </p:nvGrpSpPr>
            <p:grpSpPr bwMode="auto">
              <a:xfrm>
                <a:off x="4723" y="1421"/>
                <a:ext cx="775" cy="641"/>
                <a:chOff x="4723" y="1421"/>
                <a:chExt cx="775" cy="641"/>
              </a:xfrm>
            </p:grpSpPr>
            <p:sp>
              <p:nvSpPr>
                <p:cNvPr id="45370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1" name="Rectangle 69"/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87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Assembly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2" name="Rectangle 70"/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3" name="Rectangle 71"/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453705" name="Group 73"/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453706" name="Group 74"/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453707" name="Rectangle 75"/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8" name="Rectangle 76"/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4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Hardware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9" name="Rectangle 77"/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453710" name="Group 78"/>
              <p:cNvGrpSpPr>
                <a:grpSpLocks/>
              </p:cNvGrpSpPr>
              <p:nvPr/>
            </p:nvGrpSpPr>
            <p:grpSpPr bwMode="auto">
              <a:xfrm>
                <a:off x="480" y="2400"/>
                <a:ext cx="776" cy="641"/>
                <a:chOff x="480" y="2400"/>
                <a:chExt cx="776" cy="641"/>
              </a:xfrm>
            </p:grpSpPr>
            <p:sp>
              <p:nvSpPr>
                <p:cNvPr id="453711" name="Rectangle 79"/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12" name="Rectangle 80"/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42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Machine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13" name="Rectangle 81"/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14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15" name="Rectangle 83"/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453716" name="Group 84"/>
            <p:cNvGrpSpPr>
              <a:grpSpLocks/>
            </p:cNvGrpSpPr>
            <p:nvPr/>
          </p:nvGrpSpPr>
          <p:grpSpPr bwMode="auto">
            <a:xfrm>
              <a:off x="1984" y="2721"/>
              <a:ext cx="775" cy="641"/>
              <a:chOff x="1984" y="2721"/>
              <a:chExt cx="775" cy="641"/>
            </a:xfrm>
          </p:grpSpPr>
          <p:sp>
            <p:nvSpPr>
              <p:cNvPr id="453717" name="Rectangle 85"/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18" name="Rectangle 86"/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7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Hardware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19" name="Rectangle 87"/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42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Platform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0" name="Rectangle 88"/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1" name="Rectangle 89"/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722" name="Group 90"/>
            <p:cNvGrpSpPr>
              <a:grpSpLocks/>
            </p:cNvGrpSpPr>
            <p:nvPr/>
          </p:nvGrpSpPr>
          <p:grpSpPr bwMode="auto">
            <a:xfrm>
              <a:off x="3480" y="3041"/>
              <a:ext cx="775" cy="641"/>
              <a:chOff x="3480" y="3041"/>
              <a:chExt cx="775" cy="641"/>
            </a:xfrm>
          </p:grpSpPr>
          <p:sp>
            <p:nvSpPr>
              <p:cNvPr id="453723" name="Rectangle 91"/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4" name="Rectangle 92"/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40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Chips 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5" name="Rectangle 93"/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8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Logic Gates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6" name="Rectangle 94"/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7" name="Rectangle 95"/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728" name="Group 96"/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453729" name="Freeform 97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0" name="Freeform 98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1" name="Freeform 99"/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2" name="Rectangle 100"/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6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Human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3" name="Rectangle 101"/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4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Thought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4" name="Rectangle 102"/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5" name="Rectangle 103"/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Abstract design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6" name="Freeform 104"/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7" name="Rectangle 105"/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9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9, 12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8" name="Line 106"/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9" name="Freeform 107"/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453740" name="AutoShape 108"/>
          <p:cNvSpPr>
            <a:spLocks noChangeArrowheads="1"/>
          </p:cNvSpPr>
          <p:nvPr/>
        </p:nvSpPr>
        <p:spPr bwMode="auto">
          <a:xfrm rot="-2531323">
            <a:off x="3945711" y="658268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986" name="Group 2"/>
          <p:cNvGrpSpPr>
            <a:grpSpLocks/>
          </p:cNvGrpSpPr>
          <p:nvPr/>
        </p:nvGrpSpPr>
        <p:grpSpPr bwMode="auto">
          <a:xfrm>
            <a:off x="130175" y="887413"/>
            <a:ext cx="3937000" cy="3117850"/>
            <a:chOff x="82" y="559"/>
            <a:chExt cx="2480" cy="1964"/>
          </a:xfrm>
        </p:grpSpPr>
        <p:sp>
          <p:nvSpPr>
            <p:cNvPr id="553987" name="Text Box 3"/>
            <p:cNvSpPr txBox="1">
              <a:spLocks noChangeArrowheads="1"/>
            </p:cNvSpPr>
            <p:nvPr/>
          </p:nvSpPr>
          <p:spPr bwMode="auto">
            <a:xfrm>
              <a:off x="158" y="764"/>
              <a:ext cx="2404" cy="175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class Complex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void foo(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int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k)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int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x, y;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int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[] bar; // declare an array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// Construct the array: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bar = new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int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[10];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bar[k]=19;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}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Main.foo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(2); // Call the foo method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53988" name="Rectangle 4"/>
            <p:cNvSpPr>
              <a:spLocks noChangeArrowheads="1"/>
            </p:cNvSpPr>
            <p:nvPr/>
          </p:nvSpPr>
          <p:spPr bwMode="auto">
            <a:xfrm>
              <a:off x="82" y="559"/>
              <a:ext cx="13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dirty="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Java code</a:t>
              </a:r>
            </a:p>
          </p:txBody>
        </p:sp>
      </p:grp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7056438" y="1555750"/>
            <a:ext cx="1979612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Bar = new int(n)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sz="1600" smtClean="0">
              <a:solidFill>
                <a:srgbClr val="000000"/>
              </a:solidFill>
            </a:endParaRP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smtClean="0">
                <a:solidFill>
                  <a:srgbClr val="000000"/>
                </a:solidFill>
              </a:rPr>
              <a:t>Is typically handled by causing the compiler to generate code affecting: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bar = Mem.alloc(n)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553990" name="Group 6"/>
          <p:cNvGrpSpPr>
            <a:grpSpLocks/>
          </p:cNvGrpSpPr>
          <p:nvPr/>
        </p:nvGrpSpPr>
        <p:grpSpPr bwMode="auto">
          <a:xfrm>
            <a:off x="323850" y="4276725"/>
            <a:ext cx="3871913" cy="2176463"/>
            <a:chOff x="204" y="2694"/>
            <a:chExt cx="2439" cy="1371"/>
          </a:xfrm>
        </p:grpSpPr>
        <p:sp>
          <p:nvSpPr>
            <p:cNvPr id="553991" name="Text Box 7"/>
            <p:cNvSpPr txBox="1">
              <a:spLocks noChangeArrowheads="1"/>
            </p:cNvSpPr>
            <p:nvPr/>
          </p:nvSpPr>
          <p:spPr bwMode="auto">
            <a:xfrm>
              <a:off x="238" y="2886"/>
              <a:ext cx="2405" cy="1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bar[k]=19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or *(bar+k)=19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bar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k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// Use a pointer to access x[k]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pop addr // addr points to bar[k]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19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pop *addr // Set bar[k] to 19</a:t>
              </a:r>
            </a:p>
          </p:txBody>
        </p:sp>
        <p:sp>
          <p:nvSpPr>
            <p:cNvPr id="553992" name="Text Box 8" descr="Bouquet"/>
            <p:cNvSpPr txBox="1">
              <a:spLocks noChangeArrowheads="1"/>
            </p:cNvSpPr>
            <p:nvPr/>
          </p:nvSpPr>
          <p:spPr bwMode="auto">
            <a:xfrm>
              <a:off x="204" y="2694"/>
              <a:ext cx="16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66"/>
                  </a:solidFill>
                  <a:latin typeface="Arial" pitchFamily="34" charset="0"/>
                </a:rPr>
                <a:t>VM Code (pseudo) </a:t>
              </a:r>
            </a:p>
          </p:txBody>
        </p:sp>
      </p:grpSp>
      <p:grpSp>
        <p:nvGrpSpPr>
          <p:cNvPr id="553993" name="Group 9"/>
          <p:cNvGrpSpPr>
            <a:grpSpLocks/>
          </p:cNvGrpSpPr>
          <p:nvPr/>
        </p:nvGrpSpPr>
        <p:grpSpPr bwMode="auto">
          <a:xfrm>
            <a:off x="4354513" y="4276725"/>
            <a:ext cx="4519612" cy="2176463"/>
            <a:chOff x="2743" y="2694"/>
            <a:chExt cx="2847" cy="1371"/>
          </a:xfrm>
        </p:grpSpPr>
        <p:sp>
          <p:nvSpPr>
            <p:cNvPr id="553994" name="Text Box 10"/>
            <p:cNvSpPr txBox="1">
              <a:spLocks noChangeArrowheads="1"/>
            </p:cNvSpPr>
            <p:nvPr/>
          </p:nvSpPr>
          <p:spPr bwMode="auto">
            <a:xfrm>
              <a:off x="2778" y="2886"/>
              <a:ext cx="2812" cy="1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bar[k]=19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or *(bar+k)=19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local 2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argument 0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// Use the that segment to access x[k]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pop pointer 1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push constant 19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pop that 0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u="sng" smtClean="0">
                  <a:solidFill>
                    <a:srgbClr val="000000"/>
                  </a:solidFill>
                  <a:latin typeface="Arial" pitchFamily="34" charset="0"/>
                </a:rPr>
                <a:t/>
              </a:r>
              <a:br>
                <a:rPr lang="en-US" b="1" u="sng" smtClean="0">
                  <a:solidFill>
                    <a:srgbClr val="000000"/>
                  </a:solidFill>
                  <a:latin typeface="Arial" pitchFamily="34" charset="0"/>
                </a:rPr>
              </a:br>
              <a:endParaRPr lang="en-US" b="1" u="sng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3995" name="Text Box 11" descr="Bouquet"/>
            <p:cNvSpPr txBox="1">
              <a:spLocks noChangeArrowheads="1"/>
            </p:cNvSpPr>
            <p:nvPr/>
          </p:nvSpPr>
          <p:spPr bwMode="auto">
            <a:xfrm>
              <a:off x="2743" y="2694"/>
              <a:ext cx="17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66"/>
                  </a:solidFill>
                  <a:latin typeface="Arial" pitchFamily="34" charset="0"/>
                </a:rPr>
                <a:t>VM Code (final)</a:t>
              </a:r>
            </a:p>
          </p:txBody>
        </p:sp>
      </p:grpSp>
      <p:grpSp>
        <p:nvGrpSpPr>
          <p:cNvPr id="553996" name="Group 12"/>
          <p:cNvGrpSpPr>
            <a:grpSpLocks/>
          </p:cNvGrpSpPr>
          <p:nvPr/>
        </p:nvGrpSpPr>
        <p:grpSpPr bwMode="auto">
          <a:xfrm>
            <a:off x="3132138" y="690563"/>
            <a:ext cx="5832475" cy="3530600"/>
            <a:chOff x="1973" y="435"/>
            <a:chExt cx="3674" cy="2224"/>
          </a:xfrm>
        </p:grpSpPr>
        <p:sp>
          <p:nvSpPr>
            <p:cNvPr id="553997" name="Rectangle 13"/>
            <p:cNvSpPr>
              <a:spLocks noChangeArrowheads="1"/>
            </p:cNvSpPr>
            <p:nvPr/>
          </p:nvSpPr>
          <p:spPr bwMode="auto">
            <a:xfrm>
              <a:off x="3134" y="1708"/>
              <a:ext cx="413" cy="137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3134" y="1845"/>
              <a:ext cx="413" cy="138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3999" name="Rectangle 15"/>
            <p:cNvSpPr>
              <a:spLocks noChangeArrowheads="1"/>
            </p:cNvSpPr>
            <p:nvPr/>
          </p:nvSpPr>
          <p:spPr bwMode="auto">
            <a:xfrm>
              <a:off x="3134" y="1982"/>
              <a:ext cx="413" cy="137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0" name="Rectangle 16"/>
            <p:cNvSpPr>
              <a:spLocks noChangeArrowheads="1"/>
            </p:cNvSpPr>
            <p:nvPr/>
          </p:nvSpPr>
          <p:spPr bwMode="auto">
            <a:xfrm>
              <a:off x="3430" y="1999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19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1" name="Rectangle 17"/>
            <p:cNvSpPr>
              <a:spLocks noChangeArrowheads="1"/>
            </p:cNvSpPr>
            <p:nvPr/>
          </p:nvSpPr>
          <p:spPr bwMode="auto">
            <a:xfrm>
              <a:off x="2831" y="1708"/>
              <a:ext cx="262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2" name="Rectangle 18"/>
            <p:cNvSpPr>
              <a:spLocks noChangeArrowheads="1"/>
            </p:cNvSpPr>
            <p:nvPr/>
          </p:nvSpPr>
          <p:spPr bwMode="auto">
            <a:xfrm>
              <a:off x="2882" y="1724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4315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3" name="Rectangle 19"/>
            <p:cNvSpPr>
              <a:spLocks noChangeArrowheads="1"/>
            </p:cNvSpPr>
            <p:nvPr/>
          </p:nvSpPr>
          <p:spPr bwMode="auto">
            <a:xfrm>
              <a:off x="2831" y="1844"/>
              <a:ext cx="262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4" name="Rectangle 20"/>
            <p:cNvSpPr>
              <a:spLocks noChangeArrowheads="1"/>
            </p:cNvSpPr>
            <p:nvPr/>
          </p:nvSpPr>
          <p:spPr bwMode="auto">
            <a:xfrm>
              <a:off x="2882" y="1861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4316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5" name="Rectangle 21"/>
            <p:cNvSpPr>
              <a:spLocks noChangeArrowheads="1"/>
            </p:cNvSpPr>
            <p:nvPr/>
          </p:nvSpPr>
          <p:spPr bwMode="auto">
            <a:xfrm>
              <a:off x="2831" y="1983"/>
              <a:ext cx="262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6" name="Rectangle 22"/>
            <p:cNvSpPr>
              <a:spLocks noChangeArrowheads="1"/>
            </p:cNvSpPr>
            <p:nvPr/>
          </p:nvSpPr>
          <p:spPr bwMode="auto">
            <a:xfrm>
              <a:off x="2882" y="2001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4317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7" name="Rectangle 23"/>
            <p:cNvSpPr>
              <a:spLocks noChangeArrowheads="1"/>
            </p:cNvSpPr>
            <p:nvPr/>
          </p:nvSpPr>
          <p:spPr bwMode="auto">
            <a:xfrm>
              <a:off x="3134" y="2111"/>
              <a:ext cx="413" cy="138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8" name="Rectangle 24"/>
            <p:cNvSpPr>
              <a:spLocks noChangeArrowheads="1"/>
            </p:cNvSpPr>
            <p:nvPr/>
          </p:nvSpPr>
          <p:spPr bwMode="auto">
            <a:xfrm>
              <a:off x="2831" y="2384"/>
              <a:ext cx="262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09" name="Rectangle 25"/>
            <p:cNvSpPr>
              <a:spLocks noChangeArrowheads="1"/>
            </p:cNvSpPr>
            <p:nvPr/>
          </p:nvSpPr>
          <p:spPr bwMode="auto">
            <a:xfrm>
              <a:off x="2882" y="2402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4324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0" name="Rectangle 26"/>
            <p:cNvSpPr>
              <a:spLocks noChangeArrowheads="1"/>
            </p:cNvSpPr>
            <p:nvPr/>
          </p:nvSpPr>
          <p:spPr bwMode="auto">
            <a:xfrm>
              <a:off x="3738" y="1975"/>
              <a:ext cx="471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1" name="Rectangle 27"/>
            <p:cNvSpPr>
              <a:spLocks noChangeArrowheads="1"/>
            </p:cNvSpPr>
            <p:nvPr/>
          </p:nvSpPr>
          <p:spPr bwMode="auto">
            <a:xfrm>
              <a:off x="3757" y="2057"/>
              <a:ext cx="40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</a:rPr>
                <a:t>(bar array)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2" name="Freeform 28"/>
            <p:cNvSpPr>
              <a:spLocks/>
            </p:cNvSpPr>
            <p:nvPr/>
          </p:nvSpPr>
          <p:spPr bwMode="auto">
            <a:xfrm>
              <a:off x="3604" y="1715"/>
              <a:ext cx="81" cy="807"/>
            </a:xfrm>
            <a:custGeom>
              <a:avLst/>
              <a:gdLst>
                <a:gd name="T0" fmla="*/ 0 w 81"/>
                <a:gd name="T1" fmla="*/ 0 h 807"/>
                <a:gd name="T2" fmla="*/ 12 w 81"/>
                <a:gd name="T3" fmla="*/ 2 h 807"/>
                <a:gd name="T4" fmla="*/ 23 w 81"/>
                <a:gd name="T5" fmla="*/ 8 h 807"/>
                <a:gd name="T6" fmla="*/ 32 w 81"/>
                <a:gd name="T7" fmla="*/ 16 h 807"/>
                <a:gd name="T8" fmla="*/ 38 w 81"/>
                <a:gd name="T9" fmla="*/ 28 h 807"/>
                <a:gd name="T10" fmla="*/ 40 w 81"/>
                <a:gd name="T11" fmla="*/ 41 h 807"/>
                <a:gd name="T12" fmla="*/ 40 w 81"/>
                <a:gd name="T13" fmla="*/ 348 h 807"/>
                <a:gd name="T14" fmla="*/ 43 w 81"/>
                <a:gd name="T15" fmla="*/ 361 h 807"/>
                <a:gd name="T16" fmla="*/ 49 w 81"/>
                <a:gd name="T17" fmla="*/ 373 h 807"/>
                <a:gd name="T18" fmla="*/ 58 w 81"/>
                <a:gd name="T19" fmla="*/ 381 h 807"/>
                <a:gd name="T20" fmla="*/ 70 w 81"/>
                <a:gd name="T21" fmla="*/ 387 h 807"/>
                <a:gd name="T22" fmla="*/ 81 w 81"/>
                <a:gd name="T23" fmla="*/ 389 h 807"/>
                <a:gd name="T24" fmla="*/ 70 w 81"/>
                <a:gd name="T25" fmla="*/ 392 h 807"/>
                <a:gd name="T26" fmla="*/ 58 w 81"/>
                <a:gd name="T27" fmla="*/ 397 h 807"/>
                <a:gd name="T28" fmla="*/ 49 w 81"/>
                <a:gd name="T29" fmla="*/ 407 h 807"/>
                <a:gd name="T30" fmla="*/ 43 w 81"/>
                <a:gd name="T31" fmla="*/ 418 h 807"/>
                <a:gd name="T32" fmla="*/ 40 w 81"/>
                <a:gd name="T33" fmla="*/ 431 h 807"/>
                <a:gd name="T34" fmla="*/ 40 w 81"/>
                <a:gd name="T35" fmla="*/ 766 h 807"/>
                <a:gd name="T36" fmla="*/ 38 w 81"/>
                <a:gd name="T37" fmla="*/ 779 h 807"/>
                <a:gd name="T38" fmla="*/ 32 w 81"/>
                <a:gd name="T39" fmla="*/ 789 h 807"/>
                <a:gd name="T40" fmla="*/ 23 w 81"/>
                <a:gd name="T41" fmla="*/ 799 h 807"/>
                <a:gd name="T42" fmla="*/ 12 w 81"/>
                <a:gd name="T43" fmla="*/ 804 h 807"/>
                <a:gd name="T44" fmla="*/ 0 w 81"/>
                <a:gd name="T45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807">
                  <a:moveTo>
                    <a:pt x="0" y="0"/>
                  </a:moveTo>
                  <a:lnTo>
                    <a:pt x="12" y="2"/>
                  </a:lnTo>
                  <a:lnTo>
                    <a:pt x="23" y="8"/>
                  </a:lnTo>
                  <a:lnTo>
                    <a:pt x="32" y="16"/>
                  </a:lnTo>
                  <a:lnTo>
                    <a:pt x="38" y="28"/>
                  </a:lnTo>
                  <a:lnTo>
                    <a:pt x="40" y="41"/>
                  </a:lnTo>
                  <a:lnTo>
                    <a:pt x="40" y="348"/>
                  </a:lnTo>
                  <a:lnTo>
                    <a:pt x="43" y="361"/>
                  </a:lnTo>
                  <a:lnTo>
                    <a:pt x="49" y="373"/>
                  </a:lnTo>
                  <a:lnTo>
                    <a:pt x="58" y="381"/>
                  </a:lnTo>
                  <a:lnTo>
                    <a:pt x="70" y="387"/>
                  </a:lnTo>
                  <a:lnTo>
                    <a:pt x="81" y="389"/>
                  </a:lnTo>
                  <a:lnTo>
                    <a:pt x="70" y="392"/>
                  </a:lnTo>
                  <a:lnTo>
                    <a:pt x="58" y="397"/>
                  </a:lnTo>
                  <a:lnTo>
                    <a:pt x="49" y="407"/>
                  </a:lnTo>
                  <a:lnTo>
                    <a:pt x="43" y="418"/>
                  </a:lnTo>
                  <a:lnTo>
                    <a:pt x="40" y="431"/>
                  </a:lnTo>
                  <a:lnTo>
                    <a:pt x="40" y="766"/>
                  </a:lnTo>
                  <a:lnTo>
                    <a:pt x="38" y="779"/>
                  </a:lnTo>
                  <a:lnTo>
                    <a:pt x="32" y="789"/>
                  </a:lnTo>
                  <a:lnTo>
                    <a:pt x="23" y="799"/>
                  </a:lnTo>
                  <a:lnTo>
                    <a:pt x="12" y="804"/>
                  </a:lnTo>
                  <a:lnTo>
                    <a:pt x="0" y="80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3" name="Rectangle 29"/>
            <p:cNvSpPr>
              <a:spLocks noChangeArrowheads="1"/>
            </p:cNvSpPr>
            <p:nvPr/>
          </p:nvSpPr>
          <p:spPr bwMode="auto">
            <a:xfrm>
              <a:off x="3134" y="2247"/>
              <a:ext cx="413" cy="13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4" name="Rectangle 30"/>
            <p:cNvSpPr>
              <a:spLocks noChangeArrowheads="1"/>
            </p:cNvSpPr>
            <p:nvPr/>
          </p:nvSpPr>
          <p:spPr bwMode="auto">
            <a:xfrm>
              <a:off x="3219" y="2291"/>
              <a:ext cx="249" cy="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5" name="Rectangle 31"/>
            <p:cNvSpPr>
              <a:spLocks noChangeArrowheads="1"/>
            </p:cNvSpPr>
            <p:nvPr/>
          </p:nvSpPr>
          <p:spPr bwMode="auto">
            <a:xfrm>
              <a:off x="3317" y="2199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...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6" name="Rectangle 32"/>
            <p:cNvSpPr>
              <a:spLocks noChangeArrowheads="1"/>
            </p:cNvSpPr>
            <p:nvPr/>
          </p:nvSpPr>
          <p:spPr bwMode="auto">
            <a:xfrm>
              <a:off x="3134" y="2522"/>
              <a:ext cx="413" cy="13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7" name="Rectangle 33"/>
            <p:cNvSpPr>
              <a:spLocks noChangeArrowheads="1"/>
            </p:cNvSpPr>
            <p:nvPr/>
          </p:nvSpPr>
          <p:spPr bwMode="auto">
            <a:xfrm>
              <a:off x="3219" y="2564"/>
              <a:ext cx="249" cy="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8" name="Rectangle 34"/>
            <p:cNvSpPr>
              <a:spLocks noChangeArrowheads="1"/>
            </p:cNvSpPr>
            <p:nvPr/>
          </p:nvSpPr>
          <p:spPr bwMode="auto">
            <a:xfrm>
              <a:off x="3134" y="2384"/>
              <a:ext cx="413" cy="139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19" name="Rectangle 35"/>
            <p:cNvSpPr>
              <a:spLocks noChangeArrowheads="1"/>
            </p:cNvSpPr>
            <p:nvPr/>
          </p:nvSpPr>
          <p:spPr bwMode="auto">
            <a:xfrm>
              <a:off x="2831" y="2109"/>
              <a:ext cx="262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0" name="Rectangle 36"/>
            <p:cNvSpPr>
              <a:spLocks noChangeArrowheads="1"/>
            </p:cNvSpPr>
            <p:nvPr/>
          </p:nvSpPr>
          <p:spPr bwMode="auto">
            <a:xfrm>
              <a:off x="2882" y="2125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4318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1" name="Rectangle 37"/>
            <p:cNvSpPr>
              <a:spLocks noChangeArrowheads="1"/>
            </p:cNvSpPr>
            <p:nvPr/>
          </p:nvSpPr>
          <p:spPr bwMode="auto">
            <a:xfrm>
              <a:off x="3203" y="455"/>
              <a:ext cx="276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2" name="Rectangle 38"/>
            <p:cNvSpPr>
              <a:spLocks noChangeArrowheads="1"/>
            </p:cNvSpPr>
            <p:nvPr/>
          </p:nvSpPr>
          <p:spPr bwMode="auto">
            <a:xfrm>
              <a:off x="3134" y="1304"/>
              <a:ext cx="413" cy="1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3" name="Rectangle 39"/>
            <p:cNvSpPr>
              <a:spLocks noChangeArrowheads="1"/>
            </p:cNvSpPr>
            <p:nvPr/>
          </p:nvSpPr>
          <p:spPr bwMode="auto">
            <a:xfrm>
              <a:off x="3217" y="1370"/>
              <a:ext cx="248" cy="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4" name="Rectangle 40"/>
            <p:cNvSpPr>
              <a:spLocks noChangeArrowheads="1"/>
            </p:cNvSpPr>
            <p:nvPr/>
          </p:nvSpPr>
          <p:spPr bwMode="auto">
            <a:xfrm>
              <a:off x="3314" y="127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...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5" name="Rectangle 41"/>
            <p:cNvSpPr>
              <a:spLocks noChangeArrowheads="1"/>
            </p:cNvSpPr>
            <p:nvPr/>
          </p:nvSpPr>
          <p:spPr bwMode="auto">
            <a:xfrm>
              <a:off x="3134" y="1571"/>
              <a:ext cx="413" cy="13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6" name="Rectangle 42"/>
            <p:cNvSpPr>
              <a:spLocks noChangeArrowheads="1"/>
            </p:cNvSpPr>
            <p:nvPr/>
          </p:nvSpPr>
          <p:spPr bwMode="auto">
            <a:xfrm>
              <a:off x="3217" y="1618"/>
              <a:ext cx="248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7" name="Rectangle 43"/>
            <p:cNvSpPr>
              <a:spLocks noChangeArrowheads="1"/>
            </p:cNvSpPr>
            <p:nvPr/>
          </p:nvSpPr>
          <p:spPr bwMode="auto">
            <a:xfrm>
              <a:off x="3314" y="152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...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8" name="Rectangle 44"/>
            <p:cNvSpPr>
              <a:spLocks noChangeArrowheads="1"/>
            </p:cNvSpPr>
            <p:nvPr/>
          </p:nvSpPr>
          <p:spPr bwMode="auto">
            <a:xfrm>
              <a:off x="3134" y="1170"/>
              <a:ext cx="413" cy="138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29" name="Rectangle 45"/>
            <p:cNvSpPr>
              <a:spLocks noChangeArrowheads="1"/>
            </p:cNvSpPr>
            <p:nvPr/>
          </p:nvSpPr>
          <p:spPr bwMode="auto">
            <a:xfrm>
              <a:off x="3332" y="1188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4315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0" name="Rectangle 46"/>
            <p:cNvSpPr>
              <a:spLocks noChangeArrowheads="1"/>
            </p:cNvSpPr>
            <p:nvPr/>
          </p:nvSpPr>
          <p:spPr bwMode="auto">
            <a:xfrm>
              <a:off x="3134" y="759"/>
              <a:ext cx="413" cy="13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1" name="Rectangle 47"/>
            <p:cNvSpPr>
              <a:spLocks noChangeArrowheads="1"/>
            </p:cNvSpPr>
            <p:nvPr/>
          </p:nvSpPr>
          <p:spPr bwMode="auto">
            <a:xfrm>
              <a:off x="3217" y="815"/>
              <a:ext cx="248" cy="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2" name="Rectangle 48"/>
            <p:cNvSpPr>
              <a:spLocks noChangeArrowheads="1"/>
            </p:cNvSpPr>
            <p:nvPr/>
          </p:nvSpPr>
          <p:spPr bwMode="auto">
            <a:xfrm>
              <a:off x="3314" y="72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...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3" name="Rectangle 49"/>
            <p:cNvSpPr>
              <a:spLocks noChangeArrowheads="1"/>
            </p:cNvSpPr>
            <p:nvPr/>
          </p:nvSpPr>
          <p:spPr bwMode="auto">
            <a:xfrm>
              <a:off x="2942" y="608"/>
              <a:ext cx="123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4" name="Rectangle 50"/>
            <p:cNvSpPr>
              <a:spLocks noChangeArrowheads="1"/>
            </p:cNvSpPr>
            <p:nvPr/>
          </p:nvSpPr>
          <p:spPr bwMode="auto">
            <a:xfrm>
              <a:off x="3035" y="62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5" name="Rectangle 51"/>
            <p:cNvSpPr>
              <a:spLocks noChangeArrowheads="1"/>
            </p:cNvSpPr>
            <p:nvPr/>
          </p:nvSpPr>
          <p:spPr bwMode="auto">
            <a:xfrm>
              <a:off x="3134" y="621"/>
              <a:ext cx="413" cy="13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6" name="Rectangle 52"/>
            <p:cNvSpPr>
              <a:spLocks noChangeArrowheads="1"/>
            </p:cNvSpPr>
            <p:nvPr/>
          </p:nvSpPr>
          <p:spPr bwMode="auto">
            <a:xfrm>
              <a:off x="3616" y="1185"/>
              <a:ext cx="139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7" name="Rectangle 53"/>
            <p:cNvSpPr>
              <a:spLocks noChangeArrowheads="1"/>
            </p:cNvSpPr>
            <p:nvPr/>
          </p:nvSpPr>
          <p:spPr bwMode="auto">
            <a:xfrm>
              <a:off x="3635" y="1203"/>
              <a:ext cx="12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</a:rPr>
                <a:t>bar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8" name="Rectangle 54"/>
            <p:cNvSpPr>
              <a:spLocks noChangeArrowheads="1"/>
            </p:cNvSpPr>
            <p:nvPr/>
          </p:nvSpPr>
          <p:spPr bwMode="auto">
            <a:xfrm>
              <a:off x="3134" y="896"/>
              <a:ext cx="413" cy="139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39" name="Rectangle 55"/>
            <p:cNvSpPr>
              <a:spLocks noChangeArrowheads="1"/>
            </p:cNvSpPr>
            <p:nvPr/>
          </p:nvSpPr>
          <p:spPr bwMode="auto">
            <a:xfrm>
              <a:off x="3134" y="1033"/>
              <a:ext cx="413" cy="137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0" name="Rectangle 56"/>
            <p:cNvSpPr>
              <a:spLocks noChangeArrowheads="1"/>
            </p:cNvSpPr>
            <p:nvPr/>
          </p:nvSpPr>
          <p:spPr bwMode="auto">
            <a:xfrm>
              <a:off x="3616" y="910"/>
              <a:ext cx="117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3634" y="92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3616" y="1047"/>
              <a:ext cx="117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3" name="Rectangle 59"/>
            <p:cNvSpPr>
              <a:spLocks noChangeArrowheads="1"/>
            </p:cNvSpPr>
            <p:nvPr/>
          </p:nvSpPr>
          <p:spPr bwMode="auto">
            <a:xfrm>
              <a:off x="3635" y="1063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4" name="Rectangle 60"/>
            <p:cNvSpPr>
              <a:spLocks noChangeArrowheads="1"/>
            </p:cNvSpPr>
            <p:nvPr/>
          </p:nvSpPr>
          <p:spPr bwMode="auto">
            <a:xfrm>
              <a:off x="3134" y="1437"/>
              <a:ext cx="413" cy="138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5" name="Rectangle 61"/>
            <p:cNvSpPr>
              <a:spLocks noChangeArrowheads="1"/>
            </p:cNvSpPr>
            <p:nvPr/>
          </p:nvSpPr>
          <p:spPr bwMode="auto">
            <a:xfrm>
              <a:off x="3479" y="145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6" name="Rectangle 62"/>
            <p:cNvSpPr>
              <a:spLocks noChangeArrowheads="1"/>
            </p:cNvSpPr>
            <p:nvPr/>
          </p:nvSpPr>
          <p:spPr bwMode="auto">
            <a:xfrm>
              <a:off x="3628" y="1434"/>
              <a:ext cx="116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7" name="Rectangle 63"/>
            <p:cNvSpPr>
              <a:spLocks noChangeArrowheads="1"/>
            </p:cNvSpPr>
            <p:nvPr/>
          </p:nvSpPr>
          <p:spPr bwMode="auto">
            <a:xfrm>
              <a:off x="3647" y="1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</a:rPr>
                <a:t>k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8" name="Rectangle 64"/>
            <p:cNvSpPr>
              <a:spLocks noChangeArrowheads="1"/>
            </p:cNvSpPr>
            <p:nvPr/>
          </p:nvSpPr>
          <p:spPr bwMode="auto">
            <a:xfrm>
              <a:off x="3810" y="910"/>
              <a:ext cx="344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49" name="Rectangle 65"/>
            <p:cNvSpPr>
              <a:spLocks noChangeArrowheads="1"/>
            </p:cNvSpPr>
            <p:nvPr/>
          </p:nvSpPr>
          <p:spPr bwMode="auto">
            <a:xfrm>
              <a:off x="3830" y="927"/>
              <a:ext cx="3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</a:rPr>
                <a:t>(local 0)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0" name="Rectangle 66"/>
            <p:cNvSpPr>
              <a:spLocks noChangeArrowheads="1"/>
            </p:cNvSpPr>
            <p:nvPr/>
          </p:nvSpPr>
          <p:spPr bwMode="auto">
            <a:xfrm>
              <a:off x="3810" y="1047"/>
              <a:ext cx="358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1" name="Rectangle 67"/>
            <p:cNvSpPr>
              <a:spLocks noChangeArrowheads="1"/>
            </p:cNvSpPr>
            <p:nvPr/>
          </p:nvSpPr>
          <p:spPr bwMode="auto">
            <a:xfrm>
              <a:off x="3830" y="1063"/>
              <a:ext cx="3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</a:rPr>
                <a:t>(local 1)</a:t>
              </a:r>
              <a:endParaRPr lang="en-US" sz="2400" dirty="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2" name="Rectangle 68"/>
            <p:cNvSpPr>
              <a:spLocks noChangeArrowheads="1"/>
            </p:cNvSpPr>
            <p:nvPr/>
          </p:nvSpPr>
          <p:spPr bwMode="auto">
            <a:xfrm>
              <a:off x="3810" y="1185"/>
              <a:ext cx="413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3" name="Rectangle 69"/>
            <p:cNvSpPr>
              <a:spLocks noChangeArrowheads="1"/>
            </p:cNvSpPr>
            <p:nvPr/>
          </p:nvSpPr>
          <p:spPr bwMode="auto">
            <a:xfrm>
              <a:off x="3830" y="1203"/>
              <a:ext cx="3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</a:rPr>
                <a:t>(local 2)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4" name="Rectangle 70"/>
            <p:cNvSpPr>
              <a:spLocks noChangeArrowheads="1"/>
            </p:cNvSpPr>
            <p:nvPr/>
          </p:nvSpPr>
          <p:spPr bwMode="auto">
            <a:xfrm>
              <a:off x="3830" y="1450"/>
              <a:ext cx="5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</a:rPr>
                <a:t>(argument 0)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5" name="Rectangle 71"/>
            <p:cNvSpPr>
              <a:spLocks noChangeArrowheads="1"/>
            </p:cNvSpPr>
            <p:nvPr/>
          </p:nvSpPr>
          <p:spPr bwMode="auto">
            <a:xfrm>
              <a:off x="2831" y="910"/>
              <a:ext cx="262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6" name="Rectangle 72"/>
            <p:cNvSpPr>
              <a:spLocks noChangeArrowheads="1"/>
            </p:cNvSpPr>
            <p:nvPr/>
          </p:nvSpPr>
          <p:spPr bwMode="auto">
            <a:xfrm>
              <a:off x="2907" y="927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275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7" name="Rectangle 73"/>
            <p:cNvSpPr>
              <a:spLocks noChangeArrowheads="1"/>
            </p:cNvSpPr>
            <p:nvPr/>
          </p:nvSpPr>
          <p:spPr bwMode="auto">
            <a:xfrm>
              <a:off x="2831" y="1047"/>
              <a:ext cx="262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8" name="Rectangle 74"/>
            <p:cNvSpPr>
              <a:spLocks noChangeArrowheads="1"/>
            </p:cNvSpPr>
            <p:nvPr/>
          </p:nvSpPr>
          <p:spPr bwMode="auto">
            <a:xfrm>
              <a:off x="2907" y="1063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276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59" name="Rectangle 75"/>
            <p:cNvSpPr>
              <a:spLocks noChangeArrowheads="1"/>
            </p:cNvSpPr>
            <p:nvPr/>
          </p:nvSpPr>
          <p:spPr bwMode="auto">
            <a:xfrm>
              <a:off x="2831" y="1185"/>
              <a:ext cx="262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60" name="Rectangle 76"/>
            <p:cNvSpPr>
              <a:spLocks noChangeArrowheads="1"/>
            </p:cNvSpPr>
            <p:nvPr/>
          </p:nvSpPr>
          <p:spPr bwMode="auto">
            <a:xfrm>
              <a:off x="2907" y="1203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277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61" name="Rectangle 77"/>
            <p:cNvSpPr>
              <a:spLocks noChangeArrowheads="1"/>
            </p:cNvSpPr>
            <p:nvPr/>
          </p:nvSpPr>
          <p:spPr bwMode="auto">
            <a:xfrm>
              <a:off x="2831" y="1434"/>
              <a:ext cx="262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62" name="Rectangle 78"/>
            <p:cNvSpPr>
              <a:spLocks noChangeArrowheads="1"/>
            </p:cNvSpPr>
            <p:nvPr/>
          </p:nvSpPr>
          <p:spPr bwMode="auto">
            <a:xfrm>
              <a:off x="2907" y="1450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504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63" name="Rectangle 79"/>
            <p:cNvSpPr>
              <a:spLocks noChangeArrowheads="1"/>
            </p:cNvSpPr>
            <p:nvPr/>
          </p:nvSpPr>
          <p:spPr bwMode="auto">
            <a:xfrm>
              <a:off x="3061" y="435"/>
              <a:ext cx="2586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None/>
              </a:pPr>
              <a:r>
                <a:rPr lang="en-US" sz="1400" smtClean="0">
                  <a:solidFill>
                    <a:srgbClr val="000000"/>
                  </a:solidFill>
                </a:rPr>
                <a:t>RAM state, just after executing 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bar[k]=19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4064" name="Rectangle 80"/>
            <p:cNvSpPr>
              <a:spLocks noChangeArrowheads="1"/>
            </p:cNvSpPr>
            <p:nvPr/>
          </p:nvSpPr>
          <p:spPr bwMode="auto">
            <a:xfrm>
              <a:off x="3310" y="245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...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4065" name="AutoShape 81"/>
            <p:cNvSpPr>
              <a:spLocks noChangeArrowheads="1"/>
            </p:cNvSpPr>
            <p:nvPr/>
          </p:nvSpPr>
          <p:spPr bwMode="auto">
            <a:xfrm>
              <a:off x="1973" y="1343"/>
              <a:ext cx="907" cy="499"/>
            </a:xfrm>
            <a:prstGeom prst="rightArrow">
              <a:avLst>
                <a:gd name="adj1" fmla="val 61343"/>
                <a:gd name="adj2" fmla="val 454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cs typeface="Times New Roman" pitchFamily="18" charset="0"/>
                </a:rPr>
                <a:t>Following</a:t>
              </a:r>
              <a:br>
                <a:rPr lang="en-US" sz="1400" b="1" smtClean="0">
                  <a:solidFill>
                    <a:srgbClr val="000000"/>
                  </a:solidFill>
                  <a:cs typeface="Times New Roman" pitchFamily="18" charset="0"/>
                </a:rPr>
              </a:br>
              <a:r>
                <a:rPr lang="en-US" sz="1400" b="1" smtClean="0">
                  <a:solidFill>
                    <a:srgbClr val="000000"/>
                  </a:solidFill>
                  <a:cs typeface="Times New Roman" pitchFamily="18" charset="0"/>
                </a:rPr>
                <a:t>compilation:</a:t>
              </a:r>
            </a:p>
          </p:txBody>
        </p:sp>
      </p:grpSp>
      <p:sp>
        <p:nvSpPr>
          <p:cNvPr id="554066" name="Rectangle 82"/>
          <p:cNvSpPr>
            <a:spLocks noChangeArrowheads="1"/>
          </p:cNvSpPr>
          <p:nvPr/>
        </p:nvSpPr>
        <p:spPr bwMode="auto">
          <a:xfrm>
            <a:off x="152400" y="1524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663300"/>
                </a:solidFill>
                <a:latin typeface="Arial" pitchFamily="34" charset="0"/>
              </a:rPr>
              <a:t>Handling arrays</a:t>
            </a:r>
            <a:endParaRPr lang="en-US" smtClean="0">
              <a:solidFill>
                <a:srgbClr val="6633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034" name="Group 2"/>
          <p:cNvGrpSpPr>
            <a:grpSpLocks/>
          </p:cNvGrpSpPr>
          <p:nvPr/>
        </p:nvGrpSpPr>
        <p:grpSpPr bwMode="auto">
          <a:xfrm>
            <a:off x="125413" y="623888"/>
            <a:ext cx="5257800" cy="5181600"/>
            <a:chOff x="480" y="480"/>
            <a:chExt cx="3312" cy="3264"/>
          </a:xfrm>
        </p:grpSpPr>
        <p:sp>
          <p:nvSpPr>
            <p:cNvPr id="556035" name="Text Box 3"/>
            <p:cNvSpPr txBox="1">
              <a:spLocks noChangeArrowheads="1"/>
            </p:cNvSpPr>
            <p:nvPr/>
          </p:nvSpPr>
          <p:spPr bwMode="auto">
            <a:xfrm>
              <a:off x="528" y="672"/>
              <a:ext cx="3264" cy="307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class Complex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// Properties (fields):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int re;  // Real part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int im;  // Imaginary part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/** Constructs a new Complex object. */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public Complex(int aRe, int aIm)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re = aRe;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im = aIm;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}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// The following code can be in any class: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public void bla()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Complex a, b, c;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a = new Complex(5,17);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b = new Complex(12,192);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c = a;  // Only the reference is copied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</p:txBody>
        </p:sp>
        <p:sp>
          <p:nvSpPr>
            <p:cNvPr id="556036" name="Rectangle 4"/>
            <p:cNvSpPr>
              <a:spLocks noChangeArrowheads="1"/>
            </p:cNvSpPr>
            <p:nvPr/>
          </p:nvSpPr>
          <p:spPr bwMode="auto">
            <a:xfrm>
              <a:off x="480" y="480"/>
              <a:ext cx="13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Java code</a:t>
              </a:r>
            </a:p>
          </p:txBody>
        </p:sp>
      </p:grp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663300"/>
                </a:solidFill>
                <a:latin typeface="Arial" pitchFamily="34" charset="0"/>
              </a:rPr>
              <a:t>Handling objects: </a:t>
            </a:r>
            <a:r>
              <a:rPr lang="en-US" smtClean="0">
                <a:solidFill>
                  <a:srgbClr val="663300"/>
                </a:solidFill>
                <a:latin typeface="Arial" pitchFamily="34" charset="0"/>
              </a:rPr>
              <a:t>memory allocation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867400" y="5084763"/>
            <a:ext cx="2951163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foo = new ClassName(</a:t>
            </a:r>
            <a:r>
              <a:rPr lang="en-US" sz="1400" b="1" smtClean="0">
                <a:solidFill>
                  <a:srgbClr val="000099"/>
                </a:solidFill>
                <a:cs typeface="Courier New" pitchFamily="49" charset="0"/>
              </a:rPr>
              <a:t>…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smtClean="0">
              <a:solidFill>
                <a:srgbClr val="000000"/>
              </a:solidFill>
            </a:endParaRP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smtClean="0">
                <a:solidFill>
                  <a:srgbClr val="000000"/>
                </a:solidFill>
              </a:rPr>
              <a:t>Is typically handled by causing the compiler to generate code affecting: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foo = Mem.alloc(n)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556039" name="Group 7"/>
          <p:cNvGrpSpPr>
            <a:grpSpLocks/>
          </p:cNvGrpSpPr>
          <p:nvPr/>
        </p:nvGrpSpPr>
        <p:grpSpPr bwMode="auto">
          <a:xfrm>
            <a:off x="4645025" y="852488"/>
            <a:ext cx="4319588" cy="4114800"/>
            <a:chOff x="2926" y="537"/>
            <a:chExt cx="2721" cy="2592"/>
          </a:xfrm>
        </p:grpSpPr>
        <p:pic>
          <p:nvPicPr>
            <p:cNvPr id="556040" name="Picture 8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19" t="34946" r="18750" b="26344"/>
            <a:stretch>
              <a:fillRect/>
            </a:stretch>
          </p:blipFill>
          <p:spPr bwMode="auto">
            <a:xfrm>
              <a:off x="3847" y="537"/>
              <a:ext cx="1800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 l="61719" t="34946" r="18750" b="26344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56041" name="Group 9"/>
            <p:cNvGrpSpPr>
              <a:grpSpLocks/>
            </p:cNvGrpSpPr>
            <p:nvPr/>
          </p:nvGrpSpPr>
          <p:grpSpPr bwMode="auto">
            <a:xfrm>
              <a:off x="2926" y="1065"/>
              <a:ext cx="2673" cy="1004"/>
              <a:chOff x="2926" y="1065"/>
              <a:chExt cx="2673" cy="1004"/>
            </a:xfrm>
          </p:grpSpPr>
          <p:sp>
            <p:nvSpPr>
              <p:cNvPr id="556042" name="Rectangle 10"/>
              <p:cNvSpPr>
                <a:spLocks noChangeArrowheads="1"/>
              </p:cNvSpPr>
              <p:nvPr/>
            </p:nvSpPr>
            <p:spPr bwMode="auto">
              <a:xfrm>
                <a:off x="5023" y="1065"/>
                <a:ext cx="576" cy="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556043" name="AutoShape 11"/>
              <p:cNvSpPr>
                <a:spLocks noChangeArrowheads="1"/>
              </p:cNvSpPr>
              <p:nvPr/>
            </p:nvSpPr>
            <p:spPr bwMode="auto">
              <a:xfrm>
                <a:off x="2926" y="1570"/>
                <a:ext cx="907" cy="499"/>
              </a:xfrm>
              <a:prstGeom prst="rightArrow">
                <a:avLst>
                  <a:gd name="adj1" fmla="val 61343"/>
                  <a:gd name="adj2" fmla="val 4544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cs typeface="Times New Roman" pitchFamily="18" charset="0"/>
                  </a:rPr>
                  <a:t>Following</a:t>
                </a:r>
                <a:br>
                  <a:rPr lang="en-US" sz="1400" b="1" smtClean="0">
                    <a:solidFill>
                      <a:srgbClr val="000000"/>
                    </a:solidFill>
                    <a:cs typeface="Times New Roman" pitchFamily="18" charset="0"/>
                  </a:rPr>
                </a:br>
                <a:r>
                  <a:rPr lang="en-US" sz="1400" b="1" smtClean="0">
                    <a:solidFill>
                      <a:srgbClr val="000000"/>
                    </a:solidFill>
                    <a:cs typeface="Times New Roman" pitchFamily="18" charset="0"/>
                  </a:rPr>
                  <a:t>compilation: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334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663300"/>
                </a:solidFill>
                <a:latin typeface="Arial" pitchFamily="34" charset="0"/>
              </a:rPr>
              <a:t>Handling objects: </a:t>
            </a:r>
            <a:r>
              <a:rPr lang="en-US" smtClean="0">
                <a:solidFill>
                  <a:srgbClr val="663300"/>
                </a:solidFill>
                <a:latin typeface="Arial" pitchFamily="34" charset="0"/>
              </a:rPr>
              <a:t>operations</a:t>
            </a:r>
          </a:p>
        </p:txBody>
      </p:sp>
      <p:grpSp>
        <p:nvGrpSpPr>
          <p:cNvPr id="558083" name="Group 3"/>
          <p:cNvGrpSpPr>
            <a:grpSpLocks/>
          </p:cNvGrpSpPr>
          <p:nvPr/>
        </p:nvGrpSpPr>
        <p:grpSpPr bwMode="auto">
          <a:xfrm>
            <a:off x="304800" y="981075"/>
            <a:ext cx="5257800" cy="4464050"/>
            <a:chOff x="192" y="618"/>
            <a:chExt cx="3312" cy="2812"/>
          </a:xfrm>
        </p:grpSpPr>
        <p:sp>
          <p:nvSpPr>
            <p:cNvPr id="558084" name="Text Box 4"/>
            <p:cNvSpPr txBox="1">
              <a:spLocks noChangeArrowheads="1"/>
            </p:cNvSpPr>
            <p:nvPr/>
          </p:nvSpPr>
          <p:spPr bwMode="auto">
            <a:xfrm>
              <a:off x="240" y="810"/>
              <a:ext cx="3264" cy="262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class Complex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// Properties (fields):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int re;  // Real part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int im;  // Imaginary part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/** Constructs a new Complex object. */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public Complex(int aRe, int aIm)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re = aRe;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im = aIm;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// Multiplication: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public void mult (int c) {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re = re * c;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im = im * c;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558085" name="Rectangle 5"/>
            <p:cNvSpPr>
              <a:spLocks noChangeArrowheads="1"/>
            </p:cNvSpPr>
            <p:nvPr/>
          </p:nvSpPr>
          <p:spPr bwMode="auto">
            <a:xfrm>
              <a:off x="192" y="618"/>
              <a:ext cx="13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Java code</a:t>
              </a:r>
            </a:p>
          </p:txBody>
        </p:sp>
      </p:grp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795963" y="2852738"/>
            <a:ext cx="2897187" cy="1031875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im = im * c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*(this+1) = *(this+1)</a:t>
            </a:r>
            <a:b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times</a:t>
            </a:r>
            <a:b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(argument 0) 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5724525" y="1268413"/>
            <a:ext cx="3348038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smtClean="0">
                <a:solidFill>
                  <a:srgbClr val="000000"/>
                </a:solidFill>
              </a:rPr>
              <a:t>Translating</a:t>
            </a:r>
            <a:r>
              <a:rPr lang="en-US" smtClean="0">
                <a:solidFill>
                  <a:srgbClr val="000000"/>
                </a:solidFill>
              </a:rPr>
              <a:t>   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im = im * c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:</a:t>
            </a:r>
            <a:endParaRPr lang="en-US" smtClean="0">
              <a:solidFill>
                <a:srgbClr val="000000"/>
              </a:solidFill>
            </a:endParaRP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 Look up the symbol table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 Resulting semantics:</a:t>
            </a:r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5795963" y="4510088"/>
            <a:ext cx="33480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 Of course this should be written in the target language.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2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6" grpId="0" animBg="1" autoUpdateAnimBg="0"/>
      <p:bldP spid="558087" grpId="0" autoUpdateAnimBg="0"/>
      <p:bldP spid="55808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663300"/>
                </a:solidFill>
                <a:latin typeface="Arial" pitchFamily="34" charset="0"/>
              </a:rPr>
              <a:t>Handling objects: </a:t>
            </a:r>
            <a:r>
              <a:rPr lang="en-US" smtClean="0">
                <a:solidFill>
                  <a:srgbClr val="663300"/>
                </a:solidFill>
                <a:latin typeface="Arial" pitchFamily="34" charset="0"/>
              </a:rPr>
              <a:t>method calls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5364163" y="3933825"/>
            <a:ext cx="38163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smtClean="0">
                <a:solidFill>
                  <a:srgbClr val="000000"/>
                </a:solidFill>
              </a:rPr>
              <a:t>General rule:</a:t>
            </a:r>
            <a:r>
              <a:rPr lang="en-US" smtClean="0">
                <a:solidFill>
                  <a:srgbClr val="000000"/>
                </a:solidFill>
              </a:rPr>
              <a:t> each method call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foo.bar(v1,v2,...)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can be translated into</a:t>
            </a:r>
          </a:p>
          <a:p>
            <a:pPr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push foo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push v1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push v2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call bar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304800" y="620713"/>
            <a:ext cx="4843463" cy="5472112"/>
            <a:chOff x="192" y="391"/>
            <a:chExt cx="3312" cy="3447"/>
          </a:xfrm>
        </p:grpSpPr>
        <p:sp>
          <p:nvSpPr>
            <p:cNvPr id="560133" name="Text Box 5"/>
            <p:cNvSpPr txBox="1">
              <a:spLocks noChangeArrowheads="1"/>
            </p:cNvSpPr>
            <p:nvPr/>
          </p:nvSpPr>
          <p:spPr bwMode="auto">
            <a:xfrm>
              <a:off x="240" y="583"/>
              <a:ext cx="3264" cy="325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class Complex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// Properties (fields):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int re;  // Real part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int im;  // Imaginary part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/** Constructs a new Complex object. */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public Complex(int aRe, int aIm) {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re = aRe;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im = aIm;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...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}</a:t>
              </a:r>
            </a:p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class Foo {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...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public void foo() {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Complex x;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x = new Complex(1,2);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</a:t>
              </a:r>
              <a:r>
                <a:rPr lang="en-US" sz="1400" b="1" smtClean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x.mult(5)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;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560134" name="Rectangle 6"/>
            <p:cNvSpPr>
              <a:spLocks noChangeArrowheads="1"/>
            </p:cNvSpPr>
            <p:nvPr/>
          </p:nvSpPr>
          <p:spPr bwMode="auto">
            <a:xfrm>
              <a:off x="192" y="391"/>
              <a:ext cx="13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Java code</a:t>
              </a:r>
            </a:p>
          </p:txBody>
        </p:sp>
      </p:grpSp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6300788" y="2347913"/>
            <a:ext cx="2016125" cy="1296987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3500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x.mult(5):</a:t>
            </a:r>
          </a:p>
          <a:p>
            <a:pPr algn="l" rtl="0" eaLnBrk="0" fontAlgn="base" hangingPunct="0">
              <a:spcBef>
                <a:spcPct val="3500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push x</a:t>
            </a:r>
          </a:p>
          <a:p>
            <a:pPr algn="l" rtl="0" eaLnBrk="0" fontAlgn="base" hangingPunct="0">
              <a:spcBef>
                <a:spcPct val="3500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push 5</a:t>
            </a:r>
          </a:p>
          <a:p>
            <a:pPr algn="l" rtl="0" eaLnBrk="0" fontAlgn="base" hangingPunct="0">
              <a:spcBef>
                <a:spcPct val="3500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 mult </a:t>
            </a: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5437188" y="692150"/>
            <a:ext cx="3348037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smtClean="0">
                <a:solidFill>
                  <a:srgbClr val="000000"/>
                </a:solidFill>
              </a:rPr>
              <a:t>Translating</a:t>
            </a:r>
            <a:r>
              <a:rPr lang="en-US" smtClean="0">
                <a:solidFill>
                  <a:srgbClr val="000000"/>
                </a:solidFill>
              </a:rPr>
              <a:t>   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x.mult(5):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 Can also be viewed as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     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mult(x,5)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 Generated code: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utoUpdateAnimBg="0"/>
      <p:bldP spid="560135" grpId="0" animBg="1" autoUpdateAnimBg="0"/>
      <p:bldP spid="5601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control flow (e.g. IF, WHILE)</a:t>
            </a:r>
          </a:p>
        </p:txBody>
      </p:sp>
      <p:pic>
        <p:nvPicPr>
          <p:cNvPr id="564227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9" t="50763" r="28125" b="30208"/>
          <a:stretch>
            <a:fillRect/>
          </a:stretch>
        </p:blipFill>
        <p:spPr bwMode="auto">
          <a:xfrm>
            <a:off x="1143000" y="3886200"/>
            <a:ext cx="6858000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30469" t="50763" r="28125" b="30208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4228" name="Group 4"/>
          <p:cNvGrpSpPr>
            <a:grpSpLocks/>
          </p:cNvGrpSpPr>
          <p:nvPr/>
        </p:nvGrpSpPr>
        <p:grpSpPr bwMode="auto">
          <a:xfrm>
            <a:off x="533400" y="685800"/>
            <a:ext cx="8153400" cy="3200400"/>
            <a:chOff x="336" y="432"/>
            <a:chExt cx="5136" cy="2016"/>
          </a:xfrm>
        </p:grpSpPr>
        <p:pic>
          <p:nvPicPr>
            <p:cNvPr id="564229" name="Picture 5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69" t="25000" r="28125" b="50464"/>
            <a:stretch>
              <a:fillRect/>
            </a:stretch>
          </p:blipFill>
          <p:spPr bwMode="auto">
            <a:xfrm>
              <a:off x="720" y="432"/>
              <a:ext cx="432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 l="30469" t="25000" r="28125" b="50464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4230" name="Line 6"/>
            <p:cNvSpPr>
              <a:spLocks noChangeShapeType="1"/>
            </p:cNvSpPr>
            <p:nvPr/>
          </p:nvSpPr>
          <p:spPr bwMode="auto">
            <a:xfrm>
              <a:off x="336" y="2448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3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flow</a:t>
            </a:r>
          </a:p>
        </p:txBody>
      </p:sp>
      <p:pic>
        <p:nvPicPr>
          <p:cNvPr id="566275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26881" r="28125" b="49033"/>
          <a:stretch>
            <a:fillRect/>
          </a:stretch>
        </p:blipFill>
        <p:spPr bwMode="auto">
          <a:xfrm>
            <a:off x="914400" y="762000"/>
            <a:ext cx="762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8125" t="26881" r="28125" b="49033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6276" name="Picture 4" descr="Bouqu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51945" r="28125" b="27957"/>
          <a:stretch>
            <a:fillRect/>
          </a:stretch>
        </p:blipFill>
        <p:spPr bwMode="auto">
          <a:xfrm>
            <a:off x="914400" y="3933825"/>
            <a:ext cx="762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8125" t="51945" r="28125" b="27957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2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                                           Final example</a:t>
            </a:r>
          </a:p>
        </p:txBody>
      </p:sp>
      <p:pic>
        <p:nvPicPr>
          <p:cNvPr id="568323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16129" r="23438" b="35484"/>
          <a:stretch>
            <a:fillRect/>
          </a:stretch>
        </p:blipFill>
        <p:spPr bwMode="auto">
          <a:xfrm>
            <a:off x="152400" y="152400"/>
            <a:ext cx="5334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1875" t="16129" r="23438" b="3548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8324" name="Picture 4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66667" r="50000" b="17204"/>
          <a:stretch>
            <a:fillRect/>
          </a:stretch>
        </p:blipFill>
        <p:spPr bwMode="auto">
          <a:xfrm>
            <a:off x="5943600" y="685800"/>
            <a:ext cx="274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1875" t="66667" r="50000" b="1720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8325" name="Picture 5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4" t="65591" r="21094" b="11829"/>
          <a:stretch>
            <a:fillRect/>
          </a:stretch>
        </p:blipFill>
        <p:spPr bwMode="auto">
          <a:xfrm>
            <a:off x="6019800" y="1981200"/>
            <a:ext cx="2590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52344" t="65591" r="21094" b="1182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8326" name="Picture 6" descr="Bouqu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50537" r="51563" b="11829"/>
          <a:stretch>
            <a:fillRect/>
          </a:stretch>
        </p:blipFill>
        <p:spPr bwMode="auto">
          <a:xfrm>
            <a:off x="457200" y="3733800"/>
            <a:ext cx="2743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50537" r="51563" b="1182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8327" name="Picture 7" descr="Bouqu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50537" r="22656" b="12903"/>
          <a:stretch>
            <a:fillRect/>
          </a:stretch>
        </p:blipFill>
        <p:spPr bwMode="auto">
          <a:xfrm>
            <a:off x="3733800" y="3733800"/>
            <a:ext cx="2590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50781" t="50537" r="22656" b="12903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5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562600"/>
          </a:xfrm>
        </p:spPr>
        <p:txBody>
          <a:bodyPr/>
          <a:lstStyle/>
          <a:p>
            <a:r>
              <a:rPr lang="en-US" sz="1800"/>
              <a:t>“Hard” Jack simplifications:</a:t>
            </a:r>
          </a:p>
          <a:p>
            <a:pPr lvl="1"/>
            <a:r>
              <a:rPr lang="en-US" sz="1800"/>
              <a:t>Primitive type system</a:t>
            </a:r>
          </a:p>
          <a:p>
            <a:pPr lvl="1"/>
            <a:r>
              <a:rPr lang="en-US" sz="1800"/>
              <a:t>No inheritance</a:t>
            </a:r>
          </a:p>
          <a:p>
            <a:pPr lvl="1"/>
            <a:r>
              <a:rPr lang="en-US" sz="1800"/>
              <a:t>No public class fields (e.g. must use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r=c.getRadius()</a:t>
            </a:r>
            <a:r>
              <a:rPr lang="en-US" sz="1800"/>
              <a:t> rather than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r=c.radius</a:t>
            </a:r>
            <a:r>
              <a:rPr lang="en-US" sz="1800"/>
              <a:t>)</a:t>
            </a:r>
          </a:p>
          <a:p>
            <a:pPr>
              <a:spcBef>
                <a:spcPct val="120000"/>
              </a:spcBef>
            </a:pPr>
            <a:r>
              <a:rPr lang="en-US" sz="1800"/>
              <a:t>“Soft” Jack simplifications:</a:t>
            </a:r>
          </a:p>
          <a:p>
            <a:pPr lvl="1"/>
            <a:r>
              <a:rPr lang="en-US" sz="1800"/>
              <a:t>Limited control structures (no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/>
              <a:t>,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/>
              <a:t>, …)</a:t>
            </a:r>
          </a:p>
          <a:p>
            <a:pPr lvl="1"/>
            <a:r>
              <a:rPr lang="en-US" sz="1800"/>
              <a:t>Cumbersome handling of char types (cannot use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 x=</a:t>
            </a:r>
            <a:r>
              <a:rPr lang="en-US" sz="1400" b="1">
                <a:solidFill>
                  <a:srgbClr val="000099"/>
                </a:solidFill>
                <a:latin typeface="Comic Sans MS"/>
                <a:cs typeface="Courier New" pitchFamily="49" charset="0"/>
              </a:rPr>
              <a:t>‘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="1">
                <a:solidFill>
                  <a:srgbClr val="000099"/>
                </a:solidFill>
                <a:latin typeface="Comic Sans MS"/>
                <a:cs typeface="Courier New" pitchFamily="49" charset="0"/>
              </a:rPr>
              <a:t>’</a:t>
            </a:r>
            <a:r>
              <a:rPr lang="en-US" sz="1800"/>
              <a:t>)</a:t>
            </a:r>
          </a:p>
          <a:p>
            <a:pPr>
              <a:spcBef>
                <a:spcPct val="120000"/>
              </a:spcBef>
            </a:pPr>
            <a:r>
              <a:rPr lang="en-US" sz="1800"/>
              <a:t>Optimization</a:t>
            </a:r>
          </a:p>
          <a:p>
            <a:pPr lvl="1"/>
            <a:r>
              <a:rPr lang="en-US" sz="1800"/>
              <a:t>For example,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800"/>
              <a:t> will be translated into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push c</a:t>
            </a:r>
            <a:r>
              <a:rPr lang="en-US" sz="1800"/>
              <a:t>,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push 1</a:t>
            </a:r>
            <a:r>
              <a:rPr lang="en-US" sz="1800"/>
              <a:t>,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800"/>
              <a:t>,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pop c</a:t>
            </a:r>
            <a:r>
              <a:rPr lang="en-US" sz="1800"/>
              <a:t>.</a:t>
            </a:r>
          </a:p>
          <a:p>
            <a:pPr lvl="1"/>
            <a:r>
              <a:rPr lang="en-US" sz="1800"/>
              <a:t>Parallel processing</a:t>
            </a:r>
          </a:p>
          <a:p>
            <a:pPr lvl="1"/>
            <a:r>
              <a:rPr lang="en-US" sz="1800"/>
              <a:t>Many other examples of possible improvements …</a:t>
            </a:r>
          </a:p>
          <a:p>
            <a:endParaRPr lang="en-US" sz="1800"/>
          </a:p>
          <a:p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3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/>
          <a:lstStyle/>
          <a:p>
            <a:r>
              <a:rPr lang="he-IL" dirty="0" smtClean="0">
                <a:cs typeface="+mn-cs"/>
              </a:rPr>
              <a:t>שלבי הקומפילציה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t="20650" r="17209" b="12694"/>
          <a:stretch/>
        </p:blipFill>
        <p:spPr bwMode="auto">
          <a:xfrm>
            <a:off x="1417212" y="1124744"/>
            <a:ext cx="6480720" cy="518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6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שפת הביניים אינה תלויה לא בשפת תכנות ולא במכונה</a:t>
            </a:r>
          </a:p>
          <a:p>
            <a:pPr algn="r" rtl="1"/>
            <a:r>
              <a:rPr lang="he-IL" dirty="0" smtClean="0"/>
              <a:t>בסיס שפת הביניים  - מבנה נתונים של מחסנית</a:t>
            </a:r>
          </a:p>
          <a:p>
            <a:pPr algn="r" rtl="1"/>
            <a:r>
              <a:rPr lang="he-IL" dirty="0" smtClean="0"/>
              <a:t>הגישה לזיכרון היא דרך חלוקה לסגמנטים</a:t>
            </a:r>
          </a:p>
          <a:p>
            <a:pPr algn="r" rtl="1"/>
            <a:r>
              <a:rPr lang="he-IL" dirty="0" smtClean="0"/>
              <a:t>מספר פקודות מצומצם : 9 אריתמטיות, 2 מחסנית, 3 זרימה ו3 פונקציות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</p:txBody>
      </p:sp>
      <p:sp>
        <p:nvSpPr>
          <p:cNvPr id="4" name="AutoShape 2" descr="data:image/jpeg;base64,/9j/4AAQSkZJRgABAQAAAQABAAD/2wCEAAkGBwgHBgkIBwgWFhUXGSEbFxgYGBscIRwdKiAiIiIjJSofJTQkHyQlHx0eLTMtJTUtOi4wHyA0RDM4OCotNDcBCgoKDQwOGxAQGiwkHyQ3NC0yNCwsLCwsLyw3Ny8sNSwsLCwsLDQsNC8rNzYsLDc2LCw3LCwtNDAsNjUsNDc0LP/AABEIAKIBNwMBIgACEQEDEQH/xAAbAAEAAgMBAQAAAAAAAAAAAAAABQYDBAcCAf/EAEcQAAEDAwEDBQkMCQUBAAAAAAABAgMEBREGEiExEzVBUXMVIjJhcpGxsrMHFiMzNEJSVXGBkpMUQ1NjgqHR0tMkJWLBwxf/xAAVAQEBAAAAAAAAAAAAAAAAAAAAAf/EABkRAQACAwAAAAAAAAAAAAAAAAABQSGx8P/aAAwDAQACEQMRAD8A7iAAAAAAAAAAAAAAAAAVao0LaJJZpYmvjV7lc5Y5JGZVVyq965OKqBaQVH3n1dOn+3ajq4+rMyyJ5pkefVg1nQb4LjDUNT5s0Ww5f441wn4FAtoKnHrP9DcjNS2uSm/eIvKxfe5qI5qeN7Wp4y0wTRVELJoJEc1yZRzVyip1oqcQPYAAA8SyRwxvlmejWomVVVwiJ1r1FVk1hPcZFi0rbFnT9vI7k4v4VwrpP4Ux/wAgLaCo9x9UXHfctQrGn0KaNsaY6su23/eioP8A5/aZ2qlyWSffn4aWSXf9j3KgErd9VWGy1lNS3W6Rxuk2tnaXCbsZyvBvhJxxnf1EvG9kjGyRuRUVMoqb0VCpS+5tpeSqpZ0tUbeTVVRGsa1FXdxREw7GN2S2sajGI1qbkA9AAAAAAAAAAAAAAAAAAAAAAAAAAAAAAAAAqutpaxa/TtDSXN8CTTqyRzNnKtSJ7tlNpFwqq1ERehVIJl3uVDc5LStze9kVwhiSR6ptOY+LbWNy477ZcuM8eAJdHMFVWU1GsCVMyN23IxmfnOXOETx7lKJqG63Wa4XyitdfhWT07GsSRkbnIse29kbnphHuTfv6l4EPPPWXKjpba+5VLJY7jE34dkfKwI6NXY2m5ZJlMq1yp85MouCE4dWqJ4qaCSoqJEa1qK5zlXCIiJlVXxIhr0l0oqybkKadFdsNk2cKi7Ds7LsL0LhfMc7vElZB3S07VXCSaJayjjzKqK7k5XNV7FVETKLhU39DlQs2o/8AS6w0rUwrhz3ywu8caxOfj7nRtUsCzTQRzNVsjEUpdxoJ9FzPu9kaq02dqpp04bPzpI0+a9vFUTc9EXpwpa66tdTVtugaxF5V6tVerEb3587MfebUsbZY3Mcm5QPkE0dRBHPA9HNciK1U4Ki70UyFW9z1y09srbQ5fks74m+RufGn2IyRqfcSmq7i60aZulxZxjie5vRvRq4/ngCvOhdre7zpOv8AoYHqxrOieVq9853Wxjkw1q7lcjlXg0uUMEcDEbEzBEafoUsGlKWmjblYokz41RuVz9q585KUE61VDTVDm4V7Gux1ZTIGcFY90GqrKaz0iUFesDn1MMayJhdlrnoi+EipwXpK1errdbBV3a0Ut4e5uKZWzS7L3QcrKsb8rjC96m0m1wz1CB0wHLdW1920w662+iv0r0Wk5ZrpVa58L0mYzOUTwXo9dyp81cG3fK256YmuFNT3iSdHW+af4VWq5kjNlEeitRMNdtru4ZbuwKF3p73bamWGKCrRVe57WccOcxcPRF4KqLnzL1KSBRdR0kNp0BaH0W5aZ9M6JfHtMYv4mvci9e0peioAAigAAAAAAAAAAAAAAAAAAAAAAAAAAgNUabi1DU2latGujhlV72Oz33wbmpjHBUc5Fz4jY97Fj7kutXcxnIq7bVuOLs52lXirs9OckuAIOPSGno6KejZaY9iRUc9ML3zk3o5V47SZ8Lj4zPSabs1HEyOmt7URsnKpxVeUxjaVVXKrjrySoAhL/pylutvuMUSJHLMjV5VOKSMwsTvHsuRN3TwPjLRVVOoKK63J7PgYVbGxuVxK74x+9E3bKI1viV3WTgAiLzztYe2d7CUlyIvPO1h7Z3sJSXAq2ndiHWOp6dvFVhlX72K3/wAz17pDm+9Oohem6R8cf4pWN/7Iu26cvFN7qFdeZa96074kRG7S42srhqom5UaiuVM5xteIndX26pulNb6enRMJUxSSZ+gx6PX+bUAlK9MWupT9270KeLJzNQdkz1UMly5tqvId6FMdk5moOyZ6qAaGrrC3Udup6KTZ2Umjkej0yjmtdlzfvTcZqXTVlpaGqoobazk5fjUVNrb6O+V2VdjozwJYAVS76HtsunbnbLNTMifOjUc9UVyqjVTCKqqqqiImEToJSg0xZLdDUxUVuY1JW7D8Z3txjZ38Goi7kTchLgCqQaZrn22x2uuqmuippNpy79qRsfxCLuxlO9c7xsTrXFrAAAAAAAAAAAAAAAAAAAAAAAAAAAAAAAAAAAAAAAIi887WHtnewlJciLzztYe2d7CUlwAAA1rlzdVeQ70KY7JzNQdkz1UMly5uqvId6FMdk5moOyZ6qAboAAAAAAAAAAAAAAAAAAAAAAAAAAAAAAAAAAAAAAAAAAAACIvPO1h7Z3sJSXK5q+tfQVNkqI6fbVJnd7tI39TL0qa3vuqvqVfzWAWwFT991V9Sr+awe+6q+pV/NYBY7lzdVeQ70KY7JzNQdkz1UKzX6tqnUNS1bMvgO/Ws6lLNZOZqDsmeqgG6AAAAAAAAAAAAAAAAAAAAAAAAAAAAAAAAAAAAAAADFVVMFHA6eqmaxqYy5yoib1wnHrVUT7VMpUPdWp+X0dKnLPbiaDwVxnMzE3/ZnP2oikVU/ptc/U8r9RzQLRYZCjXIiNRsLX8pIip8Jtqq52t2EXAHRAcxt1VcdRS3Srrb/LT8nSwStjjcjUY90W057spvblOC7uOegvOlK+oummbVX1jcSSRMe9MY3q1FX7AIvXPGzdsvsZSGJnXPGzdsvsZSGAAADDW/IqjyHehS92Tmag7JnqoUSt+RVHkO9Cl7snM1B2TPVQDdAAAAAAAAAAAo1u1xWV+o326Kjp8NmdE6NajZnaiKqcorHNRFauEXDVVcOTiXkp1RomeruFM+uvKyRRz8vG18TXStVHbSM5VVzsI7oxnZ73OBZSMseotQU1juVVWwwPd+mSxo59SrY40R7kXaVzUVGM2URuyiq7Kbk3mWh90Coq6GVlPRwSz/AKS2mj5KdXQvc5nKbW3s5RGt2s7l3tx0mzPoOZ73Oiu6d7VPqoWvga9rXP2ttHJtJtp364XcrcJvPrNByotXUSXtyzvmjnZKkbU5ORjNjc1FwrFYuzsr0dKrvHaEfqnUlxtLLTV6mgSmbFWIj3RSOeyVnISO3bkcvfYTZcnFELjpu4Vd2tUVfWUjYuU76NqP215Nd7VcqJhHKm9UTOOsiE0hPUVNNV3a7umkbUJM5FZhmEjdGjGs2lRiYdlV3qq8ST0zY/e/STUMNUr4dtXQsVPimrv2EXPfNRc46kXHQUTAAIAAAAAAAAAAAAAAAAAAA1rlb6S6UUtFcadskb/CY5Mou/KeZURfuI2q0jp6sfG6qtETla1rEy3OWt8FF+kiY3I7JNgCry6Jtdbf7jcrtRxSpIkaMarfBRrcKi9aKqIuOG4s7WtY1GsTCJwRD6AKj7ocz4I7O+OndIvLr3rNnPxMv0nIn8ys90qr6jqPPB/lLXrnjZu2X2MpDARvdKq+o6jzwf5R3SqvqOo88H+UkgBEVlyqlo507iT+CvTB1dqdMsnM1B2TPVQolb8iqPId6FL3ZOZqDsmeqgG6AAAAAAAAAAAAAAAAAAAAAAAAAAAAAAAAAAAAAAAAAAAAAq2ueNm7ZfYykMSnuhTtp2WaR7XL8OvgtVy/Ey9CJkrndaD9hN+TJ/aBvg0O60H7Cb8mT+0d1oP2E35Mn9oGzW/IqjyHehS92Tmag7Jnqoc1rLrAtHOnITeCv6mTq8k6VZOZqDsmeqgG6AAAAAAAAAAAAAAAAAAAAAAAAAAAAAAAAAAAAAAAAAAAAAq2ueNm7ZfYykMTOueNm7ZfYykMAAAGGt+RVHkO9Cl7snM1B2TPVQolb8iqPId6FL3ZOZqDsmeqgG6AAAAAAAAAAAAAAAAAAAAAAAAAAAAAAAAAAAAAAAAAAAAAqmvXpGy0SPRcJMuVRFXHwMidHjUr/dCm+mv4Xf0OlgDmndCm+mv4Xf0HdCm+mv4Xf0OlgDl1XXU7qSdGuXwV+a7q+w6LZUVLPQoqfq2eqhu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155575" y="-1295400"/>
            <a:ext cx="52006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http://www.cs.cmu.edu/~mrmiller/15-121/Homework/hw8/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76228"/>
            <a:ext cx="52006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language commands</a:t>
            </a:r>
            <a:endParaRPr lang="en-US" dirty="0"/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682625" y="1268413"/>
            <a:ext cx="3529013" cy="43211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u="sng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Arithmetic / Boolean commands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add	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sub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neg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eq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gt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lt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and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or</a:t>
            </a:r>
          </a:p>
          <a:p>
            <a:pPr algn="l" rtl="0" fontAlgn="base">
              <a:spcBef>
                <a:spcPct val="30000"/>
              </a:spcBef>
              <a:spcAft>
                <a:spcPct val="3000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not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Memory access commands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pop	x </a:t>
            </a:r>
            <a:r>
              <a:rPr lang="en-US" sz="1200" dirty="0" smtClean="0">
                <a:solidFill>
                  <a:srgbClr val="000000"/>
                </a:solidFill>
                <a:cs typeface="Times New Roman" pitchFamily="18" charset="0"/>
              </a:rPr>
              <a:t>(variable)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push	y </a:t>
            </a:r>
            <a:r>
              <a:rPr lang="en-US" sz="1200" dirty="0" smtClean="0">
                <a:solidFill>
                  <a:srgbClr val="000000"/>
                </a:solidFill>
                <a:cs typeface="Times New Roman" pitchFamily="18" charset="0"/>
              </a:rPr>
              <a:t>(variable or constant)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705350" y="1268413"/>
            <a:ext cx="3538538" cy="43211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Program flow commands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label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(declaration)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goto 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(label)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if-goto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(label)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Function calling commands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function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(declaration)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call 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 function)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return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(from a function)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6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638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11188" y="693738"/>
            <a:ext cx="7777162" cy="43180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u="sng"/>
              <a:t>Goal:</a:t>
            </a:r>
            <a:r>
              <a:rPr lang="en-US"/>
              <a:t> Specify and implement a VM model and language</a:t>
            </a:r>
          </a:p>
        </p:txBody>
      </p:sp>
    </p:spTree>
    <p:extLst>
      <p:ext uri="{BB962C8B-B14F-4D97-AF65-F5344CB8AC3E}">
        <p14:creationId xmlns:p14="http://schemas.microsoft.com/office/powerpoint/2010/main" val="12085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animBg="1" autoUpdateAnimBg="0"/>
      <p:bldP spid="463876" grpId="0" animBg="1" autoUpdateAnimBg="0"/>
      <p:bldP spid="46388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access commands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323850" y="2276475"/>
            <a:ext cx="86106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dirty="0" smtClean="0">
                <a:solidFill>
                  <a:srgbClr val="000000"/>
                </a:solidFill>
              </a:rPr>
              <a:t>Where </a:t>
            </a:r>
            <a:r>
              <a:rPr lang="en-US" i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u="sng" dirty="0" smtClean="0">
                <a:solidFill>
                  <a:srgbClr val="000000"/>
                </a:solidFill>
              </a:rPr>
              <a:t> is a non-negative integer and </a:t>
            </a:r>
            <a:r>
              <a:rPr lang="en-US" i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segment</a:t>
            </a:r>
            <a:r>
              <a:rPr lang="en-US" sz="1600" u="sng" dirty="0" smtClean="0">
                <a:solidFill>
                  <a:srgbClr val="000000"/>
                </a:solidFill>
              </a:rPr>
              <a:t> is one of the following: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</a:rPr>
              <a:t>:      holds values of global variables, shared by all functions in the same class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1600" dirty="0" smtClean="0">
                <a:solidFill>
                  <a:srgbClr val="000000"/>
                </a:solidFill>
              </a:rPr>
              <a:t>:  holds values of the argument variables of the current function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en-US" sz="1600" dirty="0" smtClean="0">
                <a:solidFill>
                  <a:srgbClr val="000000"/>
                </a:solidFill>
              </a:rPr>
              <a:t>:        holds values of the local variables of the current function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</a:rPr>
              <a:t>:          holds values of the private (“object”) variables of the current object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en-US" sz="1600" dirty="0" smtClean="0">
                <a:solidFill>
                  <a:srgbClr val="000000"/>
                </a:solidFill>
              </a:rPr>
              <a:t>:          holds array values 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600" dirty="0" smtClean="0">
                <a:solidFill>
                  <a:srgbClr val="000000"/>
                </a:solidFill>
              </a:rPr>
              <a:t>:  holds all the constants in the range 0…32767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smtClean="0">
                <a:solidFill>
                  <a:srgbClr val="000000"/>
                </a:solidFill>
              </a:rPr>
              <a:t>pseudo memory segment) </a:t>
            </a:r>
            <a:endParaRPr lang="en-US" sz="1600" b="1" dirty="0" smtClean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1600" dirty="0" smtClean="0">
                <a:solidFill>
                  <a:srgbClr val="000000"/>
                </a:solidFill>
              </a:rPr>
              <a:t>:    used to align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 with </a:t>
            </a:r>
            <a:r>
              <a:rPr lang="en-US" sz="1600" dirty="0" smtClean="0">
                <a:solidFill>
                  <a:srgbClr val="000000"/>
                </a:solidFill>
              </a:rPr>
              <a:t>different areas in the heap</a:t>
            </a:r>
            <a:endParaRPr lang="en-US" sz="1600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1600" dirty="0" smtClean="0">
                <a:solidFill>
                  <a:srgbClr val="000000"/>
                </a:solidFill>
              </a:rPr>
              <a:t>:          fixed 8-entry segment that holds temporary variables for general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         use; Shared by all VM functions in the program.</a:t>
            </a: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50825" y="836613"/>
            <a:ext cx="2808288" cy="12255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Command format:</a:t>
            </a:r>
          </a:p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600" b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800" i="1" smtClean="0">
                <a:solidFill>
                  <a:srgbClr val="000066"/>
                </a:solidFill>
                <a:cs typeface="Times New Roman" pitchFamily="18" charset="0"/>
              </a:rPr>
              <a:t>segment  i</a:t>
            </a:r>
          </a:p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600" b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i="1" smtClean="0">
                <a:solidFill>
                  <a:srgbClr val="000066"/>
                </a:solidFill>
                <a:cs typeface="Times New Roman" pitchFamily="18" charset="0"/>
              </a:rPr>
              <a:t>segment  i</a:t>
            </a:r>
          </a:p>
        </p:txBody>
      </p:sp>
      <p:sp>
        <p:nvSpPr>
          <p:cNvPr id="482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92500" y="981075"/>
            <a:ext cx="4751388" cy="1150938"/>
          </a:xfrm>
          <a:noFill/>
          <a:ln/>
        </p:spPr>
        <p:txBody>
          <a:bodyPr/>
          <a:lstStyle/>
          <a:p>
            <a:pPr marL="90488" indent="14288">
              <a:buFont typeface="Wingdings" pitchFamily="2" charset="2"/>
              <a:buNone/>
            </a:pPr>
            <a:r>
              <a:rPr lang="en-US" sz="1600"/>
              <a:t>(Rather than </a:t>
            </a:r>
            <a:r>
              <a:rPr lang="en-US" sz="1600" b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1600">
                <a:cs typeface="Courier New" pitchFamily="49" charset="0"/>
              </a:rPr>
              <a:t> </a:t>
            </a:r>
            <a:r>
              <a:rPr lang="en-US" sz="1800" i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/>
              <a:t> and </a:t>
            </a:r>
            <a:r>
              <a:rPr lang="en-US" sz="1600" b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1600">
                <a:cs typeface="Courier New" pitchFamily="49" charset="0"/>
              </a:rPr>
              <a:t> </a:t>
            </a:r>
            <a:r>
              <a:rPr lang="en-US" sz="1800" i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/>
              <a:t>, </a:t>
            </a:r>
            <a:br>
              <a:rPr lang="en-US" sz="1600"/>
            </a:br>
            <a:r>
              <a:rPr lang="en-US" sz="1600"/>
              <a:t>as was shown in previous slides, </a:t>
            </a:r>
            <a:br>
              <a:rPr lang="en-US" sz="1600"/>
            </a:br>
            <a:r>
              <a:rPr lang="en-US" sz="1600"/>
              <a:t>which was a conceptual simplification)</a:t>
            </a:r>
          </a:p>
        </p:txBody>
      </p:sp>
    </p:spTree>
    <p:extLst>
      <p:ext uri="{BB962C8B-B14F-4D97-AF65-F5344CB8AC3E}">
        <p14:creationId xmlns:p14="http://schemas.microsoft.com/office/powerpoint/2010/main" val="28435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 autoUpdateAnimBg="0"/>
      <p:bldP spid="482308" grpId="0" animBg="1" autoUpdateAnimBg="0"/>
      <p:bldP spid="48230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זיכרון </a:t>
            </a:r>
            <a:r>
              <a:rPr lang="en-US" dirty="0" smtClean="0"/>
              <a:t>push/pop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2636912"/>
            <a:ext cx="86423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800" kern="0" dirty="0" smtClean="0"/>
              <a:t>Push command changes stack size in +1, while pop is -1.</a:t>
            </a:r>
          </a:p>
          <a:p>
            <a:pPr>
              <a:spcBef>
                <a:spcPct val="100000"/>
              </a:spcBef>
            </a:pPr>
            <a:r>
              <a:rPr lang="en-US" sz="1800" kern="0" dirty="0" smtClean="0"/>
              <a:t>Push X  = stack &lt;- X(memory)</a:t>
            </a:r>
            <a:endParaRPr lang="en-US" sz="1800" kern="0" dirty="0"/>
          </a:p>
          <a:p>
            <a:pPr>
              <a:spcBef>
                <a:spcPct val="100000"/>
              </a:spcBef>
            </a:pPr>
            <a:r>
              <a:rPr lang="en-US" sz="1800" kern="0" dirty="0" smtClean="0"/>
              <a:t>Pop X  </a:t>
            </a:r>
            <a:r>
              <a:rPr lang="en-US" sz="1800" kern="0" dirty="0"/>
              <a:t>= stack </a:t>
            </a:r>
            <a:r>
              <a:rPr lang="en-US" sz="1800" kern="0" dirty="0" smtClean="0"/>
              <a:t>-&gt; </a:t>
            </a:r>
            <a:r>
              <a:rPr lang="en-US" sz="1800" kern="0" dirty="0"/>
              <a:t>X(memory)</a:t>
            </a:r>
          </a:p>
          <a:p>
            <a:pPr>
              <a:spcBef>
                <a:spcPct val="100000"/>
              </a:spcBef>
            </a:pPr>
            <a:endParaRPr lang="en-US" sz="1800" kern="0" dirty="0"/>
          </a:p>
          <a:p>
            <a:pPr>
              <a:spcBef>
                <a:spcPct val="100000"/>
              </a:spcBef>
            </a:pP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85139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5105400" cy="99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Classical data structure</a:t>
            </a:r>
          </a:p>
          <a:p>
            <a:pPr>
              <a:lnSpc>
                <a:spcPct val="90000"/>
              </a:lnSpc>
            </a:pPr>
            <a:r>
              <a:rPr lang="en-US" sz="1800"/>
              <a:t>Elegant and powerful</a:t>
            </a:r>
          </a:p>
          <a:p>
            <a:pPr>
              <a:lnSpc>
                <a:spcPct val="90000"/>
              </a:lnSpc>
            </a:pPr>
            <a:r>
              <a:rPr lang="en-US" sz="1800"/>
              <a:t>Many implementation options.</a:t>
            </a:r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457200" y="839788"/>
          <a:ext cx="8229600" cy="434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4" imgW="6050280" imgH="5919216" progId="Visio.Drawing.11">
                  <p:embed/>
                </p:oleObj>
              </mc:Choice>
              <mc:Fallback>
                <p:oleObj name="Visio" r:id="rId4" imgW="6050280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660" b="41789"/>
                      <a:stretch>
                        <a:fillRect/>
                      </a:stretch>
                    </p:blipFill>
                    <p:spPr bwMode="auto">
                      <a:xfrm>
                        <a:off x="457200" y="839788"/>
                        <a:ext cx="8229600" cy="434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Memory access </a:t>
            </a:r>
            <a:r>
              <a:rPr lang="en-US" sz="1400"/>
              <a:t>(first approximation)</a:t>
            </a:r>
          </a:p>
        </p:txBody>
      </p:sp>
    </p:spTree>
    <p:extLst>
      <p:ext uri="{BB962C8B-B14F-4D97-AF65-F5344CB8AC3E}">
        <p14:creationId xmlns:p14="http://schemas.microsoft.com/office/powerpoint/2010/main" val="382632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</a:t>
            </a:r>
            <a:r>
              <a:rPr lang="he-IL" dirty="0" smtClean="0"/>
              <a:t>אריתמטיות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620589"/>
            <a:ext cx="8642350" cy="568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800" kern="0" dirty="0" smtClean="0"/>
              <a:t>Binary operations operate on the </a:t>
            </a:r>
            <a:endParaRPr lang="en-US" sz="1800" kern="0" dirty="0" smtClean="0"/>
          </a:p>
          <a:p>
            <a:pPr>
              <a:spcBef>
                <a:spcPct val="100000"/>
              </a:spcBef>
            </a:pPr>
            <a:r>
              <a:rPr lang="en-US" sz="1800" kern="0" dirty="0" smtClean="0"/>
              <a:t>Push X  = stack &lt;- X(memory)</a:t>
            </a:r>
            <a:endParaRPr lang="en-US" sz="1800" kern="0" dirty="0"/>
          </a:p>
          <a:p>
            <a:pPr>
              <a:spcBef>
                <a:spcPct val="100000"/>
              </a:spcBef>
            </a:pPr>
            <a:r>
              <a:rPr lang="en-US" sz="1800" kern="0" dirty="0" smtClean="0"/>
              <a:t>Pop X  </a:t>
            </a:r>
            <a:r>
              <a:rPr lang="en-US" sz="1800" kern="0" dirty="0"/>
              <a:t>= stack </a:t>
            </a:r>
            <a:r>
              <a:rPr lang="en-US" sz="1800" kern="0" dirty="0" smtClean="0"/>
              <a:t>-&gt; </a:t>
            </a:r>
            <a:r>
              <a:rPr lang="en-US" sz="1800" kern="0" dirty="0"/>
              <a:t>X(memory)</a:t>
            </a:r>
          </a:p>
          <a:p>
            <a:pPr>
              <a:spcBef>
                <a:spcPct val="100000"/>
              </a:spcBef>
            </a:pPr>
            <a:endParaRPr lang="en-US" sz="1800" kern="0" dirty="0"/>
          </a:p>
          <a:p>
            <a:pPr>
              <a:spcBef>
                <a:spcPct val="100000"/>
              </a:spcBef>
            </a:pPr>
            <a:endParaRPr lang="en-US" sz="1800" kern="0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2040" y="980728"/>
            <a:ext cx="3529013" cy="331271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u="sng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Arithmetic / Boolean commands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add	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sub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neg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eq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gt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lt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and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or</a:t>
            </a:r>
          </a:p>
          <a:p>
            <a:pPr algn="l" rtl="0" fontAlgn="base">
              <a:spcBef>
                <a:spcPct val="30000"/>
              </a:spcBef>
              <a:spcAft>
                <a:spcPct val="3000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not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11655</TotalTime>
  <Words>1797</Words>
  <Application>Microsoft Office PowerPoint</Application>
  <PresentationFormat>On-screen Show (4:3)</PresentationFormat>
  <Paragraphs>439</Paragraphs>
  <Slides>27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ערכת נושא של Office</vt:lpstr>
      <vt:lpstr>sidebarb</vt:lpstr>
      <vt:lpstr>VISIO</vt:lpstr>
      <vt:lpstr>Visio</vt:lpstr>
      <vt:lpstr>PowerPoint Presentation</vt:lpstr>
      <vt:lpstr>Where we are at:</vt:lpstr>
      <vt:lpstr>שלבי הקומפילציה</vt:lpstr>
      <vt:lpstr>VM language</vt:lpstr>
      <vt:lpstr>VM language commands</vt:lpstr>
      <vt:lpstr>Memory access commands</vt:lpstr>
      <vt:lpstr>פעולות זיכרון push/pop</vt:lpstr>
      <vt:lpstr>Memory access (first approximation)</vt:lpstr>
      <vt:lpstr>פעולות אריתמטיות</vt:lpstr>
      <vt:lpstr>Evaluation of arithmetic expressions</vt:lpstr>
      <vt:lpstr>The big picture</vt:lpstr>
      <vt:lpstr>Syntax analysis (review)</vt:lpstr>
      <vt:lpstr>VM Language – simple assignment</vt:lpstr>
      <vt:lpstr>Handling data</vt:lpstr>
      <vt:lpstr>VM Language – calling a function </vt:lpstr>
      <vt:lpstr>VM Language – expressions</vt:lpstr>
      <vt:lpstr>Generating code for expressions</vt:lpstr>
      <vt:lpstr>Symbol table</vt:lpstr>
      <vt:lpstr>Life cycle</vt:lpstr>
      <vt:lpstr>PowerPoint Presentation</vt:lpstr>
      <vt:lpstr>PowerPoint Presentation</vt:lpstr>
      <vt:lpstr>PowerPoint Presentation</vt:lpstr>
      <vt:lpstr>PowerPoint Presentation</vt:lpstr>
      <vt:lpstr>Handling control flow (e.g. IF, WHILE)</vt:lpstr>
      <vt:lpstr>Program flow</vt:lpstr>
      <vt:lpstr>                                                                        Final example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להנדסה ירושלים</dc:title>
  <dc:creator>Ariel</dc:creator>
  <cp:lastModifiedBy>arielgi</cp:lastModifiedBy>
  <cp:revision>142</cp:revision>
  <dcterms:created xsi:type="dcterms:W3CDTF">2012-09-21T09:48:47Z</dcterms:created>
  <dcterms:modified xsi:type="dcterms:W3CDTF">2015-03-22T07:02:26Z</dcterms:modified>
</cp:coreProperties>
</file>