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  <p:sldMasterId id="2147483673" r:id="rId3"/>
  </p:sldMasterIdLst>
  <p:notesMasterIdLst>
    <p:notesMasterId r:id="rId28"/>
  </p:notesMasterIdLst>
  <p:sldIdLst>
    <p:sldId id="258" r:id="rId4"/>
    <p:sldId id="259" r:id="rId5"/>
    <p:sldId id="303" r:id="rId6"/>
    <p:sldId id="302" r:id="rId7"/>
    <p:sldId id="304" r:id="rId8"/>
    <p:sldId id="261" r:id="rId9"/>
    <p:sldId id="260" r:id="rId10"/>
    <p:sldId id="282" r:id="rId11"/>
    <p:sldId id="287" r:id="rId12"/>
    <p:sldId id="26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7" autoAdjust="0"/>
    <p:restoredTop sz="85435" autoAdjust="0"/>
  </p:normalViewPr>
  <p:slideViewPr>
    <p:cSldViewPr>
      <p:cViewPr varScale="1">
        <p:scale>
          <a:sx n="96" d="100"/>
          <a:sy n="96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446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11.xml"/><Relationship Id="rId7" Type="http://schemas.openxmlformats.org/officeDocument/2006/relationships/slide" Target="slides/slide15.xml"/><Relationship Id="rId2" Type="http://schemas.openxmlformats.org/officeDocument/2006/relationships/slide" Target="slides/slide9.xml"/><Relationship Id="rId1" Type="http://schemas.openxmlformats.org/officeDocument/2006/relationships/slide" Target="slides/slide2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10" Type="http://schemas.openxmlformats.org/officeDocument/2006/relationships/slide" Target="slides/slide19.xml"/><Relationship Id="rId4" Type="http://schemas.openxmlformats.org/officeDocument/2006/relationships/slide" Target="slides/slide12.xml"/><Relationship Id="rId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75501B-D5F2-4FAF-BA99-A8C4C0C59099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DAE8D-1DE1-4E15-90E7-D269C2F3C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he.wikipedia.org/wiki/%D7%9E%D7%A0%D7%95%D7%A2_%D7%90%D7%A0%D7%9C%D7%99%D7%98%D7%99" TargetMode="External"/><Relationship Id="rId13" Type="http://schemas.openxmlformats.org/officeDocument/2006/relationships/hyperlink" Target="http://he.wikipedia.org/wiki/%D7%9E%D7%A0%D7%95%D7%A2_%D7%A7%D7%99%D7%98%D7%95%D7%A8" TargetMode="External"/><Relationship Id="rId18" Type="http://schemas.openxmlformats.org/officeDocument/2006/relationships/hyperlink" Target="http://he.wikipedia.org/wiki/%D7%A2%D7%93%D7%94_%D7%9C%D7%90%D7%91%D7%9C%D7%99%D7%99%D7%A1" TargetMode="External"/><Relationship Id="rId3" Type="http://schemas.openxmlformats.org/officeDocument/2006/relationships/hyperlink" Target="http://he.wikipedia.org/wiki/1801" TargetMode="External"/><Relationship Id="rId7" Type="http://schemas.openxmlformats.org/officeDocument/2006/relationships/hyperlink" Target="http://he.wikipedia.org/wiki/%D7%9E%D7%A0%D7%95%D7%A2_%D7%94%D7%A4%D7%A8%D7%A9%D7%99%D7%9D" TargetMode="External"/><Relationship Id="rId12" Type="http://schemas.openxmlformats.org/officeDocument/2006/relationships/hyperlink" Target="http://he.wikipedia.org/wiki/1871" TargetMode="External"/><Relationship Id="rId17" Type="http://schemas.openxmlformats.org/officeDocument/2006/relationships/hyperlink" Target="http://he.wikipedia.org/wiki/%D7%9C%D7%95%D7%97_%D7%9C%D7%95%D7%92%D7%A8%D7%99%D7%AA%D7%9E%D7%99%D7%9D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he.wikipedia.org/wiki/%D7%92%D7%9C%D7%92%D7%9C_%D7%A9%D7%99%D7%A0%D7%99%D7%99%D7%9D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e.wikipedia.org/wiki/%D7%A6'%D7%90%D7%A8%D7%9C%D7%A1_%D7%91%D7%91%D7%92'" TargetMode="External"/><Relationship Id="rId11" Type="http://schemas.openxmlformats.org/officeDocument/2006/relationships/hyperlink" Target="http://he.wikipedia.org/wiki/1833" TargetMode="External"/><Relationship Id="rId5" Type="http://schemas.openxmlformats.org/officeDocument/2006/relationships/hyperlink" Target="http://he.wikipedia.org/wiki/%D7%90%D7%A8%D7%99%D7%92%D7%94" TargetMode="External"/><Relationship Id="rId15" Type="http://schemas.openxmlformats.org/officeDocument/2006/relationships/hyperlink" Target="http://he.wikipedia.org/wiki/%D7%9E%D7%A2%D7%91%D7%93" TargetMode="External"/><Relationship Id="rId10" Type="http://schemas.openxmlformats.org/officeDocument/2006/relationships/hyperlink" Target="http://he.wikipedia.org/wiki/%D7%9E%D7%AA%D7%9E%D7%98%D7%99%D7%A7%D7%90%D7%99" TargetMode="External"/><Relationship Id="rId4" Type="http://schemas.openxmlformats.org/officeDocument/2006/relationships/hyperlink" Target="http://he.wikipedia.org/wiki/%D7%92'%D7%95%D7%96%D7%A3_%D7%9E%D7%A8%D7%99_%D7%92'%D7%90%D7%A7%D7%90%D7%A8%D7%93" TargetMode="External"/><Relationship Id="rId9" Type="http://schemas.openxmlformats.org/officeDocument/2006/relationships/hyperlink" Target="http://he.wikipedia.org/wiki/%D7%9E%D7%97%D7%A9%D7%91" TargetMode="External"/><Relationship Id="rId14" Type="http://schemas.openxmlformats.org/officeDocument/2006/relationships/hyperlink" Target="http://he.wikipedia.org/wiki/%D7%9B%D7%A8%D7%98%D7%99%D7%A1_%D7%9E%D7%A0%D7%95%D7%A7%D7%91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תרגיל 1 – </a:t>
            </a:r>
            <a:r>
              <a:rPr lang="en-US" baseline="0" dirty="0" smtClean="0"/>
              <a:t>deadline</a:t>
            </a:r>
            <a:endParaRPr lang="he-IL" baseline="0" dirty="0" smtClean="0"/>
          </a:p>
          <a:p>
            <a:r>
              <a:rPr lang="he-IL" baseline="0" dirty="0" smtClean="0"/>
              <a:t>פידבק – תרגילים – שיעורים.</a:t>
            </a:r>
          </a:p>
          <a:p>
            <a:r>
              <a:rPr lang="he-IL" baseline="0" dirty="0" smtClean="0"/>
              <a:t>בשיעורים הקודמים דיברנו על יכולת החישוב ויכולת הזיכרון – יש לנו את הבסיס שצריך בשביל כל פעולות המחשב</a:t>
            </a:r>
          </a:p>
          <a:p>
            <a:r>
              <a:rPr lang="he-IL" baseline="0" dirty="0" smtClean="0"/>
              <a:t>אם תרצו – למדנו על האנטומיה והביולוגיה – עכשיו נראה את הנוירולוגיה</a:t>
            </a:r>
          </a:p>
          <a:p>
            <a:r>
              <a:rPr lang="he-IL" baseline="0" dirty="0" smtClean="0"/>
              <a:t>מכאן והלאה נראה איך הרכיבים משתלבים יחד </a:t>
            </a:r>
          </a:p>
          <a:p>
            <a:endParaRPr lang="he-IL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1804492-D792-44C7-92EE-3B8EC3C6B05A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10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@17</a:t>
            </a:r>
          </a:p>
          <a:p>
            <a:r>
              <a:rPr lang="en-US" dirty="0" smtClean="0">
                <a:cs typeface="Arial" pitchFamily="34" charset="0"/>
              </a:rPr>
              <a:t>D=A-1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70EF27F-0FC7-447C-9CB2-143581E1DF4D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דוגמא לשימוש בפקודת</a:t>
            </a:r>
            <a:r>
              <a:rPr lang="he-IL" baseline="0" dirty="0" smtClean="0">
                <a:cs typeface="Arial" pitchFamily="34" charset="0"/>
              </a:rPr>
              <a:t> </a:t>
            </a:r>
            <a:r>
              <a:rPr lang="en-US" baseline="0" dirty="0" smtClean="0">
                <a:cs typeface="Arial" pitchFamily="34" charset="0"/>
              </a:rPr>
              <a:t>A</a:t>
            </a:r>
            <a:r>
              <a:rPr lang="he-IL" baseline="0" dirty="0" smtClean="0">
                <a:cs typeface="Arial" pitchFamily="34" charset="0"/>
              </a:rPr>
              <a:t>. לעבור על הקוד... </a:t>
            </a:r>
          </a:p>
          <a:p>
            <a:r>
              <a:rPr lang="he-IL" baseline="0" dirty="0" err="1" smtClean="0">
                <a:cs typeface="Arial" pitchFamily="34" charset="0"/>
              </a:rPr>
              <a:t>תוכנית</a:t>
            </a:r>
            <a:r>
              <a:rPr lang="he-IL" baseline="0" dirty="0" smtClean="0">
                <a:cs typeface="Arial" pitchFamily="34" charset="0"/>
              </a:rPr>
              <a:t> בשפת </a:t>
            </a:r>
            <a:r>
              <a:rPr lang="en-US" baseline="0" dirty="0" smtClean="0">
                <a:cs typeface="Arial" pitchFamily="34" charset="0"/>
              </a:rPr>
              <a:t>C</a:t>
            </a:r>
            <a:r>
              <a:rPr lang="he-IL" baseline="0" dirty="0" smtClean="0">
                <a:cs typeface="Arial" pitchFamily="34" charset="0"/>
              </a:rPr>
              <a:t> : </a:t>
            </a:r>
          </a:p>
          <a:p>
            <a:r>
              <a:rPr lang="he-IL" baseline="0" dirty="0" smtClean="0">
                <a:cs typeface="Arial" pitchFamily="34" charset="0"/>
              </a:rPr>
              <a:t>לולאה </a:t>
            </a:r>
            <a:r>
              <a:rPr lang="he-IL" baseline="0" dirty="0" err="1" smtClean="0">
                <a:cs typeface="Arial" pitchFamily="34" charset="0"/>
              </a:rPr>
              <a:t>שסוכמת</a:t>
            </a:r>
            <a:r>
              <a:rPr lang="he-IL" baseline="0" dirty="0" smtClean="0">
                <a:cs typeface="Arial" pitchFamily="34" charset="0"/>
              </a:rPr>
              <a:t> מספרים 1 עד 100</a:t>
            </a:r>
          </a:p>
          <a:p>
            <a:r>
              <a:rPr lang="he-IL" baseline="0" dirty="0" smtClean="0">
                <a:cs typeface="Arial" pitchFamily="34" charset="0"/>
              </a:rPr>
              <a:t>כל עוד </a:t>
            </a:r>
            <a:r>
              <a:rPr lang="en-US" baseline="0" dirty="0" smtClean="0">
                <a:cs typeface="Arial" pitchFamily="34" charset="0"/>
              </a:rPr>
              <a:t>I</a:t>
            </a:r>
            <a:r>
              <a:rPr lang="he-IL" baseline="0" dirty="0" smtClean="0">
                <a:cs typeface="Arial" pitchFamily="34" charset="0"/>
              </a:rPr>
              <a:t> קטן מ 100 להוסיף את </a:t>
            </a:r>
            <a:r>
              <a:rPr lang="en-US" baseline="0" dirty="0" smtClean="0">
                <a:cs typeface="Arial" pitchFamily="34" charset="0"/>
              </a:rPr>
              <a:t>I</a:t>
            </a:r>
            <a:r>
              <a:rPr lang="he-IL" baseline="0" dirty="0" smtClean="0">
                <a:cs typeface="Arial" pitchFamily="34" charset="0"/>
              </a:rPr>
              <a:t>. לקדם את </a:t>
            </a:r>
            <a:r>
              <a:rPr lang="en-US" baseline="0" dirty="0" smtClean="0">
                <a:cs typeface="Arial" pitchFamily="34" charset="0"/>
              </a:rPr>
              <a:t>I</a:t>
            </a:r>
            <a:endParaRPr lang="he-IL" baseline="0" dirty="0" smtClean="0">
              <a:cs typeface="Arial" pitchFamily="34" charset="0"/>
            </a:endParaRPr>
          </a:p>
          <a:p>
            <a:r>
              <a:rPr lang="he-IL" dirty="0" smtClean="0">
                <a:cs typeface="Arial" pitchFamily="34" charset="0"/>
              </a:rPr>
              <a:t>עוד</a:t>
            </a:r>
            <a:r>
              <a:rPr lang="he-IL" baseline="0" dirty="0" smtClean="0">
                <a:cs typeface="Arial" pitchFamily="34" charset="0"/>
              </a:rPr>
              <a:t> דגשים – לשים לב למשתנים – מוחלפים ע"י כתובת זיכרון </a:t>
            </a:r>
            <a:r>
              <a:rPr lang="en-US" baseline="0" dirty="0" smtClean="0">
                <a:cs typeface="Arial" pitchFamily="34" charset="0"/>
              </a:rPr>
              <a:t>RAM</a:t>
            </a:r>
            <a:r>
              <a:rPr lang="he-IL" baseline="0" dirty="0" smtClean="0">
                <a:cs typeface="Arial" pitchFamily="34" charset="0"/>
              </a:rPr>
              <a:t> מהמחשב</a:t>
            </a:r>
          </a:p>
          <a:p>
            <a:r>
              <a:rPr lang="he-IL" baseline="0" dirty="0" err="1" smtClean="0">
                <a:cs typeface="Arial" pitchFamily="34" charset="0"/>
              </a:rPr>
              <a:t>והלייבלים</a:t>
            </a:r>
            <a:r>
              <a:rPr lang="he-IL" baseline="0" dirty="0" smtClean="0">
                <a:cs typeface="Arial" pitchFamily="34" charset="0"/>
              </a:rPr>
              <a:t> מוחלפים ע"י כתובת זיכרון </a:t>
            </a:r>
            <a:r>
              <a:rPr lang="en-US" baseline="0" dirty="0" smtClean="0">
                <a:cs typeface="Arial" pitchFamily="34" charset="0"/>
              </a:rPr>
              <a:t>ROM</a:t>
            </a:r>
            <a:r>
              <a:rPr lang="he-IL" baseline="0" dirty="0" smtClean="0">
                <a:cs typeface="Arial" pitchFamily="34" charset="0"/>
              </a:rPr>
              <a:t> במחשב</a:t>
            </a:r>
          </a:p>
          <a:p>
            <a:r>
              <a:rPr lang="he-IL" baseline="0" dirty="0" smtClean="0">
                <a:cs typeface="Arial" pitchFamily="34" charset="0"/>
              </a:rPr>
              <a:t>לשים לב לשימוש המתחלף בין </a:t>
            </a:r>
            <a:r>
              <a:rPr lang="en-US" baseline="0" dirty="0" smtClean="0">
                <a:cs typeface="Arial" pitchFamily="34" charset="0"/>
              </a:rPr>
              <a:t>A</a:t>
            </a:r>
            <a:r>
              <a:rPr lang="he-IL" baseline="0" dirty="0" smtClean="0">
                <a:cs typeface="Arial" pitchFamily="34" charset="0"/>
              </a:rPr>
              <a:t> ל </a:t>
            </a:r>
            <a:r>
              <a:rPr lang="en-US" baseline="0" dirty="0" smtClean="0">
                <a:cs typeface="Arial" pitchFamily="34" charset="0"/>
              </a:rPr>
              <a:t>M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A3424C6-9BE1-40A1-B166-C1CBB84EE310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12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מבנה פקודת </a:t>
            </a:r>
            <a:r>
              <a:rPr lang="en-US" dirty="0" smtClean="0">
                <a:cs typeface="Arial" pitchFamily="34" charset="0"/>
              </a:rPr>
              <a:t>A</a:t>
            </a:r>
            <a:r>
              <a:rPr lang="he-IL" dirty="0" smtClean="0">
                <a:cs typeface="Arial" pitchFamily="34" charset="0"/>
              </a:rPr>
              <a:t> בינארית – ביט ראשון</a:t>
            </a:r>
            <a:r>
              <a:rPr lang="he-IL" baseline="0" dirty="0" smtClean="0">
                <a:cs typeface="Arial" pitchFamily="34" charset="0"/>
              </a:rPr>
              <a:t> שווה תמיד ל 0 – זה הסימון שזה פקודת </a:t>
            </a:r>
            <a:r>
              <a:rPr lang="en-US" baseline="0" dirty="0" smtClean="0">
                <a:cs typeface="Arial" pitchFamily="34" charset="0"/>
              </a:rPr>
              <a:t>A</a:t>
            </a:r>
            <a:r>
              <a:rPr lang="he-IL" baseline="0" dirty="0" smtClean="0">
                <a:cs typeface="Arial" pitchFamily="34" charset="0"/>
              </a:rPr>
              <a:t>. </a:t>
            </a:r>
          </a:p>
          <a:p>
            <a:r>
              <a:rPr lang="he-IL" baseline="0" dirty="0" smtClean="0">
                <a:cs typeface="Arial" pitchFamily="34" charset="0"/>
              </a:rPr>
              <a:t>עוד 15 ביטים מסמנים מיקום</a:t>
            </a:r>
          </a:p>
          <a:p>
            <a:r>
              <a:rPr lang="he-IL" baseline="0" dirty="0" smtClean="0">
                <a:cs typeface="Arial" pitchFamily="34" charset="0"/>
              </a:rPr>
              <a:t>0000000000000101 – דוחף את הערך 5 לרגיסטר </a:t>
            </a:r>
            <a:r>
              <a:rPr lang="en-US" baseline="0" dirty="0" smtClean="0">
                <a:cs typeface="Arial" pitchFamily="34" charset="0"/>
              </a:rPr>
              <a:t>A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7EDF19A-6E55-48DD-9BDC-BC0724D23856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פקודת </a:t>
            </a:r>
            <a:r>
              <a:rPr lang="en-US" dirty="0" smtClean="0">
                <a:cs typeface="Arial" pitchFamily="34" charset="0"/>
              </a:rPr>
              <a:t>C</a:t>
            </a:r>
            <a:r>
              <a:rPr lang="he-IL" dirty="0" smtClean="0">
                <a:cs typeface="Arial" pitchFamily="34" charset="0"/>
              </a:rPr>
              <a:t> – אחראית</a:t>
            </a:r>
            <a:r>
              <a:rPr lang="he-IL" baseline="0" dirty="0" smtClean="0">
                <a:cs typeface="Arial" pitchFamily="34" charset="0"/>
              </a:rPr>
              <a:t> על שלב הביצוע...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>
                <a:cs typeface="Arial" pitchFamily="34" charset="0"/>
              </a:rPr>
              <a:t>מה לחשב? - </a:t>
            </a:r>
            <a:r>
              <a:rPr lang="en-US" baseline="0" dirty="0" smtClean="0">
                <a:cs typeface="Arial" pitchFamily="34" charset="0"/>
              </a:rPr>
              <a:t>comp</a:t>
            </a:r>
            <a:endParaRPr lang="he-IL" baseline="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>
                <a:cs typeface="Arial" pitchFamily="34" charset="0"/>
              </a:rPr>
              <a:t>איפה לאחסן? </a:t>
            </a:r>
            <a:r>
              <a:rPr lang="en-US" baseline="0" dirty="0" err="1" smtClean="0">
                <a:cs typeface="Arial" pitchFamily="34" charset="0"/>
              </a:rPr>
              <a:t>dest</a:t>
            </a:r>
            <a:endParaRPr lang="he-IL" baseline="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>
                <a:cs typeface="Arial" pitchFamily="34" charset="0"/>
              </a:rPr>
              <a:t>מה לעשות אח"כ? </a:t>
            </a:r>
            <a:r>
              <a:rPr lang="en-US" baseline="0" dirty="0" err="1" smtClean="0">
                <a:cs typeface="Arial" pitchFamily="34" charset="0"/>
              </a:rPr>
              <a:t>Jmp</a:t>
            </a:r>
            <a:endParaRPr lang="en-US" baseline="0" dirty="0" smtClean="0">
              <a:cs typeface="Arial" pitchFamily="34" charset="0"/>
            </a:endParaRPr>
          </a:p>
          <a:p>
            <a:pPr marL="0" indent="0">
              <a:buFont typeface="+mj-lt"/>
              <a:buNone/>
            </a:pPr>
            <a:r>
              <a:rPr lang="en-US" baseline="0" dirty="0" err="1" smtClean="0">
                <a:cs typeface="Arial" pitchFamily="34" charset="0"/>
              </a:rPr>
              <a:t>Dest</a:t>
            </a:r>
            <a:r>
              <a:rPr lang="en-US" baseline="0" dirty="0" smtClean="0">
                <a:cs typeface="Arial" pitchFamily="34" charset="0"/>
              </a:rPr>
              <a:t> = </a:t>
            </a:r>
            <a:r>
              <a:rPr lang="en-US" baseline="0" dirty="0" err="1" smtClean="0">
                <a:cs typeface="Arial" pitchFamily="34" charset="0"/>
              </a:rPr>
              <a:t>comp;jmp</a:t>
            </a:r>
            <a:endParaRPr lang="en-US" baseline="0" dirty="0" smtClean="0">
              <a:cs typeface="Arial" pitchFamily="34" charset="0"/>
            </a:endParaRPr>
          </a:p>
          <a:p>
            <a:pPr marL="0" indent="0">
              <a:buFont typeface="+mj-lt"/>
              <a:buNone/>
            </a:pPr>
            <a:r>
              <a:rPr lang="he-IL" baseline="0" dirty="0" smtClean="0">
                <a:cs typeface="Arial" pitchFamily="34" charset="0"/>
              </a:rPr>
              <a:t>למעשה אנחנו נעשה או </a:t>
            </a:r>
            <a:r>
              <a:rPr lang="en-US" baseline="0" dirty="0" smtClean="0">
                <a:cs typeface="Arial" pitchFamily="34" charset="0"/>
              </a:rPr>
              <a:t>comp</a:t>
            </a:r>
            <a:r>
              <a:rPr lang="he-IL" baseline="0" dirty="0" smtClean="0">
                <a:cs typeface="Arial" pitchFamily="34" charset="0"/>
              </a:rPr>
              <a:t> או </a:t>
            </a:r>
            <a:r>
              <a:rPr lang="en-US" baseline="0" dirty="0" err="1" smtClean="0">
                <a:cs typeface="Arial" pitchFamily="34" charset="0"/>
              </a:rPr>
              <a:t>jmp</a:t>
            </a:r>
            <a:r>
              <a:rPr lang="he-IL" baseline="0" dirty="0" smtClean="0">
                <a:cs typeface="Arial" pitchFamily="34" charset="0"/>
              </a:rPr>
              <a:t>. אף פעם לא שניהם – אם עשינו </a:t>
            </a:r>
            <a:r>
              <a:rPr lang="en-US" baseline="0" dirty="0" smtClean="0">
                <a:cs typeface="Arial" pitchFamily="34" charset="0"/>
              </a:rPr>
              <a:t>comp </a:t>
            </a:r>
            <a:r>
              <a:rPr lang="he-IL" baseline="0" dirty="0" smtClean="0">
                <a:cs typeface="Arial" pitchFamily="34" charset="0"/>
              </a:rPr>
              <a:t> משמיטים </a:t>
            </a:r>
            <a:r>
              <a:rPr lang="en-US" baseline="0" dirty="0" smtClean="0">
                <a:cs typeface="Arial" pitchFamily="34" charset="0"/>
              </a:rPr>
              <a:t>;</a:t>
            </a:r>
            <a:r>
              <a:rPr lang="en-US" baseline="0" dirty="0" err="1" smtClean="0">
                <a:cs typeface="Arial" pitchFamily="34" charset="0"/>
              </a:rPr>
              <a:t>jmp</a:t>
            </a:r>
            <a:r>
              <a:rPr lang="he-IL" baseline="0" dirty="0" smtClean="0">
                <a:cs typeface="Arial" pitchFamily="34" charset="0"/>
              </a:rPr>
              <a:t> אם עשינו </a:t>
            </a:r>
            <a:r>
              <a:rPr lang="en-US" baseline="0" dirty="0" err="1" smtClean="0">
                <a:cs typeface="Arial" pitchFamily="34" charset="0"/>
              </a:rPr>
              <a:t>jmp</a:t>
            </a:r>
            <a:r>
              <a:rPr lang="en-US" baseline="0" dirty="0" smtClean="0">
                <a:cs typeface="Arial" pitchFamily="34" charset="0"/>
              </a:rPr>
              <a:t> </a:t>
            </a:r>
            <a:r>
              <a:rPr lang="he-IL" baseline="0" dirty="0" smtClean="0">
                <a:cs typeface="Arial" pitchFamily="34" charset="0"/>
              </a:rPr>
              <a:t> משמיטים </a:t>
            </a:r>
            <a:r>
              <a:rPr lang="en-US" baseline="0" dirty="0" smtClean="0">
                <a:cs typeface="Arial" pitchFamily="34" charset="0"/>
              </a:rPr>
              <a:t>=comp</a:t>
            </a:r>
          </a:p>
          <a:p>
            <a:pPr marL="0" indent="0">
              <a:buFont typeface="+mj-lt"/>
              <a:buNone/>
            </a:pPr>
            <a:r>
              <a:rPr lang="he-IL" baseline="0" dirty="0" smtClean="0">
                <a:cs typeface="Arial" pitchFamily="34" charset="0"/>
              </a:rPr>
              <a:t>יחידת ה </a:t>
            </a:r>
            <a:r>
              <a:rPr lang="en-US" baseline="0" dirty="0" smtClean="0">
                <a:cs typeface="Arial" pitchFamily="34" charset="0"/>
              </a:rPr>
              <a:t>ALU</a:t>
            </a:r>
            <a:r>
              <a:rPr lang="he-IL" baseline="0" dirty="0" smtClean="0">
                <a:cs typeface="Arial" pitchFamily="34" charset="0"/>
              </a:rPr>
              <a:t> מיועדת לבצע פעולות על הרגיסטרים </a:t>
            </a:r>
            <a:r>
              <a:rPr lang="en-US" baseline="0" dirty="0" smtClean="0">
                <a:cs typeface="Arial" pitchFamily="34" charset="0"/>
              </a:rPr>
              <a:t>ADM</a:t>
            </a:r>
            <a:r>
              <a:rPr lang="he-IL" baseline="0" dirty="0" smtClean="0">
                <a:cs typeface="Arial" pitchFamily="34" charset="0"/>
              </a:rPr>
              <a:t> . הפונקציה מוגדרת על ידי ה </a:t>
            </a:r>
            <a:r>
              <a:rPr lang="en-US" baseline="0" dirty="0" smtClean="0">
                <a:cs typeface="Arial" pitchFamily="34" charset="0"/>
              </a:rPr>
              <a:t>a bit </a:t>
            </a:r>
            <a:r>
              <a:rPr lang="he-IL" baseline="0" dirty="0" smtClean="0">
                <a:cs typeface="Arial" pitchFamily="34" charset="0"/>
              </a:rPr>
              <a:t> ואחד מששת ה </a:t>
            </a:r>
            <a:r>
              <a:rPr lang="en-US" baseline="0" dirty="0" smtClean="0">
                <a:cs typeface="Arial" pitchFamily="34" charset="0"/>
              </a:rPr>
              <a:t>c bits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7232679-5296-46D5-8408-1358A40963DE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>
                <a:cs typeface="Arial" pitchFamily="34" charset="0"/>
              </a:rPr>
              <a:t>יחידת ה </a:t>
            </a:r>
            <a:r>
              <a:rPr lang="en-US" baseline="0" dirty="0" smtClean="0">
                <a:cs typeface="Arial" pitchFamily="34" charset="0"/>
              </a:rPr>
              <a:t>ALU</a:t>
            </a:r>
            <a:r>
              <a:rPr lang="he-IL" baseline="0" dirty="0" smtClean="0">
                <a:cs typeface="Arial" pitchFamily="34" charset="0"/>
              </a:rPr>
              <a:t> מיועדת לבצע פעולות על הרגיסטרים </a:t>
            </a:r>
            <a:r>
              <a:rPr lang="en-US" baseline="0" dirty="0" smtClean="0">
                <a:cs typeface="Arial" pitchFamily="34" charset="0"/>
              </a:rPr>
              <a:t>ADM</a:t>
            </a:r>
            <a:r>
              <a:rPr lang="he-IL" baseline="0" dirty="0" smtClean="0">
                <a:cs typeface="Arial" pitchFamily="34" charset="0"/>
              </a:rPr>
              <a:t> . הפונקציה מוגדרת על ידי ה </a:t>
            </a:r>
            <a:r>
              <a:rPr lang="en-US" baseline="0" dirty="0" smtClean="0">
                <a:cs typeface="Arial" pitchFamily="34" charset="0"/>
              </a:rPr>
              <a:t>a bit </a:t>
            </a:r>
            <a:r>
              <a:rPr lang="he-IL" baseline="0" dirty="0" smtClean="0">
                <a:cs typeface="Arial" pitchFamily="34" charset="0"/>
              </a:rPr>
              <a:t> ואחד מששת ה </a:t>
            </a:r>
            <a:r>
              <a:rPr lang="en-US" baseline="0" dirty="0" smtClean="0">
                <a:cs typeface="Arial" pitchFamily="34" charset="0"/>
              </a:rPr>
              <a:t>c bits</a:t>
            </a:r>
          </a:p>
          <a:p>
            <a:r>
              <a:rPr lang="he-IL" dirty="0" smtClean="0">
                <a:cs typeface="Arial" pitchFamily="34" charset="0"/>
              </a:rPr>
              <a:t>7</a:t>
            </a:r>
            <a:r>
              <a:rPr lang="he-IL" baseline="0" dirty="0" smtClean="0">
                <a:cs typeface="Arial" pitchFamily="34" charset="0"/>
              </a:rPr>
              <a:t> ביט יכולים לקודד 128 פונקציות שונות – פה אנחנו רואים רק 28. </a:t>
            </a:r>
            <a:endParaRPr lang="en-US" dirty="0" smtClean="0">
              <a:cs typeface="Arial" pitchFamily="34" charset="0"/>
            </a:endParaRPr>
          </a:p>
          <a:p>
            <a:r>
              <a:rPr lang="he-IL" dirty="0" smtClean="0">
                <a:cs typeface="Arial" pitchFamily="34" charset="0"/>
              </a:rPr>
              <a:t>שימו</a:t>
            </a:r>
            <a:r>
              <a:rPr lang="he-IL" baseline="0" dirty="0" smtClean="0">
                <a:cs typeface="Arial" pitchFamily="34" charset="0"/>
              </a:rPr>
              <a:t> לב למבנה של הפקודה –1 לתיוג,  7 ביטים לחישוב, 3 </a:t>
            </a:r>
            <a:r>
              <a:rPr lang="en-US" baseline="0" dirty="0" err="1" smtClean="0">
                <a:cs typeface="Arial" pitchFamily="34" charset="0"/>
              </a:rPr>
              <a:t>dest</a:t>
            </a:r>
            <a:r>
              <a:rPr lang="he-IL" baseline="0" dirty="0" smtClean="0">
                <a:cs typeface="Arial" pitchFamily="34" charset="0"/>
              </a:rPr>
              <a:t> ו 3 </a:t>
            </a:r>
            <a:r>
              <a:rPr lang="en-US" baseline="0" dirty="0" err="1" smtClean="0">
                <a:cs typeface="Arial" pitchFamily="34" charset="0"/>
              </a:rPr>
              <a:t>jmp</a:t>
            </a:r>
            <a:r>
              <a:rPr lang="he-IL" baseline="0" dirty="0" smtClean="0">
                <a:cs typeface="Arial" pitchFamily="34" charset="0"/>
              </a:rPr>
              <a:t>. כמה נשארו? הם </a:t>
            </a:r>
            <a:r>
              <a:rPr lang="en-US" baseline="0" dirty="0" smtClean="0">
                <a:cs typeface="Arial" pitchFamily="34" charset="0"/>
              </a:rPr>
              <a:t>null</a:t>
            </a:r>
          </a:p>
          <a:p>
            <a:r>
              <a:rPr lang="he-IL" baseline="0" dirty="0" smtClean="0">
                <a:cs typeface="Arial" pitchFamily="34" charset="0"/>
              </a:rPr>
              <a:t>הדגמות חישוב</a:t>
            </a:r>
          </a:p>
          <a:p>
            <a:r>
              <a:rPr lang="en-US" baseline="0" dirty="0" smtClean="0">
                <a:cs typeface="Arial" pitchFamily="34" charset="0"/>
              </a:rPr>
              <a:t>d-1,m|D,-1 (</a:t>
            </a:r>
            <a:r>
              <a:rPr lang="en-US" baseline="0" dirty="0" err="1" smtClean="0">
                <a:cs typeface="Arial" pitchFamily="34" charset="0"/>
              </a:rPr>
              <a:t>const</a:t>
            </a:r>
            <a:r>
              <a:rPr lang="en-US" baseline="0" dirty="0" smtClean="0">
                <a:cs typeface="Arial" pitchFamily="34" charset="0"/>
              </a:rPr>
              <a:t>)</a:t>
            </a:r>
            <a:endParaRPr lang="he-IL" baseline="0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7232679-5296-46D5-8408-1358A40963DE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15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aseline="0" dirty="0" err="1" smtClean="0">
                <a:cs typeface="Arial" pitchFamily="34" charset="0"/>
              </a:rPr>
              <a:t>Dest</a:t>
            </a:r>
            <a:r>
              <a:rPr lang="en-US" baseline="0" dirty="0" smtClean="0">
                <a:cs typeface="Arial" pitchFamily="34" charset="0"/>
              </a:rPr>
              <a:t> – </a:t>
            </a:r>
            <a:r>
              <a:rPr lang="he-IL" baseline="0" dirty="0" smtClean="0">
                <a:cs typeface="Arial" pitchFamily="34" charset="0"/>
              </a:rPr>
              <a:t>איפה לאחסן את הערך של החישוב – רגיסטר </a:t>
            </a:r>
            <a:r>
              <a:rPr lang="en-US" baseline="0" dirty="0" smtClean="0">
                <a:cs typeface="Arial" pitchFamily="34" charset="0"/>
              </a:rPr>
              <a:t>A</a:t>
            </a:r>
            <a:r>
              <a:rPr lang="he-IL" baseline="0" dirty="0" smtClean="0">
                <a:cs typeface="Arial" pitchFamily="34" charset="0"/>
              </a:rPr>
              <a:t> רגיסטר </a:t>
            </a:r>
            <a:r>
              <a:rPr lang="en-US" baseline="0" dirty="0" smtClean="0">
                <a:cs typeface="Arial" pitchFamily="34" charset="0"/>
              </a:rPr>
              <a:t>M</a:t>
            </a:r>
            <a:r>
              <a:rPr lang="he-IL" baseline="0" dirty="0" smtClean="0">
                <a:cs typeface="Arial" pitchFamily="34" charset="0"/>
              </a:rPr>
              <a:t> או רגיסטר </a:t>
            </a:r>
            <a:r>
              <a:rPr lang="en-US" baseline="0" dirty="0" smtClean="0">
                <a:cs typeface="Arial" pitchFamily="34" charset="0"/>
              </a:rPr>
              <a:t>D</a:t>
            </a:r>
            <a:r>
              <a:rPr lang="he-IL" baseline="0" dirty="0" smtClean="0">
                <a:cs typeface="Arial" pitchFamily="34" charset="0"/>
              </a:rPr>
              <a:t> – לפי הטבלה</a:t>
            </a:r>
          </a:p>
          <a:p>
            <a:r>
              <a:rPr lang="en-US" baseline="0" dirty="0" smtClean="0">
                <a:cs typeface="Arial" pitchFamily="34" charset="0"/>
              </a:rPr>
              <a:t>If we want to increment M[7] by 1 and store it also in D:</a:t>
            </a:r>
          </a:p>
          <a:p>
            <a:r>
              <a:rPr lang="en-US" baseline="0" dirty="0" smtClean="0">
                <a:cs typeface="Arial" pitchFamily="34" charset="0"/>
              </a:rPr>
              <a:t>@7</a:t>
            </a:r>
          </a:p>
          <a:p>
            <a:r>
              <a:rPr lang="en-US" baseline="0" dirty="0" smtClean="0">
                <a:cs typeface="Arial" pitchFamily="34" charset="0"/>
              </a:rPr>
              <a:t>1111 1101 1101 100</a:t>
            </a:r>
            <a:endParaRPr lang="he-IL" baseline="0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CA90F77-9052-418C-A8D2-3F9C533655D3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16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aseline="0" dirty="0" smtClean="0">
                <a:cs typeface="Arial" pitchFamily="34" charset="0"/>
              </a:rPr>
              <a:t>Control – program flow</a:t>
            </a:r>
          </a:p>
          <a:p>
            <a:r>
              <a:rPr lang="he-IL" baseline="0" dirty="0" smtClean="0">
                <a:cs typeface="Arial" pitchFamily="34" charset="0"/>
              </a:rPr>
              <a:t>איך הקונטרול עובד? 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27C5C7-F346-494D-898C-E545957903EA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17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baseline="0" dirty="0" smtClean="0">
                <a:cs typeface="Arial" pitchFamily="34" charset="0"/>
              </a:rPr>
              <a:t>יש לנו תנאי בוליאני לקפיצה – המחשב מחשב ואם התשובה היא כן הוא משנה את ההצבעה לפקודה הבאה למה שאנחנו מגדירים</a:t>
            </a:r>
          </a:p>
          <a:p>
            <a:r>
              <a:rPr lang="he-IL" baseline="0" dirty="0" smtClean="0">
                <a:cs typeface="Arial" pitchFamily="34" charset="0"/>
              </a:rPr>
              <a:t>אחרת ממשיך בריצה כרגיל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EF05445-F005-4228-850F-AC26464CC01F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18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7232679-5296-46D5-8408-1358A40963DE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19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baseline="0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1452B6-7240-444C-B91C-04AF296A5410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אם</a:t>
            </a:r>
            <a:r>
              <a:rPr lang="he-IL" baseline="0" dirty="0" smtClean="0">
                <a:cs typeface="Arial" pitchFamily="34" charset="0"/>
              </a:rPr>
              <a:t> אתם זוכרים את השקף שמראה לנו את הדרך שאנחנו עושים בקורס – בקצה אחד יש לנו את הפיזיקה, ובקצה השני יש לנו את התכנון והמחשבה. אנחנו נמצאים בקו התפר הכי עמוק בין חומרה לתוכנה – שפת המכונה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BC9443A-B10E-4500-9EA6-03E40D0F68AC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20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ב</a:t>
            </a:r>
            <a:r>
              <a:rPr lang="en-US" dirty="0" smtClean="0">
                <a:cs typeface="Arial" pitchFamily="34" charset="0"/>
              </a:rPr>
              <a:t>ROM</a:t>
            </a:r>
            <a:r>
              <a:rPr lang="he-IL" baseline="0" dirty="0" smtClean="0">
                <a:cs typeface="Arial" pitchFamily="34" charset="0"/>
              </a:rPr>
              <a:t> יש </a:t>
            </a:r>
            <a:r>
              <a:rPr lang="he-IL" baseline="0" dirty="0" err="1" smtClean="0">
                <a:cs typeface="Arial" pitchFamily="34" charset="0"/>
              </a:rPr>
              <a:t>לייבלים</a:t>
            </a:r>
            <a:r>
              <a:rPr lang="he-IL" baseline="0" dirty="0" smtClean="0">
                <a:cs typeface="Arial" pitchFamily="34" charset="0"/>
              </a:rPr>
              <a:t> ב</a:t>
            </a:r>
            <a:r>
              <a:rPr lang="en-US" baseline="0" dirty="0" smtClean="0">
                <a:cs typeface="Arial" pitchFamily="34" charset="0"/>
              </a:rPr>
              <a:t>RAM</a:t>
            </a:r>
            <a:r>
              <a:rPr lang="he-IL" baseline="0" dirty="0" smtClean="0">
                <a:cs typeface="Arial" pitchFamily="34" charset="0"/>
              </a:rPr>
              <a:t> יש לנו משתנים – זה אותו רעיון אנחנו כותבים שם </a:t>
            </a:r>
          </a:p>
          <a:p>
            <a:r>
              <a:rPr lang="he-IL" baseline="0" dirty="0" smtClean="0">
                <a:cs typeface="Arial" pitchFamily="34" charset="0"/>
              </a:rPr>
              <a:t>המחשב נותן לו ערך לבד – אם זה משתנה נותן כתובת בזיכרון</a:t>
            </a:r>
          </a:p>
          <a:p>
            <a:r>
              <a:rPr lang="he-IL" baseline="0" dirty="0" smtClean="0">
                <a:cs typeface="Arial" pitchFamily="34" charset="0"/>
              </a:rPr>
              <a:t>אם זה </a:t>
            </a:r>
            <a:r>
              <a:rPr lang="he-IL" baseline="0" dirty="0" err="1" smtClean="0">
                <a:cs typeface="Arial" pitchFamily="34" charset="0"/>
              </a:rPr>
              <a:t>לייבל</a:t>
            </a:r>
            <a:r>
              <a:rPr lang="he-IL" baseline="0" dirty="0" smtClean="0">
                <a:cs typeface="Arial" pitchFamily="34" charset="0"/>
              </a:rPr>
              <a:t> נותן לו את כתובת הפקודה הבאה </a:t>
            </a:r>
          </a:p>
          <a:p>
            <a:r>
              <a:rPr lang="he-IL" baseline="0" dirty="0" err="1" smtClean="0">
                <a:cs typeface="Arial" pitchFamily="34" charset="0"/>
              </a:rPr>
              <a:t>לייבלים</a:t>
            </a:r>
            <a:r>
              <a:rPr lang="he-IL" baseline="0" dirty="0" smtClean="0">
                <a:cs typeface="Arial" pitchFamily="34" charset="0"/>
              </a:rPr>
              <a:t> הם לא שורות קוד באמת – רק סימון שורה – לכן לא נראה אותם באסמבלר</a:t>
            </a:r>
          </a:p>
          <a:p>
            <a:r>
              <a:rPr lang="he-IL" baseline="0" dirty="0" smtClean="0">
                <a:cs typeface="Arial" pitchFamily="34" charset="0"/>
              </a:rPr>
              <a:t>אנחנו נבדיל ביניהם ע"י </a:t>
            </a:r>
            <a:r>
              <a:rPr lang="en-US" baseline="0" dirty="0" smtClean="0">
                <a:cs typeface="Arial" pitchFamily="34" charset="0"/>
              </a:rPr>
              <a:t>upper </a:t>
            </a:r>
            <a:r>
              <a:rPr lang="he-IL" baseline="0" dirty="0" smtClean="0">
                <a:cs typeface="Arial" pitchFamily="34" charset="0"/>
              </a:rPr>
              <a:t> ו </a:t>
            </a:r>
            <a:r>
              <a:rPr lang="en-US" baseline="0" dirty="0" smtClean="0">
                <a:cs typeface="Arial" pitchFamily="34" charset="0"/>
              </a:rPr>
              <a:t>lower </a:t>
            </a:r>
            <a:r>
              <a:rPr lang="he-IL" baseline="0" dirty="0" smtClean="0">
                <a:cs typeface="Arial" pitchFamily="34" charset="0"/>
              </a:rPr>
              <a:t> </a:t>
            </a:r>
            <a:r>
              <a:rPr lang="en-US" baseline="0" dirty="0" smtClean="0">
                <a:cs typeface="Arial" pitchFamily="34" charset="0"/>
              </a:rPr>
              <a:t>case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B428639-97D1-465D-824E-71E6B0144F42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21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סמלים</a:t>
            </a:r>
            <a:r>
              <a:rPr lang="he-IL" baseline="0" dirty="0" smtClean="0">
                <a:cs typeface="Arial" pitchFamily="34" charset="0"/>
              </a:rPr>
              <a:t> קבועים – חלק מהסינטקס</a:t>
            </a:r>
          </a:p>
          <a:p>
            <a:r>
              <a:rPr lang="he-IL" baseline="0" dirty="0" smtClean="0">
                <a:cs typeface="Arial" pitchFamily="34" charset="0"/>
              </a:rPr>
              <a:t>16 המקומות הראשונים בזיכרון מסומנים ב </a:t>
            </a:r>
            <a:r>
              <a:rPr lang="en-US" baseline="0" dirty="0" smtClean="0">
                <a:cs typeface="Arial" pitchFamily="34" charset="0"/>
              </a:rPr>
              <a:t>R0..R15</a:t>
            </a:r>
            <a:r>
              <a:rPr lang="he-IL" baseline="0" dirty="0" smtClean="0">
                <a:cs typeface="Arial" pitchFamily="34" charset="0"/>
              </a:rPr>
              <a:t>  - רגיסטרים וירטואליים</a:t>
            </a:r>
            <a:endParaRPr lang="en-US" baseline="0" dirty="0" smtClean="0">
              <a:cs typeface="Arial" pitchFamily="34" charset="0"/>
            </a:endParaRPr>
          </a:p>
          <a:p>
            <a:r>
              <a:rPr lang="he-IL" baseline="0" dirty="0" smtClean="0">
                <a:cs typeface="Arial" pitchFamily="34" charset="0"/>
              </a:rPr>
              <a:t>מסך ומקלדת מוגדרים כ16384 ו 24576  - כתובת בסיס. למה בסיס?</a:t>
            </a:r>
          </a:p>
          <a:p>
            <a:r>
              <a:rPr lang="he-IL" baseline="0" dirty="0" smtClean="0">
                <a:cs typeface="Arial" pitchFamily="34" charset="0"/>
              </a:rPr>
              <a:t>יש עוד 4 סימבולים שכרגע לא נתעכב עליהם – אבל הם מוגדרים </a:t>
            </a:r>
            <a:r>
              <a:rPr lang="he-IL" baseline="0" dirty="0" err="1" smtClean="0">
                <a:cs typeface="Arial" pitchFamily="34" charset="0"/>
              </a:rPr>
              <a:t>בזכרון</a:t>
            </a:r>
            <a:r>
              <a:rPr lang="he-IL" baseline="0" dirty="0" smtClean="0">
                <a:cs typeface="Arial" pitchFamily="34" charset="0"/>
              </a:rPr>
              <a:t> – לא באופן יחיד (יש גם וירטואלי)</a:t>
            </a: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יש בספר דוגמא לשימוש במסך – אולי נספיק לעבור בתרגול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>
                <a:solidFill>
                  <a:prstClr val="black"/>
                </a:solidFill>
              </a:rPr>
              <a:pPr/>
              <a:t>22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שפת </a:t>
            </a:r>
            <a:r>
              <a:rPr lang="he-IL" baseline="0" dirty="0" err="1" smtClean="0"/>
              <a:t>אסמבלי</a:t>
            </a:r>
            <a:r>
              <a:rPr lang="he-IL" baseline="0" smtClean="0"/>
              <a:t> - </a:t>
            </a:r>
            <a:endParaRPr lang="he-IL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>
                <a:solidFill>
                  <a:prstClr val="black"/>
                </a:solidFill>
              </a:rPr>
              <a:pPr/>
              <a:t>23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94742C9-CD7C-4CAD-ABAE-B8B2907CDC35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24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A4B65C7-3A75-423D-8E7E-2AFF38C8FD92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baseline="0" dirty="0" smtClean="0"/>
              <a:t>השיעור נלמד על שפת המכונה הספציפית לפלטפורמה שלנו  - שפת </a:t>
            </a:r>
            <a:r>
              <a:rPr lang="en-US" baseline="0" dirty="0" smtClean="0"/>
              <a:t>HACK</a:t>
            </a:r>
          </a:p>
          <a:p>
            <a:r>
              <a:rPr lang="he-IL" baseline="0" dirty="0" smtClean="0"/>
              <a:t>נלמד איך לתכנת בשפה הזו, ובסוף גם נריץ אותה עם הכלים החדשים אסמבלר </a:t>
            </a:r>
            <a:r>
              <a:rPr lang="he-IL" baseline="0" dirty="0" err="1" smtClean="0"/>
              <a:t>ואמולטור</a:t>
            </a:r>
            <a:endParaRPr lang="he-IL" baseline="0" dirty="0" smtClean="0"/>
          </a:p>
          <a:p>
            <a:r>
              <a:rPr lang="he-IL" dirty="0" smtClean="0"/>
              <a:t>הבנה</a:t>
            </a:r>
            <a:r>
              <a:rPr lang="he-IL" baseline="0" dirty="0" smtClean="0"/>
              <a:t> של איך משתמשים בשפה תעזור לנו להבין את מבנה המחשב ולהיפך</a:t>
            </a:r>
            <a:endParaRPr lang="he-IL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he-IL" baseline="0" dirty="0" smtClean="0"/>
              <a:t>רגיסטרים </a:t>
            </a:r>
            <a:r>
              <a:rPr lang="en-US" baseline="0" dirty="0" smtClean="0"/>
              <a:t>A</a:t>
            </a:r>
            <a:r>
              <a:rPr lang="he-IL" baseline="0" dirty="0" smtClean="0"/>
              <a:t> </a:t>
            </a:r>
            <a:r>
              <a:rPr lang="en-US" baseline="0" dirty="0" smtClean="0"/>
              <a:t>D</a:t>
            </a:r>
            <a:r>
              <a:rPr lang="he-IL" baseline="0" dirty="0" smtClean="0"/>
              <a:t> ו </a:t>
            </a:r>
            <a:r>
              <a:rPr lang="en-US" baseline="0" dirty="0" smtClean="0"/>
              <a:t>PC</a:t>
            </a:r>
            <a:endParaRPr lang="he-IL" baseline="0" dirty="0" smtClean="0"/>
          </a:p>
          <a:p>
            <a:r>
              <a:rPr lang="he-IL" baseline="0" dirty="0" err="1" smtClean="0"/>
              <a:t>זכרון</a:t>
            </a:r>
            <a:r>
              <a:rPr lang="he-IL" baseline="0" dirty="0" smtClean="0"/>
              <a:t> </a:t>
            </a:r>
            <a:r>
              <a:rPr lang="en-US" baseline="0" dirty="0" smtClean="0"/>
              <a:t>RAM</a:t>
            </a:r>
            <a:r>
              <a:rPr lang="he-IL" baseline="0" dirty="0" smtClean="0"/>
              <a:t> </a:t>
            </a:r>
            <a:r>
              <a:rPr lang="en-US" baseline="0" dirty="0" smtClean="0"/>
              <a:t>ROM</a:t>
            </a:r>
            <a:r>
              <a:rPr lang="he-IL" baseline="0" dirty="0" smtClean="0"/>
              <a:t> מה הרוחב? 16 ביט מה העומק? 32</a:t>
            </a:r>
            <a:r>
              <a:rPr lang="en-US" baseline="0" dirty="0" smtClean="0"/>
              <a:t>K</a:t>
            </a:r>
            <a:endParaRPr lang="he-IL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FBA0D-5903-4557-A0B1-8006917DAF09}" type="slidenum">
              <a:rPr lang="he-IL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מחשב </a:t>
            </a:r>
            <a:r>
              <a:rPr lang="he-IL" dirty="0" err="1" smtClean="0"/>
              <a:t>האק</a:t>
            </a:r>
            <a:r>
              <a:rPr lang="he-IL" baseline="0" dirty="0" smtClean="0"/>
              <a:t> – 16 ביט מכיל </a:t>
            </a:r>
            <a:r>
              <a:rPr lang="en-US" baseline="0" dirty="0" smtClean="0"/>
              <a:t>CPU</a:t>
            </a:r>
            <a:r>
              <a:rPr lang="he-IL" baseline="0" dirty="0" smtClean="0"/>
              <a:t> 2 מודולים של זיכרון ו 2 התקנים ממופים בזיכרון: מסך ומקלדת.</a:t>
            </a:r>
          </a:p>
          <a:p>
            <a:r>
              <a:rPr lang="he-IL" baseline="0" dirty="0" smtClean="0"/>
              <a:t>. המחשב מבצע פקודות ששוכנות בזיכרון הפקודות </a:t>
            </a:r>
            <a:r>
              <a:rPr lang="en-US" baseline="0" dirty="0" smtClean="0"/>
              <a:t>ROM</a:t>
            </a:r>
            <a:r>
              <a:rPr lang="he-IL" baseline="0" dirty="0" smtClean="0"/>
              <a:t> שאליו מעלים </a:t>
            </a:r>
            <a:r>
              <a:rPr lang="he-IL" baseline="0" dirty="0" err="1" smtClean="0"/>
              <a:t>תוכניות</a:t>
            </a:r>
            <a:r>
              <a:rPr lang="he-IL" baseline="0" dirty="0" smtClean="0"/>
              <a:t> בצורה חיצונית. במקרה שלנו קובץ בינארי – המחשב שלנו לא יכול לכתוב את הקובץ הבינארי לכן לא יכול לכתוב ל</a:t>
            </a:r>
            <a:r>
              <a:rPr lang="en-US" baseline="0" dirty="0" smtClean="0"/>
              <a:t>ROM</a:t>
            </a:r>
            <a:r>
              <a:rPr lang="he-IL" baseline="0" dirty="0" smtClean="0"/>
              <a:t>. </a:t>
            </a:r>
          </a:p>
          <a:p>
            <a:r>
              <a:rPr lang="he-IL" baseline="0" dirty="0" smtClean="0"/>
              <a:t>ה</a:t>
            </a:r>
            <a:r>
              <a:rPr lang="en-US" baseline="0" dirty="0" smtClean="0"/>
              <a:t>CPU</a:t>
            </a:r>
            <a:r>
              <a:rPr lang="he-IL" baseline="0" dirty="0" smtClean="0"/>
              <a:t> מכיל 2 רגיסטרים </a:t>
            </a:r>
            <a:r>
              <a:rPr lang="en-US" baseline="0" dirty="0" smtClean="0"/>
              <a:t>Data </a:t>
            </a:r>
            <a:r>
              <a:rPr lang="he-IL" baseline="0" dirty="0" smtClean="0"/>
              <a:t> ו </a:t>
            </a:r>
            <a:r>
              <a:rPr lang="en-US" baseline="0" dirty="0" smtClean="0"/>
              <a:t>Address</a:t>
            </a:r>
            <a:r>
              <a:rPr lang="he-IL" baseline="0" dirty="0" smtClean="0"/>
              <a:t> ועוד רגיסטר של </a:t>
            </a:r>
            <a:r>
              <a:rPr lang="en-US" baseline="0" dirty="0" smtClean="0"/>
              <a:t>Program Counter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הארכיטקטורה – הפלט של </a:t>
            </a:r>
            <a:r>
              <a:rPr lang="en-US" baseline="0" dirty="0" smtClean="0"/>
              <a:t>PC</a:t>
            </a:r>
            <a:r>
              <a:rPr lang="he-IL" baseline="0" dirty="0" smtClean="0"/>
              <a:t> מחובר לרגיסטר </a:t>
            </a:r>
            <a:r>
              <a:rPr lang="en-US" baseline="0" dirty="0" smtClean="0"/>
              <a:t>Address </a:t>
            </a:r>
            <a:r>
              <a:rPr lang="he-IL" baseline="0" dirty="0" smtClean="0"/>
              <a:t> של </a:t>
            </a:r>
            <a:r>
              <a:rPr lang="en-US" baseline="0" dirty="0" smtClean="0"/>
              <a:t>ROM</a:t>
            </a:r>
            <a:r>
              <a:rPr lang="he-IL" baseline="0" dirty="0" smtClean="0"/>
              <a:t>. ככה המחשב תמיד שולף את </a:t>
            </a:r>
            <a:r>
              <a:rPr lang="en-US" baseline="0" dirty="0" smtClean="0"/>
              <a:t>ROM[PC]</a:t>
            </a:r>
            <a:r>
              <a:rPr lang="he-IL" baseline="0" dirty="0" smtClean="0"/>
              <a:t>. זה נקרא הפקודה הנוכחית. </a:t>
            </a:r>
          </a:p>
          <a:p>
            <a:r>
              <a:rPr lang="he-IL" baseline="0" dirty="0" smtClean="0"/>
              <a:t>אז פעולת המחשב הכללית היא : 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ביצוע  </a:t>
            </a:r>
            <a:r>
              <a:rPr lang="en-US" baseline="0" dirty="0" smtClean="0"/>
              <a:t>- execution</a:t>
            </a:r>
            <a:r>
              <a:rPr lang="he-IL" baseline="0" dirty="0" smtClean="0"/>
              <a:t>. אם זה פקודת </a:t>
            </a:r>
            <a:r>
              <a:rPr lang="en-US" baseline="0" dirty="0" smtClean="0"/>
              <a:t>A</a:t>
            </a:r>
            <a:r>
              <a:rPr lang="he-IL" baseline="0" dirty="0" smtClean="0"/>
              <a:t>  - מכניסים ערך לרגיסטר </a:t>
            </a:r>
            <a:r>
              <a:rPr lang="en-US" baseline="0" dirty="0" smtClean="0"/>
              <a:t>A</a:t>
            </a:r>
            <a:r>
              <a:rPr lang="he-IL" baseline="0" dirty="0" smtClean="0"/>
              <a:t>. אם זו פקודת </a:t>
            </a:r>
            <a:r>
              <a:rPr lang="en-US" baseline="0" dirty="0" smtClean="0"/>
              <a:t>C</a:t>
            </a:r>
            <a:r>
              <a:rPr lang="he-IL" baseline="0" dirty="0" smtClean="0"/>
              <a:t> ביטים </a:t>
            </a:r>
            <a:r>
              <a:rPr lang="en-US" baseline="0" dirty="0" err="1" smtClean="0"/>
              <a:t>a,c,d,j</a:t>
            </a:r>
            <a:r>
              <a:rPr lang="en-US" baseline="0" dirty="0" smtClean="0"/>
              <a:t>  </a:t>
            </a:r>
            <a:r>
              <a:rPr lang="he-IL" baseline="0" dirty="0" smtClean="0"/>
              <a:t> משמשים את ה </a:t>
            </a:r>
            <a:r>
              <a:rPr lang="en-US" baseline="0" dirty="0" smtClean="0"/>
              <a:t>ALU</a:t>
            </a:r>
            <a:r>
              <a:rPr lang="he-IL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שליפה </a:t>
            </a:r>
            <a:r>
              <a:rPr lang="en-US" baseline="0" dirty="0" smtClean="0"/>
              <a:t>fetch</a:t>
            </a:r>
            <a:r>
              <a:rPr lang="he-IL" baseline="0" dirty="0" smtClean="0"/>
              <a:t> – מה הפקודה הבאה. האם צריך לבצע קפיצה או מעבר שורה – לשנות את </a:t>
            </a:r>
            <a:r>
              <a:rPr lang="en-US" baseline="0" dirty="0" smtClean="0"/>
              <a:t>PC</a:t>
            </a:r>
            <a:r>
              <a:rPr lang="he-IL" baseline="0" dirty="0" smtClean="0"/>
              <a:t> או לקדם אותו. עד ה</a:t>
            </a:r>
            <a:r>
              <a:rPr lang="en-US" baseline="0" dirty="0" smtClean="0"/>
              <a:t>CYCLE</a:t>
            </a:r>
            <a:r>
              <a:rPr lang="he-IL" baseline="0" dirty="0" smtClean="0"/>
              <a:t> הבא.</a:t>
            </a:r>
          </a:p>
          <a:p>
            <a:pPr marL="0" indent="0">
              <a:buFont typeface="+mj-lt"/>
              <a:buNone/>
            </a:pPr>
            <a:endParaRPr lang="he-IL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מה הרוחב? 16  ביט מה העומק? 32</a:t>
            </a:r>
            <a:r>
              <a:rPr lang="en-US" baseline="0" dirty="0" smtClean="0"/>
              <a:t>K</a:t>
            </a:r>
            <a:endParaRPr lang="he-IL" baseline="0" dirty="0" smtClean="0"/>
          </a:p>
          <a:p>
            <a:r>
              <a:rPr lang="he-IL" baseline="0" dirty="0" smtClean="0"/>
              <a:t>מה המגבלה? </a:t>
            </a:r>
            <a:r>
              <a:rPr lang="he-IL" b="1" baseline="0" dirty="0" smtClean="0"/>
              <a:t>לכן שפת </a:t>
            </a:r>
            <a:r>
              <a:rPr lang="en-US" b="1" baseline="0" dirty="0" smtClean="0"/>
              <a:t>HACK</a:t>
            </a:r>
            <a:r>
              <a:rPr lang="he-IL" b="1" baseline="0" dirty="0" smtClean="0"/>
              <a:t> מתחלקת ל 2 פקודות: פקודת </a:t>
            </a:r>
            <a:r>
              <a:rPr lang="en-US" b="1" baseline="0" dirty="0" smtClean="0"/>
              <a:t>A</a:t>
            </a:r>
            <a:r>
              <a:rPr lang="he-IL" b="1" baseline="0" dirty="0" smtClean="0"/>
              <a:t> ופקודת </a:t>
            </a:r>
            <a:r>
              <a:rPr lang="en-US" b="1" baseline="0" dirty="0" smtClean="0"/>
              <a:t>C</a:t>
            </a:r>
            <a:endParaRPr lang="he-IL" b="1" baseline="0" dirty="0" smtClean="0"/>
          </a:p>
          <a:p>
            <a:r>
              <a:rPr lang="he-IL" b="0" baseline="0" dirty="0" smtClean="0"/>
              <a:t>פקודת </a:t>
            </a:r>
            <a:r>
              <a:rPr lang="en-US" b="0" baseline="0" dirty="0" smtClean="0"/>
              <a:t>A</a:t>
            </a:r>
            <a:r>
              <a:rPr lang="he-IL" b="0" baseline="0" dirty="0" smtClean="0"/>
              <a:t>  - השמת ערך. פקודת </a:t>
            </a:r>
            <a:r>
              <a:rPr lang="en-US" b="0" baseline="0" dirty="0" smtClean="0"/>
              <a:t>C</a:t>
            </a:r>
            <a:r>
              <a:rPr lang="he-IL" b="0" baseline="0" dirty="0" smtClean="0"/>
              <a:t> – חישוב שמירה ו</a:t>
            </a:r>
            <a:r>
              <a:rPr lang="en-US" b="0" baseline="0" dirty="0" smtClean="0"/>
              <a:t>flow</a:t>
            </a:r>
            <a:endParaRPr lang="he-IL" b="0" baseline="0" dirty="0" smtClean="0"/>
          </a:p>
          <a:p>
            <a:endParaRPr lang="he-IL" b="0" baseline="0" dirty="0" smtClean="0"/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8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791F156-152A-47FC-8354-6436227A7EAA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בשנת </a:t>
            </a:r>
            <a:r>
              <a:rPr lang="he-IL" dirty="0" smtClean="0">
                <a:hlinkClick r:id="rId3" tooltip="1801"/>
              </a:rPr>
              <a:t>1801</a:t>
            </a:r>
            <a:r>
              <a:rPr lang="he-IL" dirty="0" smtClean="0"/>
              <a:t>, </a:t>
            </a:r>
            <a:r>
              <a:rPr lang="he-IL" dirty="0" smtClean="0">
                <a:hlinkClick r:id="rId4" tooltip="ג'וזף מרי ג'אקארד"/>
              </a:rPr>
              <a:t>ג'וזף מרי </a:t>
            </a:r>
            <a:r>
              <a:rPr lang="he-IL" dirty="0" err="1" smtClean="0">
                <a:hlinkClick r:id="rId4" tooltip="ג'וזף מרי ג'אקארד"/>
              </a:rPr>
              <a:t>ג'אקארד</a:t>
            </a:r>
            <a:r>
              <a:rPr lang="he-IL" dirty="0" smtClean="0"/>
              <a:t> פיתח </a:t>
            </a:r>
            <a:r>
              <a:rPr lang="he-IL" dirty="0" smtClean="0">
                <a:hlinkClick r:id="rId5" tooltip="אריגה"/>
              </a:rPr>
              <a:t>נול</a:t>
            </a:r>
            <a:r>
              <a:rPr lang="he-IL" dirty="0" smtClean="0"/>
              <a:t> שארג דגמים שונים באמצעות כרטיסים מנוקבים. כדי לשנות את הדגם הוחלפו הכרטיסים, ללא צורך בשינוי הנול גופו. חידוש זה היווה אבן דרך בתכנות.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שנת 1833, עבר </a:t>
            </a:r>
            <a:r>
              <a:rPr lang="he-IL" dirty="0" err="1" smtClean="0">
                <a:hlinkClick r:id="rId6" tooltip="צ'ארלס בבג'"/>
              </a:rPr>
              <a:t>צ'ארלס</a:t>
            </a:r>
            <a:r>
              <a:rPr lang="he-IL" dirty="0" smtClean="0">
                <a:hlinkClick r:id="rId6" tooltip="צ'ארלס בבג'"/>
              </a:rPr>
              <a:t> בבג'</a:t>
            </a:r>
            <a:r>
              <a:rPr lang="he-IL" dirty="0" smtClean="0"/>
              <a:t> מפיתוח </a:t>
            </a:r>
            <a:r>
              <a:rPr lang="he-IL" dirty="0" smtClean="0">
                <a:hlinkClick r:id="rId7" tooltip="מנוע הפרשים"/>
              </a:rPr>
              <a:t>מנוע ההפרשים</a:t>
            </a:r>
            <a:r>
              <a:rPr lang="he-IL" dirty="0" smtClean="0"/>
              <a:t> לפיתוח </a:t>
            </a:r>
            <a:r>
              <a:rPr lang="he-IL" dirty="0" smtClean="0">
                <a:hlinkClick r:id="rId8" tooltip="מנוע אנליטי"/>
              </a:rPr>
              <a:t>מנוע אנליטי</a:t>
            </a:r>
            <a:r>
              <a:rPr lang="he-IL" dirty="0" smtClean="0"/>
              <a:t> המתבסס על כרטיסי הניקוב של </a:t>
            </a:r>
            <a:r>
              <a:rPr lang="he-IL" dirty="0" err="1" smtClean="0"/>
              <a:t>ג'אקארד</a:t>
            </a:r>
            <a:r>
              <a:rPr lang="he-IL" dirty="0" smtClean="0"/>
              <a:t>.</a:t>
            </a:r>
            <a:endParaRPr lang="he-IL" b="1" dirty="0" smtClean="0"/>
          </a:p>
          <a:p>
            <a:r>
              <a:rPr lang="he-IL" b="1" dirty="0" smtClean="0"/>
              <a:t>מנוע אנליטי</a:t>
            </a:r>
            <a:r>
              <a:rPr lang="he-IL" dirty="0" smtClean="0"/>
              <a:t> הוא הדגם הראשון של </a:t>
            </a:r>
            <a:r>
              <a:rPr lang="he-IL" dirty="0" smtClean="0">
                <a:hlinkClick r:id="rId9" tooltip="מחשב"/>
              </a:rPr>
              <a:t>מחשב</a:t>
            </a:r>
            <a:r>
              <a:rPr lang="he-IL" dirty="0" smtClean="0"/>
              <a:t> מכני שנהגה על ידי ה</a:t>
            </a:r>
            <a:r>
              <a:rPr lang="he-IL" dirty="0" smtClean="0">
                <a:hlinkClick r:id="rId10" tooltip="מתמטיקאי"/>
              </a:rPr>
              <a:t>מתמטיקאי</a:t>
            </a:r>
            <a:r>
              <a:rPr lang="he-IL" dirty="0" smtClean="0"/>
              <a:t> </a:t>
            </a:r>
            <a:r>
              <a:rPr lang="he-IL" dirty="0" err="1" smtClean="0">
                <a:hlinkClick r:id="rId6" tooltip="צ'ארלס בבג'"/>
              </a:rPr>
              <a:t>צ'ארלס</a:t>
            </a:r>
            <a:r>
              <a:rPr lang="he-IL" dirty="0" smtClean="0">
                <a:hlinkClick r:id="rId6" tooltip="צ'ארלס בבג'"/>
              </a:rPr>
              <a:t> בבג'</a:t>
            </a:r>
            <a:r>
              <a:rPr lang="he-IL" dirty="0" smtClean="0"/>
              <a:t> לראשונה ב-</a:t>
            </a:r>
            <a:r>
              <a:rPr lang="he-IL" dirty="0" smtClean="0">
                <a:hlinkClick r:id="rId11" tooltip="1833"/>
              </a:rPr>
              <a:t>1833</a:t>
            </a:r>
            <a:r>
              <a:rPr lang="he-IL" dirty="0" smtClean="0"/>
              <a:t> והוא המשיך לעבוד עליו עד מותו ב-</a:t>
            </a:r>
            <a:r>
              <a:rPr lang="he-IL" dirty="0" smtClean="0">
                <a:hlinkClick r:id="rId12" tooltip="1871"/>
              </a:rPr>
              <a:t>1871</a:t>
            </a:r>
            <a:r>
              <a:rPr lang="he-IL" dirty="0" smtClean="0"/>
              <a:t>. מחשב מכני זה הונע על ידי </a:t>
            </a:r>
            <a:r>
              <a:rPr lang="he-IL" dirty="0" smtClean="0">
                <a:hlinkClick r:id="rId13" tooltip="מנוע קיטור"/>
              </a:rPr>
              <a:t>מנוע קיטור</a:t>
            </a:r>
            <a:r>
              <a:rPr lang="he-IL" dirty="0" smtClean="0"/>
              <a:t> והמידע להפעלתו הוזן מ</a:t>
            </a:r>
            <a:r>
              <a:rPr lang="he-IL" dirty="0" smtClean="0">
                <a:hlinkClick r:id="rId14" tooltip="כרטיס מנוקב"/>
              </a:rPr>
              <a:t>כרטיסים מנוקבים</a:t>
            </a:r>
            <a:r>
              <a:rPr lang="he-IL" dirty="0" smtClean="0"/>
              <a:t>. </a:t>
            </a:r>
            <a:r>
              <a:rPr lang="he-IL" dirty="0" smtClean="0">
                <a:hlinkClick r:id="rId15" tooltip="מעבד"/>
              </a:rPr>
              <a:t>יחידת החישוב</a:t>
            </a:r>
            <a:r>
              <a:rPr lang="he-IL" dirty="0" smtClean="0"/>
              <a:t> של המחשב עשתה שימוש ב</a:t>
            </a:r>
            <a:r>
              <a:rPr lang="he-IL" dirty="0" smtClean="0">
                <a:hlinkClick r:id="rId16" tooltip="גלגל שיניים"/>
              </a:rPr>
              <a:t>גלגלי שיניים</a:t>
            </a:r>
            <a:r>
              <a:rPr lang="he-IL" dirty="0" smtClean="0"/>
              <a:t>. המחשב היה בעל יכולת לבצע חישובים ולהכין </a:t>
            </a:r>
            <a:r>
              <a:rPr lang="he-IL" dirty="0" smtClean="0">
                <a:hlinkClick r:id="rId17" tooltip="לוח לוגריתמים"/>
              </a:rPr>
              <a:t>לוח לוגריתמים</a:t>
            </a:r>
            <a:r>
              <a:rPr lang="he-IL" dirty="0" smtClean="0"/>
              <a:t> בדיוק רב, ומבחינה לוגית הוא שווה ערך למחשבים שנבנו 100 שנים אחר כך. </a:t>
            </a:r>
            <a:r>
              <a:rPr lang="he-IL" dirty="0" smtClean="0">
                <a:hlinkClick r:id="rId18" tooltip="עדה לאבלייס"/>
              </a:rPr>
              <a:t>עדה </a:t>
            </a:r>
            <a:r>
              <a:rPr lang="he-IL" dirty="0" err="1" smtClean="0">
                <a:hlinkClick r:id="rId18" tooltip="עדה לאבלייס"/>
              </a:rPr>
              <a:t>לאבלייס</a:t>
            </a:r>
            <a:r>
              <a:rPr lang="he-IL" dirty="0" smtClean="0"/>
              <a:t> כתבה את ההוראות להפעלת המחשב וייתכן שהיא הייתה המתכנתת הראשונה בעולם</a:t>
            </a:r>
          </a:p>
          <a:p>
            <a:endParaRPr lang="he-IL" dirty="0" smtClean="0"/>
          </a:p>
          <a:p>
            <a:r>
              <a:rPr lang="he-IL" dirty="0" smtClean="0"/>
              <a:t>אבולוציה:</a:t>
            </a:r>
            <a:r>
              <a:rPr lang="he-IL" baseline="0" dirty="0" smtClean="0"/>
              <a:t> קידוד פיזי, תיעוד סימבולי, קידוד סימבולי, תרגום והרצה – צריך משהו שיתרגם</a:t>
            </a:r>
          </a:p>
          <a:p>
            <a:endParaRPr lang="he-IL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425D930-27D9-4B28-B326-39B9C2431E8F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שפת מכונה נראית כך. איך </a:t>
            </a:r>
            <a:r>
              <a:rPr lang="he-IL" baseline="0" dirty="0" err="1" smtClean="0"/>
              <a:t>מפעניחים</a:t>
            </a:r>
            <a:r>
              <a:rPr lang="he-IL" baseline="0" dirty="0" smtClean="0"/>
              <a:t> את זה? תלוי בכללים</a:t>
            </a:r>
          </a:p>
          <a:p>
            <a:r>
              <a:rPr lang="he-IL" baseline="0" dirty="0" smtClean="0"/>
              <a:t>אם מבנה השפה הוא של תתי מחרוזות באורך 4 ביט אז יש לנו כאן 4 תתי מחרוזות</a:t>
            </a:r>
          </a:p>
          <a:p>
            <a:r>
              <a:rPr lang="he-IL" baseline="0" dirty="0" smtClean="0"/>
              <a:t>נניח הראשונה זה פעולה, השנייה זה כתובת יעד </a:t>
            </a:r>
            <a:r>
              <a:rPr lang="he-IL" baseline="0" dirty="0" err="1" smtClean="0"/>
              <a:t>וה</a:t>
            </a:r>
            <a:r>
              <a:rPr lang="he-IL" baseline="0" dirty="0" smtClean="0"/>
              <a:t> 2 הנותרות זה ארגומנטים</a:t>
            </a:r>
          </a:p>
          <a:p>
            <a:r>
              <a:rPr lang="he-IL" baseline="0" dirty="0" smtClean="0"/>
              <a:t>מכיוון שמצד אחד המחשב עובד עם בינארי, אבל לנו קשה להבין מה כתוב פה</a:t>
            </a:r>
          </a:p>
          <a:p>
            <a:r>
              <a:rPr lang="he-IL" baseline="0" dirty="0" smtClean="0"/>
              <a:t>יש ייצוג כפול  - </a:t>
            </a:r>
            <a:r>
              <a:rPr lang="he-IL" baseline="0" dirty="0" err="1" smtClean="0"/>
              <a:t>סימבוליי</a:t>
            </a:r>
            <a:r>
              <a:rPr lang="he-IL" baseline="0" dirty="0" smtClean="0"/>
              <a:t> נניח </a:t>
            </a:r>
            <a:r>
              <a:rPr lang="en-US" baseline="0" dirty="0" smtClean="0"/>
              <a:t>set R3,R1+R9</a:t>
            </a:r>
          </a:p>
          <a:p>
            <a:r>
              <a:rPr lang="he-IL" baseline="0" dirty="0" smtClean="0"/>
              <a:t>התחביר תלוי במי שמתכנן את השפה, אבל בסופו של דבר לכל הוראה יש ייצוג כפול  - סימבולי ובינארי</a:t>
            </a:r>
          </a:p>
          <a:p>
            <a:r>
              <a:rPr lang="he-IL" baseline="0" dirty="0" smtClean="0"/>
              <a:t>אם נבין את זה לעומק נבין את הקשר שבין שפת התכנות לבין החומרה</a:t>
            </a:r>
          </a:p>
          <a:p>
            <a:r>
              <a:rPr lang="he-IL" baseline="0" dirty="0" smtClean="0"/>
              <a:t>מכיוון שהייצוג כפול נוכל לכתוב קוד בצורה סימבולית שיותר </a:t>
            </a:r>
            <a:r>
              <a:rPr lang="he-IL" baseline="0" dirty="0" err="1" smtClean="0"/>
              <a:t>אינטואטיבי</a:t>
            </a:r>
            <a:r>
              <a:rPr lang="he-IL" baseline="0" dirty="0" smtClean="0"/>
              <a:t> לנו</a:t>
            </a:r>
          </a:p>
          <a:p>
            <a:r>
              <a:rPr lang="he-IL" baseline="0" dirty="0" smtClean="0"/>
              <a:t>משם נוכל בעצם לתרגם קוד רגיל לקוד שפת מכונה </a:t>
            </a:r>
          </a:p>
          <a:p>
            <a:r>
              <a:rPr lang="he-IL" baseline="0" dirty="0" smtClean="0"/>
              <a:t>הייצוג בשפה סימבולית נקרא שפת </a:t>
            </a:r>
            <a:r>
              <a:rPr lang="he-IL" baseline="0" dirty="0" err="1" smtClean="0"/>
              <a:t>אסמבלי</a:t>
            </a:r>
            <a:r>
              <a:rPr lang="he-IL" baseline="0" dirty="0" smtClean="0"/>
              <a:t> – ומכונת התרגום נקראת אסמבלר – </a:t>
            </a:r>
          </a:p>
          <a:p>
            <a:r>
              <a:rPr lang="he-IL" baseline="0" dirty="0" smtClean="0"/>
              <a:t>יש מגדל בבל של שפות מחשב, אבל כולם בסוף מתרגמות לאותם אלמנטים בסיסיים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>
                <a:solidFill>
                  <a:prstClr val="black"/>
                </a:solidFill>
              </a:rPr>
              <a:pPr/>
              <a:t>8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038"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685817" indent="-263776" defTabSz="740038"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055103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477145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marL="1899186" indent="-211021" defTabSz="740038"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2321227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2743269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3165310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3587351" indent="-211021" algn="ctr" defTabSz="740038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8716342-F66D-4AAE-BD89-4088C2640486}" type="slidenum">
              <a:rPr lang="he-IL" sz="100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 sz="1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1020" y="798523"/>
            <a:ext cx="4617495" cy="320259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e-IL" dirty="0" smtClean="0">
                <a:cs typeface="Arial" pitchFamily="34" charset="0"/>
              </a:rPr>
              <a:t>פקודת</a:t>
            </a:r>
            <a:r>
              <a:rPr lang="he-IL" baseline="0" dirty="0" smtClean="0">
                <a:cs typeface="Arial" pitchFamily="34" charset="0"/>
              </a:rPr>
              <a:t> </a:t>
            </a:r>
            <a:r>
              <a:rPr lang="en-US" baseline="0" dirty="0" smtClean="0">
                <a:cs typeface="Arial" pitchFamily="34" charset="0"/>
              </a:rPr>
              <a:t>A</a:t>
            </a:r>
            <a:r>
              <a:rPr lang="he-IL" baseline="0" dirty="0" smtClean="0">
                <a:cs typeface="Arial" pitchFamily="34" charset="0"/>
              </a:rPr>
              <a:t> – הכנסת ערך בן 15 ביט לרגיסטר </a:t>
            </a:r>
            <a:r>
              <a:rPr lang="en-US" baseline="0" dirty="0" smtClean="0">
                <a:cs typeface="Arial" pitchFamily="34" charset="0"/>
              </a:rPr>
              <a:t>A</a:t>
            </a:r>
            <a:endParaRPr lang="he-IL" baseline="0" dirty="0" smtClean="0">
              <a:cs typeface="Arial" pitchFamily="34" charset="0"/>
            </a:endParaRPr>
          </a:p>
          <a:p>
            <a:r>
              <a:rPr lang="he-IL" baseline="0" dirty="0" smtClean="0">
                <a:cs typeface="Arial" pitchFamily="34" charset="0"/>
              </a:rPr>
              <a:t>אופרטור שטרודל</a:t>
            </a:r>
          </a:p>
          <a:p>
            <a:r>
              <a:rPr lang="he-IL" baseline="0" dirty="0" smtClean="0">
                <a:cs typeface="Arial" pitchFamily="34" charset="0"/>
              </a:rPr>
              <a:t>שימושים: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>
                <a:cs typeface="Arial" pitchFamily="34" charset="0"/>
              </a:rPr>
              <a:t>הכנסת קבועים </a:t>
            </a:r>
            <a:r>
              <a:rPr lang="he-IL" baseline="0" dirty="0" err="1" smtClean="0">
                <a:cs typeface="Arial" pitchFamily="34" charset="0"/>
              </a:rPr>
              <a:t>לזכרון</a:t>
            </a:r>
            <a:r>
              <a:rPr lang="he-IL" baseline="0" dirty="0" smtClean="0">
                <a:cs typeface="Arial" pitchFamily="34" charset="0"/>
              </a:rPr>
              <a:t> (הדרך היחידה לעשות זאת)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>
                <a:cs typeface="Arial" pitchFamily="34" charset="0"/>
              </a:rPr>
              <a:t>הגדרת יעד בזיכרון (</a:t>
            </a:r>
            <a:r>
              <a:rPr lang="en-US" baseline="0" dirty="0" smtClean="0">
                <a:cs typeface="Arial" pitchFamily="34" charset="0"/>
              </a:rPr>
              <a:t>RAM</a:t>
            </a:r>
            <a:r>
              <a:rPr lang="he-IL" baseline="0" dirty="0" smtClean="0">
                <a:cs typeface="Arial" pitchFamily="34" charset="0"/>
              </a:rPr>
              <a:t>) לפעולת </a:t>
            </a:r>
            <a:r>
              <a:rPr lang="en-US" baseline="0" dirty="0" smtClean="0">
                <a:cs typeface="Arial" pitchFamily="34" charset="0"/>
              </a:rPr>
              <a:t>C</a:t>
            </a:r>
            <a:r>
              <a:rPr lang="he-IL" baseline="0" dirty="0" smtClean="0">
                <a:cs typeface="Arial" pitchFamily="34" charset="0"/>
              </a:rPr>
              <a:t> הבאה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>
                <a:cs typeface="Arial" pitchFamily="34" charset="0"/>
              </a:rPr>
              <a:t>הגדרת הוראה הבאה לביצוע מהזיכרון (</a:t>
            </a:r>
            <a:r>
              <a:rPr lang="en-US" baseline="0" dirty="0" smtClean="0">
                <a:cs typeface="Arial" pitchFamily="34" charset="0"/>
              </a:rPr>
              <a:t>ROM</a:t>
            </a:r>
            <a:r>
              <a:rPr lang="he-IL" baseline="0" dirty="0" smtClean="0">
                <a:cs typeface="Arial" pitchFamily="34" charset="0"/>
              </a:rPr>
              <a:t>) ע"י פעולת </a:t>
            </a:r>
            <a:r>
              <a:rPr lang="en-US" baseline="0" dirty="0" smtClean="0">
                <a:cs typeface="Arial" pitchFamily="34" charset="0"/>
              </a:rPr>
              <a:t>C</a:t>
            </a:r>
            <a:r>
              <a:rPr lang="he-IL" baseline="0" dirty="0" smtClean="0">
                <a:cs typeface="Arial" pitchFamily="34" charset="0"/>
              </a:rPr>
              <a:t> הבאה </a:t>
            </a:r>
          </a:p>
          <a:p>
            <a:pPr marL="228600" indent="-228600">
              <a:buFont typeface="+mj-lt"/>
              <a:buAutoNum type="arabicPeriod"/>
            </a:pPr>
            <a:endParaRPr lang="he-IL" baseline="0" dirty="0" smtClean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he-IL" baseline="0" dirty="0" smtClean="0">
              <a:cs typeface="Arial" pitchFamily="34" charset="0"/>
            </a:endParaRPr>
          </a:p>
          <a:p>
            <a:r>
              <a:rPr lang="he-IL" baseline="0" dirty="0" smtClean="0">
                <a:cs typeface="Arial" pitchFamily="34" charset="0"/>
              </a:rPr>
              <a:t>1הדרך היחידה להכניס קבועים לזיכרון – חייב לעבור דרך </a:t>
            </a:r>
            <a:r>
              <a:rPr lang="en-US" baseline="0" dirty="0" smtClean="0">
                <a:cs typeface="Arial" pitchFamily="34" charset="0"/>
              </a:rPr>
              <a:t>A</a:t>
            </a:r>
            <a:endParaRPr lang="he-IL" baseline="0" dirty="0" smtClean="0">
              <a:cs typeface="Arial" pitchFamily="34" charset="0"/>
            </a:endParaRPr>
          </a:p>
          <a:p>
            <a:endParaRPr lang="he-IL" baseline="0" dirty="0" smtClean="0">
              <a:cs typeface="Arial" pitchFamily="34" charset="0"/>
            </a:endParaRPr>
          </a:p>
          <a:p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2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508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5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30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519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5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14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9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9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1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13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13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8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45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03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4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85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77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41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0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idc.ac.il/tecs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כ"ז/חשון/תשע"ה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3" name="Text Box 9" descr="Bouquet"/>
          <p:cNvSpPr txBox="1">
            <a:spLocks noChangeArrowheads="1"/>
          </p:cNvSpPr>
          <p:nvPr userDrawn="1"/>
        </p:nvSpPr>
        <p:spPr bwMode="auto">
          <a:xfrm>
            <a:off x="228600" y="6591300"/>
            <a:ext cx="8686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Elements of Computing Systems, Nisan &amp; Schocken, MIT Press, </a:t>
            </a:r>
            <a:r>
              <a:rPr lang="en-US" sz="1000">
                <a:solidFill>
                  <a:srgbClr val="000099"/>
                </a:solidFill>
                <a:latin typeface="Arial" charset="0"/>
                <a:hlinkClick r:id="rId14"/>
              </a:rPr>
              <a:t>www.idc.ac.il/tecs</a:t>
            </a:r>
            <a:r>
              <a:rPr lang="en-US" sz="1000">
                <a:solidFill>
                  <a:srgbClr val="000000"/>
                </a:solidFill>
                <a:latin typeface="Arial" charset="0"/>
              </a:rPr>
              <a:t> , Chapter 4: </a:t>
            </a:r>
            <a:r>
              <a:rPr lang="en-US" sz="1000" i="1">
                <a:solidFill>
                  <a:srgbClr val="000000"/>
                </a:solidFill>
                <a:latin typeface="Arial" charset="0"/>
              </a:rPr>
              <a:t>Machine Language</a:t>
            </a:r>
            <a:r>
              <a:rPr lang="en-US" sz="1000">
                <a:solidFill>
                  <a:srgbClr val="000000"/>
                </a:solidFill>
                <a:latin typeface="Arial" charset="0"/>
              </a:rPr>
              <a:t>                                             slide </a:t>
            </a:r>
            <a:fld id="{BBDA57FA-431A-4728-A251-27F6CAB35BA1}" type="slidenum">
              <a:rPr lang="he-IL" sz="1000">
                <a:solidFill>
                  <a:srgbClr val="000000"/>
                </a:solidFill>
                <a:latin typeface="Arial" charset="0"/>
                <a:cs typeface="Arial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>
                <a:solidFill>
                  <a:srgbClr val="000000"/>
                </a:solidFill>
                <a:latin typeface="Arial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075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כ"ז/חשון/תשע"ה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3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46807" y="5027343"/>
            <a:ext cx="7485380" cy="1676400"/>
          </a:xfrm>
        </p:spPr>
        <p:txBody>
          <a:bodyPr/>
          <a:lstStyle/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מעבדה במחשבים מחומרה לתוכנה 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קורס 10083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אריק </a:t>
            </a:r>
            <a:r>
              <a:rPr lang="he-IL" sz="2400" dirty="0" err="1" smtClean="0">
                <a:solidFill>
                  <a:srgbClr val="002060"/>
                </a:solidFill>
              </a:rPr>
              <a:t>גיספאן</a:t>
            </a:r>
            <a:r>
              <a:rPr lang="he-IL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arikgi@post.jce.ac.il</a:t>
            </a:r>
            <a:endParaRPr lang="he-IL" sz="2400" dirty="0" smtClean="0">
              <a:solidFill>
                <a:srgbClr val="00206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1000" y="2399907"/>
            <a:ext cx="8610600" cy="2703636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500" b="1" u="sng" dirty="0" smtClean="0">
                <a:solidFill>
                  <a:schemeClr val="tx1"/>
                </a:solidFill>
              </a:rPr>
              <a:t>הרצאה 4</a:t>
            </a:r>
            <a:r>
              <a:rPr lang="he-IL" sz="7500" dirty="0" smtClean="0">
                <a:solidFill>
                  <a:schemeClr val="tx1"/>
                </a:solidFill>
              </a:rPr>
              <a:t> </a:t>
            </a:r>
          </a:p>
          <a:p>
            <a:pPr rtl="0"/>
            <a:r>
              <a:rPr lang="en-US" sz="7500" dirty="0" smtClean="0">
                <a:solidFill>
                  <a:schemeClr val="tx1"/>
                </a:solidFill>
                <a:latin typeface="Comic Sans MS" pitchFamily="66" charset="0"/>
              </a:rPr>
              <a:t>Machine Language</a:t>
            </a:r>
            <a:endParaRPr lang="en-US" sz="75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5" descr="עזריאלי – מכללה אקדמית להנדסה ירושלי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0" y="980728"/>
            <a:ext cx="4339219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examples </a:t>
            </a:r>
            <a:r>
              <a:rPr lang="en-US" sz="1600" smtClean="0"/>
              <a:t>(programming practice)</a:t>
            </a:r>
            <a:r>
              <a:rPr lang="en-US" smtClean="0"/>
              <a:t> 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6553200" cy="5638800"/>
          </a:xfrm>
        </p:spPr>
        <p:txBody>
          <a:bodyPr/>
          <a:lstStyle/>
          <a:p>
            <a:pPr marL="381000" indent="-381000">
              <a:spcBef>
                <a:spcPct val="130000"/>
              </a:spcBef>
              <a:buFont typeface="Wingdings" pitchFamily="2" charset="2"/>
              <a:buNone/>
            </a:pPr>
            <a:r>
              <a:rPr lang="en-US" u="sng" dirty="0" smtClean="0"/>
              <a:t>Write the Hack instructions that </a:t>
            </a:r>
            <a:br>
              <a:rPr lang="en-US" u="sng" dirty="0" smtClean="0"/>
            </a:br>
            <a:r>
              <a:rPr lang="en-US" u="sng" dirty="0" smtClean="0"/>
              <a:t> implement the following tasks: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marL="381000" indent="-381000">
              <a:spcBef>
                <a:spcPct val="130000"/>
              </a:spcBef>
              <a:buClr>
                <a:srgbClr val="000066"/>
              </a:buClr>
              <a:buSzPct val="60000"/>
              <a:buFont typeface="Wingdings" pitchFamily="2" charset="2"/>
              <a:buChar char="q"/>
            </a:pPr>
            <a:r>
              <a:rPr lang="en-US" sz="1600" dirty="0" smtClean="0">
                <a:cs typeface="Times New Roman" pitchFamily="18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17</a:t>
            </a:r>
          </a:p>
          <a:p>
            <a:pPr marL="381000" indent="-381000">
              <a:spcBef>
                <a:spcPct val="130000"/>
              </a:spcBef>
              <a:buClr>
                <a:srgbClr val="000066"/>
              </a:buClr>
              <a:buSzPct val="60000"/>
              <a:buFont typeface="Wingdings" pitchFamily="2" charset="2"/>
              <a:buChar char="q"/>
            </a:pPr>
            <a:r>
              <a:rPr lang="en-US" sz="1600" dirty="0" smtClean="0">
                <a:cs typeface="Times New Roman" pitchFamily="18" charset="0"/>
              </a:rPr>
              <a:t>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A-1</a:t>
            </a:r>
          </a:p>
          <a:p>
            <a:pPr marL="381000" indent="-381000">
              <a:spcBef>
                <a:spcPct val="130000"/>
              </a:spcBef>
              <a:buClr>
                <a:srgbClr val="000066"/>
              </a:buClr>
              <a:buSzPct val="60000"/>
              <a:buFont typeface="Wingdings" pitchFamily="2" charset="2"/>
              <a:buChar char="q"/>
            </a:pPr>
            <a:r>
              <a:rPr lang="en-US" sz="1600" dirty="0" smtClean="0">
                <a:cs typeface="Times New Roman" pitchFamily="18" charset="0"/>
              </a:rPr>
              <a:t>Set both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 + 1</a:t>
            </a:r>
          </a:p>
          <a:p>
            <a:pPr marL="381000" indent="-381000">
              <a:spcBef>
                <a:spcPct val="130000"/>
              </a:spcBef>
              <a:buClr>
                <a:srgbClr val="000066"/>
              </a:buClr>
              <a:buSzPct val="60000"/>
              <a:buFont typeface="Wingdings" pitchFamily="2" charset="2"/>
              <a:buChar char="q"/>
            </a:pPr>
            <a:r>
              <a:rPr lang="en-US" sz="1600" dirty="0" smtClean="0">
                <a:cs typeface="Times New Roman" pitchFamily="18" charset="0"/>
              </a:rPr>
              <a:t>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19</a:t>
            </a:r>
          </a:p>
          <a:p>
            <a:pPr marL="381000" indent="-381000">
              <a:spcBef>
                <a:spcPct val="130000"/>
              </a:spcBef>
              <a:buClr>
                <a:srgbClr val="000066"/>
              </a:buClr>
              <a:buSzPct val="60000"/>
              <a:buFont typeface="Wingdings" pitchFamily="2" charset="2"/>
              <a:buChar char="q"/>
            </a:pPr>
            <a:r>
              <a:rPr lang="en-US" sz="1600" dirty="0" smtClean="0">
                <a:cs typeface="Times New Roman" pitchFamily="18" charset="0"/>
              </a:rPr>
              <a:t>Set both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 + D</a:t>
            </a:r>
          </a:p>
          <a:p>
            <a:pPr marL="381000" indent="-381000">
              <a:spcBef>
                <a:spcPct val="130000"/>
              </a:spcBef>
              <a:buClr>
                <a:srgbClr val="000066"/>
              </a:buClr>
              <a:buSzPct val="60000"/>
              <a:buFont typeface="Wingdings" pitchFamily="2" charset="2"/>
              <a:buChar char="q"/>
            </a:pPr>
            <a:r>
              <a:rPr lang="en-US" sz="1600" dirty="0" smtClean="0">
                <a:cs typeface="Times New Roman" pitchFamily="18" charset="0"/>
              </a:rPr>
              <a:t>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RAM[5034]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- 1</a:t>
            </a:r>
          </a:p>
          <a:p>
            <a:pPr marL="381000" indent="-381000">
              <a:spcBef>
                <a:spcPct val="130000"/>
              </a:spcBef>
              <a:buClr>
                <a:srgbClr val="000066"/>
              </a:buClr>
              <a:buSzPct val="60000"/>
              <a:buFont typeface="Wingdings" pitchFamily="2" charset="2"/>
              <a:buChar char="q"/>
            </a:pPr>
            <a:r>
              <a:rPr lang="en-US" sz="1600" dirty="0" smtClean="0">
                <a:cs typeface="Times New Roman" pitchFamily="18" charset="0"/>
              </a:rPr>
              <a:t>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RAM[53]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171</a:t>
            </a:r>
          </a:p>
          <a:p>
            <a:pPr marL="381000" indent="-381000">
              <a:spcBef>
                <a:spcPct val="130000"/>
              </a:spcBef>
              <a:buClr>
                <a:srgbClr val="000066"/>
              </a:buClr>
              <a:buSzPct val="60000"/>
              <a:buFont typeface="Wingdings" pitchFamily="2" charset="2"/>
              <a:buChar char="q"/>
            </a:pPr>
            <a:r>
              <a:rPr lang="en-US" sz="1600" dirty="0" smtClean="0">
                <a:cs typeface="Times New Roman" pitchFamily="18" charset="0"/>
              </a:rPr>
              <a:t>Add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smtClean="0">
                <a:cs typeface="Times New Roman" pitchFamily="18" charset="0"/>
              </a:rPr>
              <a:t>to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RAM[7],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and store the result 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4572000" y="914400"/>
            <a:ext cx="4267200" cy="3048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u="sng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Hack commands:</a:t>
            </a:r>
            <a:endParaRPr lang="en-US" sz="20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@value</a:t>
            </a: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smtClean="0">
                <a:solidFill>
                  <a:srgbClr val="000099"/>
                </a:solidFill>
                <a:latin typeface="Comic Sans MS" pitchFamily="66" charset="0"/>
                <a:cs typeface="Times New Roman" pitchFamily="18" charset="0"/>
              </a:rPr>
              <a:t>// set </a:t>
            </a: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1600" smtClean="0">
                <a:solidFill>
                  <a:srgbClr val="000099"/>
                </a:solidFill>
                <a:latin typeface="Comic Sans MS" pitchFamily="66" charset="0"/>
                <a:cs typeface="Times New Roman" pitchFamily="18" charset="0"/>
              </a:rPr>
              <a:t> to value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dest = x op y   </a:t>
            </a:r>
          </a:p>
          <a:p>
            <a:pPr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op 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+ 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-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A, D, or M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y 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A, D, M or 1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(op y) is optional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dest 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D</a:t>
            </a:r>
            <a:r>
              <a:rPr lang="en-US" sz="1200" smtClean="0">
                <a:solidFill>
                  <a:srgbClr val="000000"/>
                </a:solidFill>
                <a:cs typeface="Arial" pitchFamily="34" charset="0"/>
              </a:rPr>
              <a:t> ,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1200" smtClean="0">
                <a:solidFill>
                  <a:srgbClr val="000000"/>
                </a:solidFill>
                <a:cs typeface="Arial" pitchFamily="34" charset="0"/>
              </a:rPr>
              <a:t> ,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MD</a:t>
            </a:r>
            <a:r>
              <a:rPr lang="en-US" sz="1200" smtClean="0">
                <a:solidFill>
                  <a:srgbClr val="000000"/>
                </a:solidFill>
                <a:cs typeface="Arial" pitchFamily="34" charset="0"/>
              </a:rPr>
              <a:t> ,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1200" smtClean="0">
                <a:solidFill>
                  <a:srgbClr val="000000"/>
                </a:solidFill>
                <a:cs typeface="Arial" pitchFamily="34" charset="0"/>
              </a:rPr>
              <a:t> ,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AM</a:t>
            </a:r>
            <a:r>
              <a:rPr lang="en-US" sz="1200" smtClean="0">
                <a:solidFill>
                  <a:srgbClr val="000000"/>
                </a:solidFill>
                <a:cs typeface="Arial" pitchFamily="34" charset="0"/>
              </a:rPr>
              <a:t> ,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</a:t>
            </a:r>
            <a:r>
              <a:rPr lang="en-US" sz="1200" smtClean="0">
                <a:solidFill>
                  <a:srgbClr val="000000"/>
                </a:solidFill>
                <a:cs typeface="Arial" pitchFamily="34" charset="0"/>
              </a:rPr>
              <a:t> ,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AMD,</a:t>
            </a: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null</a:t>
            </a:r>
            <a:r>
              <a:rPr lang="en-US" sz="1000" smtClean="0">
                <a:solidFill>
                  <a:srgbClr val="000000"/>
                </a:solidFill>
                <a:cs typeface="Arial" pitchFamily="34" charset="0"/>
              </a:rPr>
              <a:t>  </a:t>
            </a:r>
            <a:endParaRPr lang="en-US" sz="10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10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program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609600"/>
            <a:ext cx="3048000" cy="2362200"/>
            <a:chOff x="96" y="384"/>
            <a:chExt cx="1920" cy="1488"/>
          </a:xfrm>
        </p:grpSpPr>
        <p:sp>
          <p:nvSpPr>
            <p:cNvPr id="320516" name="Text Box 4"/>
            <p:cNvSpPr txBox="1">
              <a:spLocks noChangeArrowheads="1"/>
            </p:cNvSpPr>
            <p:nvPr/>
          </p:nvSpPr>
          <p:spPr bwMode="auto">
            <a:xfrm>
              <a:off x="144" y="576"/>
              <a:ext cx="1872" cy="129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A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dds 1+...+100.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into i = 1;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into sum = 0;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while (i &lt;= 100){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sum += i;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i++;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96" y="384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</a:rPr>
                <a:t>C: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29000" y="609600"/>
            <a:ext cx="5486400" cy="5943600"/>
            <a:chOff x="2160" y="384"/>
            <a:chExt cx="3456" cy="3744"/>
          </a:xfrm>
        </p:grpSpPr>
        <p:sp>
          <p:nvSpPr>
            <p:cNvPr id="320519" name="Text Box 7"/>
            <p:cNvSpPr txBox="1">
              <a:spLocks noChangeArrowheads="1"/>
            </p:cNvSpPr>
            <p:nvPr/>
          </p:nvSpPr>
          <p:spPr bwMode="auto">
            <a:xfrm>
              <a:off x="2208" y="576"/>
              <a:ext cx="3408" cy="355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  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A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dds 1+...+100.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@i  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i refers to some memo. location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M=1 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i=1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@sum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sum refers to some memo. location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M=0 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sum=0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(LOOP)					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@i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D=M  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D = i 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@100    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D=D-A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D = i - 100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@END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D;JGT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If (i-100) &gt; 0 got END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@i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D=M  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D = i 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@sum    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M=D+M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sum += i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@i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M=M+1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i++ 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@LOOP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0;JMP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Got LOOP                          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(END)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@END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0;JMP   </a:t>
              </a:r>
              <a:r>
                <a:rPr lang="en-US" sz="1400" b="1" smtClean="0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//</a:t>
              </a: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Infinite loop</a:t>
              </a:r>
              <a:endPara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21511" name="Rectangle 8"/>
            <p:cNvSpPr>
              <a:spLocks noChangeArrowheads="1"/>
            </p:cNvSpPr>
            <p:nvPr/>
          </p:nvSpPr>
          <p:spPr bwMode="auto">
            <a:xfrm>
              <a:off x="2160" y="384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</a:rPr>
                <a:t>Hack:</a:t>
              </a:r>
            </a:p>
          </p:txBody>
        </p:sp>
      </p:grpSp>
      <p:sp>
        <p:nvSpPr>
          <p:cNvPr id="320521" name="Oval 9"/>
          <p:cNvSpPr>
            <a:spLocks noChangeArrowheads="1"/>
          </p:cNvSpPr>
          <p:nvPr/>
        </p:nvSpPr>
        <p:spPr bwMode="auto">
          <a:xfrm>
            <a:off x="533400" y="4191000"/>
            <a:ext cx="1584325" cy="6477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FFFFFF"/>
                </a:solidFill>
                <a:latin typeface="Arial" pitchFamily="34" charset="0"/>
              </a:rPr>
              <a:t>Demo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FFFFFF"/>
                </a:solidFill>
                <a:latin typeface="Arial" pitchFamily="34" charset="0"/>
              </a:rPr>
              <a:t>CPU emulator</a:t>
            </a:r>
          </a:p>
        </p:txBody>
      </p:sp>
    </p:spTree>
    <p:extLst>
      <p:ext uri="{BB962C8B-B14F-4D97-AF65-F5344CB8AC3E}">
        <p14:creationId xmlns:p14="http://schemas.microsoft.com/office/powerpoint/2010/main" val="184165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A-instruction</a:t>
            </a:r>
          </a:p>
        </p:txBody>
      </p:sp>
      <p:graphicFrame>
        <p:nvGraphicFramePr>
          <p:cNvPr id="324611" name="Object 3"/>
          <p:cNvGraphicFramePr>
            <a:graphicFrameLocks noChangeAspect="1"/>
          </p:cNvGraphicFramePr>
          <p:nvPr/>
        </p:nvGraphicFramePr>
        <p:xfrm>
          <a:off x="4763" y="838200"/>
          <a:ext cx="89820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6333840" imgH="5922360" progId="Visio.Drawing.6">
                  <p:embed/>
                </p:oleObj>
              </mc:Choice>
              <mc:Fallback>
                <p:oleObj name="VISIO" r:id="rId4" imgW="633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59" t="6052" r="-153" b="72652"/>
                      <a:stretch>
                        <a:fillRect/>
                      </a:stretch>
                    </p:blipFill>
                    <p:spPr bwMode="auto">
                      <a:xfrm>
                        <a:off x="4763" y="838200"/>
                        <a:ext cx="8982075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5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C-instruction syntax </a:t>
            </a:r>
            <a:r>
              <a:rPr lang="en-US" sz="2000" smtClean="0"/>
              <a:t>(final version)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362200"/>
            <a:ext cx="7696200" cy="1295400"/>
            <a:chOff x="336" y="1824"/>
            <a:chExt cx="4848" cy="816"/>
          </a:xfrm>
        </p:grpSpPr>
        <p:sp>
          <p:nvSpPr>
            <p:cNvPr id="306180" name="Text Box 4"/>
            <p:cNvSpPr txBox="1">
              <a:spLocks noChangeArrowheads="1"/>
            </p:cNvSpPr>
            <p:nvPr/>
          </p:nvSpPr>
          <p:spPr bwMode="auto">
            <a:xfrm>
              <a:off x="384" y="2064"/>
              <a:ext cx="4800" cy="57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/>
            <a:p>
              <a:pPr marL="342900" indent="-342900"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0,1,-1,D,A,!D,!A,-D,-A,D+1,A+1,D-1,A-1,D+A,D-A,A-D,D&amp;A,D|A,</a:t>
              </a:r>
            </a:p>
            <a:p>
              <a:pPr marL="342900" indent="-342900"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    M,   !M,   -M,    M+1,    M-1,D+M,D-M,M-D,D&amp;M,D|M </a:t>
              </a:r>
            </a:p>
          </p:txBody>
        </p:sp>
        <p:sp>
          <p:nvSpPr>
            <p:cNvPr id="18445" name="Rectangle 5"/>
            <p:cNvSpPr>
              <a:spLocks noChangeArrowheads="1"/>
            </p:cNvSpPr>
            <p:nvPr/>
          </p:nvSpPr>
          <p:spPr bwMode="auto">
            <a:xfrm>
              <a:off x="336" y="1824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2000" smtClean="0">
                  <a:solidFill>
                    <a:srgbClr val="000099"/>
                  </a:solidFill>
                  <a:cs typeface="Times New Roman" pitchFamily="18" charset="0"/>
                </a:rPr>
                <a:t>comp</a:t>
              </a:r>
              <a:r>
                <a:rPr lang="en-US" sz="1600" smtClean="0">
                  <a:solidFill>
                    <a:srgbClr val="000099"/>
                  </a:solidFill>
                </a:rPr>
                <a:t> </a:t>
              </a:r>
              <a:r>
                <a:rPr lang="en-US" sz="1600" smtClean="0">
                  <a:solidFill>
                    <a:srgbClr val="000000"/>
                  </a:solidFill>
                </a:rPr>
                <a:t>is one of: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3400" y="3886200"/>
            <a:ext cx="4267200" cy="990600"/>
            <a:chOff x="336" y="2736"/>
            <a:chExt cx="2688" cy="624"/>
          </a:xfrm>
        </p:grpSpPr>
        <p:sp>
          <p:nvSpPr>
            <p:cNvPr id="306183" name="Text Box 7"/>
            <p:cNvSpPr txBox="1">
              <a:spLocks noChangeArrowheads="1"/>
            </p:cNvSpPr>
            <p:nvPr/>
          </p:nvSpPr>
          <p:spPr bwMode="auto">
            <a:xfrm>
              <a:off x="384" y="2976"/>
              <a:ext cx="2640" cy="38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null, M, D, MD, A, AM, AD, AMD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336" y="2736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2000" smtClean="0">
                  <a:solidFill>
                    <a:srgbClr val="000099"/>
                  </a:solidFill>
                  <a:cs typeface="Times New Roman" pitchFamily="18" charset="0"/>
                </a:rPr>
                <a:t>dest</a:t>
              </a:r>
              <a:r>
                <a:rPr lang="en-US" sz="1600" smtClean="0">
                  <a:solidFill>
                    <a:srgbClr val="000099"/>
                  </a:solidFill>
                </a:rPr>
                <a:t> </a:t>
              </a:r>
              <a:r>
                <a:rPr lang="en-US" sz="1600" smtClean="0">
                  <a:solidFill>
                    <a:srgbClr val="000000"/>
                  </a:solidFill>
                </a:rPr>
                <a:t>is one of: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9600" y="5257800"/>
            <a:ext cx="5257800" cy="990600"/>
            <a:chOff x="432" y="3408"/>
            <a:chExt cx="3888" cy="624"/>
          </a:xfrm>
        </p:grpSpPr>
        <p:sp>
          <p:nvSpPr>
            <p:cNvPr id="306186" name="Text Box 10"/>
            <p:cNvSpPr txBox="1">
              <a:spLocks noChangeArrowheads="1"/>
            </p:cNvSpPr>
            <p:nvPr/>
          </p:nvSpPr>
          <p:spPr bwMode="auto">
            <a:xfrm>
              <a:off x="432" y="3648"/>
              <a:ext cx="3888" cy="38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null, JGT, JEQ, JGE, JLT, JNE, JLE, JMP </a:t>
              </a:r>
            </a:p>
          </p:txBody>
        </p:sp>
        <p:sp>
          <p:nvSpPr>
            <p:cNvPr id="18441" name="Rectangle 11"/>
            <p:cNvSpPr>
              <a:spLocks noChangeArrowheads="1"/>
            </p:cNvSpPr>
            <p:nvPr/>
          </p:nvSpPr>
          <p:spPr bwMode="auto">
            <a:xfrm>
              <a:off x="432" y="3408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2000" smtClean="0">
                  <a:solidFill>
                    <a:srgbClr val="000099"/>
                  </a:solidFill>
                  <a:cs typeface="Times New Roman" pitchFamily="18" charset="0"/>
                </a:rPr>
                <a:t>jump</a:t>
              </a:r>
              <a:r>
                <a:rPr lang="en-US" sz="1600" smtClean="0">
                  <a:solidFill>
                    <a:srgbClr val="000099"/>
                  </a:solidFill>
                </a:rPr>
                <a:t> </a:t>
              </a:r>
              <a:r>
                <a:rPr lang="en-US" sz="1600" smtClean="0">
                  <a:solidFill>
                    <a:srgbClr val="000000"/>
                  </a:solidFill>
                </a:rPr>
                <a:t>is one of:</a:t>
              </a:r>
            </a:p>
          </p:txBody>
        </p:sp>
      </p:grp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533400" y="838200"/>
            <a:ext cx="8229600" cy="914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000" smtClean="0">
                <a:solidFill>
                  <a:srgbClr val="000099"/>
                </a:solidFill>
                <a:latin typeface="Comic Sans MS" pitchFamily="66" charset="0"/>
                <a:cs typeface="Times New Roman" pitchFamily="18" charset="0"/>
              </a:rPr>
              <a:t>dest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000" smtClean="0">
                <a:solidFill>
                  <a:srgbClr val="000099"/>
                </a:solidFill>
                <a:latin typeface="Comic Sans MS" pitchFamily="66" charset="0"/>
                <a:cs typeface="Times New Roman" pitchFamily="18" charset="0"/>
              </a:rPr>
              <a:t> comp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r>
              <a:rPr lang="en-US" sz="2000" smtClean="0">
                <a:solidFill>
                  <a:srgbClr val="000099"/>
                </a:solidFill>
                <a:latin typeface="Comic Sans MS" pitchFamily="66" charset="0"/>
                <a:cs typeface="Times New Roman" pitchFamily="18" charset="0"/>
              </a:rPr>
              <a:t> jump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// comp is mandatory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     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// dest and jump are optional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16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533400" y="19050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2000" smtClean="0">
                <a:solidFill>
                  <a:srgbClr val="000000"/>
                </a:solidFill>
              </a:rPr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36683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8" grpId="0" animBg="1" autoUpdateAnimBg="0"/>
      <p:bldP spid="3061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C-instruction 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914400" y="762000"/>
          <a:ext cx="7391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4" imgW="6333840" imgH="5922360" progId="Visio.Drawing.6">
                  <p:embed/>
                </p:oleObj>
              </mc:Choice>
              <mc:Fallback>
                <p:oleObj name="VISIO" r:id="rId4" imgW="633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43" t="19775" r="-153" b="60727"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391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712" name="Picture 8" descr="Bouqu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t="23117" r="28903" b="20982"/>
          <a:stretch>
            <a:fillRect/>
          </a:stretch>
        </p:blipFill>
        <p:spPr bwMode="auto">
          <a:xfrm>
            <a:off x="2339752" y="2226452"/>
            <a:ext cx="4320480" cy="4235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C-instruction 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51486"/>
              </p:ext>
            </p:extLst>
          </p:nvPr>
        </p:nvGraphicFramePr>
        <p:xfrm>
          <a:off x="899592" y="692696"/>
          <a:ext cx="7391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6333840" imgH="5922360" progId="Visio.Drawing.6">
                  <p:embed/>
                </p:oleObj>
              </mc:Choice>
              <mc:Fallback>
                <p:oleObj name="VISIO" r:id="rId4" imgW="633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43" t="19775" r="-153" b="60727"/>
                      <a:stretch>
                        <a:fillRect/>
                      </a:stretch>
                    </p:blipFill>
                    <p:spPr bwMode="auto">
                      <a:xfrm>
                        <a:off x="899592" y="692696"/>
                        <a:ext cx="7391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713" name="Picture 9" descr="Bouqu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957" r="25000" b="41936"/>
          <a:stretch>
            <a:fillRect/>
          </a:stretch>
        </p:blipFill>
        <p:spPr bwMode="auto">
          <a:xfrm>
            <a:off x="611560" y="2348880"/>
            <a:ext cx="822948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5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</a:t>
            </a:r>
            <a:r>
              <a:rPr lang="en-US" sz="1800" smtClean="0"/>
              <a:t>(first approximation)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4248150" cy="38163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0"/>
              </a:spcBef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ROM</a:t>
            </a:r>
            <a:r>
              <a:rPr lang="en-US" sz="1600" smtClean="0"/>
              <a:t>  =  instruction memory</a:t>
            </a:r>
          </a:p>
          <a:p>
            <a:pPr>
              <a:lnSpc>
                <a:spcPct val="90000"/>
              </a:lnSpc>
              <a:spcBef>
                <a:spcPct val="200000"/>
              </a:spcBef>
            </a:pPr>
            <a:r>
              <a:rPr lang="en-US" sz="1600" smtClean="0"/>
              <a:t>Program  =  sequence of 16-bit</a:t>
            </a:r>
            <a:br>
              <a:rPr lang="en-US" sz="1600" smtClean="0"/>
            </a:br>
            <a:r>
              <a:rPr lang="en-US" sz="1600" smtClean="0"/>
              <a:t>                  numbers, starting at</a:t>
            </a:r>
            <a:br>
              <a:rPr lang="en-US" sz="1600" smtClean="0"/>
            </a:br>
            <a:r>
              <a:rPr lang="en-US" sz="1600" smtClean="0"/>
              <a:t>            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ROM[0]</a:t>
            </a:r>
          </a:p>
          <a:p>
            <a:pPr>
              <a:lnSpc>
                <a:spcPct val="90000"/>
              </a:lnSpc>
              <a:spcBef>
                <a:spcPct val="200000"/>
              </a:spcBef>
            </a:pPr>
            <a:r>
              <a:rPr lang="en-US" sz="1600" smtClean="0"/>
              <a:t>Current instruction =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ROM[A]</a:t>
            </a:r>
          </a:p>
          <a:p>
            <a:pPr>
              <a:lnSpc>
                <a:spcPct val="90000"/>
              </a:lnSpc>
              <a:spcBef>
                <a:spcPct val="200000"/>
              </a:spcBef>
            </a:pPr>
            <a:r>
              <a:rPr lang="en-US" sz="1600" smtClean="0"/>
              <a:t>To select instruction </a:t>
            </a:r>
            <a:r>
              <a:rPr lang="en-US" sz="1600" i="1" smtClean="0"/>
              <a:t>n</a:t>
            </a:r>
            <a:r>
              <a:rPr lang="en-US" sz="1600" smtClean="0"/>
              <a:t> from the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ROM</a:t>
            </a:r>
            <a:r>
              <a:rPr lang="en-US" sz="1600" smtClean="0"/>
              <a:t>, we set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smtClean="0"/>
              <a:t> to </a:t>
            </a:r>
            <a:r>
              <a:rPr lang="en-US" sz="1600" i="1" smtClean="0"/>
              <a:t>n</a:t>
            </a:r>
            <a:r>
              <a:rPr lang="en-US" sz="1600" smtClean="0"/>
              <a:t>, using the instruction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@n</a:t>
            </a:r>
          </a:p>
          <a:p>
            <a:pPr>
              <a:lnSpc>
                <a:spcPct val="90000"/>
              </a:lnSpc>
              <a:spcBef>
                <a:spcPct val="200000"/>
              </a:spcBef>
            </a:pPr>
            <a:endParaRPr lang="en-US" smtClean="0"/>
          </a:p>
          <a:p>
            <a:pPr>
              <a:lnSpc>
                <a:spcPct val="90000"/>
              </a:lnSpc>
              <a:spcBef>
                <a:spcPct val="200000"/>
              </a:spcBef>
            </a:pPr>
            <a:endParaRPr lang="en-US" sz="1600" smtClean="0"/>
          </a:p>
        </p:txBody>
      </p:sp>
      <p:graphicFrame>
        <p:nvGraphicFramePr>
          <p:cNvPr id="3123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914400"/>
          <a:ext cx="3733800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4" imgW="9033840" imgH="5788440" progId="Visio.Drawing.6">
                  <p:embed/>
                </p:oleObj>
              </mc:Choice>
              <mc:Fallback>
                <p:oleObj name="VISIO" r:id="rId4" imgW="9033840" imgH="578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9244" t="23863" r="48618" b="23384"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3733800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105400" y="4876800"/>
            <a:ext cx="365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2075" algn="l" rtl="0" eaLnBrk="0" fontAlgn="base" hangingPunct="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</a:rPr>
              <a:t>(The actual architecture is slightly different, as we’ll see in the next lecture)</a:t>
            </a:r>
          </a:p>
        </p:txBody>
      </p:sp>
    </p:spTree>
    <p:extLst>
      <p:ext uri="{BB962C8B-B14F-4D97-AF65-F5344CB8AC3E}">
        <p14:creationId xmlns:p14="http://schemas.microsoft.com/office/powerpoint/2010/main" val="15965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811213"/>
            <a:ext cx="2667000" cy="2160587"/>
            <a:chOff x="113" y="527"/>
            <a:chExt cx="1680" cy="1361"/>
          </a:xfrm>
        </p:grpSpPr>
        <p:sp>
          <p:nvSpPr>
            <p:cNvPr id="347139" name="Text Box 3"/>
            <p:cNvSpPr txBox="1">
              <a:spLocks noChangeArrowheads="1"/>
            </p:cNvSpPr>
            <p:nvPr/>
          </p:nvSpPr>
          <p:spPr bwMode="auto">
            <a:xfrm>
              <a:off x="161" y="754"/>
              <a:ext cx="1540" cy="113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if condition {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 code segment 1}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else {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 code segment 2}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// next instruction</a:t>
              </a:r>
            </a:p>
          </p:txBody>
        </p:sp>
        <p:sp>
          <p:nvSpPr>
            <p:cNvPr id="19465" name="Rectangle 4"/>
            <p:cNvSpPr>
              <a:spLocks noChangeArrowheads="1"/>
            </p:cNvSpPr>
            <p:nvPr/>
          </p:nvSpPr>
          <p:spPr bwMode="auto">
            <a:xfrm>
              <a:off x="113" y="527"/>
              <a:ext cx="168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</a:rPr>
                <a:t>High level: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48200" y="836613"/>
            <a:ext cx="2808288" cy="4248150"/>
            <a:chOff x="3878" y="527"/>
            <a:chExt cx="1769" cy="2676"/>
          </a:xfrm>
        </p:grpSpPr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3878" y="736"/>
              <a:ext cx="1769" cy="2467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D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  <a:sym typeface="Wingdings" pitchFamily="2" charset="2"/>
                </a:rPr>
                <a:t>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condition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)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@IF_TRUE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</a:t>
              </a: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D;JNE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code segment 2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@END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0;JMP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(IF_TRUE)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code segment 1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(END)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// next instruction</a:t>
              </a:r>
              <a:endParaRPr lang="en-US" sz="16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endParaRPr lang="en-US" sz="16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just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9463" name="Rectangle 10"/>
            <p:cNvSpPr>
              <a:spLocks noChangeArrowheads="1"/>
            </p:cNvSpPr>
            <p:nvPr/>
          </p:nvSpPr>
          <p:spPr bwMode="auto">
            <a:xfrm>
              <a:off x="3923" y="527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</a:rPr>
                <a:t>Hack:</a:t>
              </a:r>
            </a:p>
          </p:txBody>
        </p:sp>
      </p:grpSp>
      <p:sp>
        <p:nvSpPr>
          <p:cNvPr id="347147" name="Rectangle 11"/>
          <p:cNvSpPr>
            <a:spLocks noChangeArrowheads="1"/>
          </p:cNvSpPr>
          <p:nvPr/>
        </p:nvSpPr>
        <p:spPr bwMode="auto">
          <a:xfrm>
            <a:off x="1042988" y="5373688"/>
            <a:ext cx="73152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  <a:cs typeface="Arial" pitchFamily="34" charset="0"/>
              </a:rPr>
              <a:t>To prevent conflicting use of the A register, in well-written Hack programs a </a:t>
            </a:r>
            <a:r>
              <a:rPr lang="en-US" i="1" smtClean="0">
                <a:solidFill>
                  <a:srgbClr val="000000"/>
                </a:solidFill>
                <a:cs typeface="Arial" pitchFamily="34" charset="0"/>
              </a:rPr>
              <a:t>C</a:t>
            </a:r>
            <a:r>
              <a:rPr lang="en-US" smtClean="0">
                <a:solidFill>
                  <a:srgbClr val="000000"/>
                </a:solidFill>
                <a:cs typeface="Arial" pitchFamily="34" charset="0"/>
              </a:rPr>
              <a:t>-instruction that includes a jump directive should not contain a reference to M, and vice versa.</a:t>
            </a:r>
          </a:p>
        </p:txBody>
      </p:sp>
      <p:sp>
        <p:nvSpPr>
          <p:cNvPr id="19461" name="Rectangle 12"/>
          <p:cNvSpPr>
            <a:spLocks noGrp="1" noChangeArrowheads="1"/>
          </p:cNvSpPr>
          <p:nvPr>
            <p:ph type="title"/>
          </p:nvPr>
        </p:nvSpPr>
        <p:spPr>
          <a:xfrm>
            <a:off x="142875" y="76200"/>
            <a:ext cx="8763000" cy="533400"/>
          </a:xfrm>
          <a:noFill/>
        </p:spPr>
        <p:txBody>
          <a:bodyPr/>
          <a:lstStyle/>
          <a:p>
            <a:r>
              <a:rPr lang="en-US" smtClean="0"/>
              <a:t>IF logic – Hack style</a:t>
            </a:r>
          </a:p>
        </p:txBody>
      </p:sp>
    </p:spTree>
    <p:extLst>
      <p:ext uri="{BB962C8B-B14F-4D97-AF65-F5344CB8AC3E}">
        <p14:creationId xmlns:p14="http://schemas.microsoft.com/office/powerpoint/2010/main" val="18710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logic – Hack style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990600"/>
            <a:ext cx="2667000" cy="1828800"/>
            <a:chOff x="336" y="624"/>
            <a:chExt cx="1680" cy="1152"/>
          </a:xfrm>
        </p:grpSpPr>
        <p:sp>
          <p:nvSpPr>
            <p:cNvPr id="318468" name="Text Box 4"/>
            <p:cNvSpPr txBox="1">
              <a:spLocks noChangeArrowheads="1"/>
            </p:cNvSpPr>
            <p:nvPr/>
          </p:nvSpPr>
          <p:spPr bwMode="auto">
            <a:xfrm>
              <a:off x="384" y="824"/>
              <a:ext cx="1536" cy="95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just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while condition {</a:t>
              </a:r>
              <a:endParaRPr lang="en-US" sz="16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just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code segment 1</a:t>
              </a:r>
            </a:p>
            <a:p>
              <a:pPr algn="just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}</a:t>
              </a:r>
            </a:p>
            <a:p>
              <a:pPr algn="just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// next instruction</a:t>
              </a:r>
            </a:p>
          </p:txBody>
        </p:sp>
        <p:sp>
          <p:nvSpPr>
            <p:cNvPr id="20488" name="Rectangle 5"/>
            <p:cNvSpPr>
              <a:spLocks noChangeArrowheads="1"/>
            </p:cNvSpPr>
            <p:nvPr/>
          </p:nvSpPr>
          <p:spPr bwMode="auto">
            <a:xfrm>
              <a:off x="336" y="624"/>
              <a:ext cx="16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</a:rPr>
                <a:t>High level: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81400" y="955675"/>
            <a:ext cx="3581400" cy="3921125"/>
            <a:chOff x="2256" y="602"/>
            <a:chExt cx="3216" cy="2470"/>
          </a:xfrm>
        </p:grpSpPr>
        <p:sp>
          <p:nvSpPr>
            <p:cNvPr id="318471" name="Text Box 7"/>
            <p:cNvSpPr txBox="1">
              <a:spLocks noChangeArrowheads="1"/>
            </p:cNvSpPr>
            <p:nvPr/>
          </p:nvSpPr>
          <p:spPr bwMode="auto">
            <a:xfrm>
              <a:off x="2304" y="816"/>
              <a:ext cx="3168" cy="225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(LOOP)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D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  <a:sym typeface="Wingdings" pitchFamily="2" charset="2"/>
                </a:rPr>
                <a:t>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condition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)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   @END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   D;JEQ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code segment 1</a:t>
              </a:r>
              <a:endParaRPr lang="en-US" sz="16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   @LOOP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     0;JMP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(END)</a:t>
              </a:r>
            </a:p>
            <a:p>
              <a:pPr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Arial Unicode MS" pitchFamily="34" charset="-128"/>
                </a:rPr>
                <a:t>// next instruction</a:t>
              </a:r>
            </a:p>
          </p:txBody>
        </p:sp>
        <p:sp>
          <p:nvSpPr>
            <p:cNvPr id="20486" name="Rectangle 8"/>
            <p:cNvSpPr>
              <a:spLocks noChangeArrowheads="1"/>
            </p:cNvSpPr>
            <p:nvPr/>
          </p:nvSpPr>
          <p:spPr bwMode="auto">
            <a:xfrm>
              <a:off x="2256" y="602"/>
              <a:ext cx="174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</a:rPr>
                <a:t>Hack: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2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C-instruction 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914400" y="762000"/>
          <a:ext cx="7391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4" imgW="6333840" imgH="5922360" progId="Visio.Drawing.6">
                  <p:embed/>
                </p:oleObj>
              </mc:Choice>
              <mc:Fallback>
                <p:oleObj name="VISIO" r:id="rId4" imgW="633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43" t="19775" r="-153" b="60727"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391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714" name="Picture 10" descr="Bouqu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8465" r="27344" b="45694"/>
          <a:stretch>
            <a:fillRect/>
          </a:stretch>
        </p:blipFill>
        <p:spPr bwMode="auto">
          <a:xfrm>
            <a:off x="755576" y="2492896"/>
            <a:ext cx="765423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8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we are at: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58763" y="1006475"/>
            <a:ext cx="8809037" cy="4867275"/>
            <a:chOff x="163" y="634"/>
            <a:chExt cx="5549" cy="3066"/>
          </a:xfrm>
        </p:grpSpPr>
        <p:grpSp>
          <p:nvGrpSpPr>
            <p:cNvPr id="6151" name="Group 4"/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249" name="Rectangle 5"/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50" name="Rectangle 6"/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457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Assembler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51" name="Freeform 7"/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83"/>
                  <a:gd name="T124" fmla="*/ 0 h 140"/>
                  <a:gd name="T125" fmla="*/ 483 w 483"/>
                  <a:gd name="T126" fmla="*/ 140 h 1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52" name="Rectangle 8"/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45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 6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53" name="Freeform 9"/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28"/>
                  <a:gd name="T13" fmla="*/ 0 h 404"/>
                  <a:gd name="T14" fmla="*/ 4028 w 4028"/>
                  <a:gd name="T15" fmla="*/ 404 h 4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54" name="Freeform 10"/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2" name="Group 11"/>
            <p:cNvGrpSpPr>
              <a:grpSpLocks/>
            </p:cNvGrpSpPr>
            <p:nvPr/>
          </p:nvGrpSpPr>
          <p:grpSpPr bwMode="auto">
            <a:xfrm>
              <a:off x="1752" y="778"/>
              <a:ext cx="776" cy="641"/>
              <a:chOff x="1752" y="778"/>
              <a:chExt cx="776" cy="641"/>
            </a:xfrm>
          </p:grpSpPr>
          <p:sp>
            <p:nvSpPr>
              <p:cNvPr id="6243" name="Rectangle 12"/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44" name="Rectangle 13"/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H.L. 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45" name="Rectangle 14"/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11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46" name="Rectangle 15"/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70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Operating Sys.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47" name="Rectangle 16"/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48" name="Rectangle 17"/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3" name="Group 18"/>
            <p:cNvGrpSpPr>
              <a:grpSpLocks/>
            </p:cNvGrpSpPr>
            <p:nvPr/>
          </p:nvGrpSpPr>
          <p:grpSpPr bwMode="auto">
            <a:xfrm>
              <a:off x="2513" y="960"/>
              <a:ext cx="655" cy="336"/>
              <a:chOff x="2332" y="1488"/>
              <a:chExt cx="655" cy="336"/>
            </a:xfrm>
          </p:grpSpPr>
          <p:sp>
            <p:nvSpPr>
              <p:cNvPr id="6238" name="Rectangle 19"/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39" name="Rectangle 20"/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Compiler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40" name="Rectangle 21"/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10 - 11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41" name="Line 22"/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42" name="Freeform 23"/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7"/>
                  <a:gd name="T14" fmla="*/ 48 w 48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4" name="Group 24"/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232" name="Rectangle 25"/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33" name="Rectangle 26"/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7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VM Translator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34" name="Freeform 27"/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58"/>
                  <a:gd name="T130" fmla="*/ 0 h 142"/>
                  <a:gd name="T131" fmla="*/ 558 w 558"/>
                  <a:gd name="T132" fmla="*/ 142 h 1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8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7 - 8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36" name="Line 29"/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37" name="Freeform 30"/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8"/>
                  <a:gd name="T14" fmla="*/ 48 w 48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5" name="Group 31"/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225" name="Rectangle 32"/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6" name="Rectangle 33"/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Computer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7" name="Rectangle 34"/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9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Architecture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8" name="Freeform 35"/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80"/>
                  <a:gd name="T130" fmla="*/ 0 h 140"/>
                  <a:gd name="T131" fmla="*/ 580 w 580"/>
                  <a:gd name="T132" fmla="*/ 140 h 1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9" name="Rectangle 36"/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4 - 5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30" name="Line 37"/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31" name="Freeform 38"/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6" name="Group 39"/>
            <p:cNvGrpSpPr>
              <a:grpSpLocks/>
            </p:cNvGrpSpPr>
            <p:nvPr/>
          </p:nvGrpSpPr>
          <p:grpSpPr bwMode="auto">
            <a:xfrm>
              <a:off x="2735" y="2938"/>
              <a:ext cx="745" cy="336"/>
              <a:chOff x="2735" y="2938"/>
              <a:chExt cx="745" cy="336"/>
            </a:xfrm>
          </p:grpSpPr>
          <p:sp>
            <p:nvSpPr>
              <p:cNvPr id="6219" name="Rectangle 40"/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0" name="Rectangle 41"/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3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Arial" pitchFamily="34" charset="0"/>
                  </a:rPr>
                  <a:t>Gate Logic</a:t>
                </a:r>
                <a:endParaRPr lang="en-US" sz="2400" b="1" dirty="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1" name="Freeform 42"/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02"/>
                  <a:gd name="T136" fmla="*/ 0 h 82"/>
                  <a:gd name="T137" fmla="*/ 602 w 602"/>
                  <a:gd name="T138" fmla="*/ 82 h 8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2" name="Rectangle 43"/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1 - 3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3" name="Line 44"/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24" name="Freeform 45"/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7"/>
                  <a:gd name="T14" fmla="*/ 48 w 48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7" name="Group 46"/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210" name="Rectangle 47"/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11" name="Rectangle 48"/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6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Electrical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12" name="Rectangle 49"/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8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Engineering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13" name="Freeform 50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14" name="Freeform 51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15" name="Freeform 52"/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Physics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17" name="Line 54"/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18" name="Freeform 55"/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8" name="Group 56"/>
            <p:cNvGrpSpPr>
              <a:grpSpLocks/>
            </p:cNvGrpSpPr>
            <p:nvPr/>
          </p:nvGrpSpPr>
          <p:grpSpPr bwMode="auto">
            <a:xfrm>
              <a:off x="3160" y="1100"/>
              <a:ext cx="775" cy="641"/>
              <a:chOff x="3160" y="1100"/>
              <a:chExt cx="775" cy="641"/>
            </a:xfrm>
          </p:grpSpPr>
          <p:sp>
            <p:nvSpPr>
              <p:cNvPr id="6205" name="Rectangle 57"/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06" name="Rectangle 58"/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4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Virtual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07" name="Rectangle 59"/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42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08" name="Rectangle 60"/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09" name="Rectangle 61"/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9" name="Group 62"/>
            <p:cNvGrpSpPr>
              <a:grpSpLocks/>
            </p:cNvGrpSpPr>
            <p:nvPr/>
          </p:nvGrpSpPr>
          <p:grpSpPr bwMode="auto">
            <a:xfrm>
              <a:off x="3893" y="660"/>
              <a:ext cx="1605" cy="1402"/>
              <a:chOff x="3893" y="660"/>
              <a:chExt cx="1605" cy="1402"/>
            </a:xfrm>
          </p:grpSpPr>
          <p:grpSp>
            <p:nvGrpSpPr>
              <p:cNvPr id="6195" name="Group 63"/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202" name="Rectangle 64"/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203" name="Rectangle 65"/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0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Software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204" name="Rectangle 66"/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6196" name="Group 67"/>
              <p:cNvGrpSpPr>
                <a:grpSpLocks/>
              </p:cNvGrpSpPr>
              <p:nvPr/>
            </p:nvGrpSpPr>
            <p:grpSpPr bwMode="auto">
              <a:xfrm>
                <a:off x="4723" y="1421"/>
                <a:ext cx="775" cy="641"/>
                <a:chOff x="4723" y="1421"/>
                <a:chExt cx="775" cy="641"/>
              </a:xfrm>
            </p:grpSpPr>
            <p:sp>
              <p:nvSpPr>
                <p:cNvPr id="6197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98" name="Rectangle 69"/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87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Assembly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99" name="Rectangle 70"/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200" name="Rectangle 71"/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201" name="Rectangle 72"/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6160" name="Group 73"/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85" name="Group 74"/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92" name="Rectangle 75"/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93" name="Rectangle 76"/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4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Hardware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94" name="Rectangle 77"/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6186" name="Group 78"/>
              <p:cNvGrpSpPr>
                <a:grpSpLocks/>
              </p:cNvGrpSpPr>
              <p:nvPr/>
            </p:nvGrpSpPr>
            <p:grpSpPr bwMode="auto">
              <a:xfrm>
                <a:off x="480" y="2400"/>
                <a:ext cx="776" cy="641"/>
                <a:chOff x="480" y="2400"/>
                <a:chExt cx="776" cy="641"/>
              </a:xfrm>
            </p:grpSpPr>
            <p:sp>
              <p:nvSpPr>
                <p:cNvPr id="6187" name="Rectangle 79"/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88" name="Rectangle 80"/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42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Machine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89" name="Rectangle 81"/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90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191" name="Rectangle 83"/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6161" name="Group 84"/>
            <p:cNvGrpSpPr>
              <a:grpSpLocks/>
            </p:cNvGrpSpPr>
            <p:nvPr/>
          </p:nvGrpSpPr>
          <p:grpSpPr bwMode="auto">
            <a:xfrm>
              <a:off x="1984" y="2721"/>
              <a:ext cx="775" cy="641"/>
              <a:chOff x="1984" y="2721"/>
              <a:chExt cx="775" cy="641"/>
            </a:xfrm>
          </p:grpSpPr>
          <p:sp>
            <p:nvSpPr>
              <p:cNvPr id="6180" name="Rectangle 85"/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81" name="Rectangle 86"/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7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Hardware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82" name="Rectangle 87"/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42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Platform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83" name="Rectangle 88"/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84" name="Rectangle 89"/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62" name="Group 90"/>
            <p:cNvGrpSpPr>
              <a:grpSpLocks/>
            </p:cNvGrpSpPr>
            <p:nvPr/>
          </p:nvGrpSpPr>
          <p:grpSpPr bwMode="auto">
            <a:xfrm>
              <a:off x="3480" y="3041"/>
              <a:ext cx="775" cy="641"/>
              <a:chOff x="3480" y="3041"/>
              <a:chExt cx="775" cy="641"/>
            </a:xfrm>
          </p:grpSpPr>
          <p:sp>
            <p:nvSpPr>
              <p:cNvPr id="6175" name="Rectangle 91"/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6" name="Rectangle 92"/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40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Chips 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7" name="Rectangle 93"/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8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Logic Gates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8" name="Rectangle 94"/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9" name="Rectangle 95"/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63" name="Group 96"/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64" name="Freeform 97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4"/>
                  <a:gd name="T113" fmla="*/ 748 w 748"/>
                  <a:gd name="T114" fmla="*/ 444 h 4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65" name="Freeform 98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4"/>
                  <a:gd name="T113" fmla="*/ 748 w 748"/>
                  <a:gd name="T114" fmla="*/ 444 h 4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66" name="Freeform 99"/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5"/>
                  <a:gd name="T113" fmla="*/ 748 w 748"/>
                  <a:gd name="T114" fmla="*/ 445 h 44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67" name="Rectangle 100"/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6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Human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68" name="Rectangle 101"/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4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Thought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69" name="Rectangle 102"/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0" name="Rectangle 103"/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Abstract design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1" name="Freeform 104"/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78"/>
                  <a:gd name="T130" fmla="*/ 0 h 95"/>
                  <a:gd name="T131" fmla="*/ 578 w 578"/>
                  <a:gd name="T132" fmla="*/ 95 h 9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2" name="Rectangle 105"/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9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9, 12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3" name="Line 106"/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74" name="Freeform 107"/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150" name="AutoShape 110"/>
          <p:cNvSpPr>
            <a:spLocks noChangeArrowheads="1"/>
          </p:cNvSpPr>
          <p:nvPr/>
        </p:nvSpPr>
        <p:spPr bwMode="auto">
          <a:xfrm rot="5400000">
            <a:off x="538162" y="3070229"/>
            <a:ext cx="649288" cy="503237"/>
          </a:xfrm>
          <a:prstGeom prst="rightArrow">
            <a:avLst>
              <a:gd name="adj1" fmla="val 50000"/>
              <a:gd name="adj2" fmla="val 32256"/>
            </a:avLst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Symbols </a:t>
            </a:r>
            <a:r>
              <a:rPr lang="en-US" sz="1800" smtClean="0"/>
              <a:t>(user-defined)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135563" cy="5562600"/>
          </a:xfrm>
        </p:spPr>
        <p:txBody>
          <a:bodyPr/>
          <a:lstStyle/>
          <a:p>
            <a:r>
              <a:rPr lang="en-US" sz="1800" u="sng" dirty="0" smtClean="0">
                <a:solidFill>
                  <a:srgbClr val="990000"/>
                </a:solidFill>
              </a:rPr>
              <a:t>Label symbols:</a:t>
            </a:r>
            <a:r>
              <a:rPr lang="en-US" sz="1800" dirty="0" smtClean="0"/>
              <a:t> User-defined symbols, used to label destinations of got commands. Declared by the pseudo command </a:t>
            </a:r>
            <a:r>
              <a:rPr lang="en-US" sz="18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(XXX)</a:t>
            </a:r>
            <a:r>
              <a:rPr lang="en-US" sz="1800" dirty="0" smtClean="0"/>
              <a:t>. This directive defines the symbol </a:t>
            </a:r>
            <a:r>
              <a:rPr lang="en-US" sz="18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US" sz="1800" dirty="0" smtClean="0"/>
              <a:t> to refer to the instruction memory location holding the next command in the program</a:t>
            </a:r>
          </a:p>
          <a:p>
            <a:r>
              <a:rPr lang="en-US" sz="1800" u="sng" dirty="0" smtClean="0">
                <a:solidFill>
                  <a:srgbClr val="990000"/>
                </a:solidFill>
              </a:rPr>
              <a:t>Variable symbols:</a:t>
            </a:r>
            <a:r>
              <a:rPr lang="en-US" sz="1800" dirty="0" smtClean="0"/>
              <a:t> Any user-defined symbol </a:t>
            </a:r>
            <a:r>
              <a:rPr lang="en-US" sz="18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US" sz="1800" dirty="0" smtClean="0"/>
              <a:t> appearing in an assembly program that is not defined elsewhere using the “</a:t>
            </a:r>
            <a:r>
              <a:rPr lang="en-US" sz="18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(xxx)</a:t>
            </a:r>
            <a:r>
              <a:rPr lang="en-US" sz="1800" dirty="0" smtClean="0"/>
              <a:t>“ directive is treated as a variable, and is assigned a unique memory address by the assembler, starting at RAM address 16</a:t>
            </a:r>
          </a:p>
          <a:p>
            <a:r>
              <a:rPr lang="en-US" sz="1800" dirty="0" smtClean="0"/>
              <a:t>By convention, label symbols are upper-case and variable symbols are lower-case.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5868988" y="260350"/>
            <a:ext cx="2519362" cy="6121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// Recto program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@R0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D=M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</a:t>
            </a:r>
            <a:r>
              <a:rPr lang="en-US" sz="1400" b="1" smtClean="0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INFINITE_LOOP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D;JLE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</a:t>
            </a:r>
            <a:r>
              <a:rPr lang="en-US" sz="1400" b="1" smtClean="0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counter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M=D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@SCREEN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D=A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@addr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M=D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(LOOP)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@addr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A=M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M=-1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@addr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D=M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@32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D=D+A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@addr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M=D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@counter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MD=M-1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@LOOP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D;JGT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(INFINITE_LOOP)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@INFINITE_LOOP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0;JMP</a:t>
            </a:r>
          </a:p>
        </p:txBody>
      </p:sp>
    </p:spTree>
    <p:extLst>
      <p:ext uri="{BB962C8B-B14F-4D97-AF65-F5344CB8AC3E}">
        <p14:creationId xmlns:p14="http://schemas.microsoft.com/office/powerpoint/2010/main" val="36651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  <p:bldP spid="33075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Symbols </a:t>
            </a:r>
            <a:r>
              <a:rPr lang="en-US" sz="1800" smtClean="0"/>
              <a:t>(pre-defined)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5868988" y="260350"/>
            <a:ext cx="2519362" cy="6121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// Recto program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b="1" smtClean="0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@R0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D=M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@INFINITE_LOOP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D;JLE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@counter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M=D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b="1" smtClean="0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@SCREEN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D=A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@addr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M=D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(LOOP)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@addr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A=M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M=-1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@addr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D=M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@32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D=D+A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@addr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M=D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@counter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MD=M-1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@LOOP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D;JGT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(INFINITE_LOOP)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@INFINITE_LOOP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0;JMP</a:t>
            </a: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280025" cy="5562600"/>
          </a:xfrm>
          <a:noFill/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1800" u="sng" dirty="0" smtClean="0"/>
              <a:t>Virtual registers: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R0</a:t>
            </a:r>
            <a:r>
              <a:rPr lang="en-US" sz="1800" dirty="0" smtClean="0"/>
              <a:t>,…, </a:t>
            </a:r>
            <a:r>
              <a:rPr lang="en-US" sz="18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R15</a:t>
            </a:r>
            <a:r>
              <a:rPr lang="en-US" sz="1800" dirty="0" smtClean="0"/>
              <a:t> are predefined</a:t>
            </a:r>
            <a:br>
              <a:rPr lang="en-US" sz="1800" dirty="0" smtClean="0"/>
            </a:br>
            <a:r>
              <a:rPr lang="en-US" sz="1800" dirty="0" smtClean="0"/>
              <a:t>                            to be 0,…,15</a:t>
            </a:r>
            <a:endParaRPr lang="en-US" sz="1800" b="1" dirty="0" smtClean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0"/>
              </a:spcBef>
            </a:pPr>
            <a:r>
              <a:rPr lang="en-US" sz="1800" u="sng" dirty="0" smtClean="0"/>
              <a:t>I/O pointers:</a:t>
            </a:r>
            <a:r>
              <a:rPr lang="en-US" sz="1800" dirty="0" smtClean="0"/>
              <a:t> The symbols 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SCREEN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KBD</a:t>
            </a:r>
            <a:r>
              <a:rPr lang="en-US" sz="1800" dirty="0" smtClean="0"/>
              <a:t> are predefined to be 16384 and 24576, respectively (base addresses of the </a:t>
            </a:r>
            <a:r>
              <a:rPr lang="en-US" sz="1800" i="1" dirty="0" smtClean="0"/>
              <a:t>screen</a:t>
            </a:r>
            <a:r>
              <a:rPr lang="en-US" sz="1800" dirty="0" smtClean="0"/>
              <a:t> and </a:t>
            </a:r>
            <a:r>
              <a:rPr lang="en-US" sz="1800" i="1" dirty="0" smtClean="0"/>
              <a:t>keyboard</a:t>
            </a:r>
            <a:r>
              <a:rPr lang="en-US" sz="1800" dirty="0" smtClean="0"/>
              <a:t> memory maps)</a:t>
            </a:r>
          </a:p>
          <a:p>
            <a:pPr>
              <a:spcBef>
                <a:spcPct val="100000"/>
              </a:spcBef>
            </a:pPr>
            <a:r>
              <a:rPr lang="en-US" sz="1800" u="sng" dirty="0" smtClean="0"/>
              <a:t>Predefined pointers:</a:t>
            </a:r>
            <a:r>
              <a:rPr lang="en-US" sz="1800" dirty="0" smtClean="0"/>
              <a:t> the symbols</a:t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LCL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 smtClean="0"/>
              <a:t>, and 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THAT</a:t>
            </a:r>
            <a:br>
              <a:rPr lang="en-US" sz="18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/>
              <a:t>are predefined to be 0 to 4, respectively. </a:t>
            </a:r>
          </a:p>
          <a:p>
            <a:pPr lvl="1">
              <a:spcBef>
                <a:spcPct val="10000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264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7722" y="929701"/>
            <a:ext cx="8763877" cy="5661248"/>
          </a:xfrm>
        </p:spPr>
        <p:txBody>
          <a:bodyPr>
            <a:noAutofit/>
          </a:bodyPr>
          <a:lstStyle/>
          <a:p>
            <a:pPr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2 devices – screen and keyboard</a:t>
            </a:r>
          </a:p>
          <a:p>
            <a:pPr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Both interact through memory maps</a:t>
            </a:r>
          </a:p>
          <a:p>
            <a:pPr rtl="0"/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 Screen – 256x512 </a:t>
            </a:r>
          </a:p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How many bits  do we need? How many words?</a:t>
            </a:r>
          </a:p>
          <a:p>
            <a:pPr algn="l" rtl="0"/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Keyboard – whenever key is pressed the value changes in the memory mapping</a:t>
            </a:r>
          </a:p>
          <a:p>
            <a:pPr algn="l" rtl="0"/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  <a:p>
            <a:pPr algn="l" rtl="0"/>
            <a:endParaRPr lang="he-IL" sz="28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1000" y="188640"/>
            <a:ext cx="8610600" cy="741061"/>
          </a:xfrm>
          <a:prstGeom prst="rect">
            <a:avLst/>
          </a:prstGeom>
        </p:spPr>
        <p:txBody>
          <a:bodyPr vert="horz" lIns="104278" tIns="52139" rIns="104278" bIns="52139" rtlCol="1">
            <a:normAutofit fontScale="92500" lnSpcReduction="1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</a:rPr>
              <a:t>I/O handling</a:t>
            </a:r>
            <a:endParaRPr lang="en-US" sz="4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7722" y="1124743"/>
            <a:ext cx="8763877" cy="5733257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Binary code files: .hack files</a:t>
            </a:r>
          </a:p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Every row = 16 bits of binary</a:t>
            </a:r>
          </a:p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This is what is stored in the memory.</a:t>
            </a:r>
          </a:p>
          <a:p>
            <a:pPr algn="l" rtl="0"/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Assembly language files : .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asm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files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Instructions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Labels– no machine code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Constants and symbols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Comments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White space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Case sensitive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 </a:t>
            </a:r>
          </a:p>
          <a:p>
            <a:pPr algn="l" rtl="0"/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  <a:p>
            <a:pPr algn="l" rtl="0"/>
            <a:endParaRPr lang="he-IL" sz="28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1000" y="188640"/>
            <a:ext cx="8610600" cy="741061"/>
          </a:xfrm>
          <a:prstGeom prst="rect">
            <a:avLst/>
          </a:prstGeom>
        </p:spPr>
        <p:txBody>
          <a:bodyPr vert="horz" lIns="104278" tIns="52139" rIns="104278" bIns="52139" rtlCol="1">
            <a:normAutofit fontScale="92500" lnSpcReduction="1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</a:rPr>
              <a:t>Syntax and File Formats</a:t>
            </a:r>
            <a:endParaRPr lang="en-US" sz="4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End-note: a macro machine language</a:t>
            </a:r>
            <a:r>
              <a:rPr lang="en-US" sz="2000" smtClean="0"/>
              <a:t> </a:t>
            </a:r>
            <a:r>
              <a:rPr lang="en-US" sz="1600" smtClean="0"/>
              <a:t>(can be implemented rather easily)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765175"/>
            <a:ext cx="7439025" cy="5562600"/>
          </a:xfrm>
          <a:noFill/>
        </p:spPr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 smtClean="0"/>
              <a:t>Assignment: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 = constant </a:t>
            </a:r>
            <a:r>
              <a:rPr lang="en-US" sz="1800" smtClean="0">
                <a:cs typeface="Courier New" pitchFamily="49" charset="0"/>
              </a:rPr>
              <a:t>(e.g.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x = 17</a:t>
            </a:r>
            <a:r>
              <a:rPr lang="en-US" sz="1800" smtClean="0">
                <a:cs typeface="Courier New" pitchFamily="49" charset="0"/>
              </a:rPr>
              <a:t>)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 = y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 = 0 , x = 1, x = -1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 smtClean="0"/>
              <a:t>Arithmetic / logical: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 startAt="4"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 = y op z </a:t>
            </a:r>
            <a:b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cs typeface="Courier New" pitchFamily="49" charset="0"/>
              </a:rPr>
              <a:t>where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smtClean="0">
                <a:cs typeface="Courier New" pitchFamily="49" charset="0"/>
              </a:rPr>
              <a:t>,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smtClean="0">
                <a:cs typeface="Courier New" pitchFamily="49" charset="0"/>
              </a:rPr>
              <a:t> are variables or constants and</a:t>
            </a:r>
            <a:br>
              <a:rPr lang="en-US" sz="1800" smtClean="0">
                <a:cs typeface="Courier New" pitchFamily="49" charset="0"/>
              </a:rPr>
            </a:b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sz="1800" smtClean="0">
                <a:cs typeface="Courier New" pitchFamily="49" charset="0"/>
              </a:rPr>
              <a:t> is some ALU operation like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smtClean="0">
                <a:cs typeface="Courier New" pitchFamily="49" charset="0"/>
              </a:rPr>
              <a:t>,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smtClean="0">
                <a:cs typeface="Courier New" pitchFamily="49" charset="0"/>
              </a:rPr>
              <a:t>,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800" smtClean="0">
                <a:cs typeface="Courier New" pitchFamily="49" charset="0"/>
              </a:rPr>
              <a:t>,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1800" smtClean="0">
                <a:cs typeface="Courier New" pitchFamily="49" charset="0"/>
              </a:rPr>
              <a:t>, etc.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 smtClean="0"/>
              <a:t>Control: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 startAt="5"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GOTO s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 startAt="5"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condo THEN GOTO s</a:t>
            </a:r>
            <a:b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cs typeface="Courier New" pitchFamily="49" charset="0"/>
              </a:rPr>
              <a:t>where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condo</a:t>
            </a:r>
            <a:r>
              <a:rPr lang="en-US" sz="1800" smtClean="0">
                <a:cs typeface="Courier New" pitchFamily="49" charset="0"/>
              </a:rPr>
              <a:t> is an expression 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(x op y) {=|&lt;|&gt;|…} {0|1}</a:t>
            </a:r>
            <a:b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cs typeface="Courier New" pitchFamily="49" charset="0"/>
              </a:rPr>
              <a:t>e.g.</a:t>
            </a: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IF x+17&gt;0 got loop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 smtClean="0"/>
              <a:t>White space or comments: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 startAt="7"/>
            </a:pPr>
            <a:r>
              <a:rPr lang="en-US" sz="1800" smtClean="0">
                <a:cs typeface="Courier New" pitchFamily="49" charset="0"/>
              </a:rPr>
              <a:t>White space: ignore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 startAt="7"/>
            </a:pPr>
            <a:r>
              <a:rPr lang="en-US" sz="18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smtClean="0">
                <a:cs typeface="Courier New" pitchFamily="49" charset="0"/>
              </a:rPr>
              <a:t> comment to the end of the line: ignore.</a:t>
            </a:r>
          </a:p>
        </p:txBody>
      </p:sp>
    </p:spTree>
    <p:extLst>
      <p:ext uri="{BB962C8B-B14F-4D97-AF65-F5344CB8AC3E}">
        <p14:creationId xmlns:p14="http://schemas.microsoft.com/office/powerpoint/2010/main" val="29999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The Hack computer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7993063" cy="5472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65000"/>
              </a:spcBef>
              <a:buFont typeface="Wingdings" pitchFamily="2" charset="2"/>
              <a:buNone/>
            </a:pPr>
            <a:r>
              <a:rPr lang="en-US" sz="1600" dirty="0" smtClean="0"/>
              <a:t>The 16-bit Hack computer consists of the following elements: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itchFamily="2" charset="2"/>
              <a:buNone/>
            </a:pPr>
            <a:r>
              <a:rPr lang="en-US" sz="1600" u="sng" dirty="0" smtClean="0"/>
              <a:t>Data memory:</a:t>
            </a: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RAM</a:t>
            </a:r>
            <a:r>
              <a:rPr lang="en-US" sz="1600" dirty="0" smtClean="0"/>
              <a:t> – a series of 16-bit words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itchFamily="2" charset="2"/>
              <a:buNone/>
            </a:pPr>
            <a:r>
              <a:rPr lang="en-US" sz="1600" u="sng" dirty="0" smtClean="0"/>
              <a:t>Instruction memory:</a:t>
            </a: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ROM</a:t>
            </a:r>
            <a:r>
              <a:rPr lang="en-US" sz="1600" dirty="0" smtClean="0"/>
              <a:t> – a series of 16-bit words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itchFamily="2" charset="2"/>
              <a:buNone/>
            </a:pPr>
            <a:r>
              <a:rPr lang="en-US" sz="1600" u="sng" dirty="0" smtClean="0"/>
              <a:t>Registers:</a:t>
            </a: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sz="1600" dirty="0" smtClean="0"/>
              <a:t>,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A, M, </a:t>
            </a:r>
            <a:r>
              <a:rPr lang="en-US" sz="1600" dirty="0" smtClean="0">
                <a:cs typeface="Times New Roman" pitchFamily="18" charset="0"/>
              </a:rPr>
              <a:t>where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 </a:t>
            </a:r>
            <a:r>
              <a:rPr lang="en-US" sz="1600" dirty="0" smtClean="0">
                <a:cs typeface="Times New Roman" pitchFamily="18" charset="0"/>
              </a:rPr>
              <a:t>stands for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RAM[A] 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itchFamily="2" charset="2"/>
              <a:buNone/>
            </a:pPr>
            <a:r>
              <a:rPr lang="en-US" sz="1600" u="sng" dirty="0" smtClean="0"/>
              <a:t>Processing: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ALU, </a:t>
            </a:r>
            <a:r>
              <a:rPr lang="en-US" sz="1600" dirty="0" smtClean="0">
                <a:cs typeface="Times New Roman" pitchFamily="18" charset="0"/>
              </a:rPr>
              <a:t>capable of computing various functions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itchFamily="2" charset="2"/>
              <a:buNone/>
            </a:pPr>
            <a:r>
              <a:rPr lang="en-US" sz="1600" u="sng" dirty="0" smtClean="0"/>
              <a:t>Program counter:</a:t>
            </a: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PC, </a:t>
            </a:r>
            <a:r>
              <a:rPr lang="en-US" sz="1600" dirty="0" smtClean="0">
                <a:cs typeface="Times New Roman" pitchFamily="18" charset="0"/>
              </a:rPr>
              <a:t>holding an address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itchFamily="2" charset="2"/>
              <a:buNone/>
            </a:pPr>
            <a:r>
              <a:rPr lang="en-US" sz="1600" u="sng" dirty="0" smtClean="0"/>
              <a:t>Instruction set:</a:t>
            </a:r>
            <a:r>
              <a:rPr lang="en-US" sz="1600" dirty="0" smtClean="0"/>
              <a:t>   Two instructions: A-instruction, C-instruction.</a:t>
            </a:r>
          </a:p>
        </p:txBody>
      </p:sp>
    </p:spTree>
    <p:extLst>
      <p:ext uri="{BB962C8B-B14F-4D97-AF65-F5344CB8AC3E}">
        <p14:creationId xmlns:p14="http://schemas.microsoft.com/office/powerpoint/2010/main" val="15625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Hack computer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2997200"/>
            <a:ext cx="6337300" cy="338613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 u="sng"/>
              <a:t>Main parts of the Hack computer:</a:t>
            </a:r>
            <a:endParaRPr lang="en-US" sz="1800"/>
          </a:p>
          <a:p>
            <a:pPr>
              <a:spcBef>
                <a:spcPct val="50000"/>
              </a:spcBef>
              <a:buClr>
                <a:srgbClr val="02227C"/>
              </a:buClr>
              <a:buSzPct val="75000"/>
            </a:pPr>
            <a:r>
              <a:rPr lang="en-US" sz="1800"/>
              <a:t>Instruction memory</a:t>
            </a:r>
          </a:p>
          <a:p>
            <a:pPr>
              <a:spcBef>
                <a:spcPct val="50000"/>
              </a:spcBef>
              <a:buClr>
                <a:srgbClr val="02227C"/>
              </a:buClr>
              <a:buSzPct val="75000"/>
            </a:pPr>
            <a:r>
              <a:rPr lang="en-US" sz="1800"/>
              <a:t>Memory:</a:t>
            </a:r>
          </a:p>
          <a:p>
            <a:pPr lvl="1">
              <a:spcBef>
                <a:spcPct val="50000"/>
              </a:spcBef>
              <a:buSzPct val="55000"/>
              <a:buFont typeface="Wingdings" pitchFamily="2" charset="2"/>
              <a:buChar char="q"/>
            </a:pPr>
            <a:r>
              <a:rPr lang="en-US" sz="1800"/>
              <a:t>Data memory</a:t>
            </a:r>
          </a:p>
          <a:p>
            <a:pPr lvl="1">
              <a:spcBef>
                <a:spcPct val="50000"/>
              </a:spcBef>
              <a:buSzPct val="55000"/>
              <a:buFont typeface="Wingdings" pitchFamily="2" charset="2"/>
              <a:buChar char="q"/>
            </a:pPr>
            <a:r>
              <a:rPr lang="en-US" sz="1800"/>
              <a:t>Screen</a:t>
            </a:r>
          </a:p>
          <a:p>
            <a:pPr lvl="1">
              <a:spcBef>
                <a:spcPct val="50000"/>
              </a:spcBef>
              <a:buSzPct val="55000"/>
              <a:buFont typeface="Wingdings" pitchFamily="2" charset="2"/>
              <a:buChar char="q"/>
            </a:pPr>
            <a:r>
              <a:rPr lang="en-US" sz="1800"/>
              <a:t>Keyboard</a:t>
            </a:r>
          </a:p>
          <a:p>
            <a:pPr>
              <a:spcBef>
                <a:spcPct val="50000"/>
              </a:spcBef>
              <a:buClr>
                <a:srgbClr val="02227C"/>
              </a:buClr>
              <a:buSzPct val="75000"/>
            </a:pPr>
            <a:r>
              <a:rPr lang="en-US" sz="1800"/>
              <a:t>CPU</a:t>
            </a:r>
          </a:p>
          <a:p>
            <a:pPr>
              <a:spcBef>
                <a:spcPct val="50000"/>
              </a:spcBef>
              <a:buClr>
                <a:srgbClr val="02227C"/>
              </a:buClr>
              <a:buSzPct val="75000"/>
            </a:pPr>
            <a:r>
              <a:rPr lang="en-US" sz="1800"/>
              <a:t>Computer (the glue that holds everything together).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50825" y="765175"/>
            <a:ext cx="842486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>
                <a:solidFill>
                  <a:srgbClr val="000000"/>
                </a:solidFill>
              </a:rPr>
              <a:t>16-bit Von Neumann platform </a:t>
            </a:r>
          </a:p>
          <a:p>
            <a: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i="1">
                <a:solidFill>
                  <a:srgbClr val="000000"/>
                </a:solidFill>
              </a:rPr>
              <a:t>Instruction memory</a:t>
            </a:r>
            <a:r>
              <a:rPr lang="en-US">
                <a:solidFill>
                  <a:srgbClr val="000000"/>
                </a:solidFill>
              </a:rPr>
              <a:t> and </a:t>
            </a:r>
            <a:r>
              <a:rPr lang="en-US" i="1">
                <a:solidFill>
                  <a:srgbClr val="000000"/>
                </a:solidFill>
              </a:rPr>
              <a:t>data memory</a:t>
            </a:r>
            <a:r>
              <a:rPr lang="en-US">
                <a:solidFill>
                  <a:srgbClr val="000000"/>
                </a:solidFill>
              </a:rPr>
              <a:t> are physically separate</a:t>
            </a:r>
          </a:p>
          <a:p>
            <a: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>
                <a:solidFill>
                  <a:srgbClr val="000000"/>
                </a:solidFill>
              </a:rPr>
              <a:t>I/O: 512 by 256 black and white screen, standard keyboard</a:t>
            </a:r>
          </a:p>
          <a:p>
            <a: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>
                <a:solidFill>
                  <a:srgbClr val="000000"/>
                </a:solidFill>
              </a:rPr>
              <a:t>Designed to execute programs written in the Hack machine language</a:t>
            </a:r>
          </a:p>
          <a:p>
            <a: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>
                <a:solidFill>
                  <a:srgbClr val="000000"/>
                </a:solidFill>
              </a:rPr>
              <a:t>Can be easily built from the chip-set that we built so far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0771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autoUpdateAnimBg="0"/>
      <p:bldP spid="35328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5134" r="21136" b="7366"/>
          <a:stretch/>
        </p:blipFill>
        <p:spPr bwMode="auto">
          <a:xfrm>
            <a:off x="395536" y="615245"/>
            <a:ext cx="8297703" cy="562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32531" y="2146266"/>
            <a:ext cx="2158752" cy="2106591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Instruction </a:t>
            </a:r>
          </a:p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Memory</a:t>
            </a:r>
          </a:p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(ROM)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48703" y="3429000"/>
            <a:ext cx="1392311" cy="549240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32K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9552" y="1655624"/>
            <a:ext cx="1392311" cy="549240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16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413248" y="2042489"/>
            <a:ext cx="2158752" cy="2106591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Data </a:t>
            </a:r>
          </a:p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Memory</a:t>
            </a:r>
          </a:p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(RAM)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832014" y="3325223"/>
            <a:ext cx="1392311" cy="549240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32K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720269" y="1551847"/>
            <a:ext cx="1392311" cy="549240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16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454487" y="3797009"/>
            <a:ext cx="1943472" cy="1000143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D register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411760" y="5813233"/>
            <a:ext cx="1943472" cy="1000143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A register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07863" y="5805264"/>
            <a:ext cx="2131889" cy="1000143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800" dirty="0" smtClean="0">
                <a:solidFill>
                  <a:srgbClr val="C0504D">
                    <a:lumMod val="75000"/>
                  </a:srgbClr>
                </a:solidFill>
                <a:latin typeface="Comic Sans MS" pitchFamily="66" charset="0"/>
              </a:rPr>
              <a:t>PC register</a:t>
            </a:r>
            <a:endParaRPr lang="en-US" sz="2800" dirty="0">
              <a:solidFill>
                <a:srgbClr val="C0504D">
                  <a:lumMod val="75000"/>
                </a:srgb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and symbolic notation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71800" y="2433638"/>
            <a:ext cx="3400425" cy="3509962"/>
          </a:xfrm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sz="1800" u="sng" smtClean="0"/>
              <a:t>Evolution:</a:t>
            </a:r>
          </a:p>
          <a:p>
            <a:pPr>
              <a:spcBef>
                <a:spcPct val="100000"/>
              </a:spcBef>
            </a:pPr>
            <a:r>
              <a:rPr lang="en-US" sz="1800" smtClean="0"/>
              <a:t>Physical coding</a:t>
            </a:r>
          </a:p>
          <a:p>
            <a:pPr>
              <a:spcBef>
                <a:spcPct val="100000"/>
              </a:spcBef>
            </a:pPr>
            <a:r>
              <a:rPr lang="en-US" sz="1800" smtClean="0"/>
              <a:t>Symbolic documentation</a:t>
            </a:r>
          </a:p>
          <a:p>
            <a:pPr>
              <a:spcBef>
                <a:spcPct val="100000"/>
              </a:spcBef>
            </a:pPr>
            <a:r>
              <a:rPr lang="en-US" sz="1800" smtClean="0"/>
              <a:t>Symbolic coding</a:t>
            </a:r>
          </a:p>
          <a:p>
            <a:pPr>
              <a:spcBef>
                <a:spcPct val="100000"/>
              </a:spcBef>
            </a:pPr>
            <a:r>
              <a:rPr lang="en-US" sz="1800" smtClean="0"/>
              <a:t>Translation and execution</a:t>
            </a:r>
          </a:p>
          <a:p>
            <a:pPr>
              <a:spcBef>
                <a:spcPct val="100000"/>
              </a:spcBef>
              <a:buClr>
                <a:srgbClr val="990000"/>
              </a:buClr>
            </a:pPr>
            <a:r>
              <a:rPr lang="en-US" sz="1800" smtClean="0"/>
              <a:t>Requires a </a:t>
            </a:r>
            <a:r>
              <a:rPr lang="en-US" sz="1800" i="1" smtClean="0"/>
              <a:t>translator</a:t>
            </a:r>
            <a:r>
              <a:rPr lang="en-US" sz="1800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981075"/>
            <a:ext cx="8280400" cy="619125"/>
            <a:chOff x="204" y="618"/>
            <a:chExt cx="5216" cy="390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204" y="618"/>
              <a:ext cx="1728" cy="38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1010 0001 0010 1011</a:t>
              </a: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4070" y="624"/>
              <a:ext cx="1350" cy="38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ADD R1, R2, R3</a:t>
              </a: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4213" y="2309813"/>
            <a:ext cx="2014537" cy="3716337"/>
            <a:chOff x="431" y="1455"/>
            <a:chExt cx="1269" cy="2341"/>
          </a:xfrm>
        </p:grpSpPr>
        <p:pic>
          <p:nvPicPr>
            <p:cNvPr id="8201" name="Picture 11" descr="jacquard-lo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455"/>
              <a:ext cx="1269" cy="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Rectangle 12" descr="Bouquet"/>
            <p:cNvSpPr>
              <a:spLocks noChangeArrowheads="1"/>
            </p:cNvSpPr>
            <p:nvPr/>
          </p:nvSpPr>
          <p:spPr bwMode="auto">
            <a:xfrm>
              <a:off x="567" y="3450"/>
              <a:ext cx="102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3399"/>
                  </a:solidFill>
                </a:rPr>
                <a:t>Jacquard loom</a:t>
              </a:r>
            </a:p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None/>
              </a:pPr>
              <a:r>
                <a:rPr lang="en-US" sz="1200" smtClean="0">
                  <a:solidFill>
                    <a:srgbClr val="003399"/>
                  </a:solidFill>
                </a:rPr>
                <a:t>(1801)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553200" y="2514600"/>
            <a:ext cx="2362200" cy="3733800"/>
            <a:chOff x="4080" y="1680"/>
            <a:chExt cx="1488" cy="2352"/>
          </a:xfrm>
        </p:grpSpPr>
        <p:sp>
          <p:nvSpPr>
            <p:cNvPr id="8199" name="Rectangle 14" descr="Bouquet"/>
            <p:cNvSpPr>
              <a:spLocks noChangeArrowheads="1"/>
            </p:cNvSpPr>
            <p:nvPr/>
          </p:nvSpPr>
          <p:spPr bwMode="auto">
            <a:xfrm>
              <a:off x="4080" y="3616"/>
              <a:ext cx="148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rtl="0" eaLnBrk="0" fontAlgn="base" hangingPunct="0">
                <a:lnSpc>
                  <a:spcPct val="6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None/>
              </a:pPr>
              <a:r>
                <a:rPr lang="en-US" sz="1200" b="1" dirty="0" smtClean="0">
                  <a:solidFill>
                    <a:srgbClr val="003399"/>
                  </a:solidFill>
                </a:rPr>
                <a:t>Augusta Ada King,</a:t>
              </a:r>
              <a:br>
                <a:rPr lang="en-US" sz="1200" b="1" dirty="0" smtClean="0">
                  <a:solidFill>
                    <a:srgbClr val="003399"/>
                  </a:solidFill>
                </a:rPr>
              </a:br>
              <a:r>
                <a:rPr lang="en-US" sz="1200" b="1" dirty="0" smtClean="0">
                  <a:solidFill>
                    <a:srgbClr val="003399"/>
                  </a:solidFill>
                </a:rPr>
                <a:t>Countess of Lovelace</a:t>
              </a:r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endParaRPr lang="en-US" sz="1200" b="1" dirty="0" smtClean="0">
                <a:solidFill>
                  <a:srgbClr val="003399"/>
                </a:solidFill>
              </a:endParaRPr>
            </a:p>
            <a:p>
              <a:pPr algn="ctr" rtl="0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3399"/>
                  </a:solidFill>
                </a:rPr>
                <a:t>(1815-1852)</a:t>
              </a:r>
            </a:p>
          </p:txBody>
        </p:sp>
        <p:pic>
          <p:nvPicPr>
            <p:cNvPr id="8200" name="Picture 15" descr="Bouqu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91" r="6827"/>
            <a:stretch>
              <a:fillRect/>
            </a:stretch>
          </p:blipFill>
          <p:spPr bwMode="auto">
            <a:xfrm>
              <a:off x="4128" y="1680"/>
              <a:ext cx="1162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32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language is “the soul of the machine”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8200"/>
            <a:ext cx="8064500" cy="2085975"/>
          </a:xfrm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sz="1800" u="sng" dirty="0" smtClean="0"/>
              <a:t>Duality:</a:t>
            </a:r>
          </a:p>
          <a:p>
            <a:pPr>
              <a:spcBef>
                <a:spcPct val="100000"/>
              </a:spcBef>
            </a:pPr>
            <a:r>
              <a:rPr lang="en-US" sz="1800" dirty="0" smtClean="0"/>
              <a:t>Machine language ( = instruction set) can be viewed as an abstract (programmer-oriented) description of the hardware platform</a:t>
            </a:r>
          </a:p>
          <a:p>
            <a:pPr>
              <a:spcBef>
                <a:spcPct val="100000"/>
              </a:spcBef>
            </a:pPr>
            <a:r>
              <a:rPr lang="en-US" sz="1800" dirty="0" smtClean="0"/>
              <a:t>The hardware can be viewed as a physical means for realizing an abstract machine language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468313" y="2998788"/>
            <a:ext cx="86106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Another duality: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dirty="0" smtClean="0">
                <a:solidFill>
                  <a:srgbClr val="000000"/>
                </a:solidFill>
              </a:rPr>
              <a:t>Binary version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dirty="0" smtClean="0">
                <a:solidFill>
                  <a:srgbClr val="000000"/>
                </a:solidFill>
              </a:rPr>
              <a:t>Symbolic version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425450" y="4654550"/>
            <a:ext cx="8610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Loose definition: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dirty="0" smtClean="0">
                <a:solidFill>
                  <a:srgbClr val="000000"/>
                </a:solidFill>
              </a:rPr>
              <a:t>Machine language = an agreed upon formalism for manipulating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                   a </a:t>
            </a:r>
            <a:r>
              <a:rPr lang="en-US" i="1" dirty="0" smtClean="0">
                <a:solidFill>
                  <a:srgbClr val="000000"/>
                </a:solidFill>
              </a:rPr>
              <a:t>memory</a:t>
            </a:r>
            <a:r>
              <a:rPr lang="en-US" dirty="0" smtClean="0">
                <a:solidFill>
                  <a:srgbClr val="000000"/>
                </a:solidFill>
              </a:rPr>
              <a:t> using a </a:t>
            </a:r>
            <a:r>
              <a:rPr lang="en-US" i="1" dirty="0" smtClean="0">
                <a:solidFill>
                  <a:srgbClr val="000000"/>
                </a:solidFill>
              </a:rPr>
              <a:t>processor</a:t>
            </a:r>
            <a:r>
              <a:rPr lang="en-US" dirty="0" smtClean="0">
                <a:solidFill>
                  <a:srgbClr val="000000"/>
                </a:solidFill>
              </a:rPr>
              <a:t> and a set of </a:t>
            </a:r>
            <a:r>
              <a:rPr lang="en-US" i="1" dirty="0" smtClean="0">
                <a:solidFill>
                  <a:srgbClr val="000000"/>
                </a:solidFill>
              </a:rPr>
              <a:t>registers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dirty="0" smtClean="0">
                <a:solidFill>
                  <a:srgbClr val="000000"/>
                </a:solidFill>
              </a:rPr>
              <a:t>Same spirit but different syntax across different hardware platforms.</a:t>
            </a:r>
          </a:p>
        </p:txBody>
      </p:sp>
    </p:spTree>
    <p:extLst>
      <p:ext uri="{BB962C8B-B14F-4D97-AF65-F5344CB8AC3E}">
        <p14:creationId xmlns:p14="http://schemas.microsoft.com/office/powerpoint/2010/main" val="13092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 build="p"/>
      <p:bldP spid="28774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174171" y="404664"/>
            <a:ext cx="8610600" cy="2703636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0" b="1" dirty="0" smtClean="0">
                <a:solidFill>
                  <a:prstClr val="black"/>
                </a:solidFill>
              </a:rPr>
              <a:t>1001101010101010</a:t>
            </a:r>
          </a:p>
          <a:p>
            <a:endParaRPr lang="en-US" sz="75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4171" y="1988840"/>
            <a:ext cx="4757869" cy="4680520"/>
          </a:xfrm>
        </p:spPr>
        <p:txBody>
          <a:bodyPr>
            <a:normAutofit lnSpcReduction="10000"/>
          </a:bodyPr>
          <a:lstStyle/>
          <a:p>
            <a:pPr rtl="0"/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There are only 10 types of people in the world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rtl="0"/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those who understand binary, and those who don't.</a:t>
            </a:r>
            <a:endParaRPr lang="he-IL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http://sdisbury.com/wordpress/wp-content/uploads/2009/02/binary-sudok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28765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A-instruction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304800" y="838200"/>
            <a:ext cx="8839200" cy="1143000"/>
            <a:chOff x="192" y="528"/>
            <a:chExt cx="5568" cy="720"/>
          </a:xfrm>
        </p:grpSpPr>
        <p:sp>
          <p:nvSpPr>
            <p:cNvPr id="304131" name="Text Box 3"/>
            <p:cNvSpPr txBox="1">
              <a:spLocks noChangeArrowheads="1"/>
            </p:cNvSpPr>
            <p:nvPr/>
          </p:nvSpPr>
          <p:spPr bwMode="auto">
            <a:xfrm>
              <a:off x="1680" y="528"/>
              <a:ext cx="2352" cy="28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90800" rIns="0" bIns="190800" anchor="ctr"/>
            <a:lstStyle/>
            <a:p>
              <a:pPr marL="342900" indent="-342900" algn="l" rtl="0"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@</a:t>
              </a: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value         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// A </a:t>
              </a:r>
              <a:r>
                <a:rPr lang="en-US" sz="1600" b="1">
                  <a:solidFill>
                    <a:srgbClr val="000000"/>
                  </a:solidFill>
                  <a:latin typeface="Arial" charset="0"/>
                  <a:sym typeface="Wingdings" pitchFamily="2" charset="2"/>
                </a:rPr>
                <a:t>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value</a:t>
              </a:r>
            </a:p>
          </p:txBody>
        </p:sp>
        <p:sp>
          <p:nvSpPr>
            <p:cNvPr id="304132" name="Rectangle 4"/>
            <p:cNvSpPr>
              <a:spLocks noChangeArrowheads="1"/>
            </p:cNvSpPr>
            <p:nvPr/>
          </p:nvSpPr>
          <p:spPr bwMode="auto">
            <a:xfrm>
              <a:off x="192" y="960"/>
              <a:ext cx="5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mtClean="0">
                  <a:solidFill>
                    <a:srgbClr val="000000"/>
                  </a:solidFill>
                </a:rPr>
                <a:t>Where </a:t>
              </a:r>
              <a:r>
                <a:rPr lang="en-US" i="1" smtClean="0">
                  <a:solidFill>
                    <a:srgbClr val="000000"/>
                  </a:solidFill>
                </a:rPr>
                <a:t>value</a:t>
              </a:r>
              <a:r>
                <a:rPr lang="en-US" smtClean="0">
                  <a:solidFill>
                    <a:srgbClr val="000000"/>
                  </a:solidFill>
                </a:rPr>
                <a:t> is either a number or</a:t>
              </a:r>
              <a:r>
                <a:rPr lang="en-US" smtClean="0">
                  <a:solidFill>
                    <a:srgbClr val="000099"/>
                  </a:solidFill>
                </a:rPr>
                <a:t> </a:t>
              </a:r>
              <a:r>
                <a:rPr lang="en-US" smtClean="0">
                  <a:solidFill>
                    <a:srgbClr val="000000"/>
                  </a:solidFill>
                </a:rPr>
                <a:t>a symbol referring to some number.</a:t>
              </a:r>
            </a:p>
          </p:txBody>
        </p:sp>
      </p:grpSp>
      <p:sp>
        <p:nvSpPr>
          <p:cNvPr id="304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3276600" cy="1524000"/>
          </a:xfrm>
          <a:noFill/>
        </p:spPr>
        <p:txBody>
          <a:bodyPr/>
          <a:lstStyle/>
          <a:p>
            <a:pPr>
              <a:spcBef>
                <a:spcPct val="200000"/>
              </a:spcBef>
              <a:buFont typeface="Wingdings" pitchFamily="2" charset="2"/>
              <a:buNone/>
            </a:pPr>
            <a:r>
              <a:rPr lang="en-US" u="sng" smtClean="0"/>
              <a:t>Used for:</a:t>
            </a:r>
          </a:p>
          <a:p>
            <a:pPr>
              <a:spcBef>
                <a:spcPct val="65000"/>
              </a:spcBef>
            </a:pPr>
            <a:r>
              <a:rPr lang="en-US" sz="1800" smtClean="0"/>
              <a:t>Entering a constant value</a:t>
            </a:r>
            <a:br>
              <a:rPr lang="en-US" sz="1800" smtClean="0"/>
            </a:br>
            <a:r>
              <a:rPr lang="en-US" sz="1600" smtClean="0"/>
              <a:t>(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6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smtClean="0">
                <a:cs typeface="Courier New" pitchFamily="49" charset="0"/>
              </a:rPr>
              <a:t>)</a:t>
            </a:r>
            <a:endParaRPr lang="en-US" sz="1600" smtClean="0"/>
          </a:p>
        </p:txBody>
      </p: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4572000" y="2286000"/>
            <a:ext cx="4191000" cy="1295400"/>
            <a:chOff x="2784" y="1440"/>
            <a:chExt cx="2640" cy="816"/>
          </a:xfrm>
        </p:grpSpPr>
        <p:sp>
          <p:nvSpPr>
            <p:cNvPr id="304135" name="Text Box 7"/>
            <p:cNvSpPr txBox="1">
              <a:spLocks noChangeArrowheads="1"/>
            </p:cNvSpPr>
            <p:nvPr/>
          </p:nvSpPr>
          <p:spPr bwMode="auto">
            <a:xfrm>
              <a:off x="2832" y="1824"/>
              <a:ext cx="1296" cy="43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54800" rIns="0" bIns="190800"/>
            <a:lstStyle/>
            <a:p>
              <a: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@17    // A = 17</a:t>
              </a:r>
            </a:p>
            <a:p>
              <a: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D = A  // D = 17</a:t>
              </a:r>
            </a:p>
            <a:p>
              <a:pPr marL="342900" indent="-342900" algn="l" rtl="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 </a:t>
              </a:r>
            </a:p>
          </p:txBody>
        </p:sp>
        <p:sp>
          <p:nvSpPr>
            <p:cNvPr id="304142" name="Rectangle 14"/>
            <p:cNvSpPr>
              <a:spLocks noChangeArrowheads="1"/>
            </p:cNvSpPr>
            <p:nvPr/>
          </p:nvSpPr>
          <p:spPr bwMode="auto">
            <a:xfrm>
              <a:off x="2784" y="1440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 rtl="0"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u="sng" smtClean="0">
                  <a:solidFill>
                    <a:srgbClr val="000000"/>
                  </a:solidFill>
                </a:rPr>
                <a:t>Coding example:</a:t>
              </a:r>
            </a:p>
          </p:txBody>
        </p:sp>
      </p:grp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4724400" y="4114800"/>
            <a:ext cx="2514600" cy="685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54800" rIns="0" bIns="190800"/>
          <a:lstStyle/>
          <a:p>
            <a: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@17    // A = 17</a:t>
            </a:r>
          </a:p>
          <a:p>
            <a: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 = M  // D = RAM[17]</a:t>
            </a: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</a:t>
            </a:r>
          </a:p>
        </p:txBody>
      </p:sp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1066800" y="4114800"/>
            <a:ext cx="3429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2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Selecting a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RAM</a:t>
            </a:r>
            <a:r>
              <a:rPr lang="en-US" smtClean="0">
                <a:solidFill>
                  <a:srgbClr val="000000"/>
                </a:solidFill>
              </a:rPr>
              <a:t> location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1600" smtClean="0">
                <a:solidFill>
                  <a:srgbClr val="000000"/>
                </a:solidFill>
              </a:rPr>
              <a:t>(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register </a:t>
            </a:r>
            <a:r>
              <a:rPr lang="en-US" sz="160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RAM[A]</a:t>
            </a:r>
            <a:r>
              <a:rPr lang="en-US" sz="1600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4572000" y="5257800"/>
            <a:ext cx="4114800" cy="990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54800" rIns="0" bIns="190800"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@17    // A = 17</a:t>
            </a:r>
          </a:p>
          <a:p>
            <a:pPr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JMP    // fetch the instruction</a:t>
            </a:r>
          </a:p>
          <a:p>
            <a:pPr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// stored in ROM[17]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</a:t>
            </a:r>
          </a:p>
        </p:txBody>
      </p:sp>
      <p:sp>
        <p:nvSpPr>
          <p:cNvPr id="304140" name="Rectangle 12"/>
          <p:cNvSpPr>
            <a:spLocks noChangeArrowheads="1"/>
          </p:cNvSpPr>
          <p:nvPr/>
        </p:nvSpPr>
        <p:spPr bwMode="auto">
          <a:xfrm>
            <a:off x="1119188" y="5334000"/>
            <a:ext cx="383381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2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Selecting a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ROM</a:t>
            </a:r>
            <a:r>
              <a:rPr lang="en-US" smtClean="0">
                <a:solidFill>
                  <a:srgbClr val="000000"/>
                </a:solidFill>
              </a:rPr>
              <a:t> location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1600" smtClean="0">
                <a:solidFill>
                  <a:srgbClr val="000000"/>
                </a:solidFill>
                <a:cs typeface="Courier New" pitchFamily="49" charset="0"/>
              </a:rPr>
              <a:t>( fetch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ROM[A] </a:t>
            </a:r>
            <a:r>
              <a:rPr lang="en-US" sz="1600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</p:txBody>
      </p:sp>
      <p:sp>
        <p:nvSpPr>
          <p:cNvPr id="320521" name="Oval 9"/>
          <p:cNvSpPr>
            <a:spLocks noChangeArrowheads="1"/>
          </p:cNvSpPr>
          <p:nvPr/>
        </p:nvSpPr>
        <p:spPr bwMode="auto">
          <a:xfrm>
            <a:off x="7391400" y="5029200"/>
            <a:ext cx="1066800" cy="4191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37015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build="p" autoUpdateAnimBg="0"/>
      <p:bldP spid="304137" grpId="0" animBg="1" autoUpdateAnimBg="0"/>
      <p:bldP spid="304139" grpId="0" autoUpdateAnimBg="0"/>
      <p:bldP spid="304138" grpId="0" animBg="1" autoUpdateAnimBg="0"/>
      <p:bldP spid="304140" grpId="0" autoUpdateAnimBg="0"/>
      <p:bldP spid="320521" grpId="0" animBg="1" autoUpdateAnimBg="0"/>
    </p:bld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2431</Words>
  <Application>Microsoft Office PowerPoint</Application>
  <PresentationFormat>On-screen Show (4:3)</PresentationFormat>
  <Paragraphs>448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ערכת נושא של Office</vt:lpstr>
      <vt:lpstr>sidebarb</vt:lpstr>
      <vt:lpstr>1_ערכת נושא של Office</vt:lpstr>
      <vt:lpstr>VISIO</vt:lpstr>
      <vt:lpstr>PowerPoint Presentation</vt:lpstr>
      <vt:lpstr>Where we are at:</vt:lpstr>
      <vt:lpstr>The Hack computer</vt:lpstr>
      <vt:lpstr>The Hack computer</vt:lpstr>
      <vt:lpstr>PowerPoint Presentation</vt:lpstr>
      <vt:lpstr>Binary and symbolic notation</vt:lpstr>
      <vt:lpstr>Machine language is “the soul of the machine”</vt:lpstr>
      <vt:lpstr>PowerPoint Presentation</vt:lpstr>
      <vt:lpstr>A-instruction</vt:lpstr>
      <vt:lpstr>Coding examples (programming practice) </vt:lpstr>
      <vt:lpstr>Complete program example</vt:lpstr>
      <vt:lpstr>A-instruction</vt:lpstr>
      <vt:lpstr>C-instruction syntax (final version)</vt:lpstr>
      <vt:lpstr>C-instruction </vt:lpstr>
      <vt:lpstr>C-instruction </vt:lpstr>
      <vt:lpstr>Control (first approximation)</vt:lpstr>
      <vt:lpstr>IF logic – Hack style</vt:lpstr>
      <vt:lpstr>WHILE logic – Hack style</vt:lpstr>
      <vt:lpstr>C-instruction </vt:lpstr>
      <vt:lpstr>Symbols (user-defined)</vt:lpstr>
      <vt:lpstr>Symbols (pre-defined)</vt:lpstr>
      <vt:lpstr>PowerPoint Presentation</vt:lpstr>
      <vt:lpstr>PowerPoint Presentation</vt:lpstr>
      <vt:lpstr>End-note: a macro machine language (can be implemented rather easily)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להנדסה ירושלים</dc:title>
  <dc:creator>Ariel</dc:creator>
  <cp:lastModifiedBy>Weizmann User</cp:lastModifiedBy>
  <cp:revision>61</cp:revision>
  <dcterms:created xsi:type="dcterms:W3CDTF">2012-09-21T09:48:47Z</dcterms:created>
  <dcterms:modified xsi:type="dcterms:W3CDTF">2014-11-20T06:45:01Z</dcterms:modified>
</cp:coreProperties>
</file>